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0" r:id="rId2"/>
    <p:sldId id="311" r:id="rId3"/>
    <p:sldId id="289" r:id="rId4"/>
    <p:sldId id="316" r:id="rId5"/>
    <p:sldId id="378" r:id="rId6"/>
    <p:sldId id="354" r:id="rId7"/>
    <p:sldId id="330" r:id="rId8"/>
    <p:sldId id="336" r:id="rId9"/>
    <p:sldId id="397" r:id="rId10"/>
    <p:sldId id="375" r:id="rId11"/>
    <p:sldId id="374" r:id="rId12"/>
    <p:sldId id="337" r:id="rId13"/>
    <p:sldId id="321" r:id="rId14"/>
    <p:sldId id="376" r:id="rId15"/>
    <p:sldId id="377" r:id="rId16"/>
    <p:sldId id="381" r:id="rId17"/>
    <p:sldId id="382" r:id="rId18"/>
    <p:sldId id="383" r:id="rId19"/>
    <p:sldId id="384" r:id="rId20"/>
    <p:sldId id="385" r:id="rId21"/>
    <p:sldId id="386" r:id="rId22"/>
    <p:sldId id="394" r:id="rId23"/>
    <p:sldId id="395" r:id="rId24"/>
    <p:sldId id="396" r:id="rId25"/>
    <p:sldId id="380" r:id="rId26"/>
    <p:sldId id="387" r:id="rId27"/>
    <p:sldId id="388" r:id="rId28"/>
    <p:sldId id="389" r:id="rId29"/>
    <p:sldId id="390" r:id="rId30"/>
    <p:sldId id="391" r:id="rId31"/>
    <p:sldId id="392" r:id="rId32"/>
    <p:sldId id="393"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3DA723-D499-47F8-9C19-C6C819043B76}">
          <p14:sldIdLst>
            <p14:sldId id="310"/>
            <p14:sldId id="311"/>
            <p14:sldId id="289"/>
            <p14:sldId id="316"/>
            <p14:sldId id="378"/>
            <p14:sldId id="354"/>
            <p14:sldId id="330"/>
            <p14:sldId id="336"/>
            <p14:sldId id="397"/>
            <p14:sldId id="375"/>
            <p14:sldId id="374"/>
            <p14:sldId id="337"/>
            <p14:sldId id="321"/>
            <p14:sldId id="376"/>
            <p14:sldId id="377"/>
            <p14:sldId id="381"/>
            <p14:sldId id="382"/>
            <p14:sldId id="383"/>
            <p14:sldId id="384"/>
            <p14:sldId id="385"/>
            <p14:sldId id="386"/>
            <p14:sldId id="394"/>
            <p14:sldId id="395"/>
            <p14:sldId id="396"/>
            <p14:sldId id="380"/>
            <p14:sldId id="387"/>
            <p14:sldId id="388"/>
            <p14:sldId id="389"/>
            <p14:sldId id="390"/>
            <p14:sldId id="391"/>
            <p14:sldId id="392"/>
            <p14:sldId id="3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0ED1"/>
    <a:srgbClr val="0000FF"/>
    <a:srgbClr val="0A0FF0"/>
    <a:srgbClr val="0000C4"/>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85113-4BA1-4F0B-B5B2-46A7626F16B6}" v="5" dt="2022-11-08T12:13:25.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5" d="100"/>
          <a:sy n="115" d="100"/>
        </p:scale>
        <p:origin x="3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BCEB2-0796-4B8C-9736-C51DA08F7DC3}" type="datetimeFigureOut">
              <a:rPr lang="en-GB" smtClean="0"/>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0ACDA-99FF-43F2-A8ED-80FC4F8D497C}" type="slidenum">
              <a:rPr lang="en-GB" smtClean="0"/>
              <a:t>‹#›</a:t>
            </a:fld>
            <a:endParaRPr lang="en-GB"/>
          </a:p>
        </p:txBody>
      </p:sp>
    </p:spTree>
    <p:extLst>
      <p:ext uri="{BB962C8B-B14F-4D97-AF65-F5344CB8AC3E}">
        <p14:creationId xmlns:p14="http://schemas.microsoft.com/office/powerpoint/2010/main" val="182817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1</a:t>
            </a:fld>
            <a:endParaRPr lang="en-GB" dirty="0"/>
          </a:p>
        </p:txBody>
      </p:sp>
    </p:spTree>
    <p:extLst>
      <p:ext uri="{BB962C8B-B14F-4D97-AF65-F5344CB8AC3E}">
        <p14:creationId xmlns:p14="http://schemas.microsoft.com/office/powerpoint/2010/main" val="172558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10</a:t>
            </a:fld>
            <a:endParaRPr lang="en-GB"/>
          </a:p>
        </p:txBody>
      </p:sp>
    </p:spTree>
    <p:extLst>
      <p:ext uri="{BB962C8B-B14F-4D97-AF65-F5344CB8AC3E}">
        <p14:creationId xmlns:p14="http://schemas.microsoft.com/office/powerpoint/2010/main" val="393065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11</a:t>
            </a:fld>
            <a:endParaRPr lang="en-GB"/>
          </a:p>
        </p:txBody>
      </p:sp>
    </p:spTree>
    <p:extLst>
      <p:ext uri="{BB962C8B-B14F-4D97-AF65-F5344CB8AC3E}">
        <p14:creationId xmlns:p14="http://schemas.microsoft.com/office/powerpoint/2010/main" val="64345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12</a:t>
            </a:fld>
            <a:endParaRPr lang="en-GB"/>
          </a:p>
        </p:txBody>
      </p:sp>
    </p:spTree>
    <p:extLst>
      <p:ext uri="{BB962C8B-B14F-4D97-AF65-F5344CB8AC3E}">
        <p14:creationId xmlns:p14="http://schemas.microsoft.com/office/powerpoint/2010/main" val="279172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13</a:t>
            </a:fld>
            <a:endParaRPr lang="en-GB"/>
          </a:p>
        </p:txBody>
      </p:sp>
    </p:spTree>
    <p:extLst>
      <p:ext uri="{BB962C8B-B14F-4D97-AF65-F5344CB8AC3E}">
        <p14:creationId xmlns:p14="http://schemas.microsoft.com/office/powerpoint/2010/main" val="181937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14</a:t>
            </a:fld>
            <a:endParaRPr lang="en-GB"/>
          </a:p>
        </p:txBody>
      </p:sp>
    </p:spTree>
    <p:extLst>
      <p:ext uri="{BB962C8B-B14F-4D97-AF65-F5344CB8AC3E}">
        <p14:creationId xmlns:p14="http://schemas.microsoft.com/office/powerpoint/2010/main" val="103518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15</a:t>
            </a:fld>
            <a:endParaRPr lang="en-GB"/>
          </a:p>
        </p:txBody>
      </p:sp>
    </p:spTree>
    <p:extLst>
      <p:ext uri="{BB962C8B-B14F-4D97-AF65-F5344CB8AC3E}">
        <p14:creationId xmlns:p14="http://schemas.microsoft.com/office/powerpoint/2010/main" val="380389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25</a:t>
            </a:fld>
            <a:endParaRPr lang="en-GB"/>
          </a:p>
        </p:txBody>
      </p:sp>
    </p:spTree>
    <p:extLst>
      <p:ext uri="{BB962C8B-B14F-4D97-AF65-F5344CB8AC3E}">
        <p14:creationId xmlns:p14="http://schemas.microsoft.com/office/powerpoint/2010/main" val="419816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2</a:t>
            </a:fld>
            <a:endParaRPr lang="en-GB" dirty="0"/>
          </a:p>
        </p:txBody>
      </p:sp>
    </p:spTree>
    <p:extLst>
      <p:ext uri="{BB962C8B-B14F-4D97-AF65-F5344CB8AC3E}">
        <p14:creationId xmlns:p14="http://schemas.microsoft.com/office/powerpoint/2010/main" val="142131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3</a:t>
            </a:fld>
            <a:endParaRPr lang="en-GB"/>
          </a:p>
        </p:txBody>
      </p:sp>
    </p:spTree>
    <p:extLst>
      <p:ext uri="{BB962C8B-B14F-4D97-AF65-F5344CB8AC3E}">
        <p14:creationId xmlns:p14="http://schemas.microsoft.com/office/powerpoint/2010/main" val="225801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4</a:t>
            </a:fld>
            <a:endParaRPr lang="en-GB"/>
          </a:p>
        </p:txBody>
      </p:sp>
    </p:spTree>
    <p:extLst>
      <p:ext uri="{BB962C8B-B14F-4D97-AF65-F5344CB8AC3E}">
        <p14:creationId xmlns:p14="http://schemas.microsoft.com/office/powerpoint/2010/main" val="251177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5</a:t>
            </a:fld>
            <a:endParaRPr lang="en-GB"/>
          </a:p>
        </p:txBody>
      </p:sp>
    </p:spTree>
    <p:extLst>
      <p:ext uri="{BB962C8B-B14F-4D97-AF65-F5344CB8AC3E}">
        <p14:creationId xmlns:p14="http://schemas.microsoft.com/office/powerpoint/2010/main" val="162545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6</a:t>
            </a:fld>
            <a:endParaRPr lang="en-GB"/>
          </a:p>
        </p:txBody>
      </p:sp>
    </p:spTree>
    <p:extLst>
      <p:ext uri="{BB962C8B-B14F-4D97-AF65-F5344CB8AC3E}">
        <p14:creationId xmlns:p14="http://schemas.microsoft.com/office/powerpoint/2010/main" val="400720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7</a:t>
            </a:fld>
            <a:endParaRPr lang="en-GB"/>
          </a:p>
        </p:txBody>
      </p:sp>
    </p:spTree>
    <p:extLst>
      <p:ext uri="{BB962C8B-B14F-4D97-AF65-F5344CB8AC3E}">
        <p14:creationId xmlns:p14="http://schemas.microsoft.com/office/powerpoint/2010/main" val="323784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8</a:t>
            </a:fld>
            <a:endParaRPr lang="en-GB"/>
          </a:p>
        </p:txBody>
      </p:sp>
    </p:spTree>
    <p:extLst>
      <p:ext uri="{BB962C8B-B14F-4D97-AF65-F5344CB8AC3E}">
        <p14:creationId xmlns:p14="http://schemas.microsoft.com/office/powerpoint/2010/main" val="187190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A0ACDA-99FF-43F2-A8ED-80FC4F8D497C}" type="slidenum">
              <a:rPr lang="en-GB" smtClean="0"/>
              <a:t>9</a:t>
            </a:fld>
            <a:endParaRPr lang="en-GB"/>
          </a:p>
        </p:txBody>
      </p:sp>
    </p:spTree>
    <p:extLst>
      <p:ext uri="{BB962C8B-B14F-4D97-AF65-F5344CB8AC3E}">
        <p14:creationId xmlns:p14="http://schemas.microsoft.com/office/powerpoint/2010/main" val="289815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3070-0C30-467F-991E-442122C50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23FCC4-E97C-4E14-A749-9E6E7A498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7D1FFC-18CC-4489-A537-9929733FBDA8}"/>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C8D63306-A7DA-4860-A0F6-878D266650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2996A-6569-498E-8CB9-D38FCB0FB4FE}"/>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266027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888F-D3E6-4299-8D9C-08F26C8B8D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C898DA-4634-4729-9DD0-5D8379AAF4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99613B-A534-4333-BD57-A6DA3278179B}"/>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E9ADE107-C7A2-4545-90AF-3439443622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D73791-B184-41D6-A70E-6E4AFD8774D8}"/>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314280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41A1DB-DCE3-4748-8D33-1167FF519E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455C5F-5D3D-4665-9B99-2F20600CB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158CE6-0C11-48E1-8CC6-F463646824F3}"/>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FC6B3C0E-D319-4807-916D-E976A49EF3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A936C-F7C3-4022-B4E8-59C14B852915}"/>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9943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9E68-D9D8-4F66-8EBC-F993B8710A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4BA363-10B8-4A33-A3CA-0C1A23348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D7DC5-AB06-419C-86B8-C1950C331CAE}"/>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202BA0E5-86F9-4DCE-BA87-2DC031E7E5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84B56-6C95-47E5-B4D0-C00A3308559C}"/>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17477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3564-63BE-4C65-A9A4-7BB21296A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10409D-674F-4595-BC66-694A0AEDA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99A40-D1BD-4B01-BDB8-BE41984EDCCD}"/>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560393F6-3888-4D1D-A77F-E9FE3F4587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7FD38B-7C27-4BAE-88EE-1EDC07C08424}"/>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406685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FBC9-ECC4-4263-812B-49F073B7AA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2E0971-0ACD-4A06-A84B-8EB8C9D18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35E5DE-423B-4AAC-AE92-D30B1B7336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8AA6AC-2B5D-4B9B-83F7-A64492D9B33E}"/>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6" name="Footer Placeholder 5">
            <a:extLst>
              <a:ext uri="{FF2B5EF4-FFF2-40B4-BE49-F238E27FC236}">
                <a16:creationId xmlns:a16="http://schemas.microsoft.com/office/drawing/2014/main" id="{E2D3FD52-29BC-4BAB-AD51-08A909039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F5037-FB84-4BE5-B2B8-7C58B4260A55}"/>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294991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581D-4FCB-42FD-B1E1-D3E25812D4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FA438-8D69-4EDE-99DC-C7C668A68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E31D1D-03F8-4F1E-A950-AA7A3133E8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6520A8-1F90-4587-9964-EA191A472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E1766E-8937-404E-BB03-0C86FE061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9FD2C9-2F3E-4E70-A79D-DF4097AB05CE}"/>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8" name="Footer Placeholder 7">
            <a:extLst>
              <a:ext uri="{FF2B5EF4-FFF2-40B4-BE49-F238E27FC236}">
                <a16:creationId xmlns:a16="http://schemas.microsoft.com/office/drawing/2014/main" id="{FE3E1C27-58F6-402F-B0CF-FA1A5B05D9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6F98C5-B469-47E8-90DF-6814BCA2C91F}"/>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279959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D8B3-EB44-4C2C-A98F-040AFD1E1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F55C07-F49E-4947-B224-120E19DB0803}"/>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4" name="Footer Placeholder 3">
            <a:extLst>
              <a:ext uri="{FF2B5EF4-FFF2-40B4-BE49-F238E27FC236}">
                <a16:creationId xmlns:a16="http://schemas.microsoft.com/office/drawing/2014/main" id="{4163A5AE-1218-44E0-AEB2-C179E735FF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E9608E-A45B-4253-AFBE-DC3B14557032}"/>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300891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A4884-B6E2-412D-BF3E-9DE408C66C18}"/>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3" name="Footer Placeholder 2">
            <a:extLst>
              <a:ext uri="{FF2B5EF4-FFF2-40B4-BE49-F238E27FC236}">
                <a16:creationId xmlns:a16="http://schemas.microsoft.com/office/drawing/2014/main" id="{CEDE7B84-27D5-4044-B3B0-D242766C65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75A127-9301-4F86-B481-A54B779BAF93}"/>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341605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4C03-DA2C-4FF3-917A-6A07AF037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24C864-1FD5-46C5-92CE-1EE5DB5A3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FFD52D-CC33-4980-8739-D699A0B26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79B25-814E-4E27-A922-E9A38F6D61DB}"/>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6" name="Footer Placeholder 5">
            <a:extLst>
              <a:ext uri="{FF2B5EF4-FFF2-40B4-BE49-F238E27FC236}">
                <a16:creationId xmlns:a16="http://schemas.microsoft.com/office/drawing/2014/main" id="{F1FCE652-5217-40C0-8F9F-9BCB11256B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82C68-CB2C-4F5B-91E3-22653BC60E7D}"/>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278791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1BB3-721F-4071-AF6E-EC4BB0752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FA0125-A894-4817-B7BD-56B7E3BAE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20E2CD-A653-436C-BF95-E3816FD3D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28625-084C-40FE-91C0-9FB69D948741}"/>
              </a:ext>
            </a:extLst>
          </p:cNvPr>
          <p:cNvSpPr>
            <a:spLocks noGrp="1"/>
          </p:cNvSpPr>
          <p:nvPr>
            <p:ph type="dt" sz="half" idx="10"/>
          </p:nvPr>
        </p:nvSpPr>
        <p:spPr/>
        <p:txBody>
          <a:bodyPr/>
          <a:lstStyle/>
          <a:p>
            <a:fld id="{DE39F6A0-AB60-4F8D-91F6-2C77C76BCF2E}" type="datetimeFigureOut">
              <a:rPr lang="en-GB" smtClean="0"/>
              <a:t>06/02/2023</a:t>
            </a:fld>
            <a:endParaRPr lang="en-GB"/>
          </a:p>
        </p:txBody>
      </p:sp>
      <p:sp>
        <p:nvSpPr>
          <p:cNvPr id="6" name="Footer Placeholder 5">
            <a:extLst>
              <a:ext uri="{FF2B5EF4-FFF2-40B4-BE49-F238E27FC236}">
                <a16:creationId xmlns:a16="http://schemas.microsoft.com/office/drawing/2014/main" id="{20413227-466B-497C-8DED-1825BA98C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9A0E0E-6369-44F6-A91E-D1AD5B45DE71}"/>
              </a:ext>
            </a:extLst>
          </p:cNvPr>
          <p:cNvSpPr>
            <a:spLocks noGrp="1"/>
          </p:cNvSpPr>
          <p:nvPr>
            <p:ph type="sldNum" sz="quarter" idx="12"/>
          </p:nvPr>
        </p:nvSpPr>
        <p:spPr/>
        <p:txBody>
          <a:bodyPr/>
          <a:lstStyle/>
          <a:p>
            <a:fld id="{F70C1580-CF26-4416-AAD9-98E7F4FE34C7}" type="slidenum">
              <a:rPr lang="en-GB" smtClean="0"/>
              <a:t>‹#›</a:t>
            </a:fld>
            <a:endParaRPr lang="en-GB"/>
          </a:p>
        </p:txBody>
      </p:sp>
    </p:spTree>
    <p:extLst>
      <p:ext uri="{BB962C8B-B14F-4D97-AF65-F5344CB8AC3E}">
        <p14:creationId xmlns:p14="http://schemas.microsoft.com/office/powerpoint/2010/main" val="382240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2AD8-23CE-4BEE-B929-9B893C859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D3387D-4409-4EE0-ABDA-1D732CA7F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DBEBD-D955-482A-87EB-5579BF0A5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F6A0-AB60-4F8D-91F6-2C77C76BCF2E}" type="datetimeFigureOut">
              <a:rPr lang="en-GB" smtClean="0"/>
              <a:t>06/02/2023</a:t>
            </a:fld>
            <a:endParaRPr lang="en-GB"/>
          </a:p>
        </p:txBody>
      </p:sp>
      <p:sp>
        <p:nvSpPr>
          <p:cNvPr id="5" name="Footer Placeholder 4">
            <a:extLst>
              <a:ext uri="{FF2B5EF4-FFF2-40B4-BE49-F238E27FC236}">
                <a16:creationId xmlns:a16="http://schemas.microsoft.com/office/drawing/2014/main" id="{76CDDD87-0BD2-45C6-8D6D-E02A2DE69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D3B963-4287-49FF-9F4D-B3126D7F9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C1580-CF26-4416-AAD9-98E7F4FE34C7}" type="slidenum">
              <a:rPr lang="en-GB" smtClean="0"/>
              <a:t>‹#›</a:t>
            </a:fld>
            <a:endParaRPr lang="en-GB"/>
          </a:p>
        </p:txBody>
      </p:sp>
    </p:spTree>
    <p:extLst>
      <p:ext uri="{BB962C8B-B14F-4D97-AF65-F5344CB8AC3E}">
        <p14:creationId xmlns:p14="http://schemas.microsoft.com/office/powerpoint/2010/main" val="107069095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slide" Target="slide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CDB35-ECD2-47A8-8EF5-15F141949A55}"/>
              </a:ext>
            </a:extLst>
          </p:cNvPr>
          <p:cNvPicPr>
            <a:picLocks noChangeAspect="1"/>
          </p:cNvPicPr>
          <p:nvPr/>
        </p:nvPicPr>
        <p:blipFill>
          <a:blip r:embed="rId4"/>
          <a:stretch>
            <a:fillRect/>
          </a:stretch>
        </p:blipFill>
        <p:spPr>
          <a:xfrm>
            <a:off x="0" y="0"/>
            <a:ext cx="12192000" cy="5092635"/>
          </a:xfrm>
          <a:prstGeom prst="rect">
            <a:avLst/>
          </a:prstGeom>
        </p:spPr>
      </p:pic>
      <p:pic>
        <p:nvPicPr>
          <p:cNvPr id="15" name="Picture 14">
            <a:extLst>
              <a:ext uri="{FF2B5EF4-FFF2-40B4-BE49-F238E27FC236}">
                <a16:creationId xmlns:a16="http://schemas.microsoft.com/office/drawing/2014/main" id="{45E2BD7E-C0DE-4051-A9C3-60E660F3BE32}"/>
              </a:ext>
            </a:extLst>
          </p:cNvPr>
          <p:cNvPicPr>
            <a:picLocks noChangeAspect="1"/>
          </p:cNvPicPr>
          <p:nvPr/>
        </p:nvPicPr>
        <p:blipFill>
          <a:blip r:embed="rId5"/>
          <a:stretch>
            <a:fillRect/>
          </a:stretch>
        </p:blipFill>
        <p:spPr>
          <a:xfrm>
            <a:off x="2460697" y="5284957"/>
            <a:ext cx="7270606" cy="1452328"/>
          </a:xfrm>
          <a:prstGeom prst="rect">
            <a:avLst/>
          </a:prstGeom>
        </p:spPr>
      </p:pic>
    </p:spTree>
    <p:custDataLst>
      <p:tags r:id="rId1"/>
    </p:custDataLst>
    <p:extLst>
      <p:ext uri="{BB962C8B-B14F-4D97-AF65-F5344CB8AC3E}">
        <p14:creationId xmlns:p14="http://schemas.microsoft.com/office/powerpoint/2010/main" val="265552848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3CD0E-DE4A-485F-8F56-E405FEFDA91C}"/>
              </a:ext>
            </a:extLst>
          </p:cNvPr>
          <p:cNvSpPr>
            <a:spLocks noGrp="1"/>
          </p:cNvSpPr>
          <p:nvPr>
            <p:ph type="title"/>
          </p:nvPr>
        </p:nvSpPr>
        <p:spPr>
          <a:xfrm>
            <a:off x="1163988" y="1936142"/>
            <a:ext cx="1715196" cy="483815"/>
          </a:xfrm>
        </p:spPr>
        <p:txBody>
          <a:bodyPr anchor="b">
            <a:normAutofit/>
          </a:bodyPr>
          <a:lstStyle/>
          <a:p>
            <a:r>
              <a:rPr lang="en-US" sz="2800" b="1" dirty="0">
                <a:solidFill>
                  <a:srgbClr val="000000"/>
                </a:solidFill>
              </a:rPr>
              <a:t>MODULE 2</a:t>
            </a:r>
            <a:endParaRPr lang="en-GB" sz="2800" b="1" dirty="0">
              <a:solidFill>
                <a:srgbClr val="000000"/>
              </a:solidFill>
            </a:endParaRPr>
          </a:p>
        </p:txBody>
      </p:sp>
      <p:sp>
        <p:nvSpPr>
          <p:cNvPr id="87" name="Rectangle 8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627B72-9C31-4C83-9CF2-78ACEE053E0A}"/>
              </a:ext>
            </a:extLst>
          </p:cNvPr>
          <p:cNvSpPr>
            <a:spLocks noGrp="1"/>
          </p:cNvSpPr>
          <p:nvPr>
            <p:ph idx="1"/>
          </p:nvPr>
        </p:nvSpPr>
        <p:spPr>
          <a:xfrm>
            <a:off x="443600" y="2661544"/>
            <a:ext cx="3300984" cy="1687323"/>
          </a:xfrm>
        </p:spPr>
        <p:txBody>
          <a:bodyPr anchor="t">
            <a:normAutofit/>
          </a:bodyPr>
          <a:lstStyle/>
          <a:p>
            <a:pPr marL="0" lvl="0" indent="0" algn="ctr">
              <a:buNone/>
            </a:pP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How Autism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ay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B</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dentified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iagnosed</a:t>
            </a:r>
            <a:endPar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700" dirty="0"/>
          </a:p>
        </p:txBody>
      </p:sp>
      <p:sp>
        <p:nvSpPr>
          <p:cNvPr id="6" name="Rectangle 5">
            <a:extLst>
              <a:ext uri="{FF2B5EF4-FFF2-40B4-BE49-F238E27FC236}">
                <a16:creationId xmlns:a16="http://schemas.microsoft.com/office/drawing/2014/main" id="{721B551B-33B6-4292-925F-EA6AC26AF51C}"/>
              </a:ext>
            </a:extLst>
          </p:cNvPr>
          <p:cNvSpPr/>
          <p:nvPr/>
        </p:nvSpPr>
        <p:spPr>
          <a:xfrm>
            <a:off x="424814" y="843534"/>
            <a:ext cx="1394153" cy="89154"/>
          </a:xfrm>
          <a:prstGeom prst="rect">
            <a:avLst/>
          </a:prstGeom>
          <a:solidFill>
            <a:srgbClr val="090ED1"/>
          </a:solidFill>
          <a:ln>
            <a:solidFill>
              <a:srgbClr val="090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octor in clinic explaining report on tablet to family">
            <a:extLst>
              <a:ext uri="{FF2B5EF4-FFF2-40B4-BE49-F238E27FC236}">
                <a16:creationId xmlns:a16="http://schemas.microsoft.com/office/drawing/2014/main" id="{41EF0BE2-D6CE-C7A7-9C25-773B3D14D57F}"/>
              </a:ext>
            </a:extLst>
          </p:cNvPr>
          <p:cNvPicPr>
            <a:picLocks noChangeAspect="1"/>
          </p:cNvPicPr>
          <p:nvPr/>
        </p:nvPicPr>
        <p:blipFill rotWithShape="1">
          <a:blip r:embed="rId4">
            <a:extLst>
              <a:ext uri="{28A0092B-C50C-407E-A947-70E740481C1C}">
                <a14:useLocalDpi xmlns:a14="http://schemas.microsoft.com/office/drawing/2010/main" val="0"/>
              </a:ext>
            </a:extLst>
          </a:blip>
          <a:srcRect r="9244"/>
          <a:stretch/>
        </p:blipFill>
        <p:spPr>
          <a:xfrm>
            <a:off x="4609984" y="0"/>
            <a:ext cx="7582013" cy="6857999"/>
          </a:xfrm>
          <a:prstGeom prst="rect">
            <a:avLst/>
          </a:prstGeom>
        </p:spPr>
      </p:pic>
    </p:spTree>
    <p:custDataLst>
      <p:tags r:id="rId1"/>
    </p:custDataLst>
    <p:extLst>
      <p:ext uri="{BB962C8B-B14F-4D97-AF65-F5344CB8AC3E}">
        <p14:creationId xmlns:p14="http://schemas.microsoft.com/office/powerpoint/2010/main" val="22842587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a:extLst>
              <a:ext uri="{FF2B5EF4-FFF2-40B4-BE49-F238E27FC236}">
                <a16:creationId xmlns:a16="http://schemas.microsoft.com/office/drawing/2014/main" id="{F0E50BD5-9504-4F21-918D-24A026583277}"/>
              </a:ext>
            </a:extLst>
          </p:cNvPr>
          <p:cNvSpPr txBox="1"/>
          <p:nvPr/>
        </p:nvSpPr>
        <p:spPr>
          <a:xfrm>
            <a:off x="550257" y="729893"/>
            <a:ext cx="3246540" cy="323757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GB" sz="2800" b="1" kern="1200" dirty="0">
                <a:solidFill>
                  <a:schemeClr val="bg1"/>
                </a:solidFill>
                <a:effectLst/>
                <a:latin typeface="+mj-lt"/>
                <a:ea typeface="+mj-ea"/>
                <a:cs typeface="Calibri Light" panose="020F0302020204030204" pitchFamily="34" charset="0"/>
              </a:rPr>
              <a:t>CAUSES OF AUTISM</a:t>
            </a:r>
          </a:p>
          <a:p>
            <a:pPr algn="ctr">
              <a:lnSpc>
                <a:spcPct val="90000"/>
              </a:lnSpc>
              <a:spcBef>
                <a:spcPct val="0"/>
              </a:spcBef>
              <a:spcAft>
                <a:spcPts val="600"/>
              </a:spcAft>
            </a:pPr>
            <a:r>
              <a:rPr lang="en-GB" sz="2800" b="1" dirty="0">
                <a:solidFill>
                  <a:schemeClr val="bg1"/>
                </a:solidFill>
                <a:latin typeface="+mj-lt"/>
                <a:ea typeface="+mj-ea"/>
                <a:cs typeface="Calibri Light" panose="020F0302020204030204" pitchFamily="34" charset="0"/>
              </a:rPr>
              <a:t>(Current Research)</a:t>
            </a:r>
            <a:endParaRPr lang="en-US" sz="2800" kern="1200" dirty="0">
              <a:solidFill>
                <a:srgbClr val="FFFFFF"/>
              </a:solidFill>
              <a:effectLst/>
              <a:latin typeface="+mj-lt"/>
              <a:ea typeface="+mj-ea"/>
              <a:cs typeface="+mj-cs"/>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BEEC91-108E-426C-89BB-09E7D9AADBFE}"/>
              </a:ext>
            </a:extLst>
          </p:cNvPr>
          <p:cNvSpPr>
            <a:spLocks noGrp="1"/>
          </p:cNvSpPr>
          <p:nvPr>
            <p:ph idx="1"/>
          </p:nvPr>
        </p:nvSpPr>
        <p:spPr>
          <a:xfrm>
            <a:off x="4603620" y="1307079"/>
            <a:ext cx="6570440" cy="4234696"/>
          </a:xfrm>
        </p:spPr>
        <p:txBody>
          <a:bodyPr vert="horz" lIns="91440" tIns="45720" rIns="91440" bIns="45720" rtlCol="0" anchor="ctr">
            <a:normAutofit/>
          </a:bodyPr>
          <a:lstStyle/>
          <a:p>
            <a:pPr marL="0" indent="0">
              <a:spcBef>
                <a:spcPts val="0"/>
              </a:spcBef>
              <a:buNone/>
            </a:pPr>
            <a:r>
              <a:rPr lang="en-GB" sz="1600" dirty="0">
                <a:solidFill>
                  <a:srgbClr val="000000"/>
                </a:solidFill>
                <a:ea typeface="Times New Roman" panose="02020603050405020304" pitchFamily="18" charset="0"/>
                <a:cs typeface="Times New Roman" panose="02020603050405020304" pitchFamily="18" charset="0"/>
              </a:rPr>
              <a:t>Current research and clinical s</a:t>
            </a:r>
            <a:r>
              <a:rPr lang="en-GB" sz="1600" dirty="0">
                <a:solidFill>
                  <a:srgbClr val="000000"/>
                </a:solidFill>
                <a:effectLst/>
                <a:ea typeface="Times New Roman" panose="02020603050405020304" pitchFamily="18" charset="0"/>
                <a:cs typeface="Times New Roman" panose="02020603050405020304" pitchFamily="18" charset="0"/>
              </a:rPr>
              <a:t>tudies performed on the</a:t>
            </a:r>
            <a:r>
              <a:rPr lang="en-GB" sz="1600" dirty="0">
                <a:solidFill>
                  <a:srgbClr val="000000"/>
                </a:solidFill>
                <a:ea typeface="Times New Roman" panose="02020603050405020304" pitchFamily="18" charset="0"/>
                <a:cs typeface="Times New Roman" panose="02020603050405020304" pitchFamily="18" charset="0"/>
              </a:rPr>
              <a:t> </a:t>
            </a:r>
            <a:r>
              <a:rPr lang="en-GB" sz="1600" dirty="0">
                <a:solidFill>
                  <a:srgbClr val="000000"/>
                </a:solidFill>
                <a:effectLst/>
                <a:ea typeface="Times New Roman" panose="02020603050405020304" pitchFamily="18" charset="0"/>
                <a:cs typeface="Times New Roman" panose="02020603050405020304" pitchFamily="18" charset="0"/>
              </a:rPr>
              <a:t>scanned brains of autistic people have found that they have radically different neural pathways. It has been suggested that these different pathways develop and function in a different way, causing autistic people to often have variations in their views and behaviour.</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These technologies still require development, which may reveal more information in the future. </a:t>
            </a:r>
          </a:p>
        </p:txBody>
      </p:sp>
    </p:spTree>
    <p:custDataLst>
      <p:tags r:id="rId1"/>
    </p:custDataLst>
    <p:extLst>
      <p:ext uri="{BB962C8B-B14F-4D97-AF65-F5344CB8AC3E}">
        <p14:creationId xmlns:p14="http://schemas.microsoft.com/office/powerpoint/2010/main" val="2116732072"/>
      </p:ext>
    </p:extLst>
  </p:cSld>
  <p:clrMapOvr>
    <a:masterClrMapping/>
  </p:clrMapOvr>
  <mc:AlternateContent xmlns:mc="http://schemas.openxmlformats.org/markup-compatibility/2006" xmlns:p14="http://schemas.microsoft.com/office/powerpoint/2010/main">
    <mc:Choice Requires="p14">
      <p:transition spd="med" p14:dur="700" advClick="0" advTm="47808">
        <p:fade/>
      </p:transition>
    </mc:Choice>
    <mc:Fallback xmlns="">
      <p:transition spd="med" advClick="0" advTm="4780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a:extLst>
              <a:ext uri="{FF2B5EF4-FFF2-40B4-BE49-F238E27FC236}">
                <a16:creationId xmlns:a16="http://schemas.microsoft.com/office/drawing/2014/main" id="{F0E50BD5-9504-4F21-918D-24A026583277}"/>
              </a:ext>
            </a:extLst>
          </p:cNvPr>
          <p:cNvSpPr txBox="1"/>
          <p:nvPr/>
        </p:nvSpPr>
        <p:spPr>
          <a:xfrm>
            <a:off x="550257" y="729893"/>
            <a:ext cx="3246540" cy="323757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GB" sz="2800" b="1" kern="1200" dirty="0">
                <a:solidFill>
                  <a:schemeClr val="bg1"/>
                </a:solidFill>
                <a:effectLst/>
                <a:latin typeface="+mj-lt"/>
                <a:ea typeface="+mj-ea"/>
                <a:cs typeface="Calibri Light" panose="020F0302020204030204" pitchFamily="34" charset="0"/>
              </a:rPr>
              <a:t>CAUSES OF AUTISM</a:t>
            </a:r>
            <a:endParaRPr lang="en-US" sz="2800" kern="1200" dirty="0">
              <a:solidFill>
                <a:srgbClr val="FFFFFF"/>
              </a:solidFill>
              <a:effectLst/>
              <a:latin typeface="+mj-lt"/>
              <a:ea typeface="+mj-ea"/>
              <a:cs typeface="+mj-cs"/>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BEEC91-108E-426C-89BB-09E7D9AADBFE}"/>
              </a:ext>
            </a:extLst>
          </p:cNvPr>
          <p:cNvSpPr>
            <a:spLocks noGrp="1"/>
          </p:cNvSpPr>
          <p:nvPr>
            <p:ph idx="1"/>
          </p:nvPr>
        </p:nvSpPr>
        <p:spPr>
          <a:xfrm>
            <a:off x="4603620" y="1134258"/>
            <a:ext cx="6570440" cy="4580338"/>
          </a:xfrm>
        </p:spPr>
        <p:txBody>
          <a:bodyPr vert="horz" lIns="91440" tIns="45720" rIns="91440" bIns="45720" rtlCol="0" anchor="ctr">
            <a:normAutofit/>
          </a:bodyPr>
          <a:lstStyle/>
          <a:p>
            <a:pPr marL="0" indent="0" algn="l">
              <a:spcBef>
                <a:spcPts val="0"/>
              </a:spcBef>
              <a:buNone/>
            </a:pPr>
            <a:r>
              <a:rPr lang="en-GB" sz="1600" b="0" i="0" dirty="0">
                <a:solidFill>
                  <a:srgbClr val="000000"/>
                </a:solidFill>
                <a:effectLst/>
              </a:rPr>
              <a:t>Nobody knows what causes autism, or if it has a cause. Evidence suggests that autism may be genetic. Scientists have been attempting to identify which genes might be implicated in autism for some years. Autism may be caused by multiple faulty genes rather than a single gene. For example, if a child has one of the following conditions, they often display autistic behaviours;</a:t>
            </a:r>
          </a:p>
          <a:p>
            <a:pPr marL="0" indent="0" algn="l">
              <a:spcBef>
                <a:spcPts val="0"/>
              </a:spcBef>
              <a:buNone/>
            </a:pPr>
            <a:endParaRPr lang="en-GB" sz="1600" b="0" i="0" dirty="0">
              <a:solidFill>
                <a:srgbClr val="000000"/>
              </a:solidFill>
              <a:effectLst/>
            </a:endParaRPr>
          </a:p>
          <a:p>
            <a:pPr>
              <a:spcBef>
                <a:spcPts val="0"/>
              </a:spcBef>
            </a:pPr>
            <a:r>
              <a:rPr lang="en-GB" sz="1600" dirty="0">
                <a:solidFill>
                  <a:srgbClr val="000000"/>
                </a:solidFill>
              </a:rPr>
              <a:t>Fragile X syndrome</a:t>
            </a:r>
          </a:p>
          <a:p>
            <a:pPr>
              <a:spcBef>
                <a:spcPts val="0"/>
              </a:spcBef>
            </a:pPr>
            <a:r>
              <a:rPr lang="en-GB" sz="1600" dirty="0">
                <a:solidFill>
                  <a:srgbClr val="000000"/>
                </a:solidFill>
              </a:rPr>
              <a:t>Rett’s syndrome</a:t>
            </a:r>
          </a:p>
          <a:p>
            <a:pPr>
              <a:spcBef>
                <a:spcPts val="0"/>
              </a:spcBef>
            </a:pPr>
            <a:r>
              <a:rPr lang="en-GB" sz="1600" dirty="0">
                <a:solidFill>
                  <a:srgbClr val="000000"/>
                </a:solidFill>
              </a:rPr>
              <a:t>Neurofibromatosis</a:t>
            </a:r>
          </a:p>
          <a:p>
            <a:pPr>
              <a:spcBef>
                <a:spcPts val="0"/>
              </a:spcBef>
            </a:pPr>
            <a:r>
              <a:rPr lang="en-GB" sz="1600" dirty="0">
                <a:solidFill>
                  <a:srgbClr val="000000"/>
                </a:solidFill>
              </a:rPr>
              <a:t>Down’s syndrome</a:t>
            </a:r>
          </a:p>
          <a:p>
            <a:pPr>
              <a:spcBef>
                <a:spcPts val="0"/>
              </a:spcBef>
            </a:pPr>
            <a:r>
              <a:rPr lang="en-GB" sz="1600" dirty="0">
                <a:solidFill>
                  <a:srgbClr val="000000"/>
                </a:solidFill>
              </a:rPr>
              <a:t>Cerebral palsy</a:t>
            </a:r>
          </a:p>
          <a:p>
            <a:pPr marL="0" indent="0" algn="l">
              <a:spcBef>
                <a:spcPts val="0"/>
              </a:spcBef>
              <a:buNone/>
            </a:pPr>
            <a:endParaRPr lang="en-GB" sz="1600" b="0" i="0" dirty="0">
              <a:solidFill>
                <a:srgbClr val="000000"/>
              </a:solidFill>
              <a:effectLst/>
            </a:endParaRPr>
          </a:p>
          <a:p>
            <a:pPr marL="0" indent="0" algn="l">
              <a:spcBef>
                <a:spcPts val="0"/>
              </a:spcBef>
              <a:buNone/>
            </a:pPr>
            <a:r>
              <a:rPr lang="en-GB" sz="1600" b="0" i="0" dirty="0">
                <a:solidFill>
                  <a:srgbClr val="000000"/>
                </a:solidFill>
                <a:effectLst/>
              </a:rPr>
              <a:t>However, autism is not caused by;</a:t>
            </a:r>
          </a:p>
          <a:p>
            <a:pPr marL="0" indent="0" algn="l">
              <a:spcBef>
                <a:spcPts val="0"/>
              </a:spcBef>
              <a:buNone/>
            </a:pPr>
            <a:endParaRPr lang="en-GB" sz="1600" b="0" i="0" dirty="0">
              <a:solidFill>
                <a:srgbClr val="000000"/>
              </a:solidFill>
              <a:effectLst/>
            </a:endParaRPr>
          </a:p>
          <a:p>
            <a:pPr>
              <a:spcBef>
                <a:spcPts val="0"/>
              </a:spcBef>
            </a:pPr>
            <a:r>
              <a:rPr lang="en-GB" sz="1600" b="0" i="0" dirty="0">
                <a:solidFill>
                  <a:srgbClr val="000000"/>
                </a:solidFill>
                <a:effectLst/>
              </a:rPr>
              <a:t>Bad parenting</a:t>
            </a:r>
          </a:p>
          <a:p>
            <a:pPr>
              <a:spcBef>
                <a:spcPts val="0"/>
              </a:spcBef>
            </a:pPr>
            <a:r>
              <a:rPr lang="en-GB" sz="1600" dirty="0">
                <a:solidFill>
                  <a:srgbClr val="000000"/>
                </a:solidFill>
              </a:rPr>
              <a:t>V</a:t>
            </a:r>
            <a:r>
              <a:rPr lang="en-GB" sz="1600" b="0" i="0" dirty="0">
                <a:solidFill>
                  <a:srgbClr val="000000"/>
                </a:solidFill>
                <a:effectLst/>
              </a:rPr>
              <a:t>accines, such as the MMR vaccine</a:t>
            </a:r>
          </a:p>
          <a:p>
            <a:pPr>
              <a:spcBef>
                <a:spcPts val="0"/>
              </a:spcBef>
            </a:pPr>
            <a:r>
              <a:rPr lang="en-GB" sz="1600" dirty="0">
                <a:solidFill>
                  <a:srgbClr val="000000"/>
                </a:solidFill>
              </a:rPr>
              <a:t>D</a:t>
            </a:r>
            <a:r>
              <a:rPr lang="en-GB" sz="1600" b="0" i="0" dirty="0">
                <a:solidFill>
                  <a:srgbClr val="000000"/>
                </a:solidFill>
                <a:effectLst/>
              </a:rPr>
              <a:t>iet</a:t>
            </a:r>
          </a:p>
          <a:p>
            <a:pPr>
              <a:spcBef>
                <a:spcPts val="0"/>
              </a:spcBef>
            </a:pPr>
            <a:r>
              <a:rPr lang="en-GB" sz="1600" dirty="0">
                <a:solidFill>
                  <a:srgbClr val="000000"/>
                </a:solidFill>
              </a:rPr>
              <a:t>A</a:t>
            </a:r>
            <a:r>
              <a:rPr lang="en-GB" sz="1600" b="0" i="0" dirty="0">
                <a:solidFill>
                  <a:srgbClr val="000000"/>
                </a:solidFill>
                <a:effectLst/>
              </a:rPr>
              <a:t>n infection you can spread to other people</a:t>
            </a:r>
          </a:p>
        </p:txBody>
      </p:sp>
    </p:spTree>
    <p:custDataLst>
      <p:tags r:id="rId1"/>
    </p:custDataLst>
    <p:extLst>
      <p:ext uri="{BB962C8B-B14F-4D97-AF65-F5344CB8AC3E}">
        <p14:creationId xmlns:p14="http://schemas.microsoft.com/office/powerpoint/2010/main" val="1749269904"/>
      </p:ext>
    </p:extLst>
  </p:cSld>
  <p:clrMapOvr>
    <a:masterClrMapping/>
  </p:clrMapOvr>
  <mc:AlternateContent xmlns:mc="http://schemas.openxmlformats.org/markup-compatibility/2006" xmlns:p14="http://schemas.microsoft.com/office/powerpoint/2010/main">
    <mc:Choice Requires="p14">
      <p:transition spd="med" p14:dur="700" advClick="0" advTm="47808">
        <p:fade/>
      </p:transition>
    </mc:Choice>
    <mc:Fallback xmlns="">
      <p:transition spd="med" advClick="0" advTm="4780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9B15F0-1A5B-4BCA-AAA1-B04C38B86FD8}"/>
              </a:ext>
            </a:extLst>
          </p:cNvPr>
          <p:cNvSpPr>
            <a:spLocks noGrp="1"/>
          </p:cNvSpPr>
          <p:nvPr>
            <p:ph type="title"/>
          </p:nvPr>
        </p:nvSpPr>
        <p:spPr>
          <a:xfrm>
            <a:off x="1214849" y="1236638"/>
            <a:ext cx="3229803" cy="4005131"/>
          </a:xfrm>
        </p:spPr>
        <p:txBody>
          <a:bodyPr>
            <a:normAutofit/>
          </a:bodyPr>
          <a:lstStyle/>
          <a:p>
            <a:pPr algn="ctr"/>
            <a:r>
              <a:rPr lang="en-GB" sz="2800" b="1" dirty="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SIGNS OF AUTISM</a:t>
            </a:r>
            <a:r>
              <a:rPr lang="en-GB"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r>
            <a:br>
              <a:rPr lang="en-GB"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400" dirty="0">
              <a:solidFill>
                <a:srgbClr val="FFFFFF"/>
              </a:solidFill>
            </a:endParaRPr>
          </a:p>
        </p:txBody>
      </p:sp>
      <p:sp>
        <p:nvSpPr>
          <p:cNvPr id="3" name="Content Placeholder 2">
            <a:extLst>
              <a:ext uri="{FF2B5EF4-FFF2-40B4-BE49-F238E27FC236}">
                <a16:creationId xmlns:a16="http://schemas.microsoft.com/office/drawing/2014/main" id="{17F1F972-2A6E-4DF8-B67A-ADE7D346A514}"/>
              </a:ext>
            </a:extLst>
          </p:cNvPr>
          <p:cNvSpPr>
            <a:spLocks noGrp="1"/>
          </p:cNvSpPr>
          <p:nvPr>
            <p:ph idx="1"/>
          </p:nvPr>
        </p:nvSpPr>
        <p:spPr>
          <a:xfrm>
            <a:off x="4844404" y="728761"/>
            <a:ext cx="7034407" cy="5710964"/>
          </a:xfrm>
        </p:spPr>
        <p:txBody>
          <a:bodyPr anchor="ctr">
            <a:normAutofit/>
          </a:bodyPr>
          <a:lstStyle/>
          <a:p>
            <a:pPr marL="0" indent="0" algn="l">
              <a:spcBef>
                <a:spcPts val="0"/>
              </a:spcBef>
              <a:buNone/>
            </a:pPr>
            <a:r>
              <a:rPr lang="en-GB" sz="1600" dirty="0">
                <a:solidFill>
                  <a:srgbClr val="000000"/>
                </a:solidFill>
              </a:rPr>
              <a:t>A</a:t>
            </a:r>
            <a:r>
              <a:rPr lang="en-GB" sz="1600" b="0" i="0" dirty="0">
                <a:solidFill>
                  <a:srgbClr val="000000"/>
                </a:solidFill>
                <a:effectLst/>
              </a:rPr>
              <a:t>utism diagnosis age and intensity of </a:t>
            </a:r>
            <a:r>
              <a:rPr lang="en-GB" sz="1600" dirty="0">
                <a:solidFill>
                  <a:srgbClr val="000000"/>
                </a:solidFill>
              </a:rPr>
              <a:t>the early signs of a</a:t>
            </a:r>
            <a:r>
              <a:rPr lang="en-GB" sz="1600" b="0" i="0" dirty="0">
                <a:solidFill>
                  <a:srgbClr val="000000"/>
                </a:solidFill>
                <a:effectLst/>
              </a:rPr>
              <a:t>utism vary widely. Some infants show hints in their first months. In others, behaviours become obvious as late as age 2 or 3 years. It is important to acknowledge that not all children with autism will show all the signs</a:t>
            </a:r>
            <a:r>
              <a:rPr lang="en-GB" sz="1600" dirty="0">
                <a:solidFill>
                  <a:srgbClr val="000000"/>
                </a:solidFill>
              </a:rPr>
              <a:t>, just like children who don’t have autism will show a few during early childhood.</a:t>
            </a:r>
          </a:p>
          <a:p>
            <a:pPr marL="0" indent="0" algn="l">
              <a:spcBef>
                <a:spcPts val="0"/>
              </a:spcBef>
              <a:buNone/>
            </a:pPr>
            <a:endParaRPr lang="en-GB" sz="1600" b="1" i="0" dirty="0">
              <a:solidFill>
                <a:srgbClr val="000000"/>
              </a:solidFill>
              <a:effectLst/>
            </a:endParaRPr>
          </a:p>
          <a:p>
            <a:pPr marL="0" indent="0" algn="l">
              <a:spcBef>
                <a:spcPts val="0"/>
              </a:spcBef>
              <a:buNone/>
            </a:pPr>
            <a:r>
              <a:rPr lang="en-GB" sz="1600" b="1" i="0" dirty="0">
                <a:solidFill>
                  <a:srgbClr val="000000"/>
                </a:solidFill>
                <a:effectLst/>
              </a:rPr>
              <a:t>	That’s why professional evaluation is crucial.</a:t>
            </a:r>
          </a:p>
          <a:p>
            <a:pPr marL="0" indent="0" algn="l">
              <a:spcBef>
                <a:spcPts val="0"/>
              </a:spcBef>
              <a:buNone/>
            </a:pPr>
            <a:endParaRPr lang="en-GB" sz="1600" b="0" i="0" dirty="0">
              <a:solidFill>
                <a:srgbClr val="000000"/>
              </a:solidFill>
              <a:effectLst/>
            </a:endParaRPr>
          </a:p>
          <a:p>
            <a:pPr marL="0" indent="0" algn="l">
              <a:spcBef>
                <a:spcPts val="0"/>
              </a:spcBef>
              <a:buNone/>
            </a:pPr>
            <a:r>
              <a:rPr lang="en-GB" sz="1600" b="0" i="0" dirty="0">
                <a:solidFill>
                  <a:srgbClr val="000000"/>
                </a:solidFill>
                <a:effectLst/>
              </a:rPr>
              <a:t>The following may indicate a child is at risk for an Autism spectrum disorder;</a:t>
            </a:r>
          </a:p>
          <a:p>
            <a:pPr marL="0" indent="0" algn="l">
              <a:spcBef>
                <a:spcPts val="0"/>
              </a:spcBef>
              <a:buNone/>
            </a:pPr>
            <a:endParaRPr lang="en-GB" sz="1600" dirty="0">
              <a:solidFill>
                <a:srgbClr val="000000"/>
              </a:solidFill>
            </a:endParaRPr>
          </a:p>
          <a:p>
            <a:pPr marL="0" indent="0" algn="l">
              <a:spcBef>
                <a:spcPts val="0"/>
              </a:spcBef>
              <a:buNone/>
            </a:pPr>
            <a:r>
              <a:rPr lang="en-GB" sz="1600" b="1" i="0" dirty="0">
                <a:solidFill>
                  <a:srgbClr val="000000"/>
                </a:solidFill>
                <a:effectLst/>
              </a:rPr>
              <a:t>By 6 months</a:t>
            </a:r>
          </a:p>
          <a:p>
            <a:pPr marL="0" indent="0" algn="l">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Few or no big smiles or other warm, joyful and engaging expressions</a:t>
            </a:r>
          </a:p>
          <a:p>
            <a:pPr>
              <a:spcBef>
                <a:spcPts val="0"/>
              </a:spcBef>
            </a:pPr>
            <a:r>
              <a:rPr lang="en-GB" sz="1600" b="0" i="0" dirty="0">
                <a:solidFill>
                  <a:srgbClr val="000000"/>
                </a:solidFill>
                <a:effectLst/>
              </a:rPr>
              <a:t>Limited or no eye contact</a:t>
            </a:r>
          </a:p>
          <a:p>
            <a:pPr marL="0" indent="0" algn="l">
              <a:spcBef>
                <a:spcPts val="0"/>
              </a:spcBef>
              <a:buNone/>
            </a:pPr>
            <a:endParaRPr lang="en-GB" sz="1600" b="0" i="0" dirty="0">
              <a:solidFill>
                <a:srgbClr val="000000"/>
              </a:solidFill>
              <a:effectLst/>
            </a:endParaRPr>
          </a:p>
          <a:p>
            <a:pPr marL="0" indent="0" algn="l">
              <a:spcBef>
                <a:spcPts val="0"/>
              </a:spcBef>
              <a:buNone/>
            </a:pPr>
            <a:r>
              <a:rPr lang="en-GB" sz="1600" b="1" i="0" dirty="0">
                <a:solidFill>
                  <a:srgbClr val="000000"/>
                </a:solidFill>
                <a:effectLst/>
              </a:rPr>
              <a:t>By 9 months</a:t>
            </a:r>
          </a:p>
          <a:p>
            <a:pPr marL="0" indent="0" algn="l">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Little or no back-and-forth sharing of sounds, smiles or other facial expressions</a:t>
            </a:r>
          </a:p>
          <a:p>
            <a:pPr>
              <a:spcBef>
                <a:spcPts val="0"/>
              </a:spcBef>
            </a:pPr>
            <a:endParaRPr lang="en-GB" sz="1600" dirty="0">
              <a:solidFill>
                <a:srgbClr val="000000"/>
              </a:solidFill>
            </a:endParaRPr>
          </a:p>
          <a:p>
            <a:pPr marL="0" indent="0" algn="l">
              <a:spcBef>
                <a:spcPts val="0"/>
              </a:spcBef>
              <a:buNone/>
            </a:pPr>
            <a:r>
              <a:rPr lang="en-GB" sz="1600" b="1" i="0" dirty="0">
                <a:solidFill>
                  <a:srgbClr val="000000"/>
                </a:solidFill>
                <a:effectLst/>
              </a:rPr>
              <a:t>By 12 months</a:t>
            </a:r>
          </a:p>
          <a:p>
            <a:pPr marL="0" indent="0" algn="l">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Little or no babbling</a:t>
            </a:r>
          </a:p>
          <a:p>
            <a:pPr>
              <a:spcBef>
                <a:spcPts val="0"/>
              </a:spcBef>
            </a:pPr>
            <a:r>
              <a:rPr lang="en-GB" sz="1600" b="0" i="0" dirty="0">
                <a:solidFill>
                  <a:srgbClr val="000000"/>
                </a:solidFill>
                <a:effectLst/>
              </a:rPr>
              <a:t>Little or no back-and-forth gestures such as pointing, showing, reaching or waving</a:t>
            </a:r>
          </a:p>
          <a:p>
            <a:pPr>
              <a:spcBef>
                <a:spcPts val="0"/>
              </a:spcBef>
            </a:pPr>
            <a:r>
              <a:rPr lang="en-GB" sz="1600" b="0" i="0" dirty="0">
                <a:solidFill>
                  <a:srgbClr val="000000"/>
                </a:solidFill>
                <a:effectLst/>
              </a:rPr>
              <a:t>Little or no response to name</a:t>
            </a:r>
          </a:p>
          <a:p>
            <a:pPr marL="0" indent="0" algn="l">
              <a:spcBef>
                <a:spcPts val="0"/>
              </a:spcBef>
              <a:buNone/>
            </a:pPr>
            <a:endParaRPr lang="en-GB" sz="1600" b="0" i="0" dirty="0">
              <a:solidFill>
                <a:srgbClr val="000000"/>
              </a:solidFill>
              <a:effectLst/>
            </a:endParaRPr>
          </a:p>
        </p:txBody>
      </p:sp>
    </p:spTree>
    <p:custDataLst>
      <p:tags r:id="rId1"/>
    </p:custDataLst>
    <p:extLst>
      <p:ext uri="{BB962C8B-B14F-4D97-AF65-F5344CB8AC3E}">
        <p14:creationId xmlns:p14="http://schemas.microsoft.com/office/powerpoint/2010/main" val="3551609856"/>
      </p:ext>
    </p:extLst>
  </p:cSld>
  <p:clrMapOvr>
    <a:masterClrMapping/>
  </p:clrMapOvr>
  <mc:AlternateContent xmlns:mc="http://schemas.openxmlformats.org/markup-compatibility/2006" xmlns:p14="http://schemas.microsoft.com/office/powerpoint/2010/main">
    <mc:Choice Requires="p14">
      <p:transition spd="med" p14:dur="700" advClick="0" advTm="35208">
        <p:fade/>
      </p:transition>
    </mc:Choice>
    <mc:Fallback xmlns="">
      <p:transition spd="med" advClick="0" advTm="35208">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9B15F0-1A5B-4BCA-AAA1-B04C38B86FD8}"/>
              </a:ext>
            </a:extLst>
          </p:cNvPr>
          <p:cNvSpPr>
            <a:spLocks noGrp="1"/>
          </p:cNvSpPr>
          <p:nvPr>
            <p:ph type="title"/>
          </p:nvPr>
        </p:nvSpPr>
        <p:spPr>
          <a:xfrm>
            <a:off x="1214849" y="1236638"/>
            <a:ext cx="3229803" cy="4005131"/>
          </a:xfrm>
        </p:spPr>
        <p:txBody>
          <a:bodyPr>
            <a:normAutofit/>
          </a:bodyPr>
          <a:lstStyle/>
          <a:p>
            <a:pPr algn="ctr"/>
            <a:r>
              <a:rPr lang="en-GB" sz="2800" b="1" dirty="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SIGNS OF AUTISM</a:t>
            </a:r>
            <a:r>
              <a:rPr lang="en-GB"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r>
            <a:br>
              <a:rPr lang="en-GB" sz="3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400" dirty="0">
              <a:solidFill>
                <a:srgbClr val="FFFFFF"/>
              </a:solidFill>
            </a:endParaRPr>
          </a:p>
        </p:txBody>
      </p:sp>
      <p:sp>
        <p:nvSpPr>
          <p:cNvPr id="3" name="Content Placeholder 2">
            <a:extLst>
              <a:ext uri="{FF2B5EF4-FFF2-40B4-BE49-F238E27FC236}">
                <a16:creationId xmlns:a16="http://schemas.microsoft.com/office/drawing/2014/main" id="{17F1F972-2A6E-4DF8-B67A-ADE7D346A514}"/>
              </a:ext>
            </a:extLst>
          </p:cNvPr>
          <p:cNvSpPr>
            <a:spLocks noGrp="1"/>
          </p:cNvSpPr>
          <p:nvPr>
            <p:ph idx="1"/>
          </p:nvPr>
        </p:nvSpPr>
        <p:spPr>
          <a:xfrm>
            <a:off x="5009246" y="706655"/>
            <a:ext cx="6824759" cy="5065095"/>
          </a:xfrm>
        </p:spPr>
        <p:txBody>
          <a:bodyPr anchor="ctr">
            <a:noAutofit/>
          </a:bodyPr>
          <a:lstStyle/>
          <a:p>
            <a:pPr marL="0" indent="0" algn="l">
              <a:spcBef>
                <a:spcPts val="0"/>
              </a:spcBef>
              <a:buNone/>
            </a:pPr>
            <a:r>
              <a:rPr lang="en-GB" sz="1600" b="1" i="0" dirty="0">
                <a:solidFill>
                  <a:srgbClr val="000000"/>
                </a:solidFill>
                <a:effectLst/>
              </a:rPr>
              <a:t>By 16 months</a:t>
            </a:r>
          </a:p>
          <a:p>
            <a:pPr marL="0" indent="0" algn="l">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Very few or no words</a:t>
            </a:r>
          </a:p>
          <a:p>
            <a:pPr>
              <a:spcBef>
                <a:spcPts val="0"/>
              </a:spcBef>
            </a:pPr>
            <a:endParaRPr lang="en-GB" sz="1600" b="0" i="0" dirty="0">
              <a:solidFill>
                <a:srgbClr val="000000"/>
              </a:solidFill>
              <a:effectLst/>
            </a:endParaRPr>
          </a:p>
          <a:p>
            <a:pPr marL="0" indent="0" algn="l">
              <a:spcBef>
                <a:spcPts val="0"/>
              </a:spcBef>
              <a:buNone/>
            </a:pPr>
            <a:r>
              <a:rPr lang="en-GB" sz="1600" b="1" i="0" dirty="0">
                <a:solidFill>
                  <a:srgbClr val="000000"/>
                </a:solidFill>
                <a:effectLst/>
              </a:rPr>
              <a:t>By 24 months</a:t>
            </a:r>
          </a:p>
          <a:p>
            <a:pPr marL="0" indent="0" algn="l">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Very few or no meaningful, two-word phrases (not including imitating or repeating)</a:t>
            </a:r>
          </a:p>
          <a:p>
            <a:pPr>
              <a:spcBef>
                <a:spcPts val="0"/>
              </a:spcBef>
            </a:pPr>
            <a:endParaRPr lang="en-GB" sz="1600" b="0" i="0" dirty="0">
              <a:solidFill>
                <a:srgbClr val="000000"/>
              </a:solidFill>
              <a:effectLst/>
            </a:endParaRPr>
          </a:p>
          <a:p>
            <a:pPr marL="0" indent="0">
              <a:spcBef>
                <a:spcPts val="0"/>
              </a:spcBef>
              <a:buNone/>
            </a:pPr>
            <a:r>
              <a:rPr lang="en-GB" sz="1600" b="1" i="0" dirty="0">
                <a:solidFill>
                  <a:srgbClr val="000000"/>
                </a:solidFill>
                <a:effectLst/>
              </a:rPr>
              <a:t>At any age</a:t>
            </a:r>
          </a:p>
          <a:p>
            <a:pPr marL="0" indent="0">
              <a:spcBef>
                <a:spcPts val="0"/>
              </a:spcBef>
              <a:buNone/>
            </a:pPr>
            <a:endParaRPr lang="en-GB" sz="1600" b="1" i="0" dirty="0">
              <a:solidFill>
                <a:srgbClr val="000000"/>
              </a:solidFill>
              <a:effectLst/>
            </a:endParaRPr>
          </a:p>
          <a:p>
            <a:pPr>
              <a:spcBef>
                <a:spcPts val="0"/>
              </a:spcBef>
            </a:pPr>
            <a:r>
              <a:rPr lang="en-GB" sz="1600" b="0" i="0" dirty="0">
                <a:solidFill>
                  <a:srgbClr val="000000"/>
                </a:solidFill>
                <a:effectLst/>
              </a:rPr>
              <a:t>Loss of previously acquired speech, babbling or social skills</a:t>
            </a:r>
          </a:p>
          <a:p>
            <a:pPr>
              <a:spcBef>
                <a:spcPts val="0"/>
              </a:spcBef>
            </a:pPr>
            <a:r>
              <a:rPr lang="en-GB" sz="1600" b="0" i="0" dirty="0">
                <a:solidFill>
                  <a:srgbClr val="000000"/>
                </a:solidFill>
                <a:effectLst/>
              </a:rPr>
              <a:t>Avoidance of eye contact</a:t>
            </a:r>
          </a:p>
          <a:p>
            <a:pPr>
              <a:spcBef>
                <a:spcPts val="0"/>
              </a:spcBef>
            </a:pPr>
            <a:r>
              <a:rPr lang="en-GB" sz="1600" b="0" i="0" dirty="0">
                <a:solidFill>
                  <a:srgbClr val="000000"/>
                </a:solidFill>
                <a:effectLst/>
              </a:rPr>
              <a:t>Persistent preference for solitude</a:t>
            </a:r>
          </a:p>
          <a:p>
            <a:pPr>
              <a:spcBef>
                <a:spcPts val="0"/>
              </a:spcBef>
            </a:pPr>
            <a:r>
              <a:rPr lang="en-GB" sz="1600" b="0" i="0" dirty="0">
                <a:solidFill>
                  <a:srgbClr val="000000"/>
                </a:solidFill>
                <a:effectLst/>
              </a:rPr>
              <a:t>Difficulty understanding other people’s feelings</a:t>
            </a:r>
          </a:p>
          <a:p>
            <a:pPr>
              <a:spcBef>
                <a:spcPts val="0"/>
              </a:spcBef>
            </a:pPr>
            <a:r>
              <a:rPr lang="en-GB" sz="1600" b="0" i="0" dirty="0">
                <a:solidFill>
                  <a:srgbClr val="000000"/>
                </a:solidFill>
                <a:effectLst/>
              </a:rPr>
              <a:t>Delayed language development</a:t>
            </a:r>
          </a:p>
          <a:p>
            <a:pPr>
              <a:spcBef>
                <a:spcPts val="0"/>
              </a:spcBef>
            </a:pPr>
            <a:r>
              <a:rPr lang="en-GB" sz="1600" b="0" i="0" dirty="0">
                <a:solidFill>
                  <a:srgbClr val="000000"/>
                </a:solidFill>
                <a:effectLst/>
              </a:rPr>
              <a:t>Persistent repetition of words or phrases (echolalia)</a:t>
            </a:r>
          </a:p>
          <a:p>
            <a:pPr>
              <a:spcBef>
                <a:spcPts val="0"/>
              </a:spcBef>
            </a:pPr>
            <a:r>
              <a:rPr lang="en-GB" sz="1600" b="0" i="0" dirty="0">
                <a:solidFill>
                  <a:srgbClr val="000000"/>
                </a:solidFill>
                <a:effectLst/>
              </a:rPr>
              <a:t>Resistance to minor changes in routine or surroundings</a:t>
            </a:r>
          </a:p>
          <a:p>
            <a:pPr>
              <a:spcBef>
                <a:spcPts val="0"/>
              </a:spcBef>
            </a:pPr>
            <a:r>
              <a:rPr lang="en-GB" sz="1600" b="0" i="0" dirty="0">
                <a:solidFill>
                  <a:srgbClr val="000000"/>
                </a:solidFill>
                <a:effectLst/>
              </a:rPr>
              <a:t>Restricted interests</a:t>
            </a:r>
          </a:p>
          <a:p>
            <a:pPr>
              <a:spcBef>
                <a:spcPts val="0"/>
              </a:spcBef>
            </a:pPr>
            <a:r>
              <a:rPr lang="en-GB" sz="1600" b="0" i="0" dirty="0">
                <a:solidFill>
                  <a:srgbClr val="000000"/>
                </a:solidFill>
                <a:effectLst/>
              </a:rPr>
              <a:t>Repetitive behaviours (flapping, rocking, spinning, etc.)</a:t>
            </a:r>
          </a:p>
          <a:p>
            <a:pPr>
              <a:spcBef>
                <a:spcPts val="0"/>
              </a:spcBef>
            </a:pPr>
            <a:r>
              <a:rPr lang="en-GB" sz="1600" b="0" i="0" dirty="0">
                <a:solidFill>
                  <a:srgbClr val="000000"/>
                </a:solidFill>
                <a:effectLst/>
              </a:rPr>
              <a:t>Unusual and intense reactions to sounds, smells, tastes, textures, lights and/or colours</a:t>
            </a:r>
          </a:p>
        </p:txBody>
      </p:sp>
    </p:spTree>
    <p:custDataLst>
      <p:tags r:id="rId1"/>
    </p:custDataLst>
    <p:extLst>
      <p:ext uri="{BB962C8B-B14F-4D97-AF65-F5344CB8AC3E}">
        <p14:creationId xmlns:p14="http://schemas.microsoft.com/office/powerpoint/2010/main" val="1415633963"/>
      </p:ext>
    </p:extLst>
  </p:cSld>
  <p:clrMapOvr>
    <a:masterClrMapping/>
  </p:clrMapOvr>
  <mc:AlternateContent xmlns:mc="http://schemas.openxmlformats.org/markup-compatibility/2006" xmlns:p14="http://schemas.microsoft.com/office/powerpoint/2010/main">
    <mc:Choice Requires="p14">
      <p:transition spd="med" p14:dur="700" advClick="0" advTm="35208">
        <p:fade/>
      </p:transition>
    </mc:Choice>
    <mc:Fallback xmlns="">
      <p:transition spd="med" advClick="0" advTm="3520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3CD0E-DE4A-485F-8F56-E405FEFDA91C}"/>
              </a:ext>
            </a:extLst>
          </p:cNvPr>
          <p:cNvSpPr>
            <a:spLocks noGrp="1"/>
          </p:cNvSpPr>
          <p:nvPr>
            <p:ph type="title"/>
          </p:nvPr>
        </p:nvSpPr>
        <p:spPr>
          <a:xfrm>
            <a:off x="1163988" y="1936142"/>
            <a:ext cx="1715196" cy="483815"/>
          </a:xfrm>
        </p:spPr>
        <p:txBody>
          <a:bodyPr anchor="b">
            <a:normAutofit/>
          </a:bodyPr>
          <a:lstStyle/>
          <a:p>
            <a:r>
              <a:rPr lang="en-US" sz="2800" b="1" dirty="0">
                <a:solidFill>
                  <a:srgbClr val="000000"/>
                </a:solidFill>
              </a:rPr>
              <a:t>MODULE 3</a:t>
            </a:r>
            <a:endParaRPr lang="en-GB" sz="2800" b="1" dirty="0">
              <a:solidFill>
                <a:srgbClr val="000000"/>
              </a:solidFill>
            </a:endParaRPr>
          </a:p>
        </p:txBody>
      </p:sp>
      <p:sp>
        <p:nvSpPr>
          <p:cNvPr id="87" name="Rectangle 8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627B72-9C31-4C83-9CF2-78ACEE053E0A}"/>
              </a:ext>
            </a:extLst>
          </p:cNvPr>
          <p:cNvSpPr>
            <a:spLocks noGrp="1"/>
          </p:cNvSpPr>
          <p:nvPr>
            <p:ph idx="1"/>
          </p:nvPr>
        </p:nvSpPr>
        <p:spPr>
          <a:xfrm>
            <a:off x="443600" y="2661544"/>
            <a:ext cx="3300984" cy="1687323"/>
          </a:xfrm>
        </p:spPr>
        <p:txBody>
          <a:bodyPr anchor="t">
            <a:normAutofit/>
          </a:bodyPr>
          <a:lstStyle/>
          <a:p>
            <a:pPr marL="0" lvl="0" indent="0" algn="ctr">
              <a:buNone/>
            </a:pP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Behaviours Associated With Autism</a:t>
            </a:r>
            <a:endPar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700" dirty="0"/>
          </a:p>
        </p:txBody>
      </p:sp>
      <p:sp>
        <p:nvSpPr>
          <p:cNvPr id="6" name="Rectangle 5">
            <a:extLst>
              <a:ext uri="{FF2B5EF4-FFF2-40B4-BE49-F238E27FC236}">
                <a16:creationId xmlns:a16="http://schemas.microsoft.com/office/drawing/2014/main" id="{721B551B-33B6-4292-925F-EA6AC26AF51C}"/>
              </a:ext>
            </a:extLst>
          </p:cNvPr>
          <p:cNvSpPr/>
          <p:nvPr/>
        </p:nvSpPr>
        <p:spPr>
          <a:xfrm>
            <a:off x="424814" y="843534"/>
            <a:ext cx="1394153" cy="89154"/>
          </a:xfrm>
          <a:prstGeom prst="rect">
            <a:avLst/>
          </a:prstGeom>
          <a:solidFill>
            <a:srgbClr val="090ED1"/>
          </a:solidFill>
          <a:ln>
            <a:solidFill>
              <a:srgbClr val="090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octor in clinic explaining report on tablet to family">
            <a:extLst>
              <a:ext uri="{FF2B5EF4-FFF2-40B4-BE49-F238E27FC236}">
                <a16:creationId xmlns:a16="http://schemas.microsoft.com/office/drawing/2014/main" id="{41EF0BE2-D6CE-C7A7-9C25-773B3D14D57F}"/>
              </a:ext>
            </a:extLst>
          </p:cNvPr>
          <p:cNvPicPr>
            <a:picLocks noChangeAspect="1"/>
          </p:cNvPicPr>
          <p:nvPr/>
        </p:nvPicPr>
        <p:blipFill rotWithShape="1">
          <a:blip r:embed="rId4">
            <a:extLst>
              <a:ext uri="{28A0092B-C50C-407E-A947-70E740481C1C}">
                <a14:useLocalDpi xmlns:a14="http://schemas.microsoft.com/office/drawing/2010/main" val="0"/>
              </a:ext>
            </a:extLst>
          </a:blip>
          <a:srcRect r="9244"/>
          <a:stretch/>
        </p:blipFill>
        <p:spPr>
          <a:xfrm>
            <a:off x="4609984" y="0"/>
            <a:ext cx="7582013" cy="6857999"/>
          </a:xfrm>
          <a:prstGeom prst="rect">
            <a:avLst/>
          </a:prstGeom>
        </p:spPr>
      </p:pic>
    </p:spTree>
    <p:custDataLst>
      <p:tags r:id="rId1"/>
    </p:custDataLst>
    <p:extLst>
      <p:ext uri="{BB962C8B-B14F-4D97-AF65-F5344CB8AC3E}">
        <p14:creationId xmlns:p14="http://schemas.microsoft.com/office/powerpoint/2010/main" val="8621606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19D093C-27FB-4032-B282-42C4563F2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A37BE-B81E-2C79-F99E-7ABD8A9977D8}"/>
              </a:ext>
            </a:extLst>
          </p:cNvPr>
          <p:cNvSpPr>
            <a:spLocks noGrp="1"/>
          </p:cNvSpPr>
          <p:nvPr>
            <p:ph type="title"/>
          </p:nvPr>
        </p:nvSpPr>
        <p:spPr>
          <a:xfrm>
            <a:off x="767290" y="2013967"/>
            <a:ext cx="3427206" cy="485306"/>
          </a:xfrm>
        </p:spPr>
        <p:txBody>
          <a:bodyPr anchor="t">
            <a:normAutofit fontScale="90000"/>
          </a:bodyPr>
          <a:lstStyle/>
          <a:p>
            <a:pPr algn="ctr"/>
            <a:r>
              <a:rPr lang="en-GB" sz="2800" dirty="0">
                <a:solidFill>
                  <a:schemeClr val="bg1"/>
                </a:solidFill>
              </a:rPr>
              <a:t>The Triad Of Impairments</a:t>
            </a:r>
          </a:p>
        </p:txBody>
      </p:sp>
      <p:grpSp>
        <p:nvGrpSpPr>
          <p:cNvPr id="1037" name="Group 1036">
            <a:extLst>
              <a:ext uri="{FF2B5EF4-FFF2-40B4-BE49-F238E27FC236}">
                <a16:creationId xmlns:a16="http://schemas.microsoft.com/office/drawing/2014/main" id="{35EE815E-1BD3-4777-B652-6D98825BF6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03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3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284E622B-853C-4DBD-100A-0628E2BFAAC7}"/>
              </a:ext>
            </a:extLst>
          </p:cNvPr>
          <p:cNvSpPr>
            <a:spLocks noGrp="1"/>
          </p:cNvSpPr>
          <p:nvPr>
            <p:ph idx="1"/>
          </p:nvPr>
        </p:nvSpPr>
        <p:spPr>
          <a:xfrm>
            <a:off x="767290" y="2984407"/>
            <a:ext cx="3582072" cy="889186"/>
          </a:xfrm>
        </p:spPr>
        <p:txBody>
          <a:bodyPr anchor="t">
            <a:normAutofit/>
          </a:bodyPr>
          <a:lstStyle/>
          <a:p>
            <a:pPr marL="0" indent="0">
              <a:buNone/>
            </a:pPr>
            <a:r>
              <a:rPr lang="en-GB" sz="1600" dirty="0">
                <a:solidFill>
                  <a:schemeClr val="bg1"/>
                </a:solidFill>
              </a:rPr>
              <a:t>The three areas of the Triad Of Impairments are:</a:t>
            </a:r>
          </a:p>
          <a:p>
            <a:endParaRPr lang="en-GB" sz="2000" dirty="0">
              <a:solidFill>
                <a:schemeClr val="bg1"/>
              </a:solidFill>
            </a:endParaRPr>
          </a:p>
        </p:txBody>
      </p:sp>
      <p:pic>
        <p:nvPicPr>
          <p:cNvPr id="1028" name="Picture 4" descr="triad-of-impairments - Psychiatry-UK">
            <a:extLst>
              <a:ext uri="{FF2B5EF4-FFF2-40B4-BE49-F238E27FC236}">
                <a16:creationId xmlns:a16="http://schemas.microsoft.com/office/drawing/2014/main" id="{26137AB6-8287-E2A8-32C0-FB1DE34549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2672" y="1030613"/>
            <a:ext cx="4861203" cy="447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3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C10F336-3A46-58D2-44A7-460F43044EDA}"/>
              </a:ext>
            </a:extLst>
          </p:cNvPr>
          <p:cNvSpPr>
            <a:spLocks noGrp="1"/>
          </p:cNvSpPr>
          <p:nvPr>
            <p:ph type="title"/>
          </p:nvPr>
        </p:nvSpPr>
        <p:spPr>
          <a:xfrm>
            <a:off x="777240" y="731519"/>
            <a:ext cx="2845191" cy="3237579"/>
          </a:xfrm>
        </p:spPr>
        <p:txBody>
          <a:bodyPr>
            <a:normAutofit/>
          </a:bodyPr>
          <a:lstStyle/>
          <a:p>
            <a:pPr algn="ctr"/>
            <a:r>
              <a:rPr lang="en-GB" sz="3200" dirty="0">
                <a:solidFill>
                  <a:srgbClr val="FFFFFF"/>
                </a:solidFill>
              </a:rPr>
              <a:t>Social Communication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FB116-B168-BC56-E978-6D10E98334FA}"/>
              </a:ext>
            </a:extLst>
          </p:cNvPr>
          <p:cNvSpPr>
            <a:spLocks noGrp="1"/>
          </p:cNvSpPr>
          <p:nvPr>
            <p:ph idx="1"/>
          </p:nvPr>
        </p:nvSpPr>
        <p:spPr>
          <a:xfrm>
            <a:off x="4370044" y="731519"/>
            <a:ext cx="7037591" cy="5505379"/>
          </a:xfrm>
        </p:spPr>
        <p:txBody>
          <a:bodyPr anchor="ctr">
            <a:normAutofit/>
          </a:bodyPr>
          <a:lstStyle/>
          <a:p>
            <a:pPr marL="0" indent="0">
              <a:buNone/>
            </a:pPr>
            <a:r>
              <a:rPr lang="en-GB" sz="1600" dirty="0">
                <a:solidFill>
                  <a:srgbClr val="000000"/>
                </a:solidFill>
                <a:effectLst/>
                <a:ea typeface="Times New Roman" panose="02020603050405020304" pitchFamily="18" charset="0"/>
                <a:cs typeface="Times New Roman" panose="02020603050405020304" pitchFamily="18" charset="0"/>
              </a:rPr>
              <a:t>Communication can be verbal and non-verbal. Verbal is the use of sounds and words to express yourself, for example saying "no" when someone asks you to do something you do not want to. Non-verbal is the use of gestures or mannerisms, for example nodding in agreement with something someone has said. </a:t>
            </a:r>
          </a:p>
          <a:p>
            <a:pPr marL="0" indent="0">
              <a:buNone/>
            </a:pPr>
            <a:r>
              <a:rPr lang="en-GB" sz="1600" dirty="0">
                <a:solidFill>
                  <a:srgbClr val="000000"/>
                </a:solidFill>
                <a:effectLst/>
                <a:ea typeface="Times New Roman" panose="02020603050405020304" pitchFamily="18" charset="0"/>
                <a:cs typeface="Times New Roman" panose="02020603050405020304" pitchFamily="18" charset="0"/>
              </a:rPr>
              <a:t>Autistic people have difficulties with interpreting both verbal and non-verbal language like gestures or tone of voice. This makes the following forms of language difficult to understand:</a:t>
            </a:r>
          </a:p>
          <a:p>
            <a:r>
              <a:rPr lang="en-GB" sz="1600" dirty="0">
                <a:solidFill>
                  <a:srgbClr val="000000"/>
                </a:solidFill>
                <a:effectLst/>
                <a:ea typeface="Times New Roman" panose="02020603050405020304" pitchFamily="18" charset="0"/>
                <a:cs typeface="Times New Roman" panose="02020603050405020304" pitchFamily="18" charset="0"/>
              </a:rPr>
              <a:t> Metaphors</a:t>
            </a:r>
          </a:p>
          <a:p>
            <a:r>
              <a:rPr lang="en-GB" sz="1600" dirty="0">
                <a:solidFill>
                  <a:srgbClr val="000000"/>
                </a:solidFill>
                <a:effectLst/>
                <a:ea typeface="Times New Roman" panose="02020603050405020304" pitchFamily="18" charset="0"/>
                <a:cs typeface="Times New Roman" panose="02020603050405020304" pitchFamily="18" charset="0"/>
              </a:rPr>
              <a:t> Similes</a:t>
            </a:r>
          </a:p>
          <a:p>
            <a:r>
              <a:rPr lang="en-GB" sz="1600" dirty="0">
                <a:solidFill>
                  <a:srgbClr val="000000"/>
                </a:solidFill>
                <a:effectLst/>
                <a:ea typeface="Times New Roman" panose="02020603050405020304" pitchFamily="18" charset="0"/>
                <a:cs typeface="Times New Roman" panose="02020603050405020304" pitchFamily="18" charset="0"/>
              </a:rPr>
              <a:t> Colloquialisms</a:t>
            </a:r>
          </a:p>
          <a:p>
            <a:r>
              <a:rPr lang="en-GB" sz="1600" dirty="0">
                <a:solidFill>
                  <a:srgbClr val="000000"/>
                </a:solidFill>
                <a:effectLst/>
                <a:ea typeface="Times New Roman" panose="02020603050405020304" pitchFamily="18" charset="0"/>
                <a:cs typeface="Times New Roman" panose="02020603050405020304" pitchFamily="18" charset="0"/>
              </a:rPr>
              <a:t> Figurative language</a:t>
            </a:r>
          </a:p>
          <a:p>
            <a:r>
              <a:rPr lang="en-GB" sz="1600" dirty="0">
                <a:solidFill>
                  <a:srgbClr val="000000"/>
                </a:solidFill>
                <a:ea typeface="Times New Roman" panose="02020603050405020304" pitchFamily="18" charset="0"/>
                <a:cs typeface="Times New Roman" panose="02020603050405020304" pitchFamily="18" charset="0"/>
              </a:rPr>
              <a:t> </a:t>
            </a:r>
            <a:r>
              <a:rPr lang="en-GB" sz="1600" dirty="0">
                <a:solidFill>
                  <a:srgbClr val="000000"/>
                </a:solidFill>
                <a:effectLst/>
                <a:ea typeface="Times New Roman" panose="02020603050405020304" pitchFamily="18" charset="0"/>
                <a:cs typeface="Times New Roman" panose="02020603050405020304" pitchFamily="18" charset="0"/>
              </a:rPr>
              <a:t>Exaggerations</a:t>
            </a:r>
          </a:p>
          <a:p>
            <a:r>
              <a:rPr lang="en-GB" sz="1600" dirty="0">
                <a:solidFill>
                  <a:srgbClr val="000000"/>
                </a:solidFill>
                <a:effectLst/>
                <a:ea typeface="Times New Roman" panose="02020603050405020304" pitchFamily="18" charset="0"/>
                <a:cs typeface="Times New Roman" panose="02020603050405020304" pitchFamily="18" charset="0"/>
              </a:rPr>
              <a:t> Rhetorical questions</a:t>
            </a:r>
          </a:p>
          <a:p>
            <a:r>
              <a:rPr lang="en-GB" sz="1600" dirty="0">
                <a:solidFill>
                  <a:srgbClr val="000000"/>
                </a:solidFill>
                <a:effectLst/>
                <a:ea typeface="Times New Roman" panose="02020603050405020304" pitchFamily="18" charset="0"/>
                <a:cs typeface="Times New Roman" panose="02020603050405020304" pitchFamily="18" charset="0"/>
              </a:rPr>
              <a:t> Sarcasm </a:t>
            </a:r>
          </a:p>
          <a:p>
            <a:endParaRPr lang="en-GB" sz="1600"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endParaRPr lang="en-GB" sz="16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31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C10F336-3A46-58D2-44A7-460F43044EDA}"/>
              </a:ext>
            </a:extLst>
          </p:cNvPr>
          <p:cNvSpPr>
            <a:spLocks noGrp="1"/>
          </p:cNvSpPr>
          <p:nvPr>
            <p:ph type="title"/>
          </p:nvPr>
        </p:nvSpPr>
        <p:spPr>
          <a:xfrm>
            <a:off x="777240" y="731519"/>
            <a:ext cx="2845191" cy="3237579"/>
          </a:xfrm>
        </p:spPr>
        <p:txBody>
          <a:bodyPr>
            <a:normAutofit/>
          </a:bodyPr>
          <a:lstStyle/>
          <a:p>
            <a:pPr algn="ctr"/>
            <a:r>
              <a:rPr lang="en-GB" sz="3200" dirty="0">
                <a:solidFill>
                  <a:srgbClr val="FFFFFF"/>
                </a:solidFill>
              </a:rPr>
              <a:t>Social Communication (cont’d)</a:t>
            </a:r>
            <a:br>
              <a:rPr lang="en-GB" sz="3200" dirty="0">
                <a:solidFill>
                  <a:srgbClr val="FFFFFF"/>
                </a:solidFill>
              </a:rPr>
            </a:br>
            <a:r>
              <a:rPr lang="en-GB" sz="3200" dirty="0">
                <a:solidFill>
                  <a:srgbClr val="FFFFFF"/>
                </a:solidFill>
              </a:rPr>
              <a:t/>
            </a:r>
            <a:br>
              <a:rPr lang="en-GB" sz="3200" dirty="0">
                <a:solidFill>
                  <a:srgbClr val="FFFFFF"/>
                </a:solidFill>
              </a:rPr>
            </a:br>
            <a:r>
              <a:rPr lang="en-GB" sz="3200" i="1" dirty="0">
                <a:solidFill>
                  <a:schemeClr val="bg1"/>
                </a:solidFill>
                <a:cs typeface="Times New Roman" panose="02020603050405020304" pitchFamily="18" charset="0"/>
              </a:rPr>
              <a:t>E</a:t>
            </a:r>
            <a:r>
              <a:rPr lang="en-GB" sz="3200" i="1" dirty="0">
                <a:solidFill>
                  <a:schemeClr val="bg1"/>
                </a:solidFill>
                <a:effectLst/>
                <a:ea typeface="Times New Roman" panose="02020603050405020304" pitchFamily="18" charset="0"/>
                <a:cs typeface="Times New Roman" panose="02020603050405020304" pitchFamily="18" charset="0"/>
              </a:rPr>
              <a:t>cholalia</a:t>
            </a:r>
            <a:endParaRPr lang="en-GB" sz="3200" i="1"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FB116-B168-BC56-E978-6D10E98334FA}"/>
              </a:ext>
            </a:extLst>
          </p:cNvPr>
          <p:cNvSpPr>
            <a:spLocks noGrp="1"/>
          </p:cNvSpPr>
          <p:nvPr>
            <p:ph idx="1"/>
          </p:nvPr>
        </p:nvSpPr>
        <p:spPr>
          <a:xfrm>
            <a:off x="4370044" y="731519"/>
            <a:ext cx="7037591" cy="4718650"/>
          </a:xfrm>
        </p:spPr>
        <p:txBody>
          <a:bodyPr anchor="ctr">
            <a:normAutofit/>
          </a:bodyPr>
          <a:lstStyle/>
          <a:p>
            <a:pPr marL="0" indent="0">
              <a:buNone/>
            </a:pPr>
            <a:r>
              <a:rPr lang="en-GB" sz="1600" dirty="0">
                <a:solidFill>
                  <a:srgbClr val="000000"/>
                </a:solidFill>
                <a:effectLst/>
                <a:ea typeface="Times New Roman" panose="02020603050405020304" pitchFamily="18" charset="0"/>
                <a:cs typeface="Times New Roman" panose="02020603050405020304" pitchFamily="18" charset="0"/>
              </a:rPr>
              <a:t>An autistic person may also struggle with non-verbal cues such as facial expressions, retaining eye contact and gestures. They may also take things literally and not understanding abstract concepts</a:t>
            </a:r>
          </a:p>
          <a:p>
            <a:r>
              <a:rPr lang="en-GB" sz="1600" dirty="0">
                <a:solidFill>
                  <a:srgbClr val="000000"/>
                </a:solidFill>
                <a:effectLst/>
                <a:ea typeface="Times New Roman" panose="02020603050405020304" pitchFamily="18" charset="0"/>
                <a:cs typeface="Times New Roman" panose="02020603050405020304" pitchFamily="18" charset="0"/>
              </a:rPr>
              <a:t>needing extra time to process information or answer questions</a:t>
            </a:r>
          </a:p>
          <a:p>
            <a:r>
              <a:rPr lang="en-GB" sz="1600" dirty="0">
                <a:solidFill>
                  <a:srgbClr val="000000"/>
                </a:solidFill>
                <a:effectLst/>
                <a:ea typeface="Times New Roman" panose="02020603050405020304" pitchFamily="18" charset="0"/>
                <a:cs typeface="Times New Roman" panose="02020603050405020304" pitchFamily="18" charset="0"/>
              </a:rPr>
              <a:t>repeating what others say to them (</a:t>
            </a:r>
            <a:r>
              <a:rPr lang="en-GB" sz="1600" i="1" dirty="0">
                <a:solidFill>
                  <a:srgbClr val="000000"/>
                </a:solidFill>
                <a:effectLst/>
                <a:ea typeface="Times New Roman" panose="02020603050405020304" pitchFamily="18" charset="0"/>
                <a:cs typeface="Times New Roman" panose="02020603050405020304" pitchFamily="18" charset="0"/>
              </a:rPr>
              <a:t>echolalia</a:t>
            </a:r>
            <a:r>
              <a:rPr lang="en-GB" sz="1600" dirty="0">
                <a:solidFill>
                  <a:srgbClr val="000000"/>
                </a:solidFill>
                <a:effectLst/>
                <a:ea typeface="Times New Roman" panose="02020603050405020304" pitchFamily="18" charset="0"/>
                <a:cs typeface="Times New Roman" panose="02020603050405020304" pitchFamily="18" charset="0"/>
              </a:rPr>
              <a:t>)</a:t>
            </a:r>
          </a:p>
          <a:p>
            <a:pPr marL="0" indent="0">
              <a:buNone/>
            </a:pPr>
            <a:r>
              <a:rPr lang="en-GB" sz="1600" i="1" dirty="0">
                <a:solidFill>
                  <a:srgbClr val="000000"/>
                </a:solidFill>
                <a:effectLst/>
                <a:ea typeface="Times New Roman" panose="02020603050405020304" pitchFamily="18" charset="0"/>
                <a:cs typeface="Times New Roman" panose="02020603050405020304" pitchFamily="18" charset="0"/>
              </a:rPr>
              <a:t>Echolalia</a:t>
            </a:r>
            <a:r>
              <a:rPr lang="en-GB" sz="1600" dirty="0">
                <a:solidFill>
                  <a:srgbClr val="000000"/>
                </a:solidFill>
                <a:effectLst/>
                <a:ea typeface="Times New Roman" panose="02020603050405020304" pitchFamily="18" charset="0"/>
                <a:cs typeface="Times New Roman" panose="02020603050405020304" pitchFamily="18" charset="0"/>
              </a:rPr>
              <a:t> is the repetition of a word or phrase they have heard before. The echolalia can be immediate, this is where a person will repeat a phrase that has just been said to them.</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The echolalia can also be delayed, for example they may repeat a phrase from their favourite film they watched days before. This is done for various reasons;</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It can be their way of improving their verbal communication</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They may like the way a word or phrase sounds which provides them with sensory satisfaction</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The repetition may help them reduce their anxiety</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By repeating it they know they will get a response they like or need </a:t>
            </a:r>
          </a:p>
        </p:txBody>
      </p:sp>
    </p:spTree>
    <p:extLst>
      <p:ext uri="{BB962C8B-B14F-4D97-AF65-F5344CB8AC3E}">
        <p14:creationId xmlns:p14="http://schemas.microsoft.com/office/powerpoint/2010/main" val="283415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43BF237-BF16-AEAF-43FF-BA9472F778D1}"/>
              </a:ext>
            </a:extLst>
          </p:cNvPr>
          <p:cNvSpPr>
            <a:spLocks noGrp="1"/>
          </p:cNvSpPr>
          <p:nvPr>
            <p:ph type="title"/>
          </p:nvPr>
        </p:nvSpPr>
        <p:spPr>
          <a:xfrm>
            <a:off x="2266330" y="1007419"/>
            <a:ext cx="3060304" cy="770109"/>
          </a:xfrm>
        </p:spPr>
        <p:txBody>
          <a:bodyPr>
            <a:normAutofit/>
          </a:bodyPr>
          <a:lstStyle/>
          <a:p>
            <a:r>
              <a:rPr lang="en-GB" sz="3200" dirty="0">
                <a:solidFill>
                  <a:srgbClr val="FFFFFF"/>
                </a:solidFill>
                <a:effectLst/>
                <a:ea typeface="Times New Roman" panose="02020603050405020304" pitchFamily="18" charset="0"/>
              </a:rPr>
              <a:t>Social Interaction </a:t>
            </a:r>
            <a:endParaRPr lang="en-GB" sz="32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F2831D-B24F-5D5F-0C11-8CF273E8FE68}"/>
              </a:ext>
            </a:extLst>
          </p:cNvPr>
          <p:cNvSpPr>
            <a:spLocks noGrp="1"/>
          </p:cNvSpPr>
          <p:nvPr>
            <p:ph idx="1"/>
          </p:nvPr>
        </p:nvSpPr>
        <p:spPr>
          <a:xfrm>
            <a:off x="792158" y="2712123"/>
            <a:ext cx="10597729" cy="3283260"/>
          </a:xfrm>
        </p:spPr>
        <p:txBody>
          <a:bodyPr anchor="ctr">
            <a:norm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Social interaction is an exchange between two or more individuals. An individual with autism can struggle to recognise and understand the rules of social interaction, these are usually picked up in the early stages of life. Autistic people often have difficulty 'reading' other people - recognising or understanding others' feelings and intentions - and expressing their own emotions. This can make it very hard to navigate the social world. </a:t>
            </a:r>
          </a:p>
          <a:p>
            <a:pPr marL="0" indent="0">
              <a:spcBef>
                <a:spcPts val="0"/>
              </a:spcBef>
              <a:buNone/>
            </a:pPr>
            <a:endParaRPr lang="en-GB" sz="1600"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Individuals with </a:t>
            </a:r>
            <a:r>
              <a:rPr lang="en-GB" sz="1600" dirty="0">
                <a:solidFill>
                  <a:srgbClr val="000000"/>
                </a:solidFill>
                <a:ea typeface="Times New Roman" panose="02020603050405020304" pitchFamily="18" charset="0"/>
                <a:cs typeface="Times New Roman" panose="02020603050405020304" pitchFamily="18" charset="0"/>
              </a:rPr>
              <a:t>an ASD </a:t>
            </a:r>
            <a:r>
              <a:rPr lang="en-GB" sz="1600" dirty="0">
                <a:solidFill>
                  <a:srgbClr val="000000"/>
                </a:solidFill>
                <a:effectLst/>
                <a:ea typeface="Times New Roman" panose="02020603050405020304" pitchFamily="18" charset="0"/>
                <a:cs typeface="Times New Roman" panose="02020603050405020304" pitchFamily="18" charset="0"/>
              </a:rPr>
              <a:t>may:</a:t>
            </a:r>
          </a:p>
          <a:p>
            <a:pPr>
              <a:spcBef>
                <a:spcPts val="0"/>
              </a:spcBef>
            </a:pPr>
            <a:endParaRPr lang="en-GB" sz="1600" dirty="0">
              <a:solidFill>
                <a:srgbClr val="000000"/>
              </a:solidFill>
              <a:effectLst/>
              <a:ea typeface="Times New Roman" panose="02020603050405020304" pitchFamily="18" charset="0"/>
              <a:cs typeface="Times New Roman" panose="02020603050405020304" pitchFamily="18" charset="0"/>
            </a:endParaRP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appear to be insensitive</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seek out time alone when overloaded by other people</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not seek comfort from other people</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appear to behave 'strangely' or in a way thought to be socially inappropriate</a:t>
            </a:r>
          </a:p>
          <a:p>
            <a:pPr>
              <a:spcBef>
                <a:spcPts val="0"/>
              </a:spcBef>
            </a:pPr>
            <a:r>
              <a:rPr lang="en-GB" sz="1600" dirty="0">
                <a:solidFill>
                  <a:srgbClr val="000000"/>
                </a:solidFill>
                <a:effectLst/>
                <a:ea typeface="Times New Roman" panose="02020603050405020304" pitchFamily="18" charset="0"/>
                <a:cs typeface="Times New Roman" panose="02020603050405020304" pitchFamily="18" charset="0"/>
              </a:rPr>
              <a:t>find it hard to form friendships.</a:t>
            </a:r>
          </a:p>
        </p:txBody>
      </p:sp>
    </p:spTree>
    <p:extLst>
      <p:ext uri="{BB962C8B-B14F-4D97-AF65-F5344CB8AC3E}">
        <p14:creationId xmlns:p14="http://schemas.microsoft.com/office/powerpoint/2010/main" val="14074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994C5-BA4D-48F3-AC28-3DE7D4D396D2}"/>
              </a:ext>
            </a:extLst>
          </p:cNvPr>
          <p:cNvSpPr/>
          <p:nvPr/>
        </p:nvSpPr>
        <p:spPr>
          <a:xfrm>
            <a:off x="7473003" y="2764821"/>
            <a:ext cx="4087306" cy="13283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effectLst/>
                <a:latin typeface="+mj-lt"/>
                <a:ea typeface="+mj-ea"/>
                <a:cs typeface="+mj-cs"/>
              </a:rPr>
              <a:t>Autism Awareness</a:t>
            </a:r>
            <a:endParaRPr lang="en-US" sz="4400" dirty="0">
              <a:effectLst/>
              <a:latin typeface="+mj-lt"/>
              <a:ea typeface="+mj-ea"/>
              <a:cs typeface="+mj-cs"/>
            </a:endParaRPr>
          </a:p>
        </p:txBody>
      </p:sp>
      <p:sp>
        <p:nvSpPr>
          <p:cNvPr id="19" name="Freeform: Shape 18">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Boy with cancer">
            <a:extLst>
              <a:ext uri="{FF2B5EF4-FFF2-40B4-BE49-F238E27FC236}">
                <a16:creationId xmlns:a16="http://schemas.microsoft.com/office/drawing/2014/main" id="{D9DCEA2F-245D-76DB-C297-B63EE2C52D71}"/>
              </a:ext>
            </a:extLst>
          </p:cNvPr>
          <p:cNvPicPr>
            <a:picLocks noChangeAspect="1"/>
          </p:cNvPicPr>
          <p:nvPr/>
        </p:nvPicPr>
        <p:blipFill rotWithShape="1">
          <a:blip r:embed="rId4">
            <a:extLst>
              <a:ext uri="{28A0092B-C50C-407E-A947-70E740481C1C}">
                <a14:useLocalDpi xmlns:a14="http://schemas.microsoft.com/office/drawing/2010/main" val="0"/>
              </a:ext>
            </a:extLst>
          </a:blip>
          <a:srcRect l="21546" r="1004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2" name="Rectangle: Rounded Corners 11">
            <a:hlinkClick r:id="rId5" action="ppaction://hlinksldjump"/>
            <a:extLst>
              <a:ext uri="{FF2B5EF4-FFF2-40B4-BE49-F238E27FC236}">
                <a16:creationId xmlns:a16="http://schemas.microsoft.com/office/drawing/2014/main" id="{03550323-3B34-E11C-E636-76F44823F01B}"/>
              </a:ext>
            </a:extLst>
          </p:cNvPr>
          <p:cNvSpPr/>
          <p:nvPr/>
        </p:nvSpPr>
        <p:spPr>
          <a:xfrm>
            <a:off x="9261445" y="4907043"/>
            <a:ext cx="1828800" cy="4865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3B7826B8-9D83-71C2-0AAC-671A6D85005E}"/>
              </a:ext>
            </a:extLst>
          </p:cNvPr>
          <p:cNvSpPr txBox="1"/>
          <p:nvPr/>
        </p:nvSpPr>
        <p:spPr>
          <a:xfrm>
            <a:off x="9486046" y="4965658"/>
            <a:ext cx="1379597" cy="369332"/>
          </a:xfrm>
          <a:prstGeom prst="rect">
            <a:avLst/>
          </a:prstGeom>
          <a:noFill/>
        </p:spPr>
        <p:txBody>
          <a:bodyPr wrap="square">
            <a:spAutoFit/>
          </a:bodyPr>
          <a:lstStyle/>
          <a:p>
            <a:r>
              <a:rPr lang="en-US" sz="1800" b="1" dirty="0">
                <a:solidFill>
                  <a:srgbClr val="0000FF"/>
                </a:solidFill>
                <a:latin typeface="+mj-lt"/>
                <a:ea typeface="+mj-ea"/>
                <a:cs typeface="+mj-cs"/>
              </a:rPr>
              <a:t>Start Course</a:t>
            </a:r>
            <a:endParaRPr lang="en-GB" dirty="0">
              <a:solidFill>
                <a:srgbClr val="0000FF"/>
              </a:solidFill>
            </a:endParaRPr>
          </a:p>
        </p:txBody>
      </p:sp>
    </p:spTree>
    <p:custDataLst>
      <p:tags r:id="rId1"/>
    </p:custDataLst>
    <p:extLst>
      <p:ext uri="{BB962C8B-B14F-4D97-AF65-F5344CB8AC3E}">
        <p14:creationId xmlns:p14="http://schemas.microsoft.com/office/powerpoint/2010/main" val="1783642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7" y="450222"/>
            <a:ext cx="11248533"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9007625-8388-A403-4D7D-91C54C0F6856}"/>
              </a:ext>
            </a:extLst>
          </p:cNvPr>
          <p:cNvSpPr>
            <a:spLocks noGrp="1"/>
          </p:cNvSpPr>
          <p:nvPr>
            <p:ph type="title"/>
          </p:nvPr>
        </p:nvSpPr>
        <p:spPr>
          <a:xfrm>
            <a:off x="4434933" y="1453834"/>
            <a:ext cx="3302780" cy="774641"/>
          </a:xfrm>
        </p:spPr>
        <p:txBody>
          <a:bodyPr>
            <a:normAutofit/>
          </a:bodyPr>
          <a:lstStyle/>
          <a:p>
            <a:r>
              <a:rPr lang="en-GB" sz="3200" dirty="0">
                <a:solidFill>
                  <a:srgbClr val="FFFFFF"/>
                </a:solidFill>
                <a:effectLst/>
                <a:ea typeface="Times New Roman" panose="02020603050405020304" pitchFamily="18" charset="0"/>
              </a:rPr>
              <a:t>Social Imagination </a:t>
            </a:r>
            <a:endParaRPr lang="en-GB" sz="3200" dirty="0">
              <a:solidFill>
                <a:srgbClr val="FFFFFF"/>
              </a:solidFill>
            </a:endParaRPr>
          </a:p>
        </p:txBody>
      </p:sp>
      <p:sp>
        <p:nvSpPr>
          <p:cNvPr id="10" name="Rectangle 9">
            <a:extLst>
              <a:ext uri="{FF2B5EF4-FFF2-40B4-BE49-F238E27FC236}">
                <a16:creationId xmlns:a16="http://schemas.microsoft.com/office/drawing/2014/main" id="{2A8B9026-04DF-499B-A388-67FCB7435E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05" y="3395972"/>
            <a:ext cx="1332806" cy="141732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4" y="4965191"/>
            <a:ext cx="1338257" cy="143777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5100" y="3395974"/>
            <a:ext cx="9735491" cy="300699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7F9C4B-5087-C0C7-42EA-3F20CC6FDE5E}"/>
              </a:ext>
            </a:extLst>
          </p:cNvPr>
          <p:cNvSpPr>
            <a:spLocks noGrp="1"/>
          </p:cNvSpPr>
          <p:nvPr>
            <p:ph idx="1"/>
          </p:nvPr>
        </p:nvSpPr>
        <p:spPr>
          <a:xfrm>
            <a:off x="2287332" y="4064433"/>
            <a:ext cx="9111025" cy="1670072"/>
          </a:xfrm>
        </p:spPr>
        <p:txBody>
          <a:bodyPr anchor="ctr">
            <a:normAutofit lnSpcReduction="10000"/>
          </a:bodyPr>
          <a:lstStyle/>
          <a:p>
            <a:pPr marL="0" indent="0" algn="ctr">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Social imagination is the ability to imagine what another person or persons may be feeling, thinking or experiencing. It can be referred to as putting yourself in someone else's shoes. This plays an important role in the ability to relate to others and to build friendships. </a:t>
            </a:r>
          </a:p>
          <a:p>
            <a:pPr marL="0" indent="0" algn="ctr">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lgn="ctr">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lgn="ctr">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Social imagination can also be described as the Theory of Mind. This is the ability to understand that people have beliefs, intents, desires and emotions. It is understood to develop in children aged between three and five.</a:t>
            </a:r>
          </a:p>
        </p:txBody>
      </p:sp>
    </p:spTree>
    <p:extLst>
      <p:ext uri="{BB962C8B-B14F-4D97-AF65-F5344CB8AC3E}">
        <p14:creationId xmlns:p14="http://schemas.microsoft.com/office/powerpoint/2010/main" val="5598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5313D-206A-C3B6-4A7F-532BB467B2DE}"/>
              </a:ext>
            </a:extLst>
          </p:cNvPr>
          <p:cNvSpPr>
            <a:spLocks noGrp="1"/>
          </p:cNvSpPr>
          <p:nvPr>
            <p:ph type="title"/>
          </p:nvPr>
        </p:nvSpPr>
        <p:spPr>
          <a:xfrm>
            <a:off x="5072123" y="547953"/>
            <a:ext cx="2047743" cy="587031"/>
          </a:xfrm>
        </p:spPr>
        <p:txBody>
          <a:bodyPr anchor="t">
            <a:normAutofit/>
          </a:bodyPr>
          <a:lstStyle/>
          <a:p>
            <a:r>
              <a:rPr lang="en-GB" sz="3200" dirty="0">
                <a:solidFill>
                  <a:schemeClr val="bg1"/>
                </a:solidFill>
              </a:rPr>
              <a:t>Behaviours</a:t>
            </a:r>
            <a:endParaRPr lang="en-GB"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CE98-F08D-6F47-7235-FBF379896E9C}"/>
              </a:ext>
            </a:extLst>
          </p:cNvPr>
          <p:cNvSpPr>
            <a:spLocks noGrp="1"/>
          </p:cNvSpPr>
          <p:nvPr>
            <p:ph idx="1"/>
          </p:nvPr>
        </p:nvSpPr>
        <p:spPr>
          <a:xfrm>
            <a:off x="485849" y="2242298"/>
            <a:ext cx="11220290" cy="4282928"/>
          </a:xfrm>
        </p:spPr>
        <p:txBody>
          <a:bodyPr>
            <a:noAutofit/>
          </a:bodyPr>
          <a:lstStyle/>
          <a:p>
            <a:pPr marL="0" indent="0">
              <a:spcBef>
                <a:spcPts val="0"/>
              </a:spcBef>
              <a:buNone/>
            </a:pPr>
            <a:r>
              <a:rPr lang="en-GB" sz="1600" b="0" i="0" dirty="0">
                <a:solidFill>
                  <a:srgbClr val="000000"/>
                </a:solidFill>
                <a:effectLst/>
              </a:rPr>
              <a:t>Some of the following may be triggers for behaviours associated with Autism;</a:t>
            </a:r>
          </a:p>
          <a:p>
            <a:pPr marL="0" indent="0">
              <a:spcBef>
                <a:spcPts val="0"/>
              </a:spcBef>
              <a:buNone/>
            </a:pPr>
            <a:endParaRPr lang="en-GB" sz="1600" b="0" i="0" dirty="0">
              <a:solidFill>
                <a:srgbClr val="000000"/>
              </a:solidFill>
              <a:effectLst/>
            </a:endParaRPr>
          </a:p>
          <a:p>
            <a:pPr>
              <a:spcBef>
                <a:spcPts val="0"/>
              </a:spcBef>
            </a:pPr>
            <a:r>
              <a:rPr lang="en-GB" sz="1600" b="1" i="0" dirty="0">
                <a:solidFill>
                  <a:srgbClr val="000000"/>
                </a:solidFill>
                <a:effectLst/>
              </a:rPr>
              <a:t>Routines and rituals</a:t>
            </a:r>
            <a:r>
              <a:rPr lang="en-GB" sz="1600" b="0" i="0" dirty="0">
                <a:solidFill>
                  <a:srgbClr val="000000"/>
                </a:solidFill>
                <a:effectLst/>
              </a:rPr>
              <a:t/>
            </a:r>
            <a:br>
              <a:rPr lang="en-GB" sz="1600" b="0" i="0" dirty="0">
                <a:solidFill>
                  <a:srgbClr val="000000"/>
                </a:solidFill>
                <a:effectLst/>
              </a:rPr>
            </a:br>
            <a:r>
              <a:rPr lang="en-GB" sz="1600" b="0" i="0" dirty="0">
                <a:solidFill>
                  <a:srgbClr val="000000"/>
                </a:solidFill>
                <a:effectLst/>
              </a:rPr>
              <a:t>Autistic individuals often like predictable environments, and they can get very upset if they can’t follow familiar routines. For example, they might be upset if you change the route you usually take home from school.</a:t>
            </a:r>
          </a:p>
          <a:p>
            <a:pPr>
              <a:spcBef>
                <a:spcPts val="0"/>
              </a:spcBef>
            </a:pPr>
            <a:endParaRPr lang="en-GB" sz="1600" b="0" i="0" dirty="0">
              <a:solidFill>
                <a:srgbClr val="000000"/>
              </a:solidFill>
              <a:effectLst/>
            </a:endParaRPr>
          </a:p>
          <a:p>
            <a:pPr>
              <a:spcBef>
                <a:spcPts val="0"/>
              </a:spcBef>
            </a:pPr>
            <a:r>
              <a:rPr lang="en-GB" sz="1600" b="1" i="0" dirty="0">
                <a:solidFill>
                  <a:srgbClr val="000000"/>
                </a:solidFill>
                <a:effectLst/>
              </a:rPr>
              <a:t>Transitions</a:t>
            </a:r>
            <a:r>
              <a:rPr lang="en-GB" sz="1600" b="0" i="0" dirty="0">
                <a:solidFill>
                  <a:srgbClr val="000000"/>
                </a:solidFill>
                <a:effectLst/>
              </a:rPr>
              <a:t/>
            </a:r>
            <a:br>
              <a:rPr lang="en-GB" sz="1600" b="0" i="0" dirty="0">
                <a:solidFill>
                  <a:srgbClr val="000000"/>
                </a:solidFill>
                <a:effectLst/>
              </a:rPr>
            </a:br>
            <a:r>
              <a:rPr lang="en-GB" sz="1600" b="0" i="0" dirty="0">
                <a:solidFill>
                  <a:srgbClr val="000000"/>
                </a:solidFill>
                <a:effectLst/>
              </a:rPr>
              <a:t>Autistic individuals might not understand it’s time to move on from one activity to another. </a:t>
            </a:r>
          </a:p>
          <a:p>
            <a:pPr>
              <a:spcBef>
                <a:spcPts val="0"/>
              </a:spcBef>
            </a:pPr>
            <a:endParaRPr lang="en-GB" sz="1600" b="0" i="0" dirty="0">
              <a:solidFill>
                <a:srgbClr val="000000"/>
              </a:solidFill>
              <a:effectLst/>
            </a:endParaRPr>
          </a:p>
          <a:p>
            <a:pPr>
              <a:spcBef>
                <a:spcPts val="0"/>
              </a:spcBef>
            </a:pPr>
            <a:r>
              <a:rPr lang="en-GB" sz="1600" b="1" i="0" dirty="0">
                <a:solidFill>
                  <a:srgbClr val="000000"/>
                </a:solidFill>
                <a:effectLst/>
              </a:rPr>
              <a:t>Sensory sensitivities</a:t>
            </a:r>
            <a:r>
              <a:rPr lang="en-GB" sz="1600" b="0" i="0" dirty="0">
                <a:solidFill>
                  <a:srgbClr val="000000"/>
                </a:solidFill>
                <a:effectLst/>
              </a:rPr>
              <a:t/>
            </a:r>
            <a:br>
              <a:rPr lang="en-GB" sz="1600" b="0" i="0" dirty="0">
                <a:solidFill>
                  <a:srgbClr val="000000"/>
                </a:solidFill>
                <a:effectLst/>
              </a:rPr>
            </a:br>
            <a:r>
              <a:rPr lang="en-GB" sz="1600" b="0" i="0" dirty="0">
                <a:solidFill>
                  <a:srgbClr val="000000"/>
                </a:solidFill>
                <a:effectLst/>
              </a:rPr>
              <a:t>Autistic individuals often have sensory sensitivities – for example, they might like feeling or touching particular surfaces or objects. </a:t>
            </a:r>
          </a:p>
          <a:p>
            <a:pPr>
              <a:spcBef>
                <a:spcPts val="0"/>
              </a:spcBef>
            </a:pPr>
            <a:endParaRPr lang="en-GB" sz="1600" b="0" i="0" dirty="0">
              <a:solidFill>
                <a:srgbClr val="000000"/>
              </a:solidFill>
              <a:effectLst/>
            </a:endParaRPr>
          </a:p>
          <a:p>
            <a:pPr>
              <a:spcBef>
                <a:spcPts val="0"/>
              </a:spcBef>
            </a:pPr>
            <a:r>
              <a:rPr lang="en-GB" sz="1600" b="1" i="0" dirty="0">
                <a:solidFill>
                  <a:srgbClr val="000000"/>
                </a:solidFill>
                <a:effectLst/>
              </a:rPr>
              <a:t>Sensory overload</a:t>
            </a:r>
            <a:r>
              <a:rPr lang="en-GB" sz="1600" b="0" i="0" dirty="0">
                <a:solidFill>
                  <a:srgbClr val="000000"/>
                </a:solidFill>
                <a:effectLst/>
              </a:rPr>
              <a:t/>
            </a:r>
            <a:br>
              <a:rPr lang="en-GB" sz="1600" b="0" i="0" dirty="0">
                <a:solidFill>
                  <a:srgbClr val="000000"/>
                </a:solidFill>
                <a:effectLst/>
              </a:rPr>
            </a:br>
            <a:r>
              <a:rPr lang="en-GB" sz="1600" b="0" i="0" dirty="0">
                <a:solidFill>
                  <a:srgbClr val="000000"/>
                </a:solidFill>
                <a:effectLst/>
              </a:rPr>
              <a:t>Autistic individuals might get upset if too much is happening around them, if they find a particular noise overwhelming, or if the light is too bright.</a:t>
            </a:r>
          </a:p>
          <a:p>
            <a:pPr>
              <a:spcBef>
                <a:spcPts val="0"/>
              </a:spcBef>
            </a:pPr>
            <a:endParaRPr lang="en-GB" sz="1600" b="0" i="0" dirty="0">
              <a:solidFill>
                <a:srgbClr val="000000"/>
              </a:solidFill>
              <a:effectLst/>
            </a:endParaRPr>
          </a:p>
          <a:p>
            <a:pPr>
              <a:spcBef>
                <a:spcPts val="0"/>
              </a:spcBef>
            </a:pPr>
            <a:r>
              <a:rPr lang="en-GB" sz="1600" b="1" i="0" dirty="0">
                <a:solidFill>
                  <a:srgbClr val="000000"/>
                </a:solidFill>
                <a:effectLst/>
              </a:rPr>
              <a:t>Unrealistic expectations</a:t>
            </a:r>
            <a:r>
              <a:rPr lang="en-GB" sz="1600" b="0" i="0" dirty="0">
                <a:solidFill>
                  <a:srgbClr val="000000"/>
                </a:solidFill>
                <a:effectLst/>
              </a:rPr>
              <a:t/>
            </a:r>
            <a:br>
              <a:rPr lang="en-GB" sz="1600" b="0" i="0" dirty="0">
                <a:solidFill>
                  <a:srgbClr val="000000"/>
                </a:solidFill>
                <a:effectLst/>
              </a:rPr>
            </a:br>
            <a:r>
              <a:rPr lang="en-GB" sz="1600" b="0" i="0" dirty="0">
                <a:solidFill>
                  <a:srgbClr val="000000"/>
                </a:solidFill>
                <a:effectLst/>
              </a:rPr>
              <a:t>Autistic individuals can get frustrated if they’re expected to do something they don’t have the skills for, like getting dressed independently.</a:t>
            </a:r>
          </a:p>
        </p:txBody>
      </p:sp>
    </p:spTree>
    <p:extLst>
      <p:ext uri="{BB962C8B-B14F-4D97-AF65-F5344CB8AC3E}">
        <p14:creationId xmlns:p14="http://schemas.microsoft.com/office/powerpoint/2010/main" val="81388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5313D-206A-C3B6-4A7F-532BB467B2DE}"/>
              </a:ext>
            </a:extLst>
          </p:cNvPr>
          <p:cNvSpPr>
            <a:spLocks noGrp="1"/>
          </p:cNvSpPr>
          <p:nvPr>
            <p:ph type="title"/>
          </p:nvPr>
        </p:nvSpPr>
        <p:spPr>
          <a:xfrm>
            <a:off x="3024885" y="547953"/>
            <a:ext cx="6142217" cy="587031"/>
          </a:xfrm>
        </p:spPr>
        <p:txBody>
          <a:bodyPr anchor="t">
            <a:normAutofit fontScale="90000"/>
          </a:bodyPr>
          <a:lstStyle/>
          <a:p>
            <a:r>
              <a:rPr lang="en-GB" sz="3200" dirty="0">
                <a:solidFill>
                  <a:schemeClr val="bg1"/>
                </a:solidFill>
              </a:rPr>
              <a:t>Repetitive and Restrictive  Behaviours</a:t>
            </a:r>
            <a:endParaRPr lang="en-GB"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CE98-F08D-6F47-7235-FBF379896E9C}"/>
              </a:ext>
            </a:extLst>
          </p:cNvPr>
          <p:cNvSpPr>
            <a:spLocks noGrp="1"/>
          </p:cNvSpPr>
          <p:nvPr>
            <p:ph idx="1"/>
          </p:nvPr>
        </p:nvSpPr>
        <p:spPr>
          <a:xfrm>
            <a:off x="485849" y="2242298"/>
            <a:ext cx="11220290" cy="4282928"/>
          </a:xfrm>
        </p:spPr>
        <p:txBody>
          <a:bodyPr>
            <a:noAutofit/>
          </a:bodyPr>
          <a:lstStyle/>
          <a:p>
            <a:pPr marL="0" indent="0">
              <a:spcBef>
                <a:spcPts val="0"/>
              </a:spcBef>
              <a:buNone/>
            </a:pPr>
            <a:r>
              <a:rPr lang="en-GB" sz="1600" dirty="0">
                <a:solidFill>
                  <a:srgbClr val="000000"/>
                </a:solidFill>
              </a:rPr>
              <a:t>ASD can also make the </a:t>
            </a:r>
            <a:r>
              <a:rPr lang="en-GB" sz="1600" b="0" i="0" dirty="0">
                <a:solidFill>
                  <a:srgbClr val="000000"/>
                </a:solidFill>
                <a:effectLst/>
              </a:rPr>
              <a:t>world seem a very unpredictable and confusing place to individuals living with autism. As such, they often prefer to have routines so that they have an awareness of what is going on. This may involve them wanting to travel the same way to and from a common place, wear the same clothes or eat exactly the same food at set meal times. </a:t>
            </a:r>
          </a:p>
          <a:p>
            <a:pPr marL="0" indent="0">
              <a:spcBef>
                <a:spcPts val="0"/>
              </a:spcBef>
              <a:buNone/>
            </a:pPr>
            <a:endParaRPr lang="en-GB" sz="1600" b="0" i="0" dirty="0">
              <a:solidFill>
                <a:srgbClr val="000000"/>
              </a:solidFill>
              <a:effectLst/>
            </a:endParaRPr>
          </a:p>
          <a:p>
            <a:pPr marL="0" indent="0">
              <a:spcBef>
                <a:spcPts val="0"/>
              </a:spcBef>
              <a:buNone/>
            </a:pPr>
            <a:r>
              <a:rPr lang="en-GB" sz="1600" b="0" i="0" dirty="0">
                <a:solidFill>
                  <a:srgbClr val="000000"/>
                </a:solidFill>
                <a:effectLst/>
              </a:rPr>
              <a:t>Autistic people may also repeat movements such as hand flapping, rocking or the repetitive use of an object such as twirling a pen or opening and closing a door. Individuals often engage in these behaviours as therapeutic means to help calm themselves when they are stressed or anxious. Others may simply do it out of enjoyment. </a:t>
            </a:r>
          </a:p>
        </p:txBody>
      </p:sp>
    </p:spTree>
    <p:extLst>
      <p:ext uri="{BB962C8B-B14F-4D97-AF65-F5344CB8AC3E}">
        <p14:creationId xmlns:p14="http://schemas.microsoft.com/office/powerpoint/2010/main" val="258833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5313D-206A-C3B6-4A7F-532BB467B2DE}"/>
              </a:ext>
            </a:extLst>
          </p:cNvPr>
          <p:cNvSpPr>
            <a:spLocks noGrp="1"/>
          </p:cNvSpPr>
          <p:nvPr>
            <p:ph type="title"/>
          </p:nvPr>
        </p:nvSpPr>
        <p:spPr>
          <a:xfrm>
            <a:off x="2182946" y="654799"/>
            <a:ext cx="7826096" cy="587031"/>
          </a:xfrm>
        </p:spPr>
        <p:txBody>
          <a:bodyPr anchor="t">
            <a:normAutofit/>
          </a:bodyPr>
          <a:lstStyle/>
          <a:p>
            <a:pPr marL="0" indent="0">
              <a:spcBef>
                <a:spcPts val="0"/>
              </a:spcBef>
              <a:buNone/>
            </a:pPr>
            <a:r>
              <a:rPr lang="en-GB" sz="3200" dirty="0">
                <a:solidFill>
                  <a:schemeClr val="bg1"/>
                </a:solidFill>
              </a:rPr>
              <a:t>Sensory Hyper- and Hyposensitivity in Autism</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CE98-F08D-6F47-7235-FBF379896E9C}"/>
              </a:ext>
            </a:extLst>
          </p:cNvPr>
          <p:cNvSpPr>
            <a:spLocks noGrp="1"/>
          </p:cNvSpPr>
          <p:nvPr>
            <p:ph idx="1"/>
          </p:nvPr>
        </p:nvSpPr>
        <p:spPr>
          <a:xfrm>
            <a:off x="485849" y="2251038"/>
            <a:ext cx="11220290" cy="4044564"/>
          </a:xfrm>
        </p:spPr>
        <p:txBody>
          <a:bodyPr>
            <a:noAutofit/>
          </a:bodyPr>
          <a:lstStyle/>
          <a:p>
            <a:pPr marL="0" indent="0">
              <a:spcBef>
                <a:spcPts val="0"/>
              </a:spcBef>
              <a:buNone/>
            </a:pPr>
            <a:r>
              <a:rPr lang="en-GB" sz="1600" dirty="0">
                <a:solidFill>
                  <a:srgbClr val="000000"/>
                </a:solidFill>
              </a:rPr>
              <a:t>Some of the most common problems autistic individuals experience are their hyper- or hypo-sensitivities to sensory stimuli i.e.  sensitivity to sounds, touch, tastes, smells, light, colours, temperatures or pain. Their senses seem to be too acute (</a:t>
            </a:r>
            <a:r>
              <a:rPr lang="en-GB" sz="1600" i="1" dirty="0">
                <a:solidFill>
                  <a:srgbClr val="000000"/>
                </a:solidFill>
              </a:rPr>
              <a:t>hypersensitivity</a:t>
            </a:r>
            <a:r>
              <a:rPr lang="en-GB" sz="1600" dirty="0">
                <a:solidFill>
                  <a:srgbClr val="000000"/>
                </a:solidFill>
              </a:rPr>
              <a:t>) or not working at all (</a:t>
            </a:r>
            <a:r>
              <a:rPr lang="en-GB" sz="1600" i="1" dirty="0">
                <a:solidFill>
                  <a:srgbClr val="000000"/>
                </a:solidFill>
              </a:rPr>
              <a:t>hyposensitivity</a:t>
            </a:r>
            <a:r>
              <a:rPr lang="en-GB" sz="1600" dirty="0">
                <a:solidFill>
                  <a:srgbClr val="000000"/>
                </a:solidFill>
              </a:rPr>
              <a:t>). Overcrowded or busy environments such as shopping centres, schools, workplaces and large functions can be very stressful and overwhelming, causing sensory overload. </a:t>
            </a:r>
          </a:p>
          <a:p>
            <a:pPr marL="0" indent="0">
              <a:spcBef>
                <a:spcPts val="0"/>
              </a:spcBef>
              <a:buNone/>
            </a:pPr>
            <a:endParaRPr lang="en-GB" sz="1600" dirty="0">
              <a:solidFill>
                <a:srgbClr val="000000"/>
              </a:solidFill>
            </a:endParaRPr>
          </a:p>
          <a:p>
            <a:pPr marL="0" indent="0">
              <a:spcBef>
                <a:spcPts val="0"/>
              </a:spcBef>
              <a:buNone/>
            </a:pPr>
            <a:r>
              <a:rPr lang="en-GB" sz="1600" dirty="0">
                <a:solidFill>
                  <a:srgbClr val="000000"/>
                </a:solidFill>
              </a:rPr>
              <a:t>Common signs of hypersensitivity: </a:t>
            </a:r>
          </a:p>
          <a:p>
            <a:pPr marL="0" indent="0">
              <a:spcBef>
                <a:spcPts val="0"/>
              </a:spcBef>
              <a:buNone/>
            </a:pPr>
            <a:endParaRPr lang="en-GB" sz="1600" dirty="0">
              <a:solidFill>
                <a:srgbClr val="000000"/>
              </a:solidFill>
            </a:endParaRPr>
          </a:p>
          <a:p>
            <a:pPr lvl="1">
              <a:spcBef>
                <a:spcPts val="0"/>
              </a:spcBef>
            </a:pPr>
            <a:r>
              <a:rPr lang="en-GB" sz="1600" dirty="0">
                <a:solidFill>
                  <a:srgbClr val="000000"/>
                </a:solidFill>
              </a:rPr>
              <a:t>Ability to smell odours/ scents that other cannot detect</a:t>
            </a:r>
          </a:p>
          <a:p>
            <a:pPr lvl="1">
              <a:spcBef>
                <a:spcPts val="0"/>
              </a:spcBef>
            </a:pPr>
            <a:r>
              <a:rPr lang="en-GB" sz="1600" dirty="0">
                <a:solidFill>
                  <a:srgbClr val="000000"/>
                </a:solidFill>
              </a:rPr>
              <a:t>Easily distracted with common sounds</a:t>
            </a:r>
          </a:p>
          <a:p>
            <a:pPr lvl="1">
              <a:spcBef>
                <a:spcPts val="0"/>
              </a:spcBef>
            </a:pPr>
            <a:r>
              <a:rPr lang="en-GB" sz="1600" dirty="0">
                <a:solidFill>
                  <a:srgbClr val="000000"/>
                </a:solidFill>
              </a:rPr>
              <a:t>Avoidance of using playground equipment in fear of different movements.</a:t>
            </a:r>
          </a:p>
          <a:p>
            <a:pPr marL="0" indent="0">
              <a:spcBef>
                <a:spcPts val="0"/>
              </a:spcBef>
              <a:buNone/>
            </a:pPr>
            <a:endParaRPr lang="en-GB" sz="1600" dirty="0">
              <a:solidFill>
                <a:srgbClr val="000000"/>
              </a:solidFill>
            </a:endParaRPr>
          </a:p>
          <a:p>
            <a:pPr marL="0" indent="0">
              <a:spcBef>
                <a:spcPts val="0"/>
              </a:spcBef>
              <a:buNone/>
            </a:pPr>
            <a:r>
              <a:rPr lang="en-GB" sz="1600" dirty="0">
                <a:solidFill>
                  <a:srgbClr val="000000"/>
                </a:solidFill>
              </a:rPr>
              <a:t>Common signs of hyposensitivity</a:t>
            </a:r>
          </a:p>
          <a:p>
            <a:pPr marL="0" indent="0">
              <a:spcBef>
                <a:spcPts val="0"/>
              </a:spcBef>
              <a:buNone/>
            </a:pPr>
            <a:endParaRPr lang="en-GB" sz="1600" dirty="0">
              <a:solidFill>
                <a:srgbClr val="000000"/>
              </a:solidFill>
            </a:endParaRPr>
          </a:p>
          <a:p>
            <a:pPr lvl="1">
              <a:spcBef>
                <a:spcPts val="0"/>
              </a:spcBef>
            </a:pPr>
            <a:r>
              <a:rPr lang="en-GB" sz="1600" dirty="0">
                <a:solidFill>
                  <a:srgbClr val="000000"/>
                </a:solidFill>
              </a:rPr>
              <a:t>The need to touch things excessively</a:t>
            </a:r>
          </a:p>
          <a:p>
            <a:pPr lvl="1">
              <a:spcBef>
                <a:spcPts val="0"/>
              </a:spcBef>
            </a:pPr>
            <a:r>
              <a:rPr lang="en-GB" sz="1600" dirty="0">
                <a:solidFill>
                  <a:srgbClr val="000000"/>
                </a:solidFill>
              </a:rPr>
              <a:t>Always turning the volume very loud</a:t>
            </a:r>
          </a:p>
          <a:p>
            <a:pPr lvl="1">
              <a:spcBef>
                <a:spcPts val="0"/>
              </a:spcBef>
            </a:pPr>
            <a:r>
              <a:rPr lang="en-GB" sz="1600" dirty="0">
                <a:solidFill>
                  <a:srgbClr val="000000"/>
                </a:solidFill>
              </a:rPr>
              <a:t>Putting objects in his or her mouth</a:t>
            </a:r>
          </a:p>
          <a:p>
            <a:pPr lvl="1">
              <a:spcBef>
                <a:spcPts val="0"/>
              </a:spcBef>
            </a:pPr>
            <a:r>
              <a:rPr lang="en-GB" sz="1600" dirty="0">
                <a:solidFill>
                  <a:srgbClr val="000000"/>
                </a:solidFill>
              </a:rPr>
              <a:t>Inability to staying still for any extended period or trying to constantly seek movement stimulation.</a:t>
            </a:r>
          </a:p>
        </p:txBody>
      </p:sp>
    </p:spTree>
    <p:extLst>
      <p:ext uri="{BB962C8B-B14F-4D97-AF65-F5344CB8AC3E}">
        <p14:creationId xmlns:p14="http://schemas.microsoft.com/office/powerpoint/2010/main" val="188754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5313D-206A-C3B6-4A7F-532BB467B2DE}"/>
              </a:ext>
            </a:extLst>
          </p:cNvPr>
          <p:cNvSpPr>
            <a:spLocks noGrp="1"/>
          </p:cNvSpPr>
          <p:nvPr>
            <p:ph type="title"/>
          </p:nvPr>
        </p:nvSpPr>
        <p:spPr>
          <a:xfrm>
            <a:off x="1156851" y="266237"/>
            <a:ext cx="9816860" cy="1141205"/>
          </a:xfrm>
        </p:spPr>
        <p:txBody>
          <a:bodyPr anchor="t">
            <a:normAutofit/>
          </a:bodyPr>
          <a:lstStyle/>
          <a:p>
            <a:pPr marL="0" indent="0">
              <a:spcBef>
                <a:spcPts val="0"/>
              </a:spcBef>
              <a:buNone/>
            </a:pPr>
            <a:r>
              <a:rPr lang="en-GB" sz="3200" dirty="0">
                <a:solidFill>
                  <a:schemeClr val="bg1"/>
                </a:solidFill>
              </a:rPr>
              <a:t>Sensory Processing Disorder and Articulation Disorders: </a:t>
            </a:r>
            <a:br>
              <a:rPr lang="en-GB" sz="3200" dirty="0">
                <a:solidFill>
                  <a:schemeClr val="bg1"/>
                </a:solidFill>
              </a:rPr>
            </a:br>
            <a:r>
              <a:rPr lang="en-GB" sz="3200" dirty="0">
                <a:solidFill>
                  <a:schemeClr val="bg1"/>
                </a:solidFill>
              </a:rPr>
              <a:t>Impact on Speech</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CE98-F08D-6F47-7235-FBF379896E9C}"/>
              </a:ext>
            </a:extLst>
          </p:cNvPr>
          <p:cNvSpPr>
            <a:spLocks noGrp="1"/>
          </p:cNvSpPr>
          <p:nvPr>
            <p:ph idx="1"/>
          </p:nvPr>
        </p:nvSpPr>
        <p:spPr>
          <a:xfrm>
            <a:off x="485850" y="2624580"/>
            <a:ext cx="11220290" cy="2544779"/>
          </a:xfrm>
        </p:spPr>
        <p:txBody>
          <a:bodyPr>
            <a:noAutofit/>
          </a:bodyPr>
          <a:lstStyle/>
          <a:p>
            <a:pPr marL="0" indent="0">
              <a:spcBef>
                <a:spcPts val="0"/>
              </a:spcBef>
              <a:buNone/>
            </a:pPr>
            <a:endParaRPr lang="en-GB" sz="1600" dirty="0">
              <a:solidFill>
                <a:srgbClr val="000000"/>
              </a:solidFill>
            </a:endParaRPr>
          </a:p>
          <a:p>
            <a:pPr marL="0" indent="0">
              <a:spcBef>
                <a:spcPts val="0"/>
              </a:spcBef>
              <a:buNone/>
            </a:pPr>
            <a:r>
              <a:rPr lang="en-GB" sz="1600" dirty="0">
                <a:solidFill>
                  <a:srgbClr val="000000"/>
                </a:solidFill>
              </a:rPr>
              <a:t>Where an individual is experiencing hyposensitivity and hypersensitivity to different factors, the side effects of this can inadvertently cause a delay in their speech. Articulation refers to the totality involved in the planning and motor production aspects of speech. Sensory processing disorders, or an inability to produce certain speech sounds, is due to the brain struggling to properly process the surrounding information, leading to them missing language-building opportunities. </a:t>
            </a:r>
          </a:p>
          <a:p>
            <a:pPr marL="0" indent="0">
              <a:spcBef>
                <a:spcPts val="0"/>
              </a:spcBef>
              <a:buNone/>
            </a:pPr>
            <a:endParaRPr lang="en-GB" sz="1600" dirty="0">
              <a:solidFill>
                <a:srgbClr val="000000"/>
              </a:solidFill>
            </a:endParaRPr>
          </a:p>
          <a:p>
            <a:pPr marL="0" indent="0">
              <a:spcBef>
                <a:spcPts val="0"/>
              </a:spcBef>
              <a:buNone/>
            </a:pPr>
            <a:endParaRPr lang="en-GB" sz="1600" dirty="0">
              <a:solidFill>
                <a:srgbClr val="000000"/>
              </a:solidFill>
            </a:endParaRPr>
          </a:p>
          <a:p>
            <a:pPr marL="0" indent="0">
              <a:spcBef>
                <a:spcPts val="0"/>
              </a:spcBef>
              <a:buNone/>
            </a:pPr>
            <a:r>
              <a:rPr lang="en-GB" sz="1600" dirty="0">
                <a:solidFill>
                  <a:srgbClr val="000000"/>
                </a:solidFill>
              </a:rPr>
              <a:t>Some children with functional articulation disorders may also have sensory integration dysfunction (SID).</a:t>
            </a:r>
          </a:p>
          <a:p>
            <a:pPr marL="0" indent="0">
              <a:spcBef>
                <a:spcPts val="0"/>
              </a:spcBef>
              <a:buNone/>
            </a:pPr>
            <a:endParaRPr lang="en-GB" sz="1600" dirty="0">
              <a:solidFill>
                <a:srgbClr val="000000"/>
              </a:solidFill>
            </a:endParaRPr>
          </a:p>
        </p:txBody>
      </p:sp>
    </p:spTree>
    <p:extLst>
      <p:ext uri="{BB962C8B-B14F-4D97-AF65-F5344CB8AC3E}">
        <p14:creationId xmlns:p14="http://schemas.microsoft.com/office/powerpoint/2010/main" val="276554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3CD0E-DE4A-485F-8F56-E405FEFDA91C}"/>
              </a:ext>
            </a:extLst>
          </p:cNvPr>
          <p:cNvSpPr>
            <a:spLocks noGrp="1"/>
          </p:cNvSpPr>
          <p:nvPr>
            <p:ph type="title"/>
          </p:nvPr>
        </p:nvSpPr>
        <p:spPr>
          <a:xfrm>
            <a:off x="1163988" y="1936142"/>
            <a:ext cx="1715196" cy="483815"/>
          </a:xfrm>
        </p:spPr>
        <p:txBody>
          <a:bodyPr anchor="b">
            <a:normAutofit/>
          </a:bodyPr>
          <a:lstStyle/>
          <a:p>
            <a:r>
              <a:rPr lang="en-US" sz="2800" b="1" dirty="0">
                <a:solidFill>
                  <a:srgbClr val="000000"/>
                </a:solidFill>
              </a:rPr>
              <a:t>MODULE 4</a:t>
            </a:r>
            <a:endParaRPr lang="en-GB" sz="2800" b="1" dirty="0">
              <a:solidFill>
                <a:srgbClr val="000000"/>
              </a:solidFill>
            </a:endParaRPr>
          </a:p>
        </p:txBody>
      </p:sp>
      <p:sp>
        <p:nvSpPr>
          <p:cNvPr id="87" name="Rectangle 8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627B72-9C31-4C83-9CF2-78ACEE053E0A}"/>
              </a:ext>
            </a:extLst>
          </p:cNvPr>
          <p:cNvSpPr>
            <a:spLocks noGrp="1"/>
          </p:cNvSpPr>
          <p:nvPr>
            <p:ph idx="1"/>
          </p:nvPr>
        </p:nvSpPr>
        <p:spPr>
          <a:xfrm>
            <a:off x="443600" y="2661544"/>
            <a:ext cx="3300984" cy="1687323"/>
          </a:xfrm>
        </p:spPr>
        <p:txBody>
          <a:bodyPr anchor="t">
            <a:normAutofit/>
          </a:bodyPr>
          <a:lstStyle/>
          <a:p>
            <a:pPr marL="0" lvl="0" indent="0" algn="ctr">
              <a:buNone/>
            </a:pP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How To Support Autistic Individuals</a:t>
            </a:r>
            <a:endPar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700" dirty="0"/>
          </a:p>
        </p:txBody>
      </p:sp>
      <p:sp>
        <p:nvSpPr>
          <p:cNvPr id="6" name="Rectangle 5">
            <a:extLst>
              <a:ext uri="{FF2B5EF4-FFF2-40B4-BE49-F238E27FC236}">
                <a16:creationId xmlns:a16="http://schemas.microsoft.com/office/drawing/2014/main" id="{721B551B-33B6-4292-925F-EA6AC26AF51C}"/>
              </a:ext>
            </a:extLst>
          </p:cNvPr>
          <p:cNvSpPr/>
          <p:nvPr/>
        </p:nvSpPr>
        <p:spPr>
          <a:xfrm>
            <a:off x="424814" y="843534"/>
            <a:ext cx="1394153" cy="89154"/>
          </a:xfrm>
          <a:prstGeom prst="rect">
            <a:avLst/>
          </a:prstGeom>
          <a:solidFill>
            <a:srgbClr val="090ED1"/>
          </a:solidFill>
          <a:ln>
            <a:solidFill>
              <a:srgbClr val="090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octor in clinic explaining report on tablet to family">
            <a:extLst>
              <a:ext uri="{FF2B5EF4-FFF2-40B4-BE49-F238E27FC236}">
                <a16:creationId xmlns:a16="http://schemas.microsoft.com/office/drawing/2014/main" id="{41EF0BE2-D6CE-C7A7-9C25-773B3D14D57F}"/>
              </a:ext>
            </a:extLst>
          </p:cNvPr>
          <p:cNvPicPr>
            <a:picLocks noChangeAspect="1"/>
          </p:cNvPicPr>
          <p:nvPr/>
        </p:nvPicPr>
        <p:blipFill rotWithShape="1">
          <a:blip r:embed="rId4">
            <a:extLst>
              <a:ext uri="{28A0092B-C50C-407E-A947-70E740481C1C}">
                <a14:useLocalDpi xmlns:a14="http://schemas.microsoft.com/office/drawing/2010/main" val="0"/>
              </a:ext>
            </a:extLst>
          </a:blip>
          <a:srcRect r="9244"/>
          <a:stretch/>
        </p:blipFill>
        <p:spPr>
          <a:xfrm>
            <a:off x="4609984" y="0"/>
            <a:ext cx="7582013" cy="6857999"/>
          </a:xfrm>
          <a:prstGeom prst="rect">
            <a:avLst/>
          </a:prstGeom>
        </p:spPr>
      </p:pic>
    </p:spTree>
    <p:custDataLst>
      <p:tags r:id="rId1"/>
    </p:custDataLst>
    <p:extLst>
      <p:ext uri="{BB962C8B-B14F-4D97-AF65-F5344CB8AC3E}">
        <p14:creationId xmlns:p14="http://schemas.microsoft.com/office/powerpoint/2010/main" val="22985744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1C43212-8913-0E92-C964-76E03EE2CD0A}"/>
              </a:ext>
            </a:extLst>
          </p:cNvPr>
          <p:cNvSpPr>
            <a:spLocks noGrp="1"/>
          </p:cNvSpPr>
          <p:nvPr>
            <p:ph type="title"/>
          </p:nvPr>
        </p:nvSpPr>
        <p:spPr>
          <a:xfrm>
            <a:off x="777188" y="1021856"/>
            <a:ext cx="10143853" cy="742060"/>
          </a:xfrm>
        </p:spPr>
        <p:txBody>
          <a:bodyPr>
            <a:normAutofit/>
          </a:bodyPr>
          <a:lstStyle/>
          <a:p>
            <a:r>
              <a:rPr lang="en-GB" sz="3200" dirty="0">
                <a:solidFill>
                  <a:srgbClr val="FFFFFF"/>
                </a:solidFill>
              </a:rPr>
              <a:t>Person-Centred Approach With Autistic Individuals</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55F4A-7C5D-F0F4-5325-902A6A39A7C5}"/>
              </a:ext>
            </a:extLst>
          </p:cNvPr>
          <p:cNvSpPr>
            <a:spLocks noGrp="1"/>
          </p:cNvSpPr>
          <p:nvPr>
            <p:ph idx="1"/>
          </p:nvPr>
        </p:nvSpPr>
        <p:spPr>
          <a:xfrm>
            <a:off x="589199" y="2648308"/>
            <a:ext cx="8746373" cy="3750769"/>
          </a:xfrm>
        </p:spPr>
        <p:txBody>
          <a:bodyPr anchor="ctr">
            <a:normAutofit/>
          </a:bodyPr>
          <a:lstStyle/>
          <a:p>
            <a:pPr marL="0" indent="0">
              <a:buNone/>
            </a:pPr>
            <a:r>
              <a:rPr lang="en-GB" sz="1600" dirty="0">
                <a:solidFill>
                  <a:srgbClr val="000000"/>
                </a:solidFill>
              </a:rPr>
              <a:t>Autism affects each individual in different ways and as such, treatment and care plans must be prepared using a person-centred approach i.e. identifying the individual’s </a:t>
            </a:r>
            <a:r>
              <a:rPr lang="en-GB" sz="1600" b="0" i="0" dirty="0">
                <a:solidFill>
                  <a:srgbClr val="000000"/>
                </a:solidFill>
                <a:effectLst/>
              </a:rPr>
              <a:t>strengths, preferences and aspirations and putting them at the centre of the process. </a:t>
            </a:r>
          </a:p>
          <a:p>
            <a:pPr marL="0" indent="0">
              <a:buNone/>
            </a:pPr>
            <a:r>
              <a:rPr lang="en-GB" sz="1600" b="1" i="0" dirty="0">
                <a:solidFill>
                  <a:srgbClr val="000000"/>
                </a:solidFill>
                <a:effectLst/>
              </a:rPr>
              <a:t>The Equality Act 2010, (The Equality Act), section 6 </a:t>
            </a:r>
            <a:r>
              <a:rPr lang="en-GB" sz="1600" b="0" i="0" dirty="0">
                <a:solidFill>
                  <a:srgbClr val="000000"/>
                </a:solidFill>
                <a:effectLst/>
              </a:rPr>
              <a:t>says that someone has a disability if he or she has a physical or mental impairment that has a long-term and substantial adverse effect on his or her ability to carry out normal day-to-day activities, and where ‘</a:t>
            </a:r>
            <a:r>
              <a:rPr lang="en-GB" sz="1600" b="0" i="1" dirty="0">
                <a:solidFill>
                  <a:srgbClr val="000000"/>
                </a:solidFill>
                <a:effectLst/>
              </a:rPr>
              <a:t>Mental impairments</a:t>
            </a:r>
            <a:r>
              <a:rPr lang="en-GB" sz="1600" b="0" i="0" dirty="0">
                <a:solidFill>
                  <a:srgbClr val="000000"/>
                </a:solidFill>
                <a:effectLst/>
              </a:rPr>
              <a:t>’ including autism, are likely to </a:t>
            </a:r>
            <a:r>
              <a:rPr lang="en-GB" sz="1600" b="0" i="0">
                <a:solidFill>
                  <a:srgbClr val="000000"/>
                </a:solidFill>
                <a:effectLst/>
              </a:rPr>
              <a:t>be covered. </a:t>
            </a:r>
            <a:endParaRPr lang="en-GB" sz="1600" b="0" i="0" dirty="0">
              <a:solidFill>
                <a:srgbClr val="000000"/>
              </a:solidFill>
              <a:effectLst/>
            </a:endParaRPr>
          </a:p>
          <a:p>
            <a:pPr marL="0" indent="0">
              <a:buNone/>
            </a:pPr>
            <a:r>
              <a:rPr lang="en-GB" sz="1600" b="0" i="0" dirty="0">
                <a:solidFill>
                  <a:srgbClr val="000000"/>
                </a:solidFill>
                <a:effectLst/>
              </a:rPr>
              <a:t>A person-led approach is where the person is supported to lead their own care and treated as a person first. The focus is on the person and what they can do, not their condition or disability. Support should focus on achieving the person's aspirations and be tailored to their needs and unique circumstances (CDC, 2022). This includes they are given the opportunity to express their needs, desires and making informed choices about how and when they are supported to live their lives.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5885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Managing Behaviour </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5554937" y="703208"/>
            <a:ext cx="6024654" cy="5131545"/>
          </a:xfrm>
        </p:spPr>
        <p:txBody>
          <a:bodyPr anchor="ctr">
            <a:normAutofit lnSpcReduction="10000"/>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It is important to develop effective communication with an autistic person. They can struggle to make themselves understood. Developing this communication can improve their behaviour as they will feel less frustrated. It is also important that when you are communicating with them you use precise short sentences. Try not to overload them with information as they may struggle to process what you say.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An autistic individual may require help in understanding their emotions, as they may not know what they are feeling. Helping them understand an emotion and the effects it has on their body will help them to recognise it in the future, for example explaining when they are angry their stomach may hurt. They can then understand when they need to address this emotion. It can also be useful to use visual aids when they are talking about their emotions, for example using emoticons to describe their emotions.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endParaRPr lang="en-GB" sz="1600"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Praise and reward is valuable as a way of reinforcing good behaviour. They can be used to encourage a particular behaviour or a new coping strategy. Following this with lots of praise and a reward will make them feel much more positive about it. Work together to find what the individual appreciates most as a reward, this could be a sticker for a chart or time with their favourite activity. </a:t>
            </a:r>
          </a:p>
        </p:txBody>
      </p:sp>
    </p:spTree>
    <p:extLst>
      <p:ext uri="{BB962C8B-B14F-4D97-AF65-F5344CB8AC3E}">
        <p14:creationId xmlns:p14="http://schemas.microsoft.com/office/powerpoint/2010/main" val="662611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Reducing Anxiety</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5571715" y="863227"/>
            <a:ext cx="6024654" cy="5131545"/>
          </a:xfrm>
        </p:spPr>
        <p:txBody>
          <a:bodyPr anchor="ctr">
            <a:norm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Anxiety can play a large part in an autistic individual behaving in an adverse way. It can affect people psychologically and physically. It is important that you understand anxiety and the effect it can have on each individual.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Each person will experience different levels of anxiety from different situations and each will display the effects it has on them differently. Helping a person to identify what makes them anxious and how it makes them feel is key to helping them take steps to cope with it. </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When an individual is not feeling anxious, creating a plan to deal with anxiety should it arise, is beneficial.</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They should list situations that cause them anxiety, as well as any strategies they think may be useful to help manage their anxiety levels, with your help. This will then help them to take these actions should they find themselves in a similar situation again.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rPr>
              <a:t>Keeping a diary may help a person to understand their anxiety and manage it better. They should make note of certain situations that made them feel anxious and how this made them feel. As they begin to manage their anxiety better, it can also show how well they have progressed.</a:t>
            </a:r>
            <a:endParaRPr lang="en-GB" sz="1600"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17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Preparing For Change</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5437491" y="703208"/>
            <a:ext cx="6024654" cy="5131545"/>
          </a:xfrm>
        </p:spPr>
        <p:txBody>
          <a:bodyPr anchor="ctr">
            <a:norm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It is best to try to learn as much as you can about a change before it happens to an autistic individual, you will then be in a better position to answer any questions and provide the help they require. For example, when they are changing school try to find out as much as you can about the new school that they may need to know.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Ensure you talk to them about the upcoming change using clear language, giving them time to process what you are saying. Visual aids, such as photographs, can assist in the process. It can also be useful to count down to the day of change with the individual and have a timetable in place.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When a change is occurring in an autistic individual's life it is important to involve the right people. For example, staff in a new school will need to know what the child may need support with, what makes them anxious and how they communicate.</a:t>
            </a:r>
          </a:p>
        </p:txBody>
      </p:sp>
    </p:spTree>
    <p:extLst>
      <p:ext uri="{BB962C8B-B14F-4D97-AF65-F5344CB8AC3E}">
        <p14:creationId xmlns:p14="http://schemas.microsoft.com/office/powerpoint/2010/main" val="429328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88B69-634B-4DA6-883A-960183482E86}"/>
              </a:ext>
            </a:extLst>
          </p:cNvPr>
          <p:cNvSpPr/>
          <p:nvPr/>
        </p:nvSpPr>
        <p:spPr>
          <a:xfrm>
            <a:off x="539990" y="334872"/>
            <a:ext cx="10586316" cy="6456704"/>
          </a:xfrm>
          <a:prstGeom prst="rect">
            <a:avLst/>
          </a:prstGeom>
        </p:spPr>
        <p:txBody>
          <a:bodyPr wrap="square">
            <a:spAutoFit/>
          </a:bodyPr>
          <a:lstStyle/>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BEGINNING</a:t>
            </a:r>
          </a:p>
          <a:p>
            <a:pPr marL="342900" lvl="0" indent="-342900">
              <a:lnSpc>
                <a:spcPct val="107000"/>
              </a:lnSpc>
              <a:spcAft>
                <a:spcPts val="800"/>
              </a:spcAft>
              <a:buFont typeface="Courier New" panose="02070309020205020404" pitchFamily="49" charset="0"/>
              <a:buChar char="o"/>
              <a:tabLst>
                <a:tab pos="457200" algn="l"/>
              </a:tabLs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are using a mobile device or laptop, please ensure that it is fully charged and turned landscape. </a:t>
            </a:r>
          </a:p>
          <a:p>
            <a:pPr marL="342900" lvl="0" indent="-342900">
              <a:lnSpc>
                <a:spcPct val="107000"/>
              </a:lnSpc>
              <a:spcAft>
                <a:spcPts val="800"/>
              </a:spcAft>
              <a:buFont typeface="Courier New" panose="02070309020205020404" pitchFamily="49" charset="0"/>
              <a:buChar char="o"/>
              <a:tabLst>
                <a:tab pos="457200" algn="l"/>
              </a:tabLs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would be best if you also had a pen and notepad ready.</a:t>
            </a:r>
          </a:p>
          <a:p>
            <a:pPr marL="342900" lvl="0" indent="-342900">
              <a:lnSpc>
                <a:spcPct val="107000"/>
              </a:lnSpc>
              <a:spcAft>
                <a:spcPts val="800"/>
              </a:spcAft>
              <a:buFont typeface="Courier New" panose="02070309020205020404" pitchFamily="49" charset="0"/>
              <a:buChar char="o"/>
              <a:tabLst>
                <a:tab pos="457200" algn="l"/>
              </a:tabLs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Ensure you are in a quiet area with minimal distractions.</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to the above, please make yourself familiar with some of the tools available above, such as;</a:t>
            </a:r>
          </a:p>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Resource Bank </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 you will find useful documents relevant to the course you are undertaking, but also you will have access to a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CPD</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reflective learning template that you can download and complete to gain your points. </a:t>
            </a:r>
          </a:p>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Highlighter/Pen tool</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feature allows you to highlight, circle and write notes on parts of the material wherever you feel necessary.</a:t>
            </a:r>
          </a:p>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Presenter Function</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Selecting this function will give you instant access to our contact details without having to leave the course should you require support with the system or any assistance from one of our qualified trainers.</a:t>
            </a:r>
          </a:p>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Audio Dictation</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Please note this feature can be turned on using the volume button.</a:t>
            </a:r>
          </a:p>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Hyperlinks</a:t>
            </a:r>
          </a:p>
          <a:p>
            <a:pPr>
              <a:lnSpc>
                <a:spcPct val="107000"/>
              </a:lnSpc>
              <a:spcAft>
                <a:spcPts val="8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Should you click on a hyperlink within the course material, you will be required to click your back button on your browser or device once you are ready to resume.</a:t>
            </a:r>
          </a:p>
        </p:txBody>
      </p:sp>
      <p:pic>
        <p:nvPicPr>
          <p:cNvPr id="1028" name="Picture 4" descr="Image result for charge mobile icon blue">
            <a:extLst>
              <a:ext uri="{FF2B5EF4-FFF2-40B4-BE49-F238E27FC236}">
                <a16:creationId xmlns:a16="http://schemas.microsoft.com/office/drawing/2014/main" id="{B5ECC52B-C595-43AF-A667-BCF09BD48D1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40999" y="679809"/>
            <a:ext cx="343941" cy="3439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Image result for pen and paper icon blue">
            <a:extLst>
              <a:ext uri="{FF2B5EF4-FFF2-40B4-BE49-F238E27FC236}">
                <a16:creationId xmlns:a16="http://schemas.microsoft.com/office/drawing/2014/main" id="{FAD98D7D-A060-4D1E-B70A-858B3B9FFED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752059" y="1053704"/>
            <a:ext cx="343941" cy="3439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iet icon blue">
            <a:extLst>
              <a:ext uri="{FF2B5EF4-FFF2-40B4-BE49-F238E27FC236}">
                <a16:creationId xmlns:a16="http://schemas.microsoft.com/office/drawing/2014/main" id="{0FF8E0E6-1897-4171-B675-0385C0430B4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61177" y="1430764"/>
            <a:ext cx="343941" cy="3439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743521"/>
      </p:ext>
    </p:extLst>
  </p:cSld>
  <p:clrMapOvr>
    <a:masterClrMapping/>
  </p:clrMapOvr>
  <mc:AlternateContent xmlns:mc="http://schemas.openxmlformats.org/markup-compatibility/2006" xmlns:p14="http://schemas.microsoft.com/office/powerpoint/2010/main">
    <mc:Choice Requires="p14">
      <p:transition spd="med" p14:dur="700" advClick="0" advTm="70632">
        <p:fade/>
      </p:transition>
    </mc:Choice>
    <mc:Fallback xmlns="">
      <p:transition spd="med" advClick="0" advTm="706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Managing Repetitive Behaviours</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5437491" y="703208"/>
            <a:ext cx="6024654" cy="5131545"/>
          </a:xfrm>
        </p:spPr>
        <p:txBody>
          <a:bodyPr anchor="ctr">
            <a:norm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When a change is occurring in an autistic individual's life it is important to involve the right people. For example, staff in a new school will need to know what the child may need support with, what makes them anxious and how they communicate. You must first understand what is causing the behaviour and the function of it.</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For example, the individual may be displaying these behaviours when they enter a noisy room and use it to block out noise. Once this has been done, you can take steps to reduce the anxiety causing the behaviour by modifying the environment. A more structured environment can make the world a more predictable place.</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It can also reduce boredom, which is another cause of repetitive behaviour. Obsessions and routines are harder to change. The longer they go on, the more difficult they will be to change. So it is better to intervene early.</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There are behaviours that an autistic child may exhibit which may not be seen as acceptable for an adult to exhibit, for example stroking other people's hair or copying their accents. Therefore, it is important these are addressed early. </a:t>
            </a:r>
          </a:p>
        </p:txBody>
      </p:sp>
    </p:spTree>
    <p:extLst>
      <p:ext uri="{BB962C8B-B14F-4D97-AF65-F5344CB8AC3E}">
        <p14:creationId xmlns:p14="http://schemas.microsoft.com/office/powerpoint/2010/main" val="114704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Managing Repetitive Behaviours</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5437491" y="703208"/>
            <a:ext cx="6024654" cy="5131545"/>
          </a:xfrm>
        </p:spPr>
        <p:txBody>
          <a:bodyPr anchor="ctr">
            <a:norm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If needed, set clear and consistent limit. For example the amount of time they can carry out a particular behaviour. It is important that this is introduced gradually to minimise distress.</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You should include the individual in the decision making process and set a target together. These goals should be small and realistic to help build confidence.  Providing alternatives is beneficial when managing these behaviours.</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For example, when they have reached their time limit for playing with their trains they can write stories or draw pictures of them. Therefore, they are engaging in a different activity but still fulfilling their need and hopefully lowering their anxiety.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These behaviours can be used for positive outcomes, for example if an autistic individual shows a tendency to collect rubbish they could use this to develop an interest in recycling. They can be encouraged to attend clubs for their hobby which can provide further enjoyment.</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It can also be possible for them to channel their hobby into employment they would enjoy.</a:t>
            </a:r>
          </a:p>
        </p:txBody>
      </p:sp>
    </p:spTree>
    <p:extLst>
      <p:ext uri="{BB962C8B-B14F-4D97-AF65-F5344CB8AC3E}">
        <p14:creationId xmlns:p14="http://schemas.microsoft.com/office/powerpoint/2010/main" val="1155223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4DAF-11FC-4423-088E-D61453F16F95}"/>
              </a:ext>
            </a:extLst>
          </p:cNvPr>
          <p:cNvSpPr>
            <a:spLocks noGrp="1"/>
          </p:cNvSpPr>
          <p:nvPr>
            <p:ph type="title"/>
          </p:nvPr>
        </p:nvSpPr>
        <p:spPr>
          <a:xfrm>
            <a:off x="946777" y="2460017"/>
            <a:ext cx="2815606" cy="1617928"/>
          </a:xfrm>
        </p:spPr>
        <p:txBody>
          <a:bodyPr>
            <a:normAutofit/>
          </a:bodyPr>
          <a:lstStyle/>
          <a:p>
            <a:pPr algn="ctr"/>
            <a:r>
              <a:rPr lang="en-GB" sz="3200" dirty="0">
                <a:solidFill>
                  <a:schemeClr val="bg1"/>
                </a:solidFill>
              </a:rPr>
              <a:t>Helping Sensory Issues</a:t>
            </a:r>
          </a:p>
        </p:txBody>
      </p:sp>
      <p:sp>
        <p:nvSpPr>
          <p:cNvPr id="3" name="Content Placeholder 2">
            <a:extLst>
              <a:ext uri="{FF2B5EF4-FFF2-40B4-BE49-F238E27FC236}">
                <a16:creationId xmlns:a16="http://schemas.microsoft.com/office/drawing/2014/main" id="{187E8098-197B-F018-C176-D62F0A0A1CBA}"/>
              </a:ext>
            </a:extLst>
          </p:cNvPr>
          <p:cNvSpPr>
            <a:spLocks noGrp="1"/>
          </p:cNvSpPr>
          <p:nvPr>
            <p:ph idx="1"/>
          </p:nvPr>
        </p:nvSpPr>
        <p:spPr>
          <a:xfrm>
            <a:off x="4985164" y="383796"/>
            <a:ext cx="6929307" cy="6090407"/>
          </a:xfrm>
        </p:spPr>
        <p:txBody>
          <a:bodyPr anchor="ctr">
            <a:noAutofit/>
          </a:bodyPr>
          <a:lstStyle/>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There are many ways that an autistic person can have differences in their senses and these can vary greatly between each individual. It is therefore important that you identify where a person is having issues, before considering solutions.</a:t>
            </a:r>
            <a:r>
              <a:rPr lang="en-GB" sz="1600" dirty="0">
                <a:solidFill>
                  <a:srgbClr val="000000"/>
                </a:solidFill>
                <a:ea typeface="Times New Roman" panose="02020603050405020304" pitchFamily="18" charset="0"/>
                <a:cs typeface="Times New Roman" panose="02020603050405020304" pitchFamily="18" charset="0"/>
              </a:rPr>
              <a:t> </a:t>
            </a:r>
            <a:r>
              <a:rPr lang="en-GB" sz="1600" dirty="0">
                <a:solidFill>
                  <a:srgbClr val="000000"/>
                </a:solidFill>
                <a:effectLst/>
                <a:ea typeface="Times New Roman" panose="02020603050405020304" pitchFamily="18" charset="0"/>
                <a:cs typeface="Times New Roman" panose="02020603050405020304" pitchFamily="18" charset="0"/>
              </a:rPr>
              <a:t>It is beneficial to create a sensory profile for each autistic individual. This is a list of various sensory issues they may face, these can be found online.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When deciding how you can help a person with sensory issues, you must be aware of the environment they are in. A few changes can make it much more bearable for them, for example:</a:t>
            </a: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Providing a quiet zone</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Putting curtains up at windows to keep bright sunlight out</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Reducing fluorescent lighting</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Creating a workstation with high sides for them to work without distraction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Solutions may require creativity to find ways of producing positive experiences as well. For example:</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Creating routines to test and improve their balance, that they enjoy</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Breaking activities down into smaller steps</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Using swatches to introduce different textures</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 Introducing them to different foods </a:t>
            </a: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1600" dirty="0">
                <a:solidFill>
                  <a:srgbClr val="000000"/>
                </a:solidFill>
                <a:effectLst/>
                <a:ea typeface="Times New Roman" panose="02020603050405020304" pitchFamily="18" charset="0"/>
                <a:cs typeface="Times New Roman" panose="02020603050405020304" pitchFamily="18" charset="0"/>
              </a:rPr>
              <a:t>Preparing an individual with autism will be helpful to them as they can then anticipate what is about to happen and ensure they are ready for it. For example, telling them they are about to enter a bright or noisy room. It is also important that you approach an autistic person from where they can see</a:t>
            </a:r>
            <a:r>
              <a:rPr lang="en-GB" sz="1600" dirty="0">
                <a:solidFill>
                  <a:srgbClr val="000000"/>
                </a:solidFill>
                <a:ea typeface="Times New Roman" panose="02020603050405020304" pitchFamily="18" charset="0"/>
                <a:cs typeface="Times New Roman" panose="02020603050405020304" pitchFamily="18" charset="0"/>
              </a:rPr>
              <a:t> </a:t>
            </a:r>
            <a:r>
              <a:rPr lang="en-GB" sz="1600" dirty="0">
                <a:solidFill>
                  <a:srgbClr val="000000"/>
                </a:solidFill>
                <a:effectLst/>
                <a:ea typeface="Times New Roman" panose="02020603050405020304" pitchFamily="18" charset="0"/>
                <a:cs typeface="Times New Roman" panose="02020603050405020304" pitchFamily="18" charset="0"/>
              </a:rPr>
              <a:t>you. If you need to touch them, warn them that you are going to touch them before you do.</a:t>
            </a:r>
          </a:p>
        </p:txBody>
      </p:sp>
    </p:spTree>
    <p:extLst>
      <p:ext uri="{BB962C8B-B14F-4D97-AF65-F5344CB8AC3E}">
        <p14:creationId xmlns:p14="http://schemas.microsoft.com/office/powerpoint/2010/main" val="33992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909C231-F28D-4904-ACBC-D4F7DBEC9A25}"/>
              </a:ext>
            </a:extLst>
          </p:cNvPr>
          <p:cNvSpPr>
            <a:spLocks noGrp="1"/>
          </p:cNvSpPr>
          <p:nvPr>
            <p:ph type="title"/>
          </p:nvPr>
        </p:nvSpPr>
        <p:spPr>
          <a:xfrm>
            <a:off x="1033537" y="1059632"/>
            <a:ext cx="9969063" cy="793277"/>
          </a:xfrm>
        </p:spPr>
        <p:txBody>
          <a:bodyPr>
            <a:normAutofit/>
          </a:bodyPr>
          <a:lstStyle/>
          <a:p>
            <a:r>
              <a:rPr lang="en-GB" sz="2800" b="1" dirty="0">
                <a:solidFill>
                  <a:srgbClr val="FFFFFF"/>
                </a:solidFill>
                <a:latin typeface="Calibri Light" panose="020F0302020204030204" pitchFamily="34" charset="0"/>
                <a:ea typeface="Times New Roman" panose="02020603050405020304" pitchFamily="18" charset="0"/>
                <a:cs typeface="Calibri Light" panose="020F0302020204030204" pitchFamily="34" charset="0"/>
              </a:rPr>
              <a:t>INTRODUCTION</a:t>
            </a:r>
            <a:endParaRPr lang="en-GB" sz="2800" dirty="0">
              <a:solidFill>
                <a:srgbClr val="FFFFFF"/>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CF79FCD4-2919-47F4-94F4-55D6328E3D8F}"/>
              </a:ext>
            </a:extLst>
          </p:cNvPr>
          <p:cNvSpPr txBox="1"/>
          <p:nvPr/>
        </p:nvSpPr>
        <p:spPr>
          <a:xfrm>
            <a:off x="1442906" y="2812887"/>
            <a:ext cx="8793015" cy="319472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GB" sz="1600" dirty="0">
                <a:solidFill>
                  <a:srgbClr val="000000"/>
                </a:solidFill>
              </a:rPr>
              <a:t>A recent study by the National Autistic Society identified there are over 700,00 people in the United Kingdom on the Autistic spectrum.</a:t>
            </a:r>
          </a:p>
          <a:p>
            <a:pPr marL="285750" indent="-285750">
              <a:lnSpc>
                <a:spcPct val="90000"/>
              </a:lnSpc>
              <a:buFont typeface="Arial" panose="020B0604020202020204" pitchFamily="34" charset="0"/>
              <a:buChar char="•"/>
            </a:pP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same study focused on Autism and children in educational settings. 60% of teachers stated that they believed they had not received adequate training to teach children with Autism.</a:t>
            </a:r>
          </a:p>
          <a:p>
            <a:pPr marL="285750" indent="-285750">
              <a:lnSpc>
                <a:spcPct val="90000"/>
              </a:lnSpc>
              <a:buFont typeface="Arial" panose="020B0604020202020204" pitchFamily="34" charset="0"/>
              <a:buChar char="•"/>
            </a:pP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study also identified that 17% of Autistic children have been suspended from school. 48% of these children have been suspended three or more times. 4% have been expelled from one or more schools.</a:t>
            </a:r>
          </a:p>
          <a:p>
            <a:pPr marL="285750" indent="-285750">
              <a:lnSpc>
                <a:spcPct val="90000"/>
              </a:lnSpc>
              <a:buFont typeface="Arial" panose="020B0604020202020204" pitchFamily="34" charset="0"/>
              <a:buChar char="•"/>
            </a:pP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study also found that 70% of Autistic adults say with more support they would feel less isolated.</a:t>
            </a:r>
          </a:p>
          <a:p>
            <a:pPr marL="285750" indent="-285750">
              <a:lnSpc>
                <a:spcPct val="90000"/>
              </a:lnSpc>
              <a:buFont typeface="Arial" panose="020B0604020202020204" pitchFamily="34" charset="0"/>
              <a:buChar char="•"/>
            </a:pP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90000"/>
              </a:lnSpc>
              <a:buFont typeface="Arial" panose="020B0604020202020204" pitchFamily="34" charset="0"/>
              <a:buChar char="•"/>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least one in three Autistic adults are experiencing severe mental health difficulties due to lack of support.</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61499800"/>
      </p:ext>
    </p:extLst>
  </p:cSld>
  <p:clrMapOvr>
    <a:masterClrMapping/>
  </p:clrMapOvr>
  <mc:AlternateContent xmlns:mc="http://schemas.openxmlformats.org/markup-compatibility/2006" xmlns:p14="http://schemas.microsoft.com/office/powerpoint/2010/main">
    <mc:Choice Requires="p14">
      <p:transition spd="med" p14:dur="700" advClick="0" advTm="76992">
        <p:fade/>
      </p:transition>
    </mc:Choice>
    <mc:Fallback xmlns="">
      <p:transition spd="med" advClick="0" advTm="7699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909C231-F28D-4904-ACBC-D4F7DBEC9A25}"/>
              </a:ext>
            </a:extLst>
          </p:cNvPr>
          <p:cNvSpPr>
            <a:spLocks noGrp="1"/>
          </p:cNvSpPr>
          <p:nvPr>
            <p:ph type="title"/>
          </p:nvPr>
        </p:nvSpPr>
        <p:spPr>
          <a:xfrm>
            <a:off x="1033537" y="1059632"/>
            <a:ext cx="9969063" cy="793277"/>
          </a:xfrm>
        </p:spPr>
        <p:txBody>
          <a:bodyPr>
            <a:normAutofit/>
          </a:bodyPr>
          <a:lstStyle/>
          <a:p>
            <a:r>
              <a:rPr lang="en-GB" sz="2800" b="1" dirty="0">
                <a:solidFill>
                  <a:srgbClr val="FFFFFF"/>
                </a:solidFill>
                <a:latin typeface="Calibri Light" panose="020F0302020204030204" pitchFamily="34" charset="0"/>
                <a:ea typeface="Times New Roman" panose="02020603050405020304" pitchFamily="18" charset="0"/>
                <a:cs typeface="Calibri Light" panose="020F0302020204030204" pitchFamily="34" charset="0"/>
              </a:rPr>
              <a:t>AIMS AND OBJECTIVES</a:t>
            </a:r>
            <a:endParaRPr lang="en-GB" sz="2800" dirty="0">
              <a:solidFill>
                <a:srgbClr val="FFFFFF"/>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CF79FCD4-2919-47F4-94F4-55D6328E3D8F}"/>
              </a:ext>
            </a:extLst>
          </p:cNvPr>
          <p:cNvSpPr txBox="1"/>
          <p:nvPr/>
        </p:nvSpPr>
        <p:spPr>
          <a:xfrm>
            <a:off x="1354272" y="2354089"/>
            <a:ext cx="8793015" cy="2632516"/>
          </a:xfrm>
          <a:prstGeom prst="rect">
            <a:avLst/>
          </a:prstGeom>
          <a:noFill/>
        </p:spPr>
        <p:txBody>
          <a:bodyPr wrap="square" rtlCol="0">
            <a:spAutoFit/>
          </a:bodyPr>
          <a:lstStyle/>
          <a:p>
            <a:pPr>
              <a:lnSpc>
                <a:spcPct val="90000"/>
              </a:lnSpc>
              <a:spcAft>
                <a:spcPts val="800"/>
              </a:spcAft>
            </a:pPr>
            <a:r>
              <a:rPr lang="en-US" sz="1600" dirty="0">
                <a:solidFill>
                  <a:srgbClr val="000000"/>
                </a:solidFill>
              </a:rPr>
              <a:t>Upon completion of this module, the learner should be able to:</a:t>
            </a:r>
          </a:p>
          <a:p>
            <a:endParaRPr lang="en-US" sz="1600" dirty="0">
              <a:solidFill>
                <a:srgbClr val="000000"/>
              </a:solidFill>
            </a:endParaRPr>
          </a:p>
          <a:p>
            <a:pPr marL="342900" lvl="0" indent="-342900">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what autism is </a:t>
            </a:r>
          </a:p>
          <a:p>
            <a:pPr marL="342900" lvl="0" indent="-342900">
              <a:buFont typeface="Symbol" panose="05050102010706020507" pitchFamily="18" charset="2"/>
              <a:buChar char=""/>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Understand </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terminology associated with autism</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how autism may be identified and diagnosed</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that every autistic individual experiences autism differently and that an individual’s strengths, aspirations, and needs should drive any provision</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what is meant by advocacy and ways in which autistic individuals can be supported</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and identify some strategies that can help to support autistic individuals in a range of contexts</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99449427"/>
      </p:ext>
    </p:extLst>
  </p:cSld>
  <p:clrMapOvr>
    <a:masterClrMapping/>
  </p:clrMapOvr>
  <mc:AlternateContent xmlns:mc="http://schemas.openxmlformats.org/markup-compatibility/2006" xmlns:p14="http://schemas.microsoft.com/office/powerpoint/2010/main">
    <mc:Choice Requires="p14">
      <p:transition spd="med" p14:dur="700" advClick="0" advTm="76992">
        <p:fade/>
      </p:transition>
    </mc:Choice>
    <mc:Fallback xmlns="">
      <p:transition spd="med" advClick="0" advTm="7699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3CD0E-DE4A-485F-8F56-E405FEFDA91C}"/>
              </a:ext>
            </a:extLst>
          </p:cNvPr>
          <p:cNvSpPr>
            <a:spLocks noGrp="1"/>
          </p:cNvSpPr>
          <p:nvPr>
            <p:ph type="title"/>
          </p:nvPr>
        </p:nvSpPr>
        <p:spPr>
          <a:xfrm>
            <a:off x="1163988" y="1936142"/>
            <a:ext cx="1715196" cy="483815"/>
          </a:xfrm>
        </p:spPr>
        <p:txBody>
          <a:bodyPr anchor="b">
            <a:normAutofit/>
          </a:bodyPr>
          <a:lstStyle/>
          <a:p>
            <a:r>
              <a:rPr lang="en-US" sz="2800" b="1" dirty="0">
                <a:solidFill>
                  <a:srgbClr val="000000"/>
                </a:solidFill>
              </a:rPr>
              <a:t>MODULE 1</a:t>
            </a:r>
            <a:endParaRPr lang="en-GB" sz="2800" b="1" dirty="0">
              <a:solidFill>
                <a:srgbClr val="000000"/>
              </a:solidFill>
            </a:endParaRPr>
          </a:p>
        </p:txBody>
      </p:sp>
      <p:sp>
        <p:nvSpPr>
          <p:cNvPr id="87" name="Rectangle 8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627B72-9C31-4C83-9CF2-78ACEE053E0A}"/>
              </a:ext>
            </a:extLst>
          </p:cNvPr>
          <p:cNvSpPr>
            <a:spLocks noGrp="1"/>
          </p:cNvSpPr>
          <p:nvPr>
            <p:ph idx="1"/>
          </p:nvPr>
        </p:nvSpPr>
        <p:spPr>
          <a:xfrm>
            <a:off x="371094" y="2718054"/>
            <a:ext cx="3300984" cy="1687323"/>
          </a:xfrm>
        </p:spPr>
        <p:txBody>
          <a:bodyPr anchor="t">
            <a:normAutofit/>
          </a:bodyPr>
          <a:lstStyle/>
          <a:p>
            <a:pPr marL="0" lvl="0" indent="0" algn="ctr">
              <a:buNone/>
            </a:pP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Autism And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Terminology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ssociated With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I</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endParaRPr lang="en-GB"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700" dirty="0"/>
          </a:p>
        </p:txBody>
      </p:sp>
      <p:sp>
        <p:nvSpPr>
          <p:cNvPr id="6" name="Rectangle 5">
            <a:extLst>
              <a:ext uri="{FF2B5EF4-FFF2-40B4-BE49-F238E27FC236}">
                <a16:creationId xmlns:a16="http://schemas.microsoft.com/office/drawing/2014/main" id="{721B551B-33B6-4292-925F-EA6AC26AF51C}"/>
              </a:ext>
            </a:extLst>
          </p:cNvPr>
          <p:cNvSpPr/>
          <p:nvPr/>
        </p:nvSpPr>
        <p:spPr>
          <a:xfrm>
            <a:off x="424814" y="843534"/>
            <a:ext cx="1394153" cy="89154"/>
          </a:xfrm>
          <a:prstGeom prst="rect">
            <a:avLst/>
          </a:prstGeom>
          <a:solidFill>
            <a:srgbClr val="090ED1"/>
          </a:solidFill>
          <a:ln>
            <a:solidFill>
              <a:srgbClr val="090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octor in clinic explaining report on tablet to family">
            <a:extLst>
              <a:ext uri="{FF2B5EF4-FFF2-40B4-BE49-F238E27FC236}">
                <a16:creationId xmlns:a16="http://schemas.microsoft.com/office/drawing/2014/main" id="{41EF0BE2-D6CE-C7A7-9C25-773B3D14D57F}"/>
              </a:ext>
            </a:extLst>
          </p:cNvPr>
          <p:cNvPicPr>
            <a:picLocks noChangeAspect="1"/>
          </p:cNvPicPr>
          <p:nvPr/>
        </p:nvPicPr>
        <p:blipFill rotWithShape="1">
          <a:blip r:embed="rId4">
            <a:extLst>
              <a:ext uri="{28A0092B-C50C-407E-A947-70E740481C1C}">
                <a14:useLocalDpi xmlns:a14="http://schemas.microsoft.com/office/drawing/2010/main" val="0"/>
              </a:ext>
            </a:extLst>
          </a:blip>
          <a:srcRect r="9244"/>
          <a:stretch/>
        </p:blipFill>
        <p:spPr>
          <a:xfrm>
            <a:off x="4609984" y="0"/>
            <a:ext cx="7582013" cy="6857999"/>
          </a:xfrm>
          <a:prstGeom prst="rect">
            <a:avLst/>
          </a:prstGeom>
        </p:spPr>
      </p:pic>
    </p:spTree>
    <p:custDataLst>
      <p:tags r:id="rId1"/>
    </p:custDataLst>
    <p:extLst>
      <p:ext uri="{BB962C8B-B14F-4D97-AF65-F5344CB8AC3E}">
        <p14:creationId xmlns:p14="http://schemas.microsoft.com/office/powerpoint/2010/main" val="225935843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BFE16C2-F44A-4CF8-B166-898311964459}"/>
              </a:ext>
            </a:extLst>
          </p:cNvPr>
          <p:cNvSpPr txBox="1"/>
          <p:nvPr/>
        </p:nvSpPr>
        <p:spPr>
          <a:xfrm>
            <a:off x="808934" y="837744"/>
            <a:ext cx="7622002" cy="1212102"/>
          </a:xfrm>
          <a:prstGeom prst="rect">
            <a:avLst/>
          </a:prstGeom>
        </p:spPr>
        <p:txBody>
          <a:bodyPr vert="horz" lIns="91440" tIns="45720" rIns="91440" bIns="45720" rtlCol="0" anchor="ctr">
            <a:normAutofit/>
          </a:bodyPr>
          <a:lstStyle/>
          <a:p>
            <a:pPr>
              <a:lnSpc>
                <a:spcPct val="90000"/>
              </a:lnSpc>
              <a:spcBef>
                <a:spcPct val="0"/>
              </a:spcBef>
              <a:spcAft>
                <a:spcPts val="900"/>
              </a:spcAft>
            </a:pPr>
            <a:r>
              <a:rPr lang="en-US" sz="2800" b="1" kern="1200" dirty="0">
                <a:solidFill>
                  <a:srgbClr val="FFFFFF"/>
                </a:solidFill>
                <a:latin typeface="+mj-lt"/>
                <a:ea typeface="+mj-ea"/>
                <a:cs typeface="+mj-cs"/>
              </a:rPr>
              <a:t>WHAT IS AUTISM?</a:t>
            </a:r>
          </a:p>
        </p:txBody>
      </p:sp>
      <p:sp>
        <p:nvSpPr>
          <p:cNvPr id="21" name="Content Placeholder 12">
            <a:extLst>
              <a:ext uri="{FF2B5EF4-FFF2-40B4-BE49-F238E27FC236}">
                <a16:creationId xmlns:a16="http://schemas.microsoft.com/office/drawing/2014/main" id="{ACA6FB1E-6503-48C1-A61D-A765E8E19706}"/>
              </a:ext>
            </a:extLst>
          </p:cNvPr>
          <p:cNvSpPr txBox="1">
            <a:spLocks/>
          </p:cNvSpPr>
          <p:nvPr/>
        </p:nvSpPr>
        <p:spPr>
          <a:xfrm>
            <a:off x="1396804" y="2812887"/>
            <a:ext cx="6638381" cy="2343206"/>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solidFill>
                  <a:srgbClr val="000000"/>
                </a:solidFill>
                <a:effectLst/>
                <a:ea typeface="Times New Roman" panose="02020603050405020304" pitchFamily="18" charset="0"/>
                <a:cs typeface="Times New Roman" panose="02020603050405020304" pitchFamily="18" charset="0"/>
              </a:rPr>
              <a:t>Autism Spectrum Disorder (ASD) is a developmental learning difficulty that affects individuals how they visualise, hear and feel, when interacting with others and the surrounding environment. </a:t>
            </a:r>
          </a:p>
          <a:p>
            <a:pPr algn="l"/>
            <a:r>
              <a:rPr lang="en-GB" sz="1600" dirty="0">
                <a:solidFill>
                  <a:srgbClr val="000000"/>
                </a:solidFill>
                <a:effectLst/>
                <a:ea typeface="Times New Roman" panose="02020603050405020304" pitchFamily="18" charset="0"/>
                <a:cs typeface="Times New Roman" panose="02020603050405020304" pitchFamily="18" charset="0"/>
              </a:rPr>
              <a:t/>
            </a:r>
            <a:br>
              <a:rPr lang="en-GB" sz="1600" dirty="0">
                <a:solidFill>
                  <a:srgbClr val="000000"/>
                </a:solidFill>
                <a:effectLst/>
                <a:ea typeface="Times New Roman" panose="02020603050405020304" pitchFamily="18" charset="0"/>
                <a:cs typeface="Times New Roman" panose="02020603050405020304" pitchFamily="18" charset="0"/>
              </a:rPr>
            </a:br>
            <a:r>
              <a:rPr lang="en-GB" sz="1600" dirty="0">
                <a:solidFill>
                  <a:srgbClr val="000000"/>
                </a:solidFill>
                <a:effectLst/>
                <a:ea typeface="Times New Roman" panose="02020603050405020304" pitchFamily="18" charset="0"/>
                <a:cs typeface="Times New Roman" panose="02020603050405020304" pitchFamily="18" charset="0"/>
              </a:rPr>
              <a:t>Autism is a spectrum, meaning that a person's experience of autism is unique to them, where no two people will </a:t>
            </a:r>
            <a:r>
              <a:rPr lang="en-GB" sz="1600" dirty="0">
                <a:solidFill>
                  <a:srgbClr val="000000"/>
                </a:solidFill>
                <a:ea typeface="Times New Roman" panose="02020603050405020304" pitchFamily="18" charset="0"/>
                <a:cs typeface="Times New Roman" panose="02020603050405020304" pitchFamily="18" charset="0"/>
              </a:rPr>
              <a:t>share exactly</a:t>
            </a:r>
            <a:r>
              <a:rPr lang="en-GB" sz="1600" dirty="0">
                <a:solidFill>
                  <a:srgbClr val="000000"/>
                </a:solidFill>
                <a:effectLst/>
                <a:ea typeface="Times New Roman" panose="02020603050405020304" pitchFamily="18" charset="0"/>
                <a:cs typeface="Times New Roman" panose="02020603050405020304" pitchFamily="18" charset="0"/>
              </a:rPr>
              <a:t> the same strengths and challenges. This means that each person may need different approaches to support, and to varying degrees. </a:t>
            </a:r>
            <a:endParaRPr lang="en-GB" sz="1600" dirty="0">
              <a:solidFill>
                <a:srgbClr val="000000"/>
              </a:solidFill>
              <a:ea typeface="Times New Roman" panose="02020603050405020304" pitchFamily="18" charset="0"/>
              <a:cs typeface="Times New Roman" panose="02020603050405020304" pitchFamily="18" charset="0"/>
            </a:endParaRPr>
          </a:p>
          <a:p>
            <a:pPr algn="l"/>
            <a:r>
              <a:rPr lang="en-GB" sz="1600" dirty="0">
                <a:solidFill>
                  <a:srgbClr val="000000"/>
                </a:solidFill>
                <a:effectLst/>
                <a:ea typeface="Times New Roman" panose="02020603050405020304" pitchFamily="18" charset="0"/>
                <a:cs typeface="Times New Roman" panose="02020603050405020304" pitchFamily="18" charset="0"/>
              </a:rPr>
              <a:t>A way to visualise this is using a colour spectrum.</a:t>
            </a:r>
          </a:p>
        </p:txBody>
      </p:sp>
      <p:pic>
        <p:nvPicPr>
          <p:cNvPr id="3" name="Picture 2">
            <a:extLst>
              <a:ext uri="{FF2B5EF4-FFF2-40B4-BE49-F238E27FC236}">
                <a16:creationId xmlns:a16="http://schemas.microsoft.com/office/drawing/2014/main" id="{3C758583-E3A7-5B75-845E-8FEF12ABEDCC}"/>
              </a:ext>
            </a:extLst>
          </p:cNvPr>
          <p:cNvPicPr>
            <a:picLocks noChangeAspect="1"/>
          </p:cNvPicPr>
          <p:nvPr/>
        </p:nvPicPr>
        <p:blipFill>
          <a:blip r:embed="rId4"/>
          <a:stretch>
            <a:fillRect/>
          </a:stretch>
        </p:blipFill>
        <p:spPr>
          <a:xfrm>
            <a:off x="8312668" y="3086444"/>
            <a:ext cx="2910535" cy="2732897"/>
          </a:xfrm>
          <a:prstGeom prst="rect">
            <a:avLst/>
          </a:prstGeom>
        </p:spPr>
      </p:pic>
    </p:spTree>
    <p:custDataLst>
      <p:tags r:id="rId1"/>
    </p:custDataLst>
    <p:extLst>
      <p:ext uri="{BB962C8B-B14F-4D97-AF65-F5344CB8AC3E}">
        <p14:creationId xmlns:p14="http://schemas.microsoft.com/office/powerpoint/2010/main" val="3382520381"/>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D5B0679F-B90D-4784-85E8-CE563D5ABF83}"/>
              </a:ext>
            </a:extLst>
          </p:cNvPr>
          <p:cNvSpPr txBox="1"/>
          <p:nvPr/>
        </p:nvSpPr>
        <p:spPr>
          <a:xfrm>
            <a:off x="873346" y="1038209"/>
            <a:ext cx="6491317" cy="70935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2800" b="1" dirty="0">
                <a:solidFill>
                  <a:schemeClr val="bg1"/>
                </a:solidFill>
                <a:latin typeface="+mj-lt"/>
                <a:ea typeface="Times New Roman" panose="02020603050405020304" pitchFamily="18" charset="0"/>
                <a:cs typeface="Calibri Light" panose="020F0302020204030204" pitchFamily="34" charset="0"/>
              </a:rPr>
              <a:t>KEY TERMS</a:t>
            </a:r>
            <a:endParaRPr lang="en-US" sz="2800" kern="1200" dirty="0">
              <a:solidFill>
                <a:srgbClr val="FFFFFF"/>
              </a:solidFill>
              <a:effectLst/>
              <a:latin typeface="+mj-lt"/>
              <a:ea typeface="+mj-ea"/>
              <a:cs typeface="+mj-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C1E341-F53D-462C-8D39-333808BA7AF4}"/>
              </a:ext>
            </a:extLst>
          </p:cNvPr>
          <p:cNvSpPr txBox="1"/>
          <p:nvPr/>
        </p:nvSpPr>
        <p:spPr>
          <a:xfrm>
            <a:off x="624187" y="2729761"/>
            <a:ext cx="8676397" cy="3300196"/>
          </a:xfrm>
          <a:prstGeom prst="rect">
            <a:avLst/>
          </a:prstGeom>
        </p:spPr>
        <p:txBody>
          <a:bodyPr vert="horz" lIns="91440" tIns="45720" rIns="91440" bIns="45720" rtlCol="0" anchor="ctr">
            <a:normAutofit/>
          </a:bodyPr>
          <a:lstStyle/>
          <a:p>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Individuals diagnosed with ASD often feel like this is a fundamental part of their identity. Because of this, it is important that working and supporting individuals with autism, that you are sensitive, respectful and </a:t>
            </a:r>
            <a:r>
              <a:rPr lang="en-US"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non-judgemental</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when referring to their condition.</a:t>
            </a:r>
          </a:p>
          <a:p>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recent survey, by the National Autistic Society (NAS) found that autistic people do not all agree on the preferred term. Most people with autism prefer more positive words such as “on the autism spectrum” and “autistic”.</a:t>
            </a:r>
          </a:p>
          <a:p>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Terms such as “classic autism” and “low functioning” were the least preferred. It was also found that ranking a person’s autism as “mild” or “severe” was not appreciated.</a:t>
            </a:r>
          </a:p>
          <a:p>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important that whatever terminology you refer to, it does not become a label or perceived limitation.</a:t>
            </a:r>
          </a:p>
        </p:txBody>
      </p:sp>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3271207561"/>
      </p:ext>
    </p:extLst>
  </p:cSld>
  <p:clrMapOvr>
    <a:masterClrMapping/>
  </p:clrMapOvr>
  <mc:AlternateContent xmlns:mc="http://schemas.openxmlformats.org/markup-compatibility/2006" xmlns:p14="http://schemas.microsoft.com/office/powerpoint/2010/main">
    <mc:Choice Requires="p14">
      <p:transition spd="med" p14:dur="700" advClick="0" advTm="47000">
        <p:fade/>
      </p:transition>
    </mc:Choice>
    <mc:Fallback xmlns="">
      <p:transition spd="med" advClick="0" advTm="4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D5B0679F-B90D-4784-85E8-CE563D5ABF83}"/>
              </a:ext>
            </a:extLst>
          </p:cNvPr>
          <p:cNvSpPr txBox="1"/>
          <p:nvPr/>
        </p:nvSpPr>
        <p:spPr>
          <a:xfrm>
            <a:off x="873346" y="1038209"/>
            <a:ext cx="9038405" cy="70935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2800" b="1" dirty="0">
                <a:solidFill>
                  <a:schemeClr val="bg1"/>
                </a:solidFill>
                <a:latin typeface="+mj-lt"/>
                <a:ea typeface="Times New Roman" panose="02020603050405020304" pitchFamily="18" charset="0"/>
                <a:cs typeface="Calibri Light" panose="020F0302020204030204" pitchFamily="34" charset="0"/>
              </a:rPr>
              <a:t>Prevalence of Autism Spectrum Disorders in the UK</a:t>
            </a:r>
            <a:endParaRPr lang="en-US" sz="2800" kern="1200" dirty="0">
              <a:solidFill>
                <a:srgbClr val="FFFFFF"/>
              </a:solidFill>
              <a:effectLst/>
              <a:latin typeface="+mj-lt"/>
              <a:ea typeface="+mj-ea"/>
              <a:cs typeface="+mj-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C1E341-F53D-462C-8D39-333808BA7AF4}"/>
              </a:ext>
            </a:extLst>
          </p:cNvPr>
          <p:cNvSpPr txBox="1"/>
          <p:nvPr/>
        </p:nvSpPr>
        <p:spPr>
          <a:xfrm>
            <a:off x="624187" y="2729761"/>
            <a:ext cx="8676397" cy="3300196"/>
          </a:xfrm>
          <a:prstGeom prst="rect">
            <a:avLst/>
          </a:prstGeom>
        </p:spPr>
        <p:txBody>
          <a:bodyPr vert="horz" lIns="91440" tIns="45720" rIns="91440" bIns="45720" rtlCol="0" anchor="ctr">
            <a:normAutofit/>
          </a:bodyPr>
          <a:lstStyle/>
          <a:p>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Government prevalence surveys last estimated that around one in 100 people are autistic. However, because these are estimates this is not definite. Other surveys and international estimates have produced different prevalence estimates. Most of them suggest autism prevalence is higher. </a:t>
            </a:r>
          </a:p>
          <a:p>
            <a:endPar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National Autistic Society thinks the UK governments should do more research into autism prevalence to find an updated figure. Until that research is done, we believe that more than one in 100 people are autistic, which means more than 700,000 people in the UK. </a:t>
            </a:r>
          </a:p>
          <a:p>
            <a:endPar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pPr>
            <a:r>
              <a:rPr lang="en-GB" sz="1600" dirty="0">
                <a:solidFill>
                  <a:srgbClr val="000000"/>
                </a:solidFill>
                <a:ea typeface="Times New Roman" panose="02020603050405020304" pitchFamily="18" charset="0"/>
                <a:cs typeface="Times New Roman" panose="02020603050405020304" pitchFamily="18" charset="0"/>
              </a:rPr>
              <a:t>It is estimated that autism is diagnosed </a:t>
            </a:r>
            <a:r>
              <a:rPr lang="en-GB" sz="1600" dirty="0">
                <a:solidFill>
                  <a:srgbClr val="000000"/>
                </a:solidFill>
                <a:effectLst/>
                <a:ea typeface="Times New Roman" panose="02020603050405020304" pitchFamily="18" charset="0"/>
                <a:cs typeface="Times New Roman" panose="02020603050405020304" pitchFamily="18" charset="0"/>
              </a:rPr>
              <a:t>more often in males than females at a ratio of 3:1.*</a:t>
            </a:r>
          </a:p>
          <a:p>
            <a:pPr marL="0" indent="0">
              <a:spcBef>
                <a:spcPts val="0"/>
              </a:spcBef>
              <a:buNone/>
            </a:pPr>
            <a:endParaRPr lang="en-GB" sz="1600" dirty="0">
              <a:solidFill>
                <a:srgbClr val="000000"/>
              </a:solidFill>
              <a:ea typeface="Times New Roman" panose="02020603050405020304" pitchFamily="18" charset="0"/>
              <a:cs typeface="Times New Roman" panose="02020603050405020304" pitchFamily="18" charset="0"/>
            </a:endParaRPr>
          </a:p>
          <a:p>
            <a:pPr marL="0" indent="0">
              <a:spcBef>
                <a:spcPts val="0"/>
              </a:spcBef>
              <a:buNone/>
            </a:pPr>
            <a:endParaRPr lang="en-GB" sz="1600" dirty="0">
              <a:solidFill>
                <a:srgbClr val="000000"/>
              </a:solidFill>
              <a:effectLst/>
              <a:ea typeface="Times New Roman" panose="02020603050405020304" pitchFamily="18" charset="0"/>
              <a:cs typeface="Times New Roman" panose="02020603050405020304" pitchFamily="18" charset="0"/>
            </a:endParaRPr>
          </a:p>
          <a:p>
            <a:pPr marL="0" indent="0">
              <a:spcBef>
                <a:spcPts val="0"/>
              </a:spcBef>
              <a:buNone/>
            </a:pPr>
            <a:r>
              <a:rPr lang="en-GB" sz="900" dirty="0">
                <a:solidFill>
                  <a:srgbClr val="000000"/>
                </a:solidFill>
                <a:effectLst/>
                <a:ea typeface="Times New Roman" panose="02020603050405020304" pitchFamily="18" charset="0"/>
                <a:cs typeface="Times New Roman" panose="02020603050405020304" pitchFamily="18" charset="0"/>
              </a:rPr>
              <a:t>* This may be down to male biased research in the past, standard signs of autism may actually be common male characteristics. The signs of autism in females may also present differently, resulting in fewer being formally diagnosed.</a:t>
            </a:r>
          </a:p>
          <a:p>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1503150500"/>
      </p:ext>
    </p:extLst>
  </p:cSld>
  <p:clrMapOvr>
    <a:masterClrMapping/>
  </p:clrMapOvr>
  <mc:AlternateContent xmlns:mc="http://schemas.openxmlformats.org/markup-compatibility/2006" xmlns:p14="http://schemas.microsoft.com/office/powerpoint/2010/main">
    <mc:Choice Requires="p14">
      <p:transition spd="med" p14:dur="700" advClick="0" advTm="47000">
        <p:fade/>
      </p:transition>
    </mc:Choice>
    <mc:Fallback xmlns="">
      <p:transition spd="med" advClick="0" advTm="4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DEFAULT_PRESENTE_ID" val="{5B8795C3-2823-4E39-89C7-D9A1EEC9D623}"/>
  <p:tag name="ISPRING_LMS_API_VERSION" val="SCORM 1.2"/>
  <p:tag name="ISPRING_ULTRA_SCORM_COURSE_ID" val="94F2C4A1-9294-4823-A805-293090D863AD"/>
  <p:tag name="ISPRING_CMI5_LAUNCH_METHOD" val="any window"/>
  <p:tag name="ISPRINGCLOUDFOLDERID" val="1"/>
  <p:tag name="ISPRINGONLINEFOLDERID" val="1"/>
  <p:tag name="ISPRING_SCORM_RATE_SLIDES" val="0"/>
  <p:tag name="ISPRING_CURRENT_PLAYER_ID" val="universal"/>
  <p:tag name="ISPRING_PRESENTATION_TITLE" val="Resuscitation Adult Basic Life Support"/>
  <p:tag name="ISPRING_FIRST_PUBLISH" val="1"/>
  <p:tag name="ISPRING_WEBLINKS_TARGET" val="_blank"/>
  <p:tag name="ISPRING_WEBLINKS_TARGETMJT" val="_self"/>
  <p:tag name="ISPRING_OUTPUT_FOLDER" val="[[&quot;\uFFFDf\uFFFD\uFFFD{0B4EE69C-9395-43D6-8AC9-DE4C03B650EA}&quot;,&quot;S:\\HB UK Ltd - Team Personnel Folders\\Admin\\Jemma O'Brien\\Online Training\\New Online Courses\\Adult BLS&quot;],[&quot;\uFFFD\uFFFD\uFFFD\uFFFD{EA09B8B2-D378-4F53-B3AD-4075E113F7F3}&quot;,&quot;C:\\Users\\ryanhenry\\Desktop\\Training presentations - no video&quot;]]"/>
  <p:tag name="ISPRING_UUID" val="{7CF0DCC9-C854-48C6-9368-89D750EB058D}"/>
  <p:tag name="ISPRING_SCORM_RATE_QUIZZES" val="1"/>
  <p:tag name="ISPRING_SCORM_PASSING_SCORE" val="80.000000"/>
  <p:tag name="ISPRING_RESOURCE_FOLDER" val="\\HBSRV01\Company\SharedCdrive\HB UK Ltd - Team Personnel Folders\Admin\Jemma O'Brien\Online Training\New Online Courses\Adult BLS\Resuscitation Adult Basic Life Support -new [Autosaved]\"/>
  <p:tag name="ISPRING_PRESENTATION_PATH" val="\\HBSRV01\Company\SharedCdrive\HB UK Ltd - Team Personnel Folders\Admin\Jemma O'Brien\Online Training\New Online Courses\Adult BLS\Resuscitation Adult Basic Life Support -new [Autosaved].pptx"/>
  <p:tag name="ISPRING_SCREEN_RECS_UPDATED" val="\\HBSRV01\Company\SharedCdrive\HB UK Ltd - Team Personnel Folders\Admin\Jemma O'Brien\Online Training\New Online Courses\Adult BLS\Resuscitation Adult Basic Life Support -new [Autosaved]\"/>
  <p:tag name="ISPRING_PRESENTATION_COURSE_TITLE" val="Resuscitation Adult Basic Life Support"/>
  <p:tag name="ISPRING_COMPANY_LOGO" val="ISPRING_PRESENTER_PHOTO_1"/>
  <p:tag name="FLASHSPRING_PRESENTATION_REFERENCES" val="W&#10;Resuscitation Council (UK) (2021) - Adult basic life support Guidelines&#10;https://www.resus.org.uk/library/2021-resuscitation-guidelines/adult-basic-life-support-guidelines &#10;_blank&#10;|&#10;W&#10;BHF (2015) – British Heart Foundation: Living with a Heart Condition&#10;https://www.bhf.org.uk/&#10;_blank&#10;|&#10;W&#10;First Aid Courses, Perth (2013)- Treatment For Choking Adults&#10;http://www.nhs.uk/Conditions/Heart-attack/Pages/Symptoms.aspx &#10;_blank&#10;|&#10;W&#10;NHS Choices (2015) - Heart Attack Symptoms&#10;http://www.nhs.uk/Conditions/Heart-attack/Pages/Symptoms.aspx &#10;_blank&#10;|&#10;W&#10;Nolan, J (2015) - Resuscitation Guidelines 2015 Introduction. Resuscitation Council (UK)&#10;https://www.resus.org.uk/resuscitation-guidelines/introduction/&#10;_blank&#10;|&#10;W&#10;OHCAO Registry Report, 2017&#10;https://aace.org.uk/wp-content/uploads/2017/03/FINAL_Resuscitation-to-Recovery_A-National-Framework-to-Improve-Care-of-People-with-Out-of-Hospital-Cardiac-Arrest-in-England_March-2017.pdf    &#10;_blank&#10;|&#10;W&#10;Rakesh K. Pai (2014)- e medicine health, experts of everyday medicine - Normal Heart&#10;http://www.emedicinehealth.com/script/main/art.asp?articlekey=127283&amp;ref=136631 &#10;_blank&#10;|&#10;W&#10;Teva Pharmaceuticals (2014) - This is TEVA Respiratory&#10;http://www.teva-respiratory.eu/hcp &#10;_blank&#10;|&#10;W&#10;Wong SC, Tariq SM. Cardiac arrest following foreign-body aspiration. Respiratory Care 2011;56:527-9&#10;https://www.hindawi.com/journals/cricc/2016/1329234/ &#10;_blank&#10;|&#10;F&#10;CPD Reflective Learning Template.pdf&#10;\\HBSRV01\Company\SharedCdrive\HB UK Ltd - Team Personnel Folders\Admin\Jemma O'Brien\Online Training\New Online Courses\Adult BLS\Resuscitation Adult Basic Life Support -new [Autosaved]\attachment\att1\CPD Reflective Learning Template.pdf&#10;_blank&#10;|&#10;"/>
  <p:tag name="ISPRING_PRESENTER_PHOTO_0" val="png|iVBORw0KGgoAAAANSUhEUgAAAZAAAADDCAYAAACs0kchAAAAAXNSR0IArs4c6QAAAARnQU1BAACx&#10;jwv8YQUAAAAJcEhZcwAADsMAAA7DAcdvqGQAAPCLSURBVHhe7F0HWBVH1/5N78VE0ywxxhRj7733&#10;qNHEbhJ7772LvYAgIiJNQBQUUZp0UHrvvfeqAgKi9Dv/effeMevNxZLkS93zPO+z9+6dnTkze+a8&#10;c2Zm9/6fJJJIIokkkkgiiSSSSCKJJJJIIokkkkgiiSSSSCKJJJJIIokkkkgiiSSSSCKJJJJIIokk&#10;kkgiiSSSSCKJJJJIIokkkkgiiSSSSCKJJJJIIokkkkgiiSSSSCKJJJJIIokkkkgiiSSSSCKJJJJI&#10;IokkkkgiiSSSSCLJXyz9NgS+OkI79oNxp+LajzsT22W0bnTfCboxQ8Zpx4wcqxc7Ckd8n0Dn8fsY&#10;zYjPkb6fZuCriiwkkUQSSST5L8iA40lvjtaO7jReJ2b8WJ2YreN0oo3G6MQ4jTkVHTFWJzqHUDnu&#10;dAz7Vj+ZTTRME474Tukqx56OyRmrHRM55lSs8zjdWKMxp2O2jdWJ+na0dmKncadS31IUIYkkkkgi&#10;yb9FBhz3f3O0VtTAMSdj1o8+GXN1zKm4GCKMygn6qWyiUQabcDaFTdBLYuPPJLDxuvFEGLFs3CmA&#10;iANHnVjhPH5HOqQXrqPrx2pH3xurHRs7Rjvm2uhT0RtHaUcPGqcWLJGJJJJIIsk/WcZoxn8+Qjt6&#10;0VitmKtjT8VlUuTROEFfThjjTieQ849ho09Gs1Fa0XSMegQjNX8Bkc8jv8nTRwvXjzsdLycgypfy&#10;l42jcsacjLYZpRm1ZOSJ6C8UqkgiiSSSSPJPkCGaMZ1HnIzaRdFAxBjt2KpxZyi60EthRCJEBiCM&#10;X8hhxIkoNlwjkg1Tj3gEQ4//AuXfkB7X8TyQH/JF/igH5Y3Wjrk/6mRU9Eit6D3DdeK6KlSTRBJJ&#10;JJHk7yhDjgd1GKEVs5OcdsLoU7H1Y08nsrE6CYgMRGQRxYYRAQxVkMTgYxFs0NEINvCIAofD2cBD&#10;KoDzijRIj+sEggGpUH7Il5MKykO5Y3QT2RjSY+TJ6KThJ6N2Dz8e+qVCVUkkkUQSSf4OMsog4+2R&#10;WjHzKOoIGKEVJRtDxDFaO46NEpMGOfsh5PTh+AccCWcDiBAGEDH0PxjG+hwIY733h8qxT46++8Me&#10;gp/jaZC+H12H64V8KD/ki/xRDicTlA89oA/pJhtxMjpo+MnohYOOxr6rUF0SSSSRRJK/SgapR3QZ&#10;phV1foRW5N1RNOIfqR0rRAHyaalIwakPQYRBjr7/oTCBMEACPdWAENZ9TwjruiuYdd0dzHrRuV57&#10;Q1hfIosBRBIc/Sg9zuN3pEN6XIfrkQ/yQ77IH+WgPIFMqHxEJ8JUF+kF/YZrRVUM04qwGHoyqpui&#10;CpJIIokkkvyZMloj+vVhJ6LmDtOMjBp5OomNIAc9nBz1UGF6KpINpkhgEKaceJShII3uRATddoew&#10;TjuD2Tc7gtg324NYZzr2oHN96fd+RB4DiTQGizAIJIKohH7vQcSB9LgO1yMf5CcnFIpOQCaUHuWi&#10;fOgBfaAX9IOeIykiIdKLGawVOW+obvwbiipJIokkkkjyvxYij5Y0uj9ITrl4pE4SG6YZLTjoIQri&#10;GChMUZHTJ0eOqaceRBqIHDrvlDv+r7YGsi82B7Kv6diFSKDnrhDWT42cPjn/IUQ2w8n5A8MURwDn&#10;8TvSIX1Xug7XIx/kJxAR5Y9yUB7KRfnQA/pAL+gHPaEv9B6qGXVriHrEkaHq8R8qqiaJJJJIIsn/&#10;SgafiGs9SD3CbJhWTPVw7QQ29ESU4JyFiONohOCw+5Kzx3QTHHkXcuiIEuDsO2wOYO03+rN26/1Y&#10;Bzp2onM9yOkPIGc/+EAoG0FEMZbyGH8skn2rHsW+PU6gI77jPH5HOqTHdbge+SA/5Iv8Uc43VF6X&#10;XXIigR59SB/oJSy+C7oSkWBtBvprxtRQfS4OPRr0qaKKkkgiiSSS/NEyVDPi80HqkfbDTsbLhmvF&#10;yyOOYxRxELCQ3e9guLAe0UNNHnFgiokTR7sN/qz1Wl/28Wpfcvj+rOPWANaTHP0gIoPRR8PZJIoM&#10;pp+KZnN0Y9ncM7HsZ724h8B3nMfvSDeG0uO6XpgGo3w+o/yQL/JHOQ+JhMoXIhLSB3pBP+g5EESC&#10;tRnSf5hWHBt+Mp4NOh7h2P9w+FeKqkoiiSSSSPJHyVDN+M8HaUQ5DdNOxKidDVFEHINAHBQZ9FIQ&#10;R7e98qkqYXppi5w42qz1Yx+t9GEtV/iw1uToO2+lqIPSjj4czqZqyUljoUECW26cyNaaJbP15kls&#10;08Xkh8B3nMfviygd0uO60Zgqo3yQH/L9gPL/kNBGQSRfKIgE+nTbIycS6Al9oTf0Rz1QH9RrkEa0&#10;m0QikkgiiSR/oGDaasDRCMchJxPYYI0YNghRB0UB2EKL6aqe+8IEB915F0UE24PYF4gKHhKHL2ux&#10;zJs1X+LFWq32Yd3o96EHwtjkE5FszulYtsQoga0/n8S2WqSyXVZpbN/VdHbQJoMdsctkR+0zhSO+&#10;4zx+R7p1lB7XzTkdJ+QzjHRAviARlIPyUC7Khx4gsm+2BQn6QU8stkNv6I96oD6DNaLZkJOJbMCx&#10;KJc+B4PbKaouiSSSSCLJb5W+h4M+6Hc08vIgzQQ2UD2aEZGw/kLUIX9+A1tpu5BT7kSj/K+2BbIO&#10;mwLYp+v92CfkzFsu92HvLZWTR5s1PqzHjiA2kkb/005GswX6cWyNWRLbZpkikMNRIgpNx2x2yiWb&#10;nXHLYXruuczAI4+dpSO+69B5/I50SI/rcP1Cymc6XodC+fbYGSyUg/LeW+ItlA89Pl3nJ+gF/aAn&#10;1mUQjQjPk2BrMSIZqhfqN1gzib5HXu1xKOwjRRNIIokkkkjyrNJzW/jbvQ9FavU7Ft0w4HgM63ck&#10;kpxrBOtLTrfXPvmWXKwxdNoRyL6kqAML2Rj1f7jCm71PxPE+OfKWFA0gMuhOacaQo55xKpotMohn&#10;GyiK2GOVSoSQwbScsgTCMLqZx0y989kF33x20a+AWRJwxHecx+8gFKTHdbge+Sym/GacimFjKf/u&#10;OwOJRIi8qFyUDz2gT2vSC/pBT+gLvaF/L4qeEI0IpEj1Qz37H49u7HM06lRXtah3FE0hiSSSSCLJ&#10;U8uVK8/3Phy2ou/RiLv91eME59r3cATrczBcMWUV+nBb7peiRXI46/fguAkfLvdmbYg8um4NZCMP&#10;hrLp2jFsiWEC23QhmalZpzF1h0x22jWHGd3IY+d9iDD8C9mVoCJ2LaSI2YQWMzuCLQHfcR6/Ix3S&#10;n6aoBNcjH+SHfGdoIxIJFcoDiaD895ciGvFiHwgk4svagURIX77tF8+QoD6oF+onkCTqeyyqvM+R&#10;iNVD1bxeULSIJJJIIokkTyM9D0cN7HMkMrm/RgI51SjW53A463VATB4hrOM2vlDux1qRc24J8iCH&#10;3ZJG/R9jMXu1D/t6YwAbui+ETdWMYgvPyiOPvVfk5IGpKROvfDlxBBNphNxi9uG3mVPkbeYafYe5&#10;EHDEd5zH79bBxUJ6RCS4XkNBIhvMk9gi/Xj2PR5m3E+6bQoQyv8Yi/eIRqAXEUorIhboC72hf+cd&#10;WBcJZT2oXqhfn0OIRKIY6t3naGRav8ORQxVNIokkkkgiyZOk66GoT3odiXDsdyKJ9QF5kFPtfTCM&#10;9dgfyrrtDVU81xEkPMQnX+8gJ72cRvrkpD8gZ92KyKPtGh/2BTnqvruD2cTjEeznM7FsnVkS222V&#10;ytTtM5kuRR7nbsrJ41pIMXMIu8WcI+8wt5g7zCO2hN2IKyXIj/iO8/jdIey2kP5SQKFwPfLRoPz2&#10;XEll6yn/eVTOJHWKJKhclA89oA/0EshtmZegL/TmDzN2IhLpChKh+vU+QNEI1ZfIk6H+vQ5HuHU/&#10;GNFW0TSSSCKJJJI8Rpr1OhK+udeRqOo+x2JZb3KmGJl3R+RB5NGZHPPX2Gm1RU4erchBY3suRvgf&#10;kHNuRSP+T2mU//k6P9aZRvmjDoWxmdrRbIVRPNtmkcIO2WSwU87ZzMgzj1n4FTLroGJmT+SBKMOd&#10;SAKk4ZVQyrziS5m34ojvOI/fnRGNUHpch+sxnaVD+R2mfLdbpgjlzBKmssKE8qEH9IFe0E+IREhf&#10;6A39O4BEqD6dsEOL6od6or6ot1D/I5G11B47/o+xZor2kUQSSSSRRJV02x/Zu8eh8OQ+6vGsJznR&#10;njQih1PtCvLYFcI60mi9g0Ae/qzVal/2gbDTisiDIhA46XbkrDuQY+640Z/12RnIJquHs/l6sWzj&#10;+USmdiWNnXDIEhbCzbzz2WWKIrDG4Rgun7Li5OGbSEgq+wX0nZOIG6VDelx3ObBQyAf5IV/kv4HK&#10;WUDlTaYopO+uIEEP6AO9BBLhkRLpDf1RD5BIxx3Y5hsi1BP1Rb1Rf7RDjwNh6d33h/RXNJEkkkgi&#10;iSTK0lEt/qXuB8L0eh6NZT0ORpDjDGfdyJl2wbQVyGN7MPtyaxD7bEMAa70Gu618WYul3vJpoZXe&#10;5KR92BfrfAWn3WWLPxu2L4RN14piywwRfSSzQ9fSFdFHLrvgk8+sAosEInCKuC1MUYEgEHX4JpYx&#10;PxHwHed5FIL0WGC/QtcjH6MbuUK+hyl/lLOcopAZJ6PY8P2hgh7QB3pBP+gJfaE39Ec9UJ8viRRR&#10;P9QT9UW9UX+0Q8+jcaz7gQjDtmperyiaShJJJJFEErF0ORg+otv+sOIeR2JY9/0UdaiRAwZ57Ebk&#10;IZ+2+mxTIGu9zp99uMrnIXl8tMJbvuZBI/2vN/qxzpv9WY9tgWzM4XA2RyearTqXwHZeSmFHbDKY&#10;jnOW4PCxPdc6qIiI4JZACA+nrxQk4qMgDX7E+UcIRJjGKhLyQX6YxjpqmyGUs5rKm0vl4kn3Xlgo&#10;J32gF/SDntD3IYlQVNJ6rT/7DCQDEqF6or6oN+qPdkB7dDsQfqvL/vCxiqaSRBJJJJGES0+D8Be7&#10;7g816nE4jnXbT5EHOU8sLGO3FV5OiMjjc+EhQX/28Rr50+XYqgtn3Ga1N2u/1pd9tcGPfbPJn3Xd&#10;EsD67QpiE49FsJ9Ox7C1Jols9+UUdtiGIhAnikDI4ZsLEUghsw1RTGFF3WYesUQisSXsJhHFzXgi&#10;k/hS4YjvOI/fkU6YwqLrcD3yQUSDfI9Q/ihnnWki+1k3ln1L5fcnPbpuDRD0gn7QE7uzoHcL0h/1&#10;wHu02hK5oH5fbpW/jLET1Rv1RzugPXociWdd94ebfX7K+WVFk0kiiSSSSALpuj9sYJf9YQXdDkSR&#10;0wxjXUAeu+T/2/HVtl/IA1M+eMIbD+h9sMyHtcLU1Vo+dSWPPrqTwx64O4hNOhbO5pMjX0sOfRci&#10;EIoQ4OgNFGsgl/wL2VUsolMU4khRhTORgwsBUYaHACINOuK7S7T8d6RDelyH689TPsgP+SICQTko&#10;b8GZWDb5eLigB/SBXtBPmMoifaH3h6Q/6oH6tKJ6oX6oJ+oLEkH90Q5oD7RL133hxV3VwoYpmkwS&#10;SSSRRBJI130RR7sdiiZHGQlHqVg0D2Xf7AhhX20NZu2xZXdDAGu1mghkBR7S82WtVvkKO5w6bCDn&#10;TCP8LhR5dCfn22tHMBu8N4R9px7J5p+Jowgkie26nMaO2WWyk+TosehtcjOfWfgVCCQg34l1W9jK&#10;e50IAjuynKPuPAS+4zx+RzpOHrge+SA/bcoX+e+mctaaJrH5enFsCpU/BE+bkz7QC/pBT+j7KUUi&#10;0B/1QH0+oXqhfqjnl1Rf1Bv1Rzt03QcCiWTdD8WwrgeiNNTU2HOKZpNEEkkk+W9Lz2PhbboeiIzo&#10;humrAxGsq1o460Kj7k67Q1nH7SHsiy1B7LNNQazt+gD2ySp/9uFKP+H46Vo/9vk6f/YVjdo7bQ5g&#10;3chJ9yRn3WdnCBuqFsKmaMgJZM25JLbDIpUdsckUdkudds1lBp55zNQLrykpZJb+eNK8mF0LviU8&#10;LGgXikVyHDnkDxHid6RDelyH6w0pH+SHfJH/TstUtoYICwQylcqHHtAHekE/6Al9P6doA/rz+nxM&#10;x7Z0Dms8qC/qjfp32Yu1oHChXdA+XQ6Ex/Q6GvqZoukkkUQSSf7b0vVw1I/dDkXWdMNi8UGKQPaH&#10;s87kNDvtDmNf7whlHWhE3o4IpM36QPbRan/2yRo/1paIoz3edEvOuCON7LtsDWQ9yEn33hXC+u4O&#10;YUP2hbLJJ6LYj7pxbAURyNaLqWyfNV6amMW0nHKYrlsuM7yRJzwMeN6nkF30K6KooohZBWJ3lRzY&#10;pfXLZ0QdWDQvEtLjOlx/hvLRcswR8t13NUMoZyWV9xMR13dU/pD9oYI+0Av6QU/o+yXpDf1RD9QH&#10;9UL9UE/U9yuq9zdUf7QD2gPt0u0wRSCHIuu7Hoqar2g6SSSRRJL/rqipqT3X7UikQfdjMaz70WjW&#10;7RBFIDTa7ryPIhAafX9NjrfDtmD22eYg1hpTWORw21Ak8tnGQPal4knuLtuDWPedwawXjfT77gll&#10;/faGsEF0/USNKDb7dBxbapTANpgnC9NYB65lMnWKFrSdc9hpl1ym75HLjL3ymTERgplPgfCuK0QX&#10;5iLgO87jd6RDelyH67Vd8E6sLCFf5L/xQjJbRuWhXJQ/eH+YoA/0gn7QE/p2JL2hP+qB+qBeqB/q&#10;ifp+RWlRf7QD2gPt0v1INOt+PJaIJNJk+vQrzyuaUBJJJJHkvyldNILbdT8eGd9LK4n1IALpfiSK&#10;dSdn2YWcZic1IhAahXfYHsI+2xrE2m4KZG3J4cLJfrElmHUkR9uZHHI3Ipme5KD77CFnrRbK+pPT&#10;HUAj/3HH8S+DsWyBQQJbbZbMNluksj0UhRy0yWTHyOmfcMxm2q5EBO657Ix7HjOgiEIAkYSRCIYE&#10;/tsZjzwh/SlMW9H1xykf5Id8N1ukCeWgPJSL8qEH9IFe0A96Ql/oDf1RD9QH9UL9UE/UF/VG/dEO&#10;aA+0S49j0ayXZiLrdjw6qfuRiM8VTSiJJJJI8t+UnieipvTUiC7vTQTS83g06wECORwlTNl03hfB&#10;OpLT/WJHKPt8WwhrtxmL6eR0t4awr7bJt/h2xdQQRvc0Wu9L6EfOuv/+cHLa4WzY4Qg2RSuG/Xgm&#10;ni0xSmLrzFPY1ktp5Owz2D6KGA7bZbFj13OYhlMO03ImUnDLZToC8LbdR4Hz+F2Log6kP07X4fr9&#10;lM+eKxlsG+W7zjyVLTFOEsqbSuUOp/KhB/SBXtAPekJf6C1/IWSoUB/UC/VDPVFf1Bv1Rzt0P0Tk&#10;Qe2C9umtlciovSp7qkdNVzShJJJIIsl/U3qrx+zqdSK2sbdmAut1PIb1pFF2jyPRcgI5EMm+UQtn&#10;X+0OZx3IqbYnZ9uB8NWOMPbNTryVF86YnDKl6UPOtg8d+5HDHkCj9gH7I9ggOo5Tj6FoIJ79rJ/I&#10;lpkkszXk5DdRpLDDKoPtJiI5YJPFDhARHLbLJjKhiIKgriCVh3AEYch/Rzqkx3UgIuSzyTKNraV8&#10;kT/KQXkod7BCD+gDvaAf9IS+0Bv6d6J6oD6ol1A/qifqi3qj/miHHkSoaBe0D9qpN9pLPWa/ogkl&#10;kUQSSf6Dosae66sZZ93vTAaNrONZb41Y1ks9VnCWmO/vSiPvTvsj2dd7ItiXu8IFfEXouDuCdaZz&#10;3faGs55qEaw3pelDzrYfOev+dAQGkOMFhtLIfZJWHJt1JpHNM0xmS0xS2MrzqWzdxTS2+VI6226V&#10;yXZZZ7K917KYmk02228rxwEl4Bx+Rzqkx3W4HvkgP+SL/GfpJgrloVyuA9cJ+kFP6Au9oT/qgfqg&#10;XryOqC/q3fUgRWPUDj2PEnlQu6B9emvGs3666ayPVpy99F8hkkjyJ0l8fPwbycnJ72dnZ7fLy8vr&#10;QOhaWFjY+86dO71ycnIG5+fnz6fvywkr6LcfKd2A3NzcPkBmZmbX9PT0Dmlpaa0pn+ZWVlavKrKV&#10;5HdI52MxrfrpJIQP1M9mfU/Gs77kHHufiKORdhyRCBaLY1inA9Hsm31R5FQjWUfCN3spMlEj50ro&#10;vg/OOIr1IsAx9yeHO+BQNB2jyXHTkT4PPBzNRhyPZZMo/+nk3H8ySGYLjFPYMtNUttKcIoeL6WyD&#10;BciAcDmTbbuSybYSOeDIwb/jd6RDelyH65EP8kO+M0AeVM5IKg/lonxBD+gj6CXXE/pCb+iPeqA+&#10;qBfqh3p+o0bESfVG/XtQO6A90C5oH7TTQP0s1vdUfGx/Dek175JI8ocLOf+PiAS6FBcXjy4pKZlH&#10;x10Ek6KiIvtbt27F3b59O5OIo7qyspJVVFQ8FkhD6e/R9el0bRAdrQsKCs4Q4awi4pmUkpLSNyoq&#10;6lMqVnrd9jNKX92Evv3PJKcPMshm/U4nsX6nEllf7QQaXceznjTa7kGOs+uRGNblEBHJfjruj2ad&#10;D8Sw7gfJsRJ6kWPuQ78JIIfdl9L2J6c7gCAc6Ts+DzoSy0ZqxLOJlP+0M0lsjgE5fKMUtsgkjS05&#10;n8aWnycyuJDOVltkCFhLWG+Z+RD4vkbxG9IhPa7D9T8ZpQr5Id9JlP+oE/FCeSgX5Yv16UffoSfX&#10;GfqjHqgP6oX6CfWk76h3dxAptUMfEAe1C9oH7TTIIIv1103M6amTPFDRlJJIIslvFXLqn5FDH0XH&#10;ZWVlZVrk6J3J6ScRGurr61l1dTW7f/8+u3fvHisvL2d3795lpaWljMjlqUB5CteBUKqqqoS86urq&#10;hPNUZh4RkzeVeYqIZUlcXNzAY8eOva1QTZLHyICzyd8N0E++Pcgwkw3QTWYDyDn2B4mcTBTm+nuR&#10;0+9xLI51O0JEciiWdSfgYbqeh2lUTsfedOwLkMMG+h0lx03HgYT+dL4/HLmAODboaBwbcSKBfXsq&#10;iX2nm8Sm6aWwWeT45xqlsXnn0th8IoNFphlsoVk6W3o+gwjiF+D7IjqP35EO6XEdrkc+yA/5jqT8&#10;B5G+KA/lonzoAX3wHfpxXaE39Ec9UB/UC/VDPVFf1LunOkVk1A59tRKEdkH7oJ3QXgPPJpcO0Ev9&#10;QdGUkkgiybMIjf57EUGso0jCiI7BhGI49sbGRvbgwQMhcgBJ0O8PQWl+N8T5gVxAKihXJpMJZRKZ&#10;ZBCpXCf9DiQmJg5t27at9AruJmSwfvLiIQap1UONMtlgcsSDz6SwQaeJSE4lE4kk0cibiEQjgRxp&#10;AutxNJ71EpDAeh+jEfkxcqx07EcYQOiP43H554H4TE4Y5/B5IKUdQNcNOp7AhpGTH62VxCboJLHJ&#10;5Iyn6qWyafqpbAZhtmEam03E8CMIwvgX4DvO43ekQ/rv6Tpcj3yQH/JF/igH5aFcQSfSQ9AHIP36&#10;K3SE3tAf9UB9UC/UD/XsSfmg3qg/2qE/tQfaBe2DdkJ7DdFPqRtsmL5c0ZSSSCLJ44Qx9hyN8AeT&#10;cz5OjtyVnHcqHclvy4QIA44cDl3s7B8HMRE8C1TlxYHyEeUg6oE+lD67sLDQIysra6eLi8uXiqqI&#10;5T897TXUMH3LcJMsNsw4iw3VT2NDzqaRk0xlA0+nktNMYf21iUg0k1hf/LWtBjlTQp/j9J2O/Y7L&#10;0V+dQA63H6E/EU1/OjcA50Aa+Iw0CvDvA+n6IScS2ShyzmOpnAmnU9hEcs6TqewphO9BEErAefyO&#10;dBN0U4TrcD3yQX5NlSXoIehIIP0EPQVdf6nDw3rRZ6GeqDMB9Uc7oD3QLmgftBPaa7hJNh0zdiqa&#10;UhJJJFGW1NTUl2lE/w055yOEQHLQhYgqamtrhVE/ppDEDvxxUCYCAA7/aaF8raoyxMA1mO6qqalh&#10;t27daqBzmUSA53x9ffuqqam9pqgil/8kkYw4l3Fw9MUiNoJIZLhRBhtmmE4OMp0N0SMi0U2lUTeR&#10;yalUNkCbyERLAc1k1o/Q/0QK66eBI0UsGklsAJFMf0I/+gzg+0D8Tp+BAfRZ+K6O7/LzAxXXDqb8&#10;RlAZo0AKhNE6KWzc6bSHGK2T+vA3pBusJb8O18vzl+eL/FEOzkEH4btCJyEdfcZ3XAu95fpTPVAf&#10;AfI6or6oN+qPdkB7oF3QPminESaZbLRFERt5LuuYoiklkUQSCEUaz+fl5bWiSGM2OV03ctZlBBmc&#10;MUb3IBCxo34SuLPnjl8MZZJ4HFRdz6FcpjJAdJzwSP+7VD/7wMDAcZqams0V1Yb850hktHn2iQnW&#10;ZWy0WTYbRU5xlHEmG0kOcqQhkclZIpMz6eRAKTIhJz5IJ42cKh21iVSAkwRytg9xUn4UnDBhIGEA&#10;OWcOOOpfQZEWnwcgPWEQ8qKjMnCep1G+VhnicnEtTztApOcvesvrI9QL9aN6or6oN+qPdkB7oF3Q&#10;PmgntNcE61I6ZukomlISSf7bkpGR8TZFG31otH6YnG46OWYZX7h+FtKg6x/5zp28MiEgz2eB8vXK&#10;5CH+3BSQD+oDkJ71+fn5V0JDQydRRPK+ohkg/xkiGX0xR2eSXRUbdz6HjTXLYWNMstmYc9lstBER&#10;ikEWG6mfxUaczWTD9TLZsDOZbKhuBhuqk8EGn85gg04B6eSAydlqg1jkGKiVRqN4OtJ5YAB9HqAp&#10;Py/8Rp/xO47Cb78T4vx4GSgPv3EdBH0IXEfoi/PQH/VAfVAv1A/1RH1Rb9Qf7TDaKEtoF7QP2gnt&#10;hXYbczFXX9GUkkjy35ScnJyPyfl+Rw7WgnAXI3W+S+ppnDIA0hATB3fu3NmLiQBAJPCsUM6jKSJ5&#10;GiA98kRd6XsDEYkFEcn306dPF+/e+tf/58MEy3ztqdfvs4kW+ezbC3lsgjnBLI+NM81l487lsjHG&#10;OWyUEcEwh43Qz2HDz2azkXrZ5GCzydECRCzkdIfrgmDI+YJgTmfSCB7OmAhH+EzQoc8KDDkl//7w&#10;yNOIgfPKEP8m/izK72EZijQoH3oI+tBn6Ac9BX0VZIF6oD5Cvah+qCfqi3qj/mgHtAfaBe2DdkJ7&#10;od0mWObpKZpSEkn+W5KamtqisLBwGTljd3KiMuycAnE8yRlzshAD57kjF5MGd/zIV0wG+P60EF/H&#10;wfPmZXEiwbEpfZXPcyAvrOlQmuq8vLxLUVFRM6h5Xpe3khCN/GsjkilWhcdnXK9iU62K2BTLAvad&#10;RQGbTJh0gQjlfD4bb0pkYkI4l8fGGuWx0YZEKkYEOuLzaEMalZPDFUBOdzQdR58l50sYY6D4zoFz&#10;os/iI9LzdPgs/v6rc5Tvw89KRyF/fk4B6CHOD3pynaG/UCfCWKoXPqOeqC/qjfqjHdAeaBe0D9oJ&#10;7YV2m3KlSEvRlJJI8t+Q8PDwt4k4VpKzvQGni0VmOGNVzpWDO2FlNEUaYnAiwHSYKvApJQ5VacSE&#10;AiBflMXL4585kQBN6S6ulzgN8m1oaMDn8uzsbNvIyMhp1Fx8C/C/kkSmXyveM9u+nM24eodNu1LM&#10;frAqZt9fIjK5WMS+u1DIJpsXsonnCWYE0wI2wUSOb88BRDIm+WwiHSca02d8x9FIfsS5h78pvk9S&#10;Oo8j0k9QXPPI9UijgPg8yhHSE8T5iPMXrlecF64RQ3QN9J+AI9WH1w31FOpL9Ub90Q5oD7QL2gft&#10;hPaa7VDBplsXHVQ0pSSS/OulGTnLGQR/crQ06K4VnK/YkYohdrpi4DdVxMGduZg0AE4CykTxtBAT&#10;CcDz5WWJyUMMZSJRrpP4vBgoE21DeZbk5uY6BQcHT6G24xEJ5F8Tlcy1L1nzo92dhrn2ZWz2tdts&#10;1tVbbOaV22y61W027dItNtXiFjnPW+REi8iZFrPJ5+WYIoCIxpxAx+/xmTDVTP75B3ynz1PxG6UB&#10;hM+K375HOhH4dcrnVYLSCemVIOSL33AUlQk9Hv5Gn8X6cv1RH1431BP1Rb1Rf7TDdCIOtAvaB+30&#10;I7XXXLs7sjm2dzYpmlISSf6dcuXKleeLior6ktN0JIdbgWc24IhVOU8OsaMVQ0wc3Glz4lAmDEBM&#10;BHjI71khvl6c7+NIRKwj//y4eonrLQZ2nGHnGZVTlpWVddnFxaX/6NGjlYnkHy3zrpfNJVQudL7H&#10;frYrZT8RfrQpZXMxwra+Q06TIpPLt9kPl26z7y0JFvSZMI0wnZzrdEs5ZhFm0vcZAsjRUtqZdJxJ&#10;R3yeRdfzz7NxVKTBEemE76JzTUL0+8PrFOeEfAlCOVQe/yykoyP0gn7y77/ojnqgPqgX6od6or6o&#10;9wwreTvMofZAu6B90E4LnCrZfIeyqvnXy+YpmlISSf59ghcXkjNUJ5TCIcIRwzk2BVUOFuC/wylz&#10;cOLg5PE0pAEdHgfl9OK8AGUS4eU3RSJi8nhc/QBxOg5cDz1QVnFxcWlmZqaxs7PzIGpa8dPt/1gi&#10;WeRUPnqxy938ZR41bKHjXbbg+l04RvazXZmcSK6VslnWJWz6lRI2zYqOl0rYjEtELJdL2Gw4VyIY&#10;HOcC9HkOpfmR0v5EeORIeXD8fFVxVPzOge9iPNNvonw5VOkB/aAn9BXrj/pMp3qhfkI9KS3qPeeq&#10;nFDRHmgXtA/aaanHA0btVrTAqWK8oiklkeTfIwUFBa+Rw5tLzjSOO15lZyqGKocK8N+5M34a4lAm&#10;AVVE8TiIr+V5cvCygGclEF4f5TqKwdMqA3miTOhE6UpSU1MPenl5daOm5ju1/pHTWsvdSjutdKtI&#10;XOvTyJa5VLClzhVsiVMFOckKtsChnP1sd5f9ZHOXzSHMukqwLqMReRlFKEQwhJ+uEdkANuRg6Qgs&#10;oLTAQtu7bJHiKHxWQPnzQkojfMdRAZxThvh34VqcF+ej+PzId0UarhPXEfpCb+iPeqA+c6heqB/q&#10;ifqi3qg/2mERtQfaBe2Ddlrj3cBWuFWkLXa8CxuQRJJ/jxBxdCbHaUKOrxEOD86PO0JlKDtQMfA7&#10;d8LIA3ha4lBFDKogvoajKcIAUC5HU+QBcL2BJ9VTFcRtJAbygx7YsVZUVJQeFxe31c7OTvyKFBDK&#10;P4ZI1jjL3lrtUeGzKUDGVrtXslVulWyFayU5yUq2FERyvYLNty9n8+zK2Y+2BJtycqxELPR5HmEB&#10;nV9IWERpltBxqQM5WXs5ltHnZYrjchGE8/hMeeO4go4rFL8tp/RPBK5RXMfzQbkqy6H0OHKdkA56&#10;Ql/oDf1RD9QH9UL95qJudB71Rv3RDmgPtAvaB+20yZ/ay6MyaIUje1fRlJJI8s+XwsLCn8iBxuJN&#10;tXCoqpygKoepDKTjDliZODh5cNLAURU5qAInCfFnDk4YnDx4OeKyOVEokwY/Alx3Xld+JGJtEuK6&#10;qwLyUIZifYRRmwdFREQsnzJlynuK2/CPikbWe1Wd2eRbx9bffMDWelSxNe5V5CTvsZUu9wTHucSp&#10;ki26Xsnm2csxnxzxAgc6R1hC55cSljuSgyWsFHCPrXKSY7XzL8e1lB+wGqDva+jIgXPC70gnSvsI&#10;RL8h/SPX0/mHeeA7QVw+AL2g3wqqD/SF3tAf9UB9UC/U72cC6ot6L3Om+iA/NyqH2gXtg3ba5FvL&#10;1t+4Z6xoQkkk+WdLQUHB+zQiPkEOjQbHD1Q6PECVc+QQO1LulLmz5s5cTBwcysSgCuL0ACcJgOcL&#10;oBwOThxcDzFJAJzgHldHZaJ4HMTXqYKqcqAHtkGTHg+ys7M9QkJCptLt4H92xYnkb00mm32ql232&#10;qqrZ5l/PNpFz3HjjAVvveZ+c5X0ikioaeVexpS5VbJFjFVtwvYpG5ffYEvq81KmKLXem3wkrCaso&#10;zRrCOpf7bL3rfbaOsN7tPttA2OhOoOMmHCnfDTgS+HETnRPSiI/KEP3O0/O8hXzonJC/AvgN5Qt6&#10;QB/SC/pBT+gLvaE/6oH6oF6oH+qJ+qLeqD/aYT3Ko3ZB+2zzq2dbvB7UbPS6v0bRhJJI8s+V/Pz8&#10;/uTMvLljV3Z03Nk1BbHzRFo4ZTFxcPLgDl+ZDDgeRxgAvx5QJg1OFmLCeBxRiHXnIAJ9BOLfngU8&#10;76Yg1oPrgnpg6y/pe5uI5Jqjo+MQujXPy++QIH9bItnhWzdwu2910Z4Qxrb71rBtPjXkIGvYxpvV&#10;NMquZms8qtlK92q23K2aLXapZkucH1Bk8oCtIKxyrabReTVbC1CajZR2E2Gz4riFrt/iWc220hHY&#10;Rnluu1HDtgpH+eftNwlU3lY6bqPjNhwJ/Br5dYrzinRIj+twPfKR54c0PF95uShfrA/0g57QF3pD&#10;f9QD9UG9UL/ldA71Rb1Rf7TDZi/Kk9oF7YN22uZTfXubX/UwRRNKIsk/T/B6dXJe88mJ5Tb1Zlyx&#10;41OG2GEiLZw0HLaYPLiTfxJ5NAVVpMFJiRPH4whDlb7KRPEk8OueBeJym4K4nXn78XrT73fS09M1&#10;9fT0sD7CiYSvj/ytiGRbeNnbuwNrPPeFMrY7sI7t9K9hO/xqBYe52buGbSBHvZac82rPGracHOtS&#10;crAgk1UEONl1HpSGfttIaTYRtlB6wclzR0/YSfnsIOyiPDl2PzzWCsediu/8szLEv+HIr+P5cKAc&#10;lMfLhh7QB3pBP+gJfaE39Ec9UB+hXlS/1XQe9UW9UX+0ww7fWqFd0D5COwXUeG+P/f3rH/iLZ+oD&#10;XQwMDF5UnPrbDjQk+RcJOcbXyUntJ8dVB4elPELnEDs8ZXBHiXRi8uDOXUwcHNxBPg7i9MqkAcJQ&#10;Jg1OGMq6Acpk8FvB83tWiHVSBeX2BlAn1B31LSgoyIiKilplYmLSWnHrIH+7d2ztDaxTU4NzDG5k&#10;ewPq2G5/IhK/Ohpx17Et3nVso1ctW3ejlpxrLVvhXksOlz7TcS19X+9ZS065jm2+Wce2etVRlFDH&#10;dhB20nW7AB859lBeewHKF0c1Oj4JSKvqvDLE+aIcXibKhx7QB3pBP+gJfaE39Ec9UB/UC/VDPTdQ&#10;fVFv1B/tgPZAu6B99gU3EOp/9xPo1A/epv5iRbbi5erqyt8KjcGGRCKS/O+EHOKn5LyMuZNSRR7K&#10;jk4MsYNEWjF5wLn/VvLg6ZoiDU4WOIr15LooO/3/BcR1fxYot6EYvC7KQD15O+bn598ICQmZPmrU&#10;KP6yRjiIvw2RHAxiww4G1d05HM7Y/uB6OEhymPVsj389jbzJ8ZIj3UQOdQM54NXkfFd71tEonZww&#10;YSM55M3021Y4al9KT9jtR9fSUY2wjz6rUT77Kb8DHIFyHCIcBOiccFR8fnheAeG7Uhp+nufF80Y5&#10;KE8ol8qHHtAHekE/6Al9oTf0Rz1QH9QL9UM9UV/Uew/lhXZAe6Bd0D4Hg+rLDoayUYqm+01CNvEe&#10;9Q1L/BkbfZbFxcVNotMvE/B8EaKRf9RuPkn+IZKVlfUVOTRvLJTD4atyXKqcHKDsEJG2KfJ4WgIR&#10;/65MGspRhlg36KDKwf+vIW6DZwHX+3EQ3wMxUH/cL2qDmvT0dOOAgADx+sjfwlFoRMtePxTSaHs0&#10;krHDoTJ2MKSBHcBIO6iB7QlsYDv8G9g2vwa22beBrfNuYGtuyrGesNGLzvvQ74QdlGYXpd1D2BtA&#10;1xP2Ew4SDlA+hyg/MQ4DVA5wRISjT/jOr8H1ynminIMElIvyoQf0gV7QD3puIUBv6M/rgnqhfqjn&#10;TtSB8tiHfKgctAfa5ZjQPo3Xj3kwPhB4ZqF+8z71F0v8aybeCgEUFhba008tCZgWe4PASUQSSf4Y&#10;IQc4jJxQOBy3KvJQ5dQAVc7wccTRFHmIv4vTPo40OHHwspUd+p8NcTv8Vii3ryoo3xsAbYUdW9Q2&#10;WcnJyYeNjIw+V9xaHo38pURyNJQtPRbRWH+cRtlHQxvZ4bBGcpyYsmlke4Ma2a7ARrbNv5Ft9mtk&#10;630a2VqvRrbBm77T562+jTS6pzT0O6BGafcR9tN1BwmHAcrnCOUHHFXgGJVznICjOpUH4PuTPouv&#10;43nxvFEOykO5KB96QB+uG/TcSjpDb+iPeqA+qBfqtytAXl/UG/VHO6A90C7HwhsbjoY3rFI02TNL&#10;fHz8G9SXTPHSTgwq0K9AJNRnSrZs2TKRkrQltCDglTkvEKQoRJLfL/n5+SPJGWcqdvr8yjmpcmKA&#10;KsfHyQMOn5PHkwiEg/8uJg1OHMiTEwd04uWqcuR/FcTt8XshbmdVUL5HHBhxou0KCgpCY2Ji4Iww&#10;4oTAWXD86XIiTtZaI7wxUCuWMY1wGTseJmNHCfKIREYOVUYkImM7AmRsi5+MbfCRsY2ETb4yto2w&#10;01/GdtNveyjNviC6htIfIhyma48QjhGOU16AOuULoBzghAKaEb8cm/rM0/JreV48b5SD8lAuyoce&#10;0Ad6Qb9dpOc20h96Q3/UA/VBvVA/QXdcT3kdpfzRDihHK44x9YjG0IPB1e0UTfZM4uXl9QL1kyMY&#10;RAD8Hz5BJPRZ5ufnd5mSdSUg/3cILxEkApHk9wk5vhHkeDKx04o7ZzFUOS9AlcPj5AGHLyaQx5GH&#10;+DeAEwfy4MSBfHmZyk77r4ZyO/yRELe3KijfKw60oeI1+lW5ubnX3dzcMK31lz8/ohEl26IZxZhm&#10;NGMnIshhCqNuRqNwxg6GMrYvhLHdQYycLWNb/Bnb4MvIEdNnP8a20/ddgYwcNWNqlOZAMGOH6JrD&#10;hCOEY4TjlI8G4QTlCWhSGYBW5K9xUumoDH4tzwv5In+Ug/JQLsqHHtAHekG/HaQn9IXe0H8zfUd9&#10;UC81qh/qifqi3qi/BspBm8RQOZGynYqmeibBC03pnh+gPlyDh3xBHpxAgMbGRpaZmZk7ZsyYuZS8&#10;E+EjAv63ny+qSyLJsws55uGEDBjbH0kenEDgyJQJRBV4Ok4cytEG8lflvP8KKNf9fwlxmz8OyvcN&#10;QNthCkPx4OftjIwMDQMDg6/otmPqAvKnT2tpRMjaakTKgk4nyp00SOQ44Sg5UjjVA+Rg95JD3kXO&#10;djs5XTjfTeSM4ZC3gkDgiMlJ76Xf91G6g4SHBKJw8HD0nES0CCcpf5CEMlHwc02ep+twPSePhwRC&#10;4ASC8qEH9IFe0A96CgRCgP7b6Bzqg3qhfqgn6ot6o/4oE+1xIkoWStHZZ4qmemqJj49/ifrOQerD&#10;dZiuUiYPAFEp9at6uv+GdEkfQnsC1lmkaSxJfpvk5eUNJyedDgN7WvJoysnhejGBPC15iIkDUEUc&#10;KEOVI/8zoFzXvwLi9n8clO8fgHbE/cA9RoRJ+SVHR0ev0NTU/ERhBnAefyqRkKNcpRUlq9GJkzvP&#10;EwR1BYkcIue6n5zsHnK2O8npwvluUpDIVsJ2wk46t4d+w6hfIBFKLyYQrCWo01GTjhycEHA89RiI&#10;04mvR37I9yGBEFDufiofeoBAoBf0g57QF3pD/51ELKgP6oX6oZ6oL+qN+gvtECWr14qUrWOMPdN9&#10;CA8Pf5H6zz66t4+Qh5hAMIgAIJQ+5qOPPsLbDDoTPiBgV9bfYqOFJP8gIfIY9keRB3dUnDyehkDE&#10;xMGv4eQhLkuVU/9fQVwvZYjboSmouu6PgqrymoLyvcS9AdDWcCxod7r/9t7e3tjaiXlwyJ/mRE5F&#10;ylpoRsnsdBMY046SO1ENAo9EOIkITpmc7yMkQkdMZYlJBE78EEiEO2cFNAjCNBQdeSSiTeUAqsiD&#10;/8YjD4E86DPy4Xli2gnloDxOHtADkQf0gn6/Ig/oKCIP1BP1Rb1Rf11EY1EyJ+1YGRz6Mwnd1+UU&#10;XVRgikpMHsoEgqliTGmSnd/ftWuXOl3ag/Ap4U2CFIVI8vSiiDyeadpKlVMDuHPizp+TR1ME0hRx&#10;cD2Qp7Jj/19BuS6q6v1HQbms3wJV+TYF5XvKgbZG+ys2S9zNyMjQcXZ27q0wDTgR8etR/mdyMlo2&#10;9mSUrEAvSe5EtQjCmghBIBGKKOCgheksTiKKkT0nEThtOGdEIcJ6CEhEEYnwtQXkqUmOWiASOG06&#10;ClEGnDd95uDn8Ls4Pa5HPgJ5UL7CugeVg/JQrjJ5bFboCH2hN/QXCI6uO4J8CMK0FdX3JOEM1f9k&#10;pKxYO1yGHVLPJGQTc+g+FoI8QBRNkQcnEPQ/7M66fv26x2uvvTaWsvia8D4Bz4dIBCLJk6WwsHAI&#10;OessVQvmqhwRoOzIAJzHNZw8OBkok4cY/DcxaXAdeDmqHP0fBWX9/04Q69YUVF33JIjvL79f/J7B&#10;0cCh0P1ISE5O3rNw4cKPFWYCEkFEAvmfOJYr8ewlcpx7z8TJas/EUQSgcKhw2uoEYWGdnC4WnNXI&#10;AcMZC2siCge9hT5jsRrOey/9xiMRYU2EHPxRuk6YziJgtC+QggICURCEaENxxHd8FqcToiJFHsgP&#10;+R5SEIIwbUXlonzosZWO0Av6QU/oC72FBXMC6iOseVCeqCfqe5rqrRsnqzsVJTug5sXEfyD2RKF7&#10;BvIoxoOCIAhOGGKIiYMP3hCFpKSklMyePXsLZYP/GsEbDLBL708ZOEjyD5bs7OyO5IjCMfrkjlsM&#10;VQ5I2YlxiJ2RMnmICUR8jqfj5MHzV+Xs/yiIdVau298RYn3/KL2V7zO/d7gPuC+YO6d7JaPBhW9C&#10;QsKPZCpvyS1GIA+OP1y0g2QfaEfJrM/Eyp3pqWi5cz1BwKifTxdhrQHOGLuY4JyxO+thJELfMZ21&#10;mwCnzqMROHtEI3D8fLcTIN6ZpQr4nafFdbheWDAXRR3CtJWiXJTPp62gF74/3G0FHUh/5CNEQ5w8&#10;qJ6orx5BO0JmezpCxon7qYRsYg4NAG8j8lAmDx5xqCIP3g+xoG5kZGROWQ0hdCDgNSd4sFCKQiRR&#10;LTTCxF/PumLUCceh7FBUOR5lR8aB3zh5IC9l8lCGmDj+LPLgev6RUG6z/yVUlf97oaocfg/hcLD9&#10;k5xORU5OziUHBwf8rS62eUL+ZyRyOlbWn0bgEfqJNBonIoFz1SYI6yLkdIWHDgmYAuJbfOG44aw3&#10;wmkTttFnYZssjfqxlXYfpYGzhwMXprUIApEooglOEMJiu+gofIbDJwjEobge+QjkQfki6kA50AHl&#10;onxBD/rM12WgJ/QV1jsIqIcQ8VC9BPKgeqK+p2NkUbrxDO381EJ2PZoIoQSRIwhCTBhicPIQEwfv&#10;g5h9iIqKyhw1atQSypJv6cUWbx51SiLJLxIdHY0XIxrDcGBEyk5E2dEAnCyUgd/4dXA+nBzEhCE2&#10;WG60nDh4eaqc/h8BruPvBa/jXw1Vuv0eqCpDPBBQPHSG74VZWVnHzczMviET+p++FkU3UjZNN0pW&#10;YJAEp6ogERqpYxpJWBchJ/xwXYScM9/xhHUGbJPFtBEcuHjRWtjmSxCmtRQkwKe2xMAzHcrnkA5T&#10;T7gG1wvEQUC+fFEfUQfI42G5BKTh6x1HFUTF12BQH9RLh+on1DNKVqQdLZulaIKnEvytApFCMiJG&#10;EMSTCITPAvB+iPvM+yz6p5qamhZl25+ArcPSll5Jfi1kJM8VFhbuglHBcJSdhyono0waHPiNXyd2&#10;OtwgmyIPbri4Dvmocvy/F8p1eFbwev1doUrn3wpV+QPcuWDkisEGiITOx8XGxi49e/Ys3/YL+cMj&#10;klNRbKlujKzSKEVOIjoYrZPT5bu0sPgsRCMKxy5MaSkiAb54DQjTWjhPECIScupIy8kEz2EIEYXi&#10;+DDCEB0F0iDgOlwvlENAvkJZivLwmUc+wnoHXYvpLiGi4VEHiIOA+pwmGCYzdiZWVqUTI1upqPpT&#10;SXZ29gAihQRFlPhYAsF5cfSBe8r7H4A+iXvr6ekZ3KJFix8oewwS8J4svqVXEknkQqOWhWQwdTAm&#10;bkAcqpyLMmmIgd9xHScEMYGoAicPXpYqx/97Idbtt0DcHv8EqKrDb4GqvAHxfYUTwnw5HBJd4xge&#10;Hj6dTIpPa/3B0QhrdjpGts4gQVZhnEpOlkhEFyN2BZFggfthNEKj+4fRCDluPKS3g5z4w4f3OJEQ&#10;QDBY0MbUF48i4Ox5hMKBdQ1OGAJpEHAdrlfeYYVyUB5/OFDYoqsUdYA8OHGgHqiPEdWL6nfvdKRs&#10;sxpjT+2o8/Ly+t27dy8BkQfuCdAUgagiD9xP5XuM36j/1P388887qAjswmtD4Ft6JZFEGLUMpI5f&#10;CMMSG5DYkYghJgtl8DTcAGGUygTCv+MoJg5cr+z4fy/EOj0rxG3xW4C6/RFQlffTQlW9fgtU5Q1A&#10;P34/4ZSw24ecUlVOTo5xcHDwCIWJQf4wIvFi7AW9KNl6gwRWfo6crV4sOV9yvBi565Azxmgez2jw&#10;hW44bIz6sebAt/vyV6AAcPgPp5kI+A2EgGgCn7GDioOfxxG/CesbAF0v5KP4zndYoTyUi/I5ceB5&#10;EWwDhp7QF3pDf9QD9dFPkFVS/baoxTP+7M0ThcijC0ULQuQBUlAmEDH4b5w8xP1QGfgNaS0sLPCW&#10;3nEE/DEZ/nNfej+WJP/3f5mZmW3J0QYhVBUbkSonAojJQhWQBtdzx8LBCYMDv/PycJ2y4/+94Lo8&#10;C3jdnwZc/6Ygrqty3Z90HlCV59NClb6Aqjo/C1TlyYFyUR84JExrgUjoe1ZGRsYxExMT7OCBiKe0&#10;fpfzUfNiL5yJlK00TJAVCk43/hciAQQiodG9sM2WnDWmi4QH+xCRkFMXdkgpoge+Q4qTCQeeFMf5&#10;X0Hxu0A6gOI8Jw3kK17nQLl8kVxY5yBAP64r9Ib+qIdBoqxYN1K21iCc8X8GfKKQrX9GNuOH3VZo&#10;fzGBcDRFHrhnuHdN3Wf8hvSpqal3+vXrt4yKw4OF2A2GCPN/stYlyT9ErKysXiVna4BtfTAmseGI&#10;DYqDk8TjwI0OUHaKAP9NXIay8/894HqI9X4SxPVuClxvVUC9eMcVd1TeSTl451X+rakO/7ipBlV6&#10;NAXluqhqg6eFcl7KgG7QETpjNKx4v1ZUWlraJjU1NfE2VE4mv9kB4XUeZ2Nks/XjZbGGSYwZJTJ2&#10;lpwxIGz5xbQWAVtiH+7WIiASwDMXBxRkgnUMOHxs8eXRCaajBNBnLH4j0sAR3/lvQqRC6XGdMNVF&#10;+QjrJ5Qvn6oSniYnoPyHW3MJ0I/rakh6Q3/9OFm8XrTsp2eZtkpJSfmM2vcGSJvbCLcnVXbFz3Nb&#10;4vbxuHuM9Eino6NjQkUOJeD9WPi/EGlL739ZKOxdSwZTD6MSGxAgJgVAlbNWBr+WG57YiXFDBXj+&#10;uKawsPAPAddBWe/Hgev7OHCdxUBd0AHh3EG+vP2oPRtzc3Prk5KSary8vMovX75cpK2tna2pqZlJ&#10;nS/b2dm5xMPDoxTHc+fO5Z04cSKTfs+6du1asbu7e6mbm1upi4tLqaenZ1liYmJ1dnZ2HaGe8mwo&#10;KChoRBno9CgTESMIBp1b7AieBchPVbs0Bd4mTwJ0gU4AdMTzRKRvDeXhGxkZOW3OnDni//B+amfZ&#10;lOiFy0box8iuG8TKZOdSaBRPo3l9cswY2WNNQZjaImDKiO/YglMXtuESeGSChXHx4jimnziEqEL0&#10;/SFZKK7hkQbyE55wp/yFnVUEYaqKEwePOAjQ81wykUecTHY2TuZ8OlI2WlGlpxKyDWy594QtwB75&#10;QIYDtqEK+A33BulhB8r3GRDfT6SBjYeEhCS99NJL31PRXQgfErClV3qw8L8oGRkZg6ijZ6CDw0iU&#10;DYg7ZA5VTpuDnJtwRDqx0YnBz/O8+XW/F1wHsa6Pg3I9lcH1VAWx86YyZTSqrouIiLhvb29/5/Dh&#10;w+mzZs2K6ty5s9+7777r/sYbb7i88sorjs8995w9wY5g+/rrr9tzvPjii7bNmjWzxXlKZyf6zYGu&#10;dWzevLlTixYtnLt3735z4sSJQUuWLIk6duxYqqmpae7NmzdLY2Nj7ycnJ9fk5OQ0whFgpI9RKDo6&#10;HLgq/VVBVRv8EUDe0IOTCdoN+pG91dB9u3zjxo0R48aN4w8iQn7XSJac8meGsbLj5IzLTMgpn8OI&#10;XuGoz8JpK4gE4E+WczJBlIApJuGBRCICRCfCq0geA55GeCUKXcd3VAmkocgf5fAyUT704Dqdo6gD&#10;ehrGsXLS+YRRvIz/qddTSVZWVn9qWx/cb7Qv2plHf5wgxGTCgfNIx21EVR8BlO8liIdsrXrnzp0n&#10;qPi+BOn9WP9VoVFgC3KAHnCEMBBl4+FOmUPZaYuRn58vHJFO2ejEDkqcN675I8DLfVqI66gMse5i&#10;gPxAsni1A8oEYVy5cuXW3r17U8kBhr3zzjse1KTXCXaEqwQrggXhPAEhvxFBn3CWoKcAPoshPmdA&#10;wKu0cd05AvJAXhcIyBf5X2nZsqXjoEGDvNasWRN9+vTp9OvXr98KCwurJFITIkqM+qE3nIWqeqmC&#10;qnb5rRDnywcRcGDQCURCn+/RCPoMjWrxfAF/PcfvmtLCugiRyAyDGNmNc4myOrN0xozJURtgtK8g&#10;EmF6i47Y8SSQCUUHAKaYAB6dYLEbhCAAnzlE55AO6fm1mKJCXsiX76gSpqnoyHXANBv0Opcgqydd&#10;vQxjZLOfZb0DkpmZOZTaMwGkDCLg7Yt7zQGiUIaYOHBfVPURDuV7ifyRB0XK/qQC3o+FLb3S+7H+&#10;azJ9+vTnaSRxANMvTRmRmCAAZcfNkZeXJwCfkU5sdGLwPMXX/F7wMp8GyvUTQ5W+ADoa/8c+cnJV&#10;Fy9eLNy0aVMiRQR+1IwgDFuCNeESAa97MCaAAHQIGKUdIewn7CFgC+R2wjYF8FkMfg7p8EdBuwm4&#10;bh/hAOEw4RhBg6BNQBkgHRANJ5hLX3/9tcu8efOCNTQ0km1sbApDQ0OrcI/5MwFwAvguhqq687Z5&#10;Uts9Dsp5oiyUj3aFIwKRQC8iksL09PQjfn5+cEhcfheRIBrRj5HtJgedYJLC2PkMctwJwmhfgBCV&#10;KBw7IgMxoWBxG9tqhWdLQAoqgPM8zcNdVArC4JEG8kc5vEyUf56IwySVSC1elmgQK9trFPFsUQeE&#10;SPdHar8s8f0EIfC25RCTCYDfeXrcH94Xm+pHyvcSR5RJUW8pRdpbSZWehFYE/n4siUT+C0Kjl+/I&#10;IMphdNxYYERiKDvr3NxclSAiEo5IIzY+ZSBPnv63QlwuylOlJwevBy9bDGXdAHFHQefDyA752Nra&#10;3tm8eXNy3759A6jpHAmIMK4QEAnAccOJnySALNQIIIJ1hBWERYSfCHiKeBoBc8di4MEs5XNIh2co&#10;ZhBwHf4VDnnMJ+B1Esh3LWEjAWWBZA4SjhOgx2kCop1zzz//vNXgwYPdKUKJOHfuXKaPj89d1A9R&#10;JxwKPnPw+iuDt49yGz4NxO3LgTxRHicT6IFoBKB2j0hNTd3r6uqKP7Li8ruIhEikB6aHTBKJSJLl&#10;DhxTR8bxvzh2Q3LyiAwekgqBk8oZkIICAkGIwclCcQ2uRz7Ij+eNclAeyjUlIqOoI4n00TKKZT2f&#10;9f88kpKS3qR+sIParQzkK75/aE9OJBycMDj4fca9gW0r9ydlqLqX/L5ZWlpi8DSY8AVB/H4siUT+&#10;zRIYGNicDCICo2qxgYgNR2xYgLIjF4NGQ48YoDhPcd5Ig7S/Fbw8sV5NgeuiDGW9lJ0aOgamflJS&#10;UuqNjY3zp06dGtmiRQtPajZ0Fk4amFI6Q0AkgOgATnwNAWQxhwASmEAYRUAHw/RML0J3Av5jGm81&#10;BfhnHMWfcURajO5wHf4RDnngPUjY/TKSgOkD/D8HygLJzCMsJYBY8OZUkAoiFkRBpwiIisw7d+58&#10;nUaO/qdPn06LjIy8z+fOUW8+KuVt0hTE7aeqjQFxmqaAvLjjQ/nQQxQlYcfWfnNzc1Wj82d2UGqM&#10;vXA2UtaVRv1q5MD9jeJlNeZw6EQoJuTcz1FkYEwwImdvpHD8fLpJDE4QykB6XIfrkQ/yQ77IH+UY&#10;x8lqqcxAwxjZAeNoWfdnna6CUITWgdr2IrVXPdoK7Yf7xcGJhLepGDjH7y3uj7j/Pq5fNXVPQV4U&#10;kacPGDBgMakGm+VbeqUo5N8u5IyPcIPixqFsOGLDUnbkHFlZWQLwWWyAyvnxPHj63wJeplgvVRCX&#10;KwavJwd3hrwT8nAfC+J6enp5Q4YMCXnjjTdcqbkQbVwmYHoITliTgCkpOGlEAogM4MTxcBWcOxYW&#10;0aE6EvDcAxYZEeKjg+EPgPAKCA7+Xfk8P4eX1gF4LQjywNO/7QhwqhihY7oHZIMngwcShhOgx3cE&#10;kMoCAl6BsYmA6TAQCvQ//cILL5j36NHDYf78+YEXLlzITU5OroWjgSMHYB9oG7HTUIZym/5WIC/u&#10;ADFqxhoJ1m7IScroezxFy3vpnuD9S8o7fZ7ZUdGI/zmDeNbGOFE2i4jEiAgl3jhBVg9Hb4ZprlR5&#10;lGCaJCeAh+QCYgC5KI5CVKEgCYEoKD3ywPXIB98p74Zz8bJEIo5zhrGyuWej2KdXrrDfslupGdn+&#10;j9RWibBTtBHajN8fsR3zz/w7P8fbGn2E9yVlKPclQFX/QZmwFcq3QVNTE2t1sD/+l7fPTIyS/IOE&#10;HMUIMogSGCEMgxuKsjGJnTd1YJXIyMgQgM/KTl6cjzjtbwHP/3Hg5YnB6wY01RHQDiCOpKSkOkND&#10;w/z+/fsHv/LKKy7UVNcIlgRMUWFKCNNTWJtYTcBoH3/zOYYwgAAnDocO5w5nDwLAU7roUJgbxsgM&#10;Wx2x0PgswKIyrsP1wOsE7HhBvtgCizJQFsgJ5AInCz2wvRKdGtEPdAShzCZgtIgIBfXAmgr+ae7M&#10;m2++ebFr167Xt27dGu3p6VlKJNoAZ45RLo7iNgN4W3KI2/m3gOeDvOHsUCYcFIhEsdDeQN+T6T4f&#10;sLe3/4acFtrkd4tmoOzVc7HsMyKSGUaxMnU6uhJyzyXK7iFiIAKQCaSQxtiFDMYssgjZ8iO+4zx+&#10;RzoioVpcR9fnEWm402d1kJR+nKw9ylEU+cyiiDqMyVar0B5iMuBtJgY/x9sUQF9AH+H9timI+xOH&#10;uC/x/HhZiEJcXFxCRO/HwqAHdf3dW7Il+RuKnZ3dm2QUPnCYMAQYBTcQsdGIjUqVQ+cg4xaAz8oG&#10;yK/laX4LxGWJdVKGuFwxuOErOyoAHREdkq5vtLa2vjNw4MDg5557zpmayYYA4sA0FRaq4Wg3E+B8&#10;sS6BqSOM9jHFhNc5wHGj42AOGM4djh6OH694wNZGHtL/XqBTAsgPwEgPZYBo0GlBVCAWMakg+oGO&#10;IBRMgyFCwtQa6oH1FJAhFu2xfoI3rRq8+uqrF3/44QdvMzOz7IiIiCpqexnaCUSr7JgAcftyW3pW&#10;iPMAUA7IHaNnEAmIDNNaONIIvJh+0w8LCxtD9ix+IPF3CdYinGWyl83jZZ8TCYw3TZAtJ2I4ZBwr&#10;MyZCsDVJkN00SZQFmySwcPlRdhPnKY0xRRiHz8XJVtC5CYQOplnslWdd21AWattPqG3WUlvk8unF&#10;x7W9GGhT3gfQP8T96HEQ9yngSf0IOtFg497y5csRkWO6tS0BfeC3RFmS/N0lJSVlC3VK7L9/2Hlh&#10;IMqGJHbiZCBNIjU19eFnsdPn1+H33wLlPJuCst6qDJ9D3LngDGH8Hh4elStXrkxo1qwZIg6scWAn&#10;FScOrG2sJ8DRTiFgegjrERjho6PgASpEAXDcIAw4dDFh/FnCyQXlonzoAVIBkaEzv0NoQUBkhAgF&#10;U2vo7IhOMN0FMsFUFxb9dxEQaaH+Rl9++aXdzp07I52cnG4nJCQIL9jEFIrYeYnbWAx+D34rkAd3&#10;ViATRCUY+EAHbG4AmZAtu5EdrKXocYCenp74ocR/rFB9O1P9V9AxGDYKgFAf176weXE/EPcR3pee&#10;Bsp9ivcnVX2K33+soVlYWDi/884735L66BsYwMD+/sw+IMn/WoKDgzuSgaSjE3KD4MbBjUeVwaly&#10;8ACRkQBVvwHJyckP0zwreB7Kuoj1wWeuL9e9KaMXG79iuqr+2LFj2e3bt/empgFx4JkKUwIWmzGa&#10;2kDANNVkAv6FDVNUWHfAiJdHGjzKgOP+u4Xs4mhFTCg8QsG6Cqbb8B/XeKcR6ggHgHUT7PLC7i7s&#10;JsMUlw6muH788UdfIyOjzICAgHuIDDAqhnNXbmMxxPfiWSF2YsgLzkoclYDI+EOJNCAopvOWdH9X&#10;0zWD1dTUxA8m/u2F2vFzqtt0OmoTkuGUxcQhbk/eLtzmeR/g/YL3DRzFfelx4OnEfQngZXHwe4Ej&#10;1wuD0aioqLIxY8YgmkWki4EKplqlKOTfIoGBga+S0zwDo8RN5wbBDUXZmMQAESiD8noEj/vtWSDO&#10;R1kPZXB9YfTKhg8oGz4cEOrv6elZMXny5AhqFmzHxfMbeDAPO6qwwIzFZkQcIA6M0LEYjlE7og2M&#10;5OGExaTxTxll8SgFEQr0x5QXSFBMJpjDxjQX3pyL+uOvarEAjymuQwTs5jIaMGCA4+bNm8Pt7e1v&#10;wZbgyNG2yg5ODOV781vB7yOIS0wmmGLDA57YmkzElk2EYkeO7QClnx4SEoItpn8robq0JN2GUD3W&#10;EAyJKELpWAfiQHSMOnIHLW4/ZaIAVPUNQNyXngSkV86X9ytx3xLfU9wLADoiOlRXVzd+/vnnh1H1&#10;MNBCNAg7k6KQf4PEx8dPJqOsQMcTGwY3FrHBKTv1xMTEXyEhIeERPO63p4H4euXyxRAbPdCUwQNi&#10;o8dIDoauo6OT/+WXX/pSk2CdA9NVeMobjhFOEiNv7KZCJ0DEAeLA2gZG7Yg24Hz/SaShSqC7MpmA&#10;FDFix9PEGD3CAWAkiW3DWIDHMynYnoyobC/hKOF0u3btLk+fPt3n7NmzmbGxsXVw6LAvOD6x01MF&#10;se09LZTvLZwXykKZKBsjYThfrJUo3rkFMiklRJODsyecoPQ/kh31NDY2Bnn+GdKM2qINlTuQ9FxM&#10;OhwkPa2J+ILIJrNJ70Y+HcenlcVEzNvpcaSg3EcAcX9qCjytqjx5eYBy+4vvIycS9C9/f//Mr7/+&#10;GjsS8Ze3GHDBrqQo5J8uDg4O75Oh2GGkxo1B2SC50Sk7diKeXyEuLu4PhThv5fLFUDb+Jxk8AAOH&#10;g4mIiKhdunRpwuuvv45tuYg68MQ4dlZhnQPPb2DqBs9sYG0ADhQdAMSBkTqmgDhx/JtGVMpkIp7m&#10;wiI8NgdgAR5tAlJVjkqw8K5JbWo2cOBAp927d8d5e3vjFSqCI8QoWuwEVUF8334LkAcnEzhe3Gs4&#10;MxAK7B3rJZjiQnSi2AhQQYSSS+fj6ehOMCFnrkbpVxEmkb6D6fphdK4XXvODv3b28vJ6AyAH/xrZ&#10;aBu6ZijVbbACg6iuI6msJfT7GiKI7fRZj2BGn4MU5JVK+RUQquizQGyINDCVSuceRm8A2gv1QZuh&#10;frxv8v6pDFX9hEPcr8Tgv6vKD+Dlqepj4nvHCQVA++PcihUrMLjABhNEtBiUoO/8m/rMf0+ioqLm&#10;0s1vwI0WGyTAjYYbnLJzp5HlrxATE/OHQZyvctliiI1fbOyAKmMH0BnROd3c3O6NHj06hJoCf4SD&#10;tQ4skuMBQDhBLB5PJGC0jfUAjMARfsOR/luJQ5XwOvI1E0Rc2ByAKS6s+2CPf2eCOCrBrjSslSAq&#10;wVqJfqtWra4sXLgwCO8Io/tWx0encIrc6XPHqAyxXf4WIA/YOCcUkJg4OgGhYKQP5w0nznd1Eak0&#10;kKOvIdy7c+fOXTqWE8rIwRfR90IO+l5Ax1sE/I50Auh6fK+mI56jqafPAjkgf2xzBYkpyhEIAzrB&#10;LqEf9ISdcqJF26AuvE9ycPtXhnI/EUPct8T9S1U+HOIylfuY+F6J7yUA8kBdbGxsgl999VVsGcdG&#10;DWzckBbT/8ni6en5CRlAKEY3vKNxo1A2TmWjU+XwaUT2h0E5b3HZYogNX2zggNjAxYAxo87nz5+/&#10;/dVXX/EpK2zNxYOAGDnjWYiZBOyswjoHtrtiCgdOk69x/BeIQ1l4nUGcaAM+xSWOSrDTBrvR0HZw&#10;Fpi2wAIqni3BDi6dl19+2Wzs2LGeRkZGWQEBAVVwjnDkcO64P2JnBIjvHb+nYhsVn1MF5XTcyaFc&#10;OGduD3DcYlJBRADHTqQgOH04egDRCghAGSAf/CYG0uN6EAfyAlGBKJA/yBPgpAEdOGlANwDOF/pC&#10;f94XxX1SFVT1E2Wo6leq8uIQl8vbU9ym/P7weyYmEHwHIdLvDRMnTsSWd6ylwVbQn6RprH+qkKPe&#10;zDutslEqGxqcOkUrD0Eh/K8QERHxuyHOT1yeGKpIRlUnUGXwitGu7Pjx47nvvfce3pCLJ8kxZYUd&#10;Vni9B173AceH0TQWWPl0FUZLmMqRRky/tAGOcABoF0QlWDvALjTxWgkepMR2YLy3C+tI2IiAnWx4&#10;4v1st27dHA4ePJhgb29fgvsHpw3HyR0/d1D8uxj8/ipDbAOPA9LyMpoiFT7dxskF4NNgYoAQODgx&#10;iMFJggP5In9OGrBLThjQg9eZ10ds6xy8HyjjcX3maaGqvKfpY1xvMdCeqLOrqyte/YNBBF61g74l&#10;Lab/U8XNza0dGUAWjBWGwI2DGws3JG6AYoIIDw//FcLCwv4QiPMUE4sYqghGleErGzw6Jxl545Yt&#10;W9JeeOEFPBSId1fhSXIslOPNoT8T8CAgtq4i6sAUjfJ0lSS/FrQLIF54x640RCV4JgbTf3jyHTu4&#10;8IQ+drIhygNh4+3BOi1btry8dOnSIPyPSXBwcD0crOJ+PXRS/D4qg99nDrENPAu4rXCHCOfHiQW6&#10;8KgAzh5OUQyQgCqI04hJghMF8scAjteT10Hc95TB7b8pPK7PPC1Ulfuk/sXbjgPtB/IMCgqqpUFC&#10;IkX7eBM1nifCehkGF7APDDykfvVPEzKq/TBaAMbAHTA3Fm5I3ADFRBEaGvorhISE/G6I81MmFkCZ&#10;WFQZPK+H2Mhh2Oio9Hvjhg0bUps1a4bXrGO9A7ussLCHBwIxZYXFYOwSwXul4AARdfDpKkmeTtBW&#10;IFu+VoKohO/gwru/8IQ+tkDjuRK8WFK86H7ipZdeMps0aZIH/hTLz8+vGo4XjlbZwSqD328ObgdN&#10;gdvL48DT8jxRDnSAPYlH2ACfwlGGcjp+PcD15vqI+9vjwPvBHwlV5TypPXibALxOAOoIgkR9zczM&#10;bo0aNSqY7i1eMoq3GeAdcdjNCDuQXm3yTxQPD4/PyBDS4FTFBgxwh8yNCMbFHXpTREEjDEajxt8N&#10;cZ5iMuHlNkUkHMpEwg0c9QwMDKybPXt27HPPPQfywMsP8ZI3PL+wioB39WCqBWE1jJqvdUhRx28X&#10;tBvAd3Dh4TGQMtqXP1fSj4CID0+7Yyswf0DxOJG8Ud++fa9TtBhtb29/lztgEAmclNiJcRsWg9uB&#10;2KZVnWsKyrbFoZxOnKcyxOlU5QVwWwa4fYttXPwb7wvidMp40u+AqjS8HLFuYv0BXi9xO/P25ySC&#10;ewTCv3nzZvWSJUuS3nvvPXe6n9jZiAdx8XcCWA/DxhQegUgE8k8TctaH+E0XGzc3Jm6o3JmLnTw5&#10;4l8hICDgN0M5L5CRKogJhusn7gi8A4iNHQYO8vD396+bPn16NFUd/waIkRD+nwNbdJcR8MpzLOph&#10;JxFGyuIpK0l+v3AiQSSHdoXDwJoSduG0JmDRHVuB+aI7nvDH9Bb+MAvz5Xpt27a1mjNnTsDFixeL&#10;6J43wG7hqOCwuFMD+L1XhtgpAtxWVIHb07NCbJPPAm7Tj4O4/4mhKu2zguuhXB/lduFtJ25X3u7o&#10;ZyB2RFzUVxuPHDmS+/XXX+MfCR0IiPTF08T47xq82QCDNem1Jv80cXFx+ZIMJBkdkHcmbjTcqLiB&#10;cuctdvDkjB+Bn5/fb4ZyXqoIBhATi6oOxDuAsqHDqH18fOqmTZsWRVXn5IGnyrG1FNtMMY3C1zuw&#10;+MsfCJQM+o8XTiQgZh6V8K3AfNEdO9749BbeDozX4cPpYHpL54033jAZNmyYu4aGRoa7u3sV7jNf&#10;w+P3XQyxAxSD2zvAHagyuG09LcR2+TTg9vw04H1P1W+/BVwHVfUQt4G4nQDefrx90ccwEMUgjdI3&#10;mJqalgwcODBEsb6IzSl4iwN2NuItDnjQFOSBBXRME2P7N6Y3MaiQ+ts/RcgQD2DUAAPgHYgbDzcw&#10;brDcgXMHzx0/OWXm6+srAJ+fFd7e3g+v53ngKCYX/l2ZWLhuAO8MygYPI8c8LKVpnDlzZixVG++z&#10;Anng4UD878VCwjgC5mGxnRBTKyAPPmUlGfT/Tnj7AsqL7pjeApnz6S08U4LpLb57C1Ejdm8ZtG/f&#10;3mbLli2xV69eLSM7acDoF0SCe6/K+XEbUYbYeYqd6pOcvNgOAbGNPgm8P4mhKt2T8laVD4dyWrGu&#10;ynXhdcVR3AaAuK14W6KNQR5oc/gSa2vrSooQ45577jk8iMu3xPO3OOAFnNjZiHUPRB64txgw8J2N&#10;0hrjP0Uo+viGDCUBzpUbCwyHGxY3PrET5w6eO34OLy8vATdv3nxm8Gs5xPlycFIRE4tyBxF3BrHR&#10;I6Qmg29cs2ZNSrNmzRBGc/KAMWMH0GgC5mCxWC42ZIhkzH+uoL15VMLfwSWe3uLPlOCNx3x6C7u3&#10;MJ9+Gq+Xnzt3boCurm4e2fcDkAjsm5OG2C64zYvB7UcZvE+IoeyUxRDb5uPAbfl/DVVlK+usXDcc&#10;ed3F7cPbj7cn2hjTiDY2NpUbN25Mb9GixQ26F/wfOflLR/lbHLBRAgMB3EdEmRgk4B5L5PFPE3LG&#10;uzBi4IbBDQfGBaNrijC4oxeTwI0bNwR4eno+M/i1HOJ8OZTJRJlQeKfgdeAdn0dWq1evTqEqc/LQ&#10;JYjJA09N8xCaL5ZL8teKmEj49Jb4mRLx9BacEqa38FfB2AiBqOQcpre2b9+eeOnSpVKMkOHk4PS4&#10;M4StcIjtXxW4fYkhdtCPA7fTpwG37T8SyFeVHjgnroe4brze4vbh4O2HyANT37a2tlXr169PUzyE&#10;i6lh/vof9DP+0lGQPRbLsTkFT57jPiLKlNYY/4liamr6KRlXEOYsxR2HGxQMrCnC4I5eTAIeHh4C&#10;3N3dnwn8Og5xnhxiUuG6AJxMlDsE7wAwchDI/v37cxVbdRFKw6gxbQXywPusQB54w6xEHn9fAZlg&#10;dMqnt/DAGZ/ewvw5n97C7rlHdm8R9D7//PNrs2fPDqKopIBsqAGDJhCJMmlw2+HgjpWD25kqiB22&#10;Mng/ehqI7fu3QFWegCq9AK4/r6NyG/C24SSCPoUBGcjYzc2tbufOnVmdOnXCAjle/YOI4yIB6xx4&#10;ngeEjrVFTFfhz8nQ15p6i4Mk/yShjrSUnGs970C8g8CouMFxsuCOnDt57vzJgB6Bq6sr/rLyiUA6&#10;ZSjnBSgTjDKhiDuMuEOgLqgTDF1dXb3wnXfecaMqY6sudlthwRxrHnA4fPEOxiyNgv7eAifDoxK+&#10;ewsv4OPTW+IXOWL3Fh4CxRZR7N5CVKL9/vvvXxwwYIDrli1bEmjUfB+2z0fT4j6gDG5bALc3MZSd&#10;OAds9HHgA7Fnhaq8VEGVTgDXW9xnxOBkAnASwVQV+hOOdnZ21atWrUrt2rVrALWrEwERB4jDkID3&#10;xqHNERHibQNYJMfGFD5dhSli8eYUiTz+aWJpafkxGdINjM55p+GdgxsZDJU7bGXC4E5fmRicnZ2Z&#10;k5PTY4E0qqCclzKpcB04kYg7krhj8A4BYz937lxZmzZtblKV+XMeeGUGFmDHETAFIu38+OeJmEjg&#10;hOCMMABAVIJIkk9v4S2vuM94IBSLtnjnEubhNfBMSdu2ba1nzpwZfOrUqQKytTrYDJwjSIX3B94n&#10;OLidiSF22IDY0YvB+9LjoGqw9DRQVZ4Y4j7CIa4XrysH6g+APPiUH13TaGFhcW/x4sXJ7dq186F2&#10;RETPIw70LSyQI7LHc1R4WzUGaNgOD2Ln01UgfT5Qk/rbP1SaOTg4TCFDkYE8YDC8c4g7AIxYTBxi&#10;wuBOX5kcHB0dBVy/fl0l+O+qoJyXMplwQuEkwjuZqk4CR0AjzOoePXogtOZPmGMUupyAOXP8fweM&#10;GiNYadrqnyucSDANAsckfmUKpkow1w4nhlGw+JUpWP/CGwd0X3rppfM0knamqCTx4sWLd8nehKgc&#10;jhP9g9uUGJwsxIANKjv2x4Hb8B8NcRm8b/D+IYa4PspkwusPAqG+WKurq1syZcqUmDfeeAPvisM6&#10;Iv9jNU4c2MSAaA/bcvEf+phSxOtqEBli3Uqarvq3CHWUN8kRm8BIYDDcoHgHgBHCSXOnrUwYcPac&#10;EIiIfgV7e/tngvL1ykSDMsURCicSMZmIOwvCbTrWT5gwIZKqy594hbPAyAjv3ME0B7bqislDMup/&#10;rvB7hyMnEr57C3Pt2Fmn/MoUPFOCwQReo3GAgFdqnH3ttdcsJ0+e7HfkyJFsitIrYU9YKFbuK7y/&#10;iCF23LwficEHY08Dbt/KUJVWGcp6cCjrK64LwCMw1Jf6W72JiUn51q1bs7p3747XjuA5Dv5XzufR&#10;VgS8kh9ELCYOLJBjWhj9i69zYAMEIkWpn/0bZNu2bW+TYzZDp+DGBAPjRg5DhZNWJg2AkwZ3/nZ2&#10;dr8CjfyfGsrXKhMKJ6onEQl0Rx0UIbhs9erVaVRV7AaBsWOEhHdbYQSK0ShGphilwrClyOPfKTwq&#10;wQABr0zB9BbeooxXpsDB9SVg9x0W3ZWjEmw5Ne7QoYPD4sWLI7W0tPKtrKzuY2CCqRwQCe8zYjyJ&#10;LLitNgU+YAO4jYshtncOVeWI9RCD64gj1x/EgSgDU9n47fz585UHDhwomDhxYkzz5s35VlwMwrD5&#10;BE+PY+s72giv4scaB4hYTBx4USbWpEDeIHFOHJL8CwTsL4wCTp48OZmMqAoGBEOC4XEjhrGKiUMc&#10;aXDS4ARgY2PzK1y7du2poXytKkLhpAI9oBMHJxPekdApMIo6evRo8VtvvYWFPczNahMwysQ8OIwc&#10;fzvLnzCXDPvfL8pRCV90VxWVYN4eayX8AUXs4NIhnO/bt6/bwoULozQ1NQvJDhsx+ML0FmyOO2je&#10;h3g/UoaYDFSBD9hU/cbB83pcOfw3DjGpcPLAQAs7qnA0MzOr3LNnT+7UqVNj27dvj224mKLCU+NY&#10;N8QATJ+AbdFYP8Q6EtYQ8TAn3lmGqSpME4I4MG0I4uAL5FL/+heK0JlGjx7diUZV5G99HxoiDFQV&#10;cXAnzolDTBJXr179FaytrZ8KytcpE4o4ShGTCMAjEt6p0EkwMjQ1Nb3Xrl07L6ojf0UJRpX4W1Vs&#10;IcS7dhBWw5FIc7H/LeGDJzg2RJ78RY48KsHT0HytBA8o4k+vMOXJ3wqMnUW6NCq3GjZs2A2KTGKI&#10;TIrIPuv41BYf4XMiETt+Dk4STyIKcbonpeVQRSJi0oCO0BX6GRoa4oG/rEmTJkV/8cUXIA2+kwr/&#10;+4+1DawZIhLDu8ewowrTVHiOA22DV/DjVfxY48BUFY84xMQh9a1/qcBxovO0oJH6XhgVDA5Gqkwc&#10;nDCaIo0rV64wIqFf4fLly0+E8jXIS5lcOKE0RSTQlXcwdBI61zBmzJhwqhvmabG4h1EkngnAVAVG&#10;SdhCiEVWiTz+u4L7DsAGML3FoxIMLLCpAlEJ38HF3wqMvzHGf1ZgMMIfUjR47733rDp37uwyY8aM&#10;8MOHDxeQ3dZSX5KhP8Fxw2mLoxLu6LnN/lFAnsifRxool88qQBfqJzILC4sHBw8eLPrxxx+TevXq&#10;FdK6dWuvZs2aiUkDD/2BNBBx4fkNLIrjXVV4hgPR+3jCIALaBm2EtsI7y7DGIW3J/Y8Ibi5GB3Ci&#10;75OznXLp0qU0kIiqqENMHHDo3LmLiYOu/xUsLS2fCJ5WFakgf4ATlTKRqCIRdBTRugdfNMf/SuDJ&#10;V+y4Ej/rIRm5JBDeH8RRCX9Akf/pFV63gfc18SkuOFQ4VmxXxej8JMHwjTfesGzTpo3D2LFjA/BE&#10;tq6ubinZcg3ZbQPZqgxOHv0MO57EDp47eU4ujwMnCQDX8/zwGb+jHOofDSAyAwODir179xbMmzcv&#10;uUePHsEtWrTwfPXVV7EQjv6BARamd82gO0FMGngAE9N4eLIfb6XGK2MQbSBCw9ohIjZEbmgrELBE&#10;HP8h4R0Goy7MV3aiMPwyjFCZPDDa5+TBSYMTB5y9mDBodPMILl68+FiI0zZFKLw8TlrQA1AViaBD&#10;nTp1quydd95xoTphJIVOjY6Ap19h/HAGGGVK5CGJsnDnx/sGbAQjakzJYK0Mz5Vg3YxPcWH6Bo4V&#10;DhaOFnYmJhOsF5x/6aWXLjdv3txh6NChgeTE47Zu3Zqpo6NTcu7cuQozM7P71A+qya7rAdgyH8A9&#10;DtQfG6lP1FMfrLtw4UK1qanpfRCFurr67S1btuRSdJE8atSoyA8//PDmyy+/7Kz4nxsQBp7VwCI4&#10;1jPwD4CY2kUUhVeMQHcQItY1UCc8gIk6Ym0DT43jLw0QbSBC49NUaCM+TSX1p/+Y4IZj5IDO0Xbu&#10;3LnryCBL4YThkPm0FciDRwCcQMTEAacvJgIQAxm1AHNz8yaB38VkAvA8OJFwElGORqATICYRjN7o&#10;2loKy4OoPgjF0TkwZ4tthQi50QEwqpR2XEnytAI7EdYKCRhs4clpPsUFe4JjhYOFo8W2cOxEggPG&#10;Tj8+zYWdf9ixhBE+RvoY8V9+4YUXbNu2bevetWtXn/Hjx4d/++23kQsXLkxC9Lx8+fImsWzZsrTp&#10;06fH0TWRI0aMCO/YsaP/xx9/jF1SjgSQBHZLYeEb0QXIAusYiMRRPl7dg23KIDm83gWbSrC+g7cx&#10;IKpClI66YGcaXiiKBzGxyQBrG6g7jzbQJpw4IBJ5/AcFNx1hJ0YTrd58881+enp6PgirxVGHOPLg&#10;UYeYNMSEISaN8+fPY1dHkxCTCSDOg5OIckSC8qGL8pQWCA8jt59++impWbNm6DyYw8Wefkwz4B1X&#10;mIJAJxAvmktGL8nTCmwFDhP9hW8HhkOFTeEBOThabF1FZIKpHkxzYb0AayZw0NixhBE+CAXPTGBH&#10;IAY4iFIQCWBbLKICRM0gGGz8gPPHQKgp4HcA6UESICfkA9vHsxmYjgJZYEoKfQHlY1cZ9MF6IKIM&#10;bGfH+g52nyFCRx1QFxAkZib4FBWPNqQ1Q0keEXQKGAeMpf3mzZvVySFXwyHDOfOogxOHOOLgxMHJ&#10;goMTBIXVAkxMTB4BPy8mE0CcB/JVjkqUIxFOJCAQRB/79++//fbbb2MxEKMtdFK8LhpTDHzdAx2B&#10;z9NKIslvFTGZiHdxgUx4ZIJpLqyZwDHjNR6YDsIIH8+Z4J8usRCP0T8iZGzwwO4urNVhhxecPqbA&#10;QDIgAVXArij8juknXINtxiAn5AWiwIsLMR0FssAgCu8Cw7uoECWBMLATEVEGFsLxWnysaUB31AF1&#10;wdqomDTE0YYkkjwUGAWMBKOpTz/55JPxxsbGSViM5uQBZ/048uAEwIlBFWk8CWJSAYGIoxJOIuIo&#10;REwgWPugdDV9+/bF1BVGYpguwD/VocNgegGdA/XDyFHqBJL8UcKJhE9xgUzgePk0F9ZMYHvYMo6p&#10;LozwsaMLU0R44A7bYLGzC5EAtsUiKgC5YMMHBj94oBFEg+kwMXAOQBqkxTUgCZATpmth94gsMB0F&#10;8sILJfsT8NYF6IH3UXHCwCYBTOtiXRC6ow4gRilKl+SpBZ0AxoNdFd/QSN6cnLMMI3tOHqqIg0ce&#10;YsI4d+6cACKhpwa/BlBFJI8jEeiI6bbFixenP//881ggxJZdzO2iM2EqQfzfytIoSpL/lXBnyyMT&#10;DFb4tmA4aIzsEQVjEwemiDClijUGvJkWkQAebEVUAHLBVnNECdguC4BsxODnxhGQFtfgWpAT8kLk&#10;g8gCURDsHwv/mGYDofEIA9PWTUUZUh+R5JkEBgODh6G379Gjxwxy3sVwzDzyUCYPOHdx1MFJw8jI&#10;6CEMDQ2fCHF6TiLKEYkyifB1EZAIpto0NTXLP/jgA7yiHVNXCOUxKsMcNDooSBFTDNLcrSR/lnAn&#10;zMmERycgFGwfF5MK7BORAB7Cw0OMmP7CsxWIEjC1BKLBc0ti4ByANEiLa0ASyAN5gSgwJY0oiJMF&#10;+gDKRz9XRRhS35DkNwuMBwYFI4MB9lZXV3fH9BCctJhAmiIPgBOBgYGBQA44PgliIhFHJJxElCMR&#10;TiAA1mjofMPw4cPxwCD/W1o+dYWRmLRlV5K/UpQdMxw2+pmYVBABIBJA34Ojh73C6YNgsDsSQAQt&#10;Bj+PNEiLazhJcKJA3iALlCWekoIo6yWJJL9bYNwwOoxavpo5c+Zmctg1WGeAsxZHH5w8+JQVjzw4&#10;Gejr6z/E2bNnmwRPo0wkQFMkIp7KAsFt27atkPTFH/XzXVfY9aJq6koSSf5uwh05ICYXMUA0TUGc&#10;jkcUgDhfSST50wSGiNFM61deeWWojo5OJNYZ4LBBHjzyAODcecTAow6Ak4Kenp6AM2fOqAT/nafn&#10;RMLJBPkqT2WhfB6FQC9KW/vZZ5/hXVfY+oi99nzXFeZ/EcZjNIaOJYkk/2QRE4JECpL8bQWjF4S/&#10;mD/tsmrVKnVMYcFh86krceTBow5OHDyyUCYPXV1ddvr0aQH4DCgTiTgq4ZGI8nQWj0KgDyKjBQsW&#10;pJKeWDjHX9NiOyQe4sJiJKausBMGozSp00kiiSSS/AkCRwuni3nVtt27d/+BnHsWFtKbmrqCs+fk&#10;oYo4HgdVJMIjkaYIBBEISE1DQwML566kJx6cwmsY8CoJbFnE4iKm4TC3zMN5SSSRRBJJ/gSB0+Vb&#10;entu27bNDNNFj4s+OHmISYNHHDo6Ok1CHJVwIkFeyBPgkQjKQ9kgMBAI1j/GjRsXRfrhKVw8UIWn&#10;a/GuK+xzxyYATF1hOk4iD0kkkUSSP1FAINi9gQXodmPGjFlKjrwci9dw4jzyUEUgqsjj1KlTTUJM&#10;IsqRiCoCAYmBzHbs2HHr7bffxsvh8G4f/LENnvnAPnjsr8fOFOgvTV1JIokkkvwFgtE7tgV+8v77&#10;7w85cOCACxy38tQVnDymnMTRBycOZfLQ1tYWID7H03HiUY5CUIZ4GkuxkN84ePDgMNIN7w3Caxzw&#10;tC5fOEfUhOhJvGVREkkkkUSSP1EQhWANAQ86tV+wYME+igBqEAEoRx9NEYgycagCJxFcwwmEkwhf&#10;TBcTCNZiNm7cWPDWW2/hbaN4WRze+YNXN+AJXLya4YnPfDDGmjH2fwQc5Z8VPzUpj6Znfxti4nrJ&#10;P/92vcT1U5x6apFfy69/9KhI8peLSMfn5LjyvBzhLzJmoIDaC/Jz8jSKS/9ygd78+Hdq07+zoJ3k&#10;4PcZ9xf3GvCi+8ztQBpk/q8EDftwS2+HDh0mqKurR8CBcwLh5IFo4XHkoaWl9SucPHnyIYEAuE6Z&#10;RDiBoCyUiSk0Ol/bs2fPANLpHAEvS8QT53idA17ZALLjC+cqhZwEGQ2M6cpLjJm+IpM5vyz/DKPC&#10;b4920F+MMPxFeVovuiaVjjDEv87JyI3f6wWZ7NTLv9RBqBd3gE/VMeR1Vq6fcBTaQ5HssSK/3kC4&#10;XiazehV5/KLP0+Xxvxa5jtDJ4TXS8y3G/N6VyTzeo88tZDK3lgD99r78vN2bMlkg1UOu/1/hZOR2&#10;x20v/iVx28rvD87/Pdr27yRyksVAAO0U/Tod35Hf5wC6x0EfyGSeBI/3qP3eJpt/TW4TaMu/z4Dh&#10;3yLoNGhUOGRMC31BI399RCCIBHj0IV774OTBCYRHGSCLpiAmEXEkwiMQlMEJBA8zrl69Ou+ll17C&#10;fxzgNdj4f2q8LhtPnOM9PyC7JhfOFR0SZPEGOYjmMplvC/pMTgNG5kbGht9+cbzy9HCkMDRbSgNn&#10;40vAtXBCpnCUf+ozJr84FcGRvPWLE+SdwoF09UIbPFHkeYEIr7zBmCM5TtQNjhRONPp1kBOlabJj&#10;cV0Ujo3aB53U5SPK60O5Pl6ULwPR/ukOmMujOqJenp/IZN4dqM260OcepGdvOvYBGLvZUyZz7Urn&#10;vpDJvFrR5+a8Pf/sOsj1BoGhfEFvcnzuH8uPgaQXbPLvQ9B/tciJHvcJ7YW+akdt5dxeJrvxDWNu&#10;dF/d+lL79ZPf6xt0j93JBtw/ZszjbUr3WDuX5LcLOg2ckbCld9iwYfPI4echEngcgSiTh6oIBOAE&#10;wkmEEwiiD+QrJhAQF/3Oow/8dwJee403kGLbLt4XhAX/JqMP+cgEo+xgcrpwIi5fkgF1ps8dyYg+&#10;UzhPIpFfDEnuqDFihVNFGueO8mtwrecnMD6MDv9M56LoKERcfu9S+W3kurh8g6P8O5weiE0eTcnr&#10;IIb8vDwvdDg4eS9y+F6foy3kdbzRHucUvzXpPNFW8igOJObWTt6WjtRZ4ZyRH0Z8AjH/ZQ9yQnc4&#10;CDnp3yCHAgfiMY4wUya7OY/OLaTjIjq/mM7RZ7cfCZMIA+X1QdsII9k/lUTQZiA9hV1S27p1In2I&#10;8Jw6070nWwxAxETO8q9r27+D4J7ADuWzAiAD9G3YMQjDdTThB7qvP+P+NjTcXNrQcGMBYzemk02M&#10;RFsi/ZPsXJLfLmhQGChe/oZ/JOu8d+9eOzhzOHU+fcUJ5EnkoampKUB8ThWJqIpAUOa6devymzVr&#10;hugD/6iG/1HAa7DxemzoBh2bXDiXG5kbjaoxinPt6ucXOHXj5oT9W7fG7LKzC/6WHN9nFRU2NGoO&#10;x/qJIHLCgXN070DGOejgwejN69cnHzxxIoaczXXq0C4fyUe2f7ZjCcYUDJGFR/eLlyJ+WrUq5cDe&#10;vdFrEhO9+8tktq3LyhCJXHkpNRWOEw5c6CAUdcERgvA4mSCKgYNy+TInx2/01q0Ju9aujVW7cCFk&#10;qkxm/3llJaZ0Ho3KxCLXxf9NEBeN8rp5+4VMX7w4RWvjxsQ9aWl+w+Cw8/Nt3gsP/6VN/2yBYyBn&#10;Qe3l9SnVs7+VVcTGQ4fjTLZsjXNctizZZ9HiJL9Fi1L8Fi9O9F9Mn5cuT/TSOBF5oajIey05mPFV&#10;VW7d6FoiUzjrP2+0L48uMEDx+rSuzr2XrW3ETz//nHpqx464raWlPgMYc/m0rEz4/amizX+ryO0Y&#10;0Vj4+9SvMQiiAYLbeBkRRWSk/96TJ6PM581L9hkzJi12+PCMhMmT00Jnzkz1WLUmWd/MLOLHmhr3&#10;r2UyG0TxiEIkAvkfCBqVvx+r/bfffruOIoS7cOi/NwIBlMmDRyCcQBDp4NkP+r2ua9eufqQDHhrE&#10;X3Hivw9GEvA2UrxUDtt2m+zg6GjyaRpMT7iOXr06wejtd0oaWrfJu3PsWOR2IoLOt245fujlpYYo&#10;RjAk+QjQtTWhT1aWz/zWbfJvvfX23YZRo9Kvy2RXB1ZXO352547dm1eu/HmjQDmpCaPSTjU1NyaP&#10;G5/u8tprDxp69swK9ff3p9HW1Q6Vlc4tSkouvFVe7kqjbn8QJtXhGpGd5wfUDpiKo84Cx4q5foxu&#10;nftRZ9r2zru361u2LKheuzbumExm2aWk5Fqr3FzNJglS3qbC9F87f/+gyV265IS8+VZF4zvvFjZu&#10;3BhLbWr/TXGx5QepqZgKU03s/0uB3iBA0q8lyLa+3nnayJGZIa+/UdH4+hu32Usv32WvvV7K3n7n&#10;NnvjzVL28itldLzN3nu/UDZ2bHpiaKivmkzmML6mxvHr8nIriuz+PGctv8/CVGl7M7Own9u3z01/&#10;862yxubvFdRoaoYvYezcZ8nJBu9fuaLGt6v/54TuLw0KsVaFKNGXokUXGrS4/ejtG3x0yeLkm61b&#10;51a9+lope/W1cuH+vkl47fVyQiWjtmSjRqVcuHPHsWdV1ZUPw8MNXlNTk6YD/xcC44SDxJZevCq6&#10;37Fjx8LxVDqce1NRCCeRpggE53n0ISYPHn0gTx59gEDWr19fQGUj+sDbdhF9/EDAQ4P8XwYf68Tl&#10;I2nMzbv3qq298fO0aSn+r7x6j335VU6Rt7fvVpnMekBGxvk2Dg5q2AKMsJiAUbsvEY7beItLoVof&#10;fJhf9/Y7d9iyZQlXySF/W1Rk+Y2fn96706dPp1EQ0mN6SBjZk2MV7+4RwuOHU0fKophWEl3LgXO/&#10;TDlB6DxFDT5ECI4DYmL81vfvn53y/Au1bNKkVJ+yMue5tbXXehQUXGlDxEbE4U2Rk2O36uobIy5f&#10;jvghJMSfIhTHtuXlju/Kp+Yw8sLUiNvUPbviLrz6WiVr0zavwsAg+Bhjl4bl51/6IjZW7934+Csv&#10;eXlBH/H0Fz6jjiBl+3ZGRqELWrXKL36eUn3wYUGlhkYIjeDNu2Zn638UGKiJV+MI18rrxOuHtuHt&#10;hLo/WleI/Br5ecVRFei3XztR+XmMThGtuQ9NSPDb3at3dt6LL1WwDl/k1gwbnnFr4sTkjFmzk+Im&#10;f5ecPmBgZimRB3vl1RL2+htlbOTI9KT8fJdVDx5cHZiXBzJFtAkduD5N3U+xzo/qpjiH36i+3D4e&#10;2gjsSHEd2sWLRtU27Q8ciFz3bvMi9uJLjYwGPEXm5j7za2oMvoqNNfrAy8v0FTg++TW8fXj7AkI+&#10;dET7qtYX8sv1Yvvl12JRWl6GIvlD+XWZvC4Azj963S/lIE9x/VGWahtQJYoysQ5IgykvsmHX0WVl&#10;nqs3bkxwbP95bvnzL1aw5u8VsW865ZQMHJSRNWVqSuz33ydGDx6altjxm5zstp/m5Glp3VxVW2vU&#10;JSrK7BM3N43X1dSGkk6CbtBBCU3VAzqL64F6y9tanB4in0aXn+flKH56RB5N82g+v+Qhv54+K3Tg&#10;bf5o2ysu+8sFFcDIHP9c9vXChQuPkIOvw2I6JxBEDY+LQppCU9EHJxCUQfk2dOzY0YfK5q8sQfSB&#10;P9DB/yCIHxpsUqhRX5FPtbgMKy313DRgQEbWiy/dY/0Hpqfdu2ezrrj48qjQUL3PdHVXYipMuClk&#10;lDTqdOtGzmf23n3R9hiZgkT09YNNa2svT09JMe3m4HDifWfnUy9nZWHdQZgqeoeAhXkiKyx4yhc9&#10;ydAVi+68MwLC9IpimgnztyhPuJYch7AIjdE9/SZfrCejgKEQqSGKchx33SlQ48uvs+8+/0IV27Q5&#10;iqIiq3mFheeHpqVZ0sjfvgulGWJuHr6ZIib3r77OTbp0KWw1oilETpRvywcPhDWTAXV1Hkvnz0/0&#10;f/mVCta9R2ZhdKzHsdpaqxl5edZ9U1PN2iMyg26og2LER3WAPgIpE4G4dygpcR09b178mQED8zw2&#10;bAjTyM21HJeRcaaLu/vxjzU0Nr2ONoIDxpSXvD2wgcER6ywYPeIz5YO6CmtKyJuDIgg4bmEt6nX5&#10;9F04pm4QSeEz1gHoGqHTKHVYNRqhojysEzlNtLEL0ad2qESkcfBQVCJFYOYy2RUNyn8/4fjdu06W&#10;R45GJrVqnV//0stlcNY1enohxjKZxYSsLIuvEhPPv1dQAD2ENsA9oXKhI7+f+AxHiHUhngb14e0l&#10;OGT6DZEf2lPYxKGwE9xv2ABvgyzYE9mBy5fBwV5TZsxIMhs4OMvj0CF/teJi89FJSfqd3d1Pf+zs&#10;rPZWQYEBpnDQDmQbWOPDIjuuReSFaBVlod2gD1PYHxwRILdD+W/YTIEFe6yvCGtginsjt0PYqrwe&#10;3IHBYWJqD3rznU6oixDxCfVRrNMo2onbO6ZS5ZtS5GXgml9sQF6OQKYq+7Rcb6EtKY8bdG9dR1dU&#10;eKydMycl8I03SimyLGedOmeV7N0T5RET465DUfkumezSZpnswkaZzHRVTMyldQYG19f5+BiODQ3V&#10;6HTtmlorU1O1d0Ai0dHmpJu8HeX6owy0KddLThTyeuBeob1AYryvy9vr0XoLJCC0s/w69INAgnwm&#10;QP6b2IYEexZsSJ4G9oD6CiSr2JGH33h/wHoov9/ytpfrjH4DfVH+4/3j/1pQOMJ34S9vW7RoMY4c&#10;fxYiAx6FiKexxCQiJhJVQLqmyAPRBwhk9erV+VQuXpiI/4FG9IFXluBf3BB98IcGHyvyxvb6nIxt&#10;YlHRzQPt2uXee+XVCjZ1amKUTHZxVVycyVgbm4Ptp08fCgJpRiEtGQkMwnUAY85L581LCsGotO2n&#10;uVVhYW7axcXn5wQHn+ppZ3f848BAo+bksD8gg4NjptGQUy+6iTTavzGAvvelfLoofkPHJOOEAQBw&#10;bujgAW3JCX9NZXXFjhH5biDn7uQ8vqFoA4vTpIfdm3KjgjPAQr7DD6amISbN3y9ufOvtW7LTp4Ou&#10;UOdYlJx8bjxFUoOqquzHUWQwb+HCJO9XXqlmH35c0JCU4H+EdJtZV+c0sKbG9avaWk/sRBpfXu6x&#10;Y+SotMznnq9gY8el5tTW2p66e9d6Q0mJ1bR7966NqKtz7kd16SrfvRT2EelGxikYP+nj8V5NjcuX&#10;Dx7YDSGDpTKNv62v1/82LOzMcOqYnYyNt3xsZKTWnNrz/fv3sf6EhWwssqNdfKh9XAnYCeXyDSIF&#10;RUegewUHLHdodI6czA1qI9w/tBMWt12/krcpdn0JpA3n+MiIS94hEW1hEHB9lpZW5LUPP85vxLSG&#10;+YUA7+pqK820tPObIiIMliUmmq4vK7t0orHRznbuTwm3Xn2thH30cV7Dvn1BNg0NZjPS08/3ysq6&#10;9On9+3Yfy/WBoxAcDBw9HDA5B+gcTs6UEwMcMXeK8kECSFPeBmh71Bt24tZXriMGBljUhVNKpTb2&#10;/KCmRtjYMJRsdLxMdnpiTY3e+MDAM0Pd3Y92dnE5+mlEhPHH9+9bfSJvnxvt0S5oX7kNIX8vskXs&#10;LEPbYc0OjgX3TnBUNEjCZxCAD/0GvYSNJdiphPtCuuF6YTPBpwTh3sChyZ0TX7T2+EKuP9/p5I2d&#10;bYqNFPL7I9/VJ9gNpl/Jpm+Qbbsr+gmucemBe0t50qAGBAgHrHrKEPdZnp9jW0oziPJbtGZNoudb&#10;b91huLfDRmRkBwXcMKI223z7tvGS2FjDuSEhp6f7+2v/4O2tOfXGjQMTbt7cMvTy5U29DQx2fHX+&#10;vFobf//TH5eUmFHbO1D5zthEQu0IfXDEbi7nVvSZBnfCPaT7g+lg2B8W4nk9fmkvuW4OivaSO33Y&#10;M6UhYsXASRg80e/wAfx+cBvC/YevgK2AZPEd6eRkQf0afqm13DeAQN07w29QuYrdhF4KW7qODQIg&#10;aiF/RfP9ZYLOCWeNV6R327JlywVsrQXEayEgAWUSUUUcgDjyAPmI1z6QJ8+7R48e/lQmnvtoKvp4&#10;bKgmZ3iPt2trEeq6zPD0DDR4v0VBffP3itmmTRG+9++brQsIOD3W3Hz750uXTn97+vTpig6CqQ/s&#10;5HDeMHRYeuZLL1dihH77zp2rh5OSjOa4uR3p6+Wl+Xl6ukWH2lrn7lQG5mCn0g39ibCEsJxu6CI6&#10;ziCMVHRkMkQ4RRgCOh92PQnGh51BP1CauaQjrp9Nv1FebiPISIhY0LEwsoATcKYO6vTz4cPR9i+8&#10;VMk+75B938rq5vnqahNyhOemFhVZTCKCwUK/xpyfUtKaNatko0anl9AozZLO7WTMZjoR0pD6etfh&#10;KKe42Ov4F1/mVmBkvnJVfJZMZmNRVWWjVVd3bRvls5LKozq4zSLdxskdExyAPCIhA/2wttatU329&#10;HeV1bXJJicUPcXHnJrq5qQ88d25TRxOTXa19fE60vnPHigwdDu3hzph5lM8yqs9yMv758nZzGUz5&#10;UYf1gdOhznWd2gek5dJDPr/tPoHaDDukgDGUDzk53FNsucVi/qMOB99JR3JYN8lB287fuDnuxiuv&#10;lrP3WxQ2uLq6W5eVGW2/cUPzZweHA1N8fbV/zMi4sKuy8pr5mrUxWa+/UcI+bZfzwOjcTfM7d4x/&#10;SkoyHl5YeIXI3RZkRPfRkZwLCE9OIvIRobDTixy54PTJgWILKZwMiFNwpJ9SvWlg4D6SMXe6B0Ib&#10;oG3piDZxonvt2rW62p7aV3Do5ITcutXX24+W1VtNvXXL/IeYGIPxTk7qA69fP9D1xg2tb8rKrKkc&#10;O6of2gc2JLTPNPpMduS6kMpagHtMGIt7Bx0I5FSgrzk54RBECp/JHRBsFDboNo/OLaXjMvm9cfme&#10;6kMkhnoJm1CE6InanBwryALlCjZOZaE+nj/SNd/hftJ3uj9oE9gtjiAo96FEdFPoOuyOovSu0BHX&#10;k44YQGGXGV/YfnQaRj6aFqIPcubY4OA+/eq1MMNPWhVUI/IYOCi9MCXF9SzVbW1IiN6ca9cOjtPT&#10;Wz9YU3NZn/37l/RWU1vYa9u2Wd03bJjWed26aV8eObLoc2rLDmlpZkRoduT8HWkgxNsRcKXPbjiH&#10;AR3ZMJy2QPREeDfofqG9UA/3JYo2wz0lW75B16DucieuIB2BbOWkA8D545ycROTkAbsHkYNgkQZ2&#10;BhtyxrZyIg1sP4Y/cAZxUh/wmEjnFX4D9xvtiXvv8i1dQ8SMe4T7hV1qf+1WZUQhcNZYsG7frVu3&#10;2eTsKxEhKBPIkyIR/h3g6ZQJhC+eb926tfjNN9/EU+eIPvBPg+K1j6d6ZYl8pBXYvK4OxukyX0Mj&#10;6vo7zYtYq9Z59foGfq6lpaZbAwJ0ptjaHurm7HysVWqqFXUOYaQJJp95u+Smeucu2SUvv1LOJk5K&#10;Si0utlSLjNSZTSHvkNBQg94PHtiS43OaEhPju41GQvYTJ6aG9+iZndWpc07+oKEZqXPmJPu6uAQe&#10;ImOaXFvr0qO62oUcCdYxPDtWV3sODwsLXL5vX6wRRQsuM2em+E+cmB4+Y0ZK4Nat8TZ2dkGHyWio&#10;A3v0rq7GSAijOrchdXXuq5csSQp8/oV7rF//9CJvbxe94mLD5Tk5hjPc3a+vXrMuzmnXntjYnr2y&#10;q158qYT1759ZqaYWnbp9e5Tf3LmJdvv2he0h46RO7rwiNDTAlAi14b0WBeyMXlhaTc31GwZGQb7f&#10;TkxO6NIlK6d3n6wM0ivw3Lnw0w0N2P7q1hfTYIgoqquhj0Pvswah6374IenSggWR+tevX5kVHn6o&#10;n7X1gW/c3bU7ZGZeJoO/Tg7OdY69fejRhQuT3UePzozt2i07t1v37NxRozISVq9Oup6ZeXMt3Z9R&#10;8sgIHc2987173qOpTbW3bYszo460PTzc/9j69QlXxo5N8xw8NNNpw4aEtZWVXhSNgJCdXxYvhMpH&#10;ynB4cH7O6+fOTYp67vl7rEvXzMqAAKcLublnNru7H5/t5HRkYnCw7uxbty5uLS+/ZjxsWMptDBb6&#10;9k3PS029eCg2Vn9BUrzB5KIi64lr1sQcnTo1/dzGjXGb6X52QhuUlIBIMRoXHGQvHZ2Yld99l2Gy&#10;ZFniwbAwbyLM653kdcLWYLepHjeC9s+ck+zdq09WeseOWfkDBmYkTf0h5ea6dfFn7ewC51ZVgaDg&#10;KFy+qa52Ha6tHb592rTEy2vXhmo6O1+YFhp6bICnp2afiopzfV1dvefMn59sYmgYpU1ttqWgwGv/&#10;oUMxl0ePyYjo0jU7p3fvzMzZc1ICLliEnaI8iUhc+sP+5I4KkS2cGIjbfbqXV9C+RYuSXceOS4/G&#10;vaHr84YPz0hcujTRNTnZdyPdv3G1tR7da2rcacAkbCsmgrgx29w8Qnv8+PTQLt1yYPO5w4alx8ya&#10;k+y0c3fs8dBQ78lw9FRvSi9EGt+mpvpuWLos6Xq/gVnJ33yTk9e7d3ba5Mmp/suWJdKgNHRleTkG&#10;SLhvwuj9kZEzCEV+HmQMwnNfN2J0RioGUp99lnff2dnHSiY7v5EGhLOMjDYNW7duerdp04Z/OXJk&#10;r8/Gju376ahRPdsMHvxN66FD+7SaP39May2tFZ8lJ5/pUlzsOGrnzujDq1cnXLxd4rUnI8v74K5d&#10;CRaTJqW7DR6c6bF8edL+O3c8aZAEp3wTg8EfoqL8dm/cmOAwaXJqBPX37C5dsvPGjkuL3X8g9kpu&#10;rvcmSkPO3aN7dbUQccE2vg4P951I9VT/7rtME03NqAUUpXxFUb4wMyG3YSFC771lS9zu775LM1m1&#10;Km4X2RiVie3baEeXwVu2JBxZvjzxYl3djS0PHnju0j4Vc37MuPQIKj+nX/+s9Jkzk0N0dSOMqZ2I&#10;zFwG04Dk87t3bYnE2F++Yw83E1M8H7/yyisD9u3b5yGexlJFImICEQPnVUUfyAN5YfoKEciAAQOC&#10;qTxEH9h5tYSAnVdPvfYBkc9ZorOgA7uuXr4iIey110vY1x2zH4SFeTjfvm1xLDHRdElkpBHmuvuX&#10;lzv0rqvzGFRfD8ftvsnLK+Bahy9yHrzx5h22ek1UWH6++e7wcF0Ki3XH5eVdHN/Q4PTzqVMRhl93&#10;zCvELp633r7NsNj++puYjy1jb7xVwrp2zSp0cPA/Rk6bOiGiFdevKipcB5DzvPThRwVV2AkEYBEX&#10;kdGbb+F7sax1m4J7GzbEWdbX2066f9+5NzowGdiYrKybu8aNp+ji+So26bvE5IyMK8cyM88uKSrS&#10;m7VzZ7DOO+/eZu++V8TeebeI8iqivIoo7yIh77feLmPfTUmwpihrGo1ktpuahrvj9/af59QdPRaR&#10;OX5Catm7zYtk7zaHHiXslVfv0vEO+/CjoprVq+Osa2rsv6+rc+yJqSsyUBqJOYz/YVqK7auvVTV2&#10;/CYr1drGafmtWzoDQ0P1uicnm/Sur7ceQ1HO8lWrEx0+/iS/CqN7eX0x5VBG+ZcxKks2Zmx6THa2&#10;x1pyuGPr6uDUXEbd9Azc2v7z3FsUId3T14/waP95XjnaF3V48627bPHSWDWZ7NLXRUXmLbEO9SiB&#10;IDJAx3Uek5vrdXjMmLQcTNNN/i6lOCnpulVBgenBqCj9VampRgvq6sxXNzZeO6KtHXSz+XuFMopS&#10;6g8d8rHNyTm9PjDw9LysLONZWVkOy9t9llv0zrt3GsdNSLWVyWwH3Lpl9Tm2f1dVCdMNXe7evfH9&#10;xEnprq+9XtXYq3dmeEi4z3yQZ3298xi677OOH482afNpXsWrr5ey194oo3qgLe4IePOtStajZ5Zn&#10;UJDn6NpaRDqOA3Jzb84dPTrd+7XX7zX2758eGBx89afCwjNDExLMaIRrPvq4RsTJt94ubaD2Tz5z&#10;NsLjm07Zd+iey5q/d0vIW37vbrOPPs6v2bIt1rq21okGAHa95CQgREjDSktvLNmyPda6dZv8cvQL&#10;3Ju33r4j7FB7+ZW7wvchQ9OTU1O9t5Ijm0gERIMBl7FEiouIXJxbflBYg3uInU7y+uD6Eta8eXHD&#10;2LEpF2WyqxTtIrpy+d7VNehI1245Oa+/Qff+ddxDXn/5Pf3kk7wCa+ub3zF2vg3Z9NteXmq/iioV&#10;g4UuZB/TL1iGn//4k4Ka194oZfMWxMVVV186GBGhu9DcfMfoLVvm9pg3b8xXCxaM/GzFiu9ar1kz&#10;tdX69XM/WrlywoeLFo344NChJR95e2sTUVv0Dw33XkmDrZRWrfPrtLQivPv0zSpEu735FnZuVbEp&#10;U5Iu19dfIzJ0mU6OfKmubqRJly45RW9Qv0A/f/sd+cYLtMM7795q7D8gK8PVNQBTxhPv33fri63Y&#10;ZNeDTczCd37ySQHZ8N3GlavjT8pkF3qQc/8UNkT9uxUisNJSz1ndumXHvflmeeOIEekelZUeNNBz&#10;G4L+kJd3c2nnzrnpH3yY32htHeYwanRGBvWdRvTrN94sYy++hB1nJdSOBTWrVse50L2ajyloDHQe&#10;t6PyzxJ0Tr6l98sffvhhMzn6BlXTWCAFMYmogpg8AE4eyAu7vPbs2VPaokULvHEXO6+2EfDcRy+C&#10;eOfVExuEjI3CQyH8o5GD29Zx41Oznn/hLhsxMr2CQmV3mezyORq17GXMnEJQqzkymf0MCjkRulOH&#10;ua5rYREWRh2QHGoRO6Xr756TY7IzKkp3fkKCCXXGKwv27Yu0atGyqBZTQN90yimfNSeJRvoxMRs3&#10;xqb2659ZgS2jr75WwSZ8mxLR0GA7/949Ybqna1KS5/AvvsyJavlBceWn7XJvDRiYlrp4SULY+vUx&#10;Md9+m1rY8oOCRiz0d+uelR8Q4IWtxqMfPMBo+vrU0FCf4126ZJY+90IVW7o0KqiuzmhHeLjO/Lg4&#10;/ZmHDwdqTvouNZk6fdk77xaSQRWziZOT786aE58/elxi8pAhSUEHDvkebWi4Mr+x0fnA1m1xUe8Q&#10;WVAU0timbV79hx8V1o0enZq/bl109MbN0Qljx6fdBhFh9xKNaPP8/G7slsmsR1ZUOPYlJze8sNBj&#10;5YhRGVHPv1DDhg1Li46Itl9TXm4yNi3t0rCqKqtx5eVuS7//ITUQDgnE1Kdv5q0lSxMS9uyJil24&#10;KCHni69yyAGVErkVsiNHIq0aGhwW1NQ4T6O8fzx7NsLsk1b5NegUpFtd+/Z5DwYMTM/q3z8jvnef&#10;dD+T8+5zKitPfu3jo/URdtBhRxzuOToKRqp0zzGSn+ztHaDfo0d2RbPn7rKdu6NyyIk6keMwlMku&#10;Hr1//5p6RMQN0wMHogKozWvffvdW/Zy5MWHp6ca7/f01l/j7a80tKjJb4ODgc4J+ryMHwdasib1M&#10;jnFCUdHlTrdvX/vo7l23djSaHBQf77uh/4DMtOeer2OTJqUElFc6r6D6kJ1cn2trH6L1abv8SpBm&#10;p0459ygiStuyJTZkwYL4oCFD06JbtS4qmjgxzvD+fcN+ZWU2g0DMIeFe27t2y8rFTrspU5K9amst&#10;f8zKOj/h9u1L48l2f9yxI9ruhRer2Kft8mpatCyQffBhQf3IkelZq9fERWzfGRODqUtE23BsHTtl&#10;30pNdd8GvSsrHQbBIRHm/zwv6QYNVshOboPAShYvTkzcuSs6ZuWq+EwipAdYD8JgYsOGWDey22VE&#10;QtRHnBci0qFBSQMGFwMHZZQuX5GYsGlTbNDs2fHBPXqmJ7f9NCdHTS1od3391QkNDfbT8/K8tvfr&#10;n5GJacS27fJrps9Iyab04ctXxgaMG5cS/ll7ikb6pLiHh1uNKCoybIcdjgYGSx95r528L2N6D4NB&#10;p+UUucRh8wfZSK2zs6dVfr7JRlfXoz9oa68cdOjQ4m76+hs6Ozkd6BwWdrpzYqJxp9hY06+Cgw3b&#10;BQefahUebtCmuBhTgPbjrl0L1sQ0LuqCtS+0Z+/eWfmDBqUn9u2bEXH2bMBh9Be6j+vUT0RZt2hZ&#10;WPfyy+VCuVg33LgpPnrRkoQUIqFyEA90GjUqNSk3120L3cdJNICYQNdOO6EVaYi1V7pPIKqT2O2Y&#10;mWn15a1bVz68fdsG01sj3NyC9n/5Ze4d+IylSxPsqb1/rq93mEL5zHRwDNZu/0VuBWyIBlPVbT/N&#10;qyE/lrVmTXzo0uWJ8QMHU5+n+40t6jTYuW9uHqRPdjLxzh27L1NTL7z1V29Vxo1EB8UrQ1q1bdt2&#10;PLb04pmQpqKQpkgE5x4XfSDPCRMmRFM52Hl1jICnzkcT8NzHU0cfEPl8rzB3ObG21v1Il65ZZS+8&#10;WMb6D8ysNDMLTDlzJjjq2LGQm4cOhdsfOBh59fDhmKvqGtH2OjqRXoZG4ZGzZ6feevOtW6xly4J6&#10;Ly+3y0QgO2JjjZbdv2++1N7e58xn7fPKccOmTU/OS031tCfnZNrY6HCBbrhdZuaNoB69Mu8//wKN&#10;LntkFiQnO+4lp/rtnTuXe9OItv+2bZGbTp8O3puS4rqZbvQWijSO0sjWkIzGYeny+HyQ0ucdcirN&#10;zf3OkMP7oaLCnsLi63PdPf3PkBHXY+S2e3ewR13d6fX+/idn0qh/8u3blxdTR1fXPhUR/errdxiN&#10;qhrCwz3DaLRjnpNjtC8p6dTClMSzs4uLryylco5+/0NKFowe21e7dMm6b2np7VNRYalfWXmJRkhX&#10;DPPz3VzGjEkte/GlMvb119mVV65460KXkhKHMeQ0pwQFBRzu1SurELvBli6P9aqosFpXUmI5rbjY&#10;aiq1ARFsjM177xc3vPNusWzvvpi4qioXcr7XTRob7S2o8zpZWAYntmqVX//qa3fYzJkJ0ZWVNjuq&#10;qx2WU5r127bF3nz//aJGEMyw4el3AgK8r5JOalVVF5eU3dGfFBd3ZsDVq4e/0tPb1HLDhmnCdmHc&#10;czybI59WEjYczLxoEWrVum1+wwsvlrC162IK3D18YkzNAsKo7f3JicV27pxzr3WbvIZx49LKNDXD&#10;QnNzrbVjY3XXururzwkKOj2rtNR8xfHjYdewE48GE9XnzgUY1ddbTsNOPBrxtq2sdPwa0SVFq8c7&#10;fJFXDuLfsCHGlXRdQ3VZVlXlvHnRkkS/556vZD17ZldFRPj40X2+UF1tq11ZeXl3ebnZips3ryy9&#10;fNlienKyzsC8PMsRWKu64emn+dHHBdWvvX6XrV0b6ciY6fzsbIsf7t+3/r7iruOWefOSItA2r7xS&#10;QgON7HLT84HO9fU2xymaIjuyMcjPd3UbNSrtbrPnylnLD/LrIqNdtWprrywoL3ecTs7qZxpJX/jg&#10;o6JqRIWbN8cllZe7X8G9oftCkYODo7e3XxQGFc+/UM7GjE1NoYHDnpoau42Vla5qRDZ5L1GE8t2U&#10;lNu1ta7OlN60tvba8aoqy635+eeXX7jgsDI11WRSbq7FFMauzj9wIMbm/RZFDTTYarS1C46g8q1k&#10;jfa69+9b7SsrM18bHHxpKd23WTdvnuxra3v0Uz29FY8QiHxQgB1M6MvuY5OSbh7t3CX7DqavaKBW&#10;XFRkrRkfr7vs6tXdEwwMNg7w89vTs65Osw9jFyhish5D7T2W6kWRkDVFA9bf3Lvn8s2DB05ERHaz&#10;Tp+OsKSBU8OLL5Wy7t2zKmxtA6g+Noerqy3XVFVZLCgttVxSU3N1k4eHr/Fn7XMrXyZC7tQ5u/zy&#10;5cDrlK8mRScn6KiXk+NynQjlzksvl1LEXtCgqxtMNm69sKHB8aeGBpe1RDRuL7xYSQOI7NvXr/tq&#10;1NdbTKBo8pv4+PNt5FOXjt/p6kaYtWqdV4sZDwOD4AsNDTbLy8rsfqb8l508FWFDfaXu5VdKBQK5&#10;fDnABX29ttb6UGOjzakHD65fm7cgvgCDAcxCLFse60MR+k/p6Za9sJFFOaL7KwQdlG/p7bhkyRJ1&#10;RAvKUYiYRDhRiEmDHzlxALieRx8HDx6s+OSTT1yoDDx1voMwg9CH8MSnzsUCo5PPL2J3itu0sDD/&#10;cx2+yL0PZwln8n//V0G4x/6v2X3W7PkH7DlCs+ceCN+F8/T7iy9RmEpRxFdfZVWlpNiY5OSc25WR&#10;Yb6h4u61fWMnpKZg8Y5GVpX5hR6+1ImsKyvtTMvL7Uyrquxsa2oc/Wi0XQSCoUjiVkiIk3pJicn3&#10;NIrsX1h4oTdjFjTStP7u7t0r8wsKLq8pLLy09+5da70HD+ztNTTC0kEgX3fMvmtj56Hf0HBhXlHR&#10;lVlUxjJj47DLMGKMQM6c8ba+c0d3maenxiQ/P+3RhYWWP5KxHVm1Ki4BdaDRYUVY2HWH3Fy9I56e&#10;x5bRSH2Kv/+p7/LyLi6prr6uQSPzOy+8WM6oY9Ta2N70qa42Oxkba7A9NtZwY1HRhYN379pc3LIl&#10;Kv255+/SKDar0sraw6i21uxnOUFcm2ttHWTQtm1uzUuvlDMiYiLQC+vy86/Mx4jN399Hm+pd8n//&#10;V8lWrY7Pq6t1IYN3sCwvsz9HbWReW2vvdPu2axBFJVXovN9/n5h89+61I5WVtjRStts7c1ZyLEZ6&#10;7dvn1vj737xeW3vpSGqq8XKKCr5zcNg1SF9/a+eDBxe2XbRoTPN+/VqBQAS7gOORLxBj0d9hgdbJ&#10;SJfX3yil+3gL04SNLT8saERE9H/N7jFEoy+9XEIjtrwaHZ3wNEpvd/++pUZo+NmVN25ozYiJOTv7&#10;/v3L65cvj/fHNA2N7CqiolxOFBWdn0mRT48bN9TbY4Gd9J129Wqo4dvv3JI1f6+4UV0jmNrCclN1&#10;tdXquDjXI737ZBTAnpYtSSgkR+FWU2N/ka47lpRkti4i4syPfn6Hxjs57Rno7q7ZLzv7wkg4XfML&#10;IebYWfRxq7x6be0gzO8vycy8OLO21mpOUpL70dGj03NeePEunN49L6+biKoOZmebr01JOb8mL+/S&#10;QXK4posWx2U/93w5+4AIJDra0fDBA+vN1dU2q5OTPTV69ckswuBm9uyU4tpaN3ci9cvl5bYmhPN0&#10;bxwoEvQfNCizstlzFWzosJRsyk+9rs5mr4eHnwkRbtVbNPDQPBGRTo7Zma45R8S3Py7OaEVIiPb0&#10;4OCDY3x9T4yMjzeeTHotpmgh/IUX78HxPqitdfZlzP7KrVvWJ9PSzDZHRurN8/M7OsnZedcgY+NN&#10;nY4dW9xq7ty5b2FDC91PYVAgJ5ALbxF5EFm7fG9sHGFB5FYL8lu5MiY6L8/iYECAxk8WFttHOTqq&#10;DTA8ZzdVQyNgk5FR6MFLl0JPWFmFaONoaBiu5uwc9CPWl+rrsTHj+pLde2Nd0Y8/+LCw/tKlgJsy&#10;2WX1zMzzayIj9edER+vPzMw0W0aOfO+336YkYy3000/zqq9f97cl57w3J+fCuuTkc6uysi7sqq29&#10;fNbIKDAU/gLTSdu2RVBel7bV1dmvv3XL4xANMuOeo/YePjwtMz7e+WBxsTFFx5qd8QjB/ft2FNHb&#10;z6ao1AXOn+y03tv7xtm6ukuri4uvLSM/sWHdhlhfTOFimlL9RFhwY+MVjbw88w1JSeeWkr5bHjyw&#10;Ou3n6+lDUVQjZidGjU5JksnMVyUmnhuKbd9qakJ7/qUCp41RAd6P1bpfv35ztbW18/iT6YByJCKO&#10;Rjj4OWUCQfQBAvnpp5+SKX9zAn/j7lgC/6taTKM9VfRBRvccEQj2ixO7O/9IxuOAff5vvlXMevXK&#10;uI9prMGD00v7908v7ts3vbBvv4yC/v0zCgcPybw9YkRG2aDBmeU04qx/jUby4yckF6enWxvl5p7f&#10;U1lpvsPByceSyKgKZGRlFZRAN5+MxY6MyppGcFYEaxot23utXBlbCGPq3Se9ID3d6kh6uuHsuDjj&#10;4dhuW1JiPaa01GoGjdgX3r59cW1JyaW9NNI5SwTitHFjdB4ce7/+6YWxsTYnCwtNlt26ZTXvwQPH&#10;zRs2xPnAYXftllnq4OBsmJmpPc/R8egocj5Dy8stpufnOh2bODkls9lz99jU7xNywsIsDQIDj645&#10;e3b9d5qaK4a6uBwaS+UtiolxO/tpu9z7r71expYsiUl78MD8THDw6c22tgfmODkdmZmYaLA6L++K&#10;7vKVMUlYP+jTN+O2s5vj2dJSo8W5uZfmEIEs1jkdZgVnjOkTExMfKyK6jVlZFiupDTYcORIhdMwv&#10;v857kJJyg6IgOzcCOUJrY8aumMlkV+2IxPyJgIXF/vnzY2JKSqzUKyuvqt2/b685bFhazvMvVLBJ&#10;U5JyS0psdFNTDdaRblPU1Zf237RpWsd588Z+Om7coBajRvV8myJiDGwEAsHDjzLhXVzYqeW2dv26&#10;uBC05Ycf5TXQPa4aMjS9ov+AjLIu3bLufdIqvwHRzwsvYtRYWD9zVkJ+QIDj+fRU43VhYXpzyHnQ&#10;6O8qpj6TMf3QvUdG4d27l/bFxp6d4eBwqIeHx5EvKiqu9cO0p7p6pP1LL1dQ1JhbdfGij2VNzfmN&#10;5eXnV4aFuR4mIi0GSXYmB2pr6x9DEcaVsjILjaQko7V+flozrKzURhgbb+nl6HigJ5U5prrabtWu&#10;3dHuWIfo+E3O3WvXPM9VVp5bmpJyYTZjl+b7+nqfpvMVuC9E8NHkXLXi4/XXuLsfne7hof5DfPy5&#10;VeQ8NH/8KS4VD9a1/zy7KjbWwayi4soBav89FGm5IRr4kJxmXJx3ON0XT8ZsKQLBlK6VKY3Abeic&#10;H92DyhdfLmOTJiem0oiZIgyrvVev+l1o3TrvPkbCo8eklUdG3giiPM8XFJgdiooyoMHMiSlWVnuG&#10;2toeHBAerjeWMfP5Y8emRGK6jfpTg5ZWeBoRlH1lpYVOerrplsDAU3NtbfeP1ddf30tN7cfPly8f&#10;3XL06C6YphZFIMJW13dqa7G55frcXbtiXSmyFdb5tLUDb2ZnG+/29j42w8Jix9CcHLVeQ4YlmnzS&#10;uuhO67aFZe3b55V/8UVu+Rdf5t1t166oZO3a+HMUEcygKGhOXZ3H9gXzE8P+r1kVpmBvx8Y6mhUW&#10;Gmx2dT0+8/LlPWNv3DgxubDQbGlAgMfZdp/lVL362l32888JCY2NVkeTkkyXU7opNjYHJvr768y/&#10;f99kv6PzDWfUEdHmxo2RwdSeRxsaru5NSPA8079/ZkGz5+6z6dMToqmvbYuJOT3Z3l6ti7//yS/L&#10;yhyG0uBl8dy5SWSr98hOMkvDw510ysouri0ouLSabHDH9JnJ0dg4Q76rLDXNwSw/33iLh8eJmXZ2&#10;+7/199ede/v2hT1ZWQ7WbT/NrX2e8hg/IYkIxGhTZOTZ0TRwbKOI0p/Kd/4vBZ0UN/ej1157rcfW&#10;rVsvWlhYCM5fTCDKJKIMTh583QPTYCAPDQ2NBx07drxJ+eONu/i/jzmE/gQ8CY/o46nDMPmiG96T&#10;gz3STos3bor1xxz2J63yGh0dfWNjYpw8fH2vX/b0tDNwc3PQvnnD8aSvr6tuRISbRUaGhyeNMuI7&#10;dc56gJB02fKolOxsSwpTz++TyS7u37k7wv/d927JXn+jmEb5mRUjR6XdHTwkvaT/gLTi/gPSiwcN&#10;Tr8zbHj6XRqt1GNXz7DhiWmVlcY7qWMvSEkxm1pRYTm5tvYqGbDNitJSmy2JiQ6Hvb3djTGSdHPz&#10;CYeTg/P8dmIidTbTg4mJJitv37ZYXFjovHfq1JQEGNmwYanZKSmXj4WFac6xs1Mb4uurQyH5+e99&#10;fDy0e/fNvI1dRytWRIQnxhsctLPbNXfHjrmD1dTm9/D0PD68qurSIlPToCsffpRf3/LDfNnZs343&#10;srLO7rO13feTtvay0efPbx6VnKz7U0KizYnvpiZRBHKPjRmXnBUdeUUrJ8dweX7+hXk1NTYbt26N&#10;9RR2N3XJKnNydjetqDDdUlxsvqGg4Lr6nLlJSRghf9I6r37w4IyKkSPT7g4clH6nf395Gw0eklYy&#10;iM6/36KIvfX2LbZjZ6BXcfGFI5jWCA93N6ORdQmisHXrIsMp6jvg5aX+47FjCwZNmTLoi65dW33y&#10;0Ucfvd+8efO3WrX6P3QMOBsaMPAXKGLdy2lEcfHNvVO/T0nDNM6IUWnlN2/eDI+Lc3Ty8blu5eTi&#10;esXGxsvV0DA4dviI9MqXX7kjzB9PnhyfRBHinrQ00yXFxZeX1dfb7+vWPbMIBDL5u4Qk6qg7Q0I0&#10;p1pabutOkV9HuodD791zW7t4SQJ1/goaLGQWe3s7nr11y5BGpsbzMzKsN0yfGR8MooYttWlTULts&#10;ZVSGja2nfUHBxf3p6foLfHxOjrWzO97L21ujd2mpxYQ7dxw3z5mTRE63kg0YmJ4XE2OrmZmpvzQ2&#10;9hxFmJZLbGz8Td55t7iRnKhMUzPAo6ZGb/v164dnnTy5apiZ2Y7hUVH6P9bWmh/6dmJSOgYSZJe3&#10;k5JszpeXXzpBxK+9ZEl8PEj1vfcLGmFruDd0L+5gVx9smGyZ7Det4v2Wheytd26zhQsjgsvKjPbk&#10;5pptTk52ONytR2YBRuMYQBE5Vm3bHh7v6+10saDg/PbERN3ZN25ojLh+/VCf4GC9wURu0zZsirGl&#10;+9yIjSUtWhQ2fv9DQqG5uY9HcrLVCXLYy0JDtSZZW6v1Onp03qfTpo1prhgQoK8rCIQ9LxOeo/Dr&#10;SdHL/OXLE/yxcE36y65d87LLzdXf4ux8aOrlyzv7ZWUd6jZrTtSBvv2yg7p1z8lp/3luVfPmRcJz&#10;Ii++VMX274+8RGS5lBz28qwsT42xY9My0EazZiUkpaZaqYeEnJivr79x5JkzKwa4ux+fUFd3Ydnu&#10;3RFumMJs8UFBo6Wljy0N6Ihkjv6grr5s4JEjS/o6O2tMqqgw3Gjn4HmNorO6Zs9Vsq3bwohAzDUb&#10;G62PBgXdNG/bNu8BXq2yalWkr0ymt/bmTa1vLS13dAkMPN25vt6GBpOu28aMSU9B9DB+fEp6QoLN&#10;ibw80/VkbxTVOx4nG80CgcyeHZeSmnpZIzj4xELoefLk0v7Qs6DAZF1Skr05psAw7Tn3x5iomhr9&#10;jT4+p8aYmm77dOnSidi5iojuLyURFI5QCG/AbTt16tT1RAZ3+Y4sVSQiJhL+XZk8MA2GN/0qXpqI&#10;/zrHvw2uIUwgdCLg/z4QfTz1QhD2jFO4+5F8y6HjyilTk+MxJYIdWCUltvZ375ropKbqbI+NPb40&#10;Lu74T6mpmj/m5Z1dUl5+YQ+NHIzt7PwiPmufW49Ocvx4QFB+vrk2hYz7q6qsNadNS05BZPHOu4VE&#10;IreoI2GxHLtX5MBnnHvjzVuylh8U1i1aFHrjzp0zmzEyLC01XxoT47pt3brYq336ZiW3a5d7hyKj&#10;8tZtcqvaUHj8abu8WoSp7zS/xVauigp/8MBgb3S00Yo7d84vT0lxOtajJ0azQnQRW1dnuM3LS2Ma&#10;jZYGhocbDCLnMsPS0t+4Xbu8ajifg4f9nW8Xa284f37ndxs3zuqupbX4m6goo2ENDVeWbt8e7fku&#10;ESoZXI2Li9PFqKhT68+d2zJxz54f+1pY7Bp0+7bRzOBgZ82+fdNuNXv+PpszNzr6bqnJ/oQEw+VF&#10;ReaL8vKc9s2cmRQDAhkxMi0rIsJWt6DAdCuNrjZ7e3sY02i7EuH8228XUZtgnUXeLryN8P2VV7Fj&#10;6FYjhd0PLlnZ6+fkGO+k69XMzf1taMT3ADuDtLQCnDIy9Dddu7Z78urV33bt0KEV/vcea2EYUIA8&#10;YI9C9KF4Uvk1+ZZIp/EREX7qfftn3cb00YKFcTl371pdJkeonpp6altOzpmN9+8bH6ARvZmv780Q&#10;GtHXYLqmXbvseyEh9roUGa6vqbm2PjT05tn27XMrsJi/dl1EQG6uyWZPz6OTLl7c3A2dn0brY3Jz&#10;b+weQ44IHXzcuOS0/PzLh2NjdReGhJyeWlRkOMPV1fUwEUHGW2/fbsTIHfWne1797bfJidevu2ve&#10;vm06Ky7OdFhKisng+nrr73Jz3fcOGpRJEVgV+/bbpISaGtM9MTGGSxISTH+qqbFaq3ky1A5k16FD&#10;zn1TU0+r7GytVSYmWyaoqf3U6/z5Pf0zMw1npKbaqxNxUyRbwWbMiE/PzrY2qa62OBkV5XZ56NDM&#10;W4iIYL/ye/OL/WLtjNvvm2/dbmzdJqfqwAFP86Qk7eWYbiouPrfUwMDX+Isvs0tB/MgHR3LU936e&#10;HxsUFWWz684dk+9iY437x8UZ9L5169KYvDyHtVOnJoS9T+TxymslApF+8GFRLUX++Xr6Pufv3jWf&#10;n5CgP8Te/sjnmpobmo8b9znv6woCER7YfL+uDg8s2i/66afEUER72Pzh5u52NTfXYLOH6/GJlpa7&#10;u/v5HfsmLu7ywKQk17kxMR774+JuXDQ1CwmlCKT63eZFDZaX/fAWgk2UzyYfH2/Drl2zSp57vooi&#10;hghfiq63Ojnt/+HIkQV99fTW9oyMNBhPvmDN+AkpCRgIduyYU56SYnMmKenssnPnNo9ateq7zocP&#10;L+wEJ93QYLrK6pLX1Xep72Jq7cjRQCKKiyfpfmpeu+Zni75AkXrD4cOB1ysrdVcQwY41N9/RKTra&#10;uLtMZjspMNBHs2evLLovFWzJkuiwzEzLw1lZpuvv3Tu/3sPthhH0hM/ZtCXcnwY3u5yd1abt37+g&#10;r7r6ym4UxY6iiHa1o6O3dYuWBY3vNr/NVq8OCygpObPO3v7YaF3dlW0nTuz5tyEQjAyEv7x95ZVX&#10;Bh84cMAL/9eBKORxJCImD2UCAQERwdQPGTIEW3cNCPsIPxEGEfi/DT4ckTyNkMEptnJ6jqaQdSuF&#10;kLlwqiNGpBZSNKEfFqaz1cpKbQ6N2sZqaS0fbGCwYSjCUYThjJ0/tm9faLh8i2Exu3rV1ZE6jjo5&#10;cTrrajxgQOYtzJ9/911qiYVFYIKZmV+wtra3m4aGj436CR/rEyf8CL5XDx/2uXLkiOd5BwfLw3Fx&#10;eltKS80229t76HbrkZONxS7sPvrgw8I6POXeq09Gydhx6Xf69Mu8B2OjkUy99klfj1u3DHZERxsu&#10;Ly83X0Ujc50PPsyvxVZJGsn41dScWefmpjHp2rVD/RISjIeQsc/V0Qm1eoMMuCUZq76Bp1Vxscby&#10;Cxe2j1FTW9Dx0qXdX+fnXxpJBrty2oykqFdppPLll9l309MtNQMDNRedPr1umJraoi4eHur9Gxou&#10;zvT0vHEGBPMahe4bNoT61NUZbIcud0vPLyFHpDFwcGZes+eqaFQUH3PntsWRzEyTzQ0NF7ZYW/tc&#10;ekfY3VPM1q6Nzbd38I0yMPDzP3nSx0ld3euapqb/FWqjq2ingwd9Lh086GoQEKC3KS5Of31Dg9lu&#10;anvP998vZG+/UySztXM1y8rSXo6oaPHi8V8g8qDbiygYTgaRB8hD6BjYaSITXheCJ4mdpri6Bp1t&#10;0yavBlM9m7eEhd+/f07d11dz7eXLu2ddvbr/Bz+/U0uzs82PkkO5Om5cSinWC+he3PfwcDUvK7u0&#10;C1MHhoYhth9/kleHe6Wj4+uQnm6wztVVfdzFizu7kZPsRY7o++Rkb3UamJTDvubMjYmUyQy2+vpq&#10;z3JyOjoiKOjkMJBISIjtPnIerlN/iMvGmguiM0yJ9Oydmevt7X6gstJyKkWj5LDsZ6ek3DiGNyZg&#10;lL1oUXRgXZ3+lsjIs4syM8/9fOeO7VbsXpLvjMu47e7moBcToz7/7Fn5vSN76NvQYDHd2dn7bKcu&#10;2WUgmm3bwsKKiqwMGusvaltb+zp1+CKXBhilbOXKuIKrV/1jz53zeXhvyIavaGrCfoV7Y3XwoNtZ&#10;O7vTqxwd1b63tz84LjDw1KSionML3N0dNbduC/UfPTq5sEWLgoYXX7pLfeU2RXDJEWlptmvu3bUc&#10;kZZ2oQcWcSsqLnybkWG18fRpH+uf50cnde6SdQ8kBd0+/SznPkXAZ2tqLkxOSjLp7OFx+j3FfD36&#10;uoJA2PMVFR7v1dW59iHbXYS3Q2AwiAjE3t7TMS/PeKe394nJGNGTju3y8w2/oMhhcG2t1ULqE4dt&#10;bX1vfPhRQSPukYeHh2ld3eXddG93W1sHXP7gg4I6DA6OHvUnx66z8vJltQkHDizsDjKiqH9Cbr7r&#10;XnLsBSCsiROTs3JyLmuEh5+k9l4/cOPGmV9cuLCjY06O+WiK7NYfORLmIdSJBnDmF7ycGhsvaFVU&#10;XNU5dCjUF9F0hy+zqy5c8LTIy9NZYmu7f6S5+e6uqakX+pHNzrK8HGJOJFyNdjx6LNCtpMR0b2qq&#10;2QbqDxsMDfyvwI6xo+7sWZ9rBQVn1lhZ7fn20KH5Pa5c2dktK8tsfEOD7aYdO6ICcA8+aZVXp3nS&#10;2y4zU2fZpUtqZBc/tVFMCwoDLbTpXyUoHJ0Vnbclof3ChQuPEiHUm5qaCmSgikSUgd85eYB48H/n&#10;e/fuLX3xxRetKc9ThE2E7wj4r3OUg5D2GaIP8VZO50lRUb4nOnXKLsUWuJ9/jo1LTjY75Ox8cN7R&#10;o4uGTZs2pPOQId06zJs38Ssjow19QkN1ZsrIic2fHx2NuczP2uc88PCwsywoMDhYXm66x9HpxsXO&#10;XbLLQSC790bm3Ltv61ZaetEkPd34SFqawWY4mOxso9VZWQYrk5J0l0VGai0mslqWnGy4MTHRRmPg&#10;wJRsGOMXX+ZUHTkS4efnd/NCcbGTXnX1dfPGRie3M3rhqdiFQSO8e9RJL2Vm6m+JjTVYVlFhud7C&#10;wt8S2y7JoTVoqAdev3VLd7WLy6Fv7e0P9aPoaAQZ0dIdO2PdEBVQJy23s3M1zc4+ucTKatcIHZ3V&#10;X/n56X4jf9XJ9U39B2RmYVQ1YmQKdQrz/b6+x2efOrWm35kz675OTDQlo74299KloPOIAj76uKD+&#10;xAl/h4qKsxRFGS2rqzu/3N3zpl679rlVWOdYvz7MRyYz2pWcbLKxru7iVkPDQFthlPlRfuPlywEJ&#10;MpmVTUHBBb30dEO15GT9jZmZRmuzs43XpKfrr4iO1l7k739wrrPz4R/Dws4uk8nMdixZEhOM7ZDU&#10;RhVeXva68fEn5hsYrB3000+jMJWJwQscDOyBj6i4o3kOzwrQ4AHPUsw2Nw+zgP7vvlcsO6bu71lV&#10;dWYHDRJ+1NJaMUpPb/0Ib2+tGenp5uRMrlwYMzb1Du53+8+zK2NjbYzv3Lm0jzHrfdu2R/riuRps&#10;v7x509WcdF5LTnq8o+ORvllZF4djejQ80sek+XvY7n2bbdkS6lNTo7sBawGWlnv6Ojoe6hYQoDsE&#10;D3oWFJhtKym5pE9OzGfc+LTS12g0jucuFi+Oc8faRnn59VmM2S918wgwRHTwwQf5sv37g10qKgw2&#10;REToLygqwpTY9X0Tvk1NQXQyanRyembmxUMBAcdm0Sizr47Oxq/i483IyV6ZdeZsyKXWbfJrMXVz&#10;7pyva3m5xSkaEWsaGvu74748/0Ipu3w5MJHS2t26deFsWprh/pQU/U3cfnFv4uK0Fnt5HZx96dKW&#10;iWfOrBmqq7uuL9Y2KLIam5mpNy8/30zt9u2rNP7zC+vSNfMBoqvm7xU0Gpv46dXcvzwlPd2iJ0Xd&#10;HRMSzvXNzDSYXFBgvKa01EIrIcHx+vz58QXNmxdRRHaXjZuQGpuY6LDy/n2T3iEhph/SQIATiCAg&#10;kPJy/kCw7fxlSxMCXhe2hheyM3r+wcXFF48Swc52czva09HxYNuoKNNPc3Ise1EkOIui8t0HDoT6&#10;YMPAyNEp2ZGRdvoVFZf2NTZePqBzOsQJDvvTdrnVRkaelsXFWostLXeNOHZs0dfu7pqd6+svTwgM&#10;8tXo1DmnBM/VkM7JOTmXTkRF6cw/f37XoLNn13QMCzvdo6bm6pSS2+5qP0xLSsJ02LAhaXlxcTYm&#10;1OYaRUXX9BYtiot7kfpJ7z7pd4KC7AzS008vdXI6NhoPhebmXh1LBLL89Olw53feQUReLLOw8LCu&#10;rDTakZxsup7u2Sa1fWGub5Kd0OCxwcbGzTw/X2fl1atqE0xMNvWOjdXv/+CB3azGRteDI0am56FP&#10;f90xq8zf/+qp4GD1nw0NN/RbuHDyx61a/bLRRGjUv1CgAKIBvB+rbZcuXSaeOHEiDiTAoxAxiaiC&#10;mDzwRDsdZTNmzEik/PhLExcRhhHaE1DOM0YfeBcSXmGCp2Cdp50/H3IBowJsWd2rFnSTnPm2q1d3&#10;T1mz5ofu7dt/3Pr1119vOXfu4I/wDifq6N/l5dkcmPBtchoc8aBBqUUBAdZGdH7n3bumW69evXGh&#10;Y8fsSmwH3rs3KptGjfY5OedPU3i/3c/v5LLAwJM/BwfrzPb21pjh7n74e0fHw997eWn9dP/+2XU7&#10;d4S5NW9+qxHzqVevBQbTaNOkutpW8949G40HD2yMZTIHx82bY3JBdP36pxXn55vrxMSc3ZCUZLS0&#10;tPTy1l27Im7iQawvv8quun7d/XJBgf5aL68TE319tQZWVFwcX3rHbcvM2YkxzUjvMWNSCyIiHIyz&#10;s8+udnc/NtbV9WhXdKr6esfvszK8jnXunH0HI+AFC2PD09KMd7q57Z964sSa7lZWB76ksrDXfvG+&#10;fVEu6DhfdcyuuHzZnYhObz05hKUUZayxtPQ3RxSFZ1aOHfO/XlNzdjN2pNy7d3HTyZPBDnAm5Khk&#10;Fpf8Y2QyC0siJQ1qlw0BAacWBgXp/BgSoj3H11djmq3tnkkWFjvH4hgTozevstJq73dTkuOfe/4+&#10;Gz48JSckyEo9Olpj1unT63tNnz4U/5DJOwLkEZsgR/MCDRxa0sChX4PMffmevTE3XiIH8TmNuC0u&#10;eTmWlOjvvnFD4ycskLq5qY+RTwlZqlE0Zd/xm+z7WBcYNiwlt6joomZhocVecq4Hfp4fF4X1C0yp&#10;ZWXZmeXlmWwLDT0zMzpaf9y9e7Yziah2a2hE+r/++h3heZUzZ/yul5ScXXfzpvp3dnb7+7q6anal&#10;AUSf6GijcQkJJgvz8i4crKmxupiQ4BbYunVuAwYTU79PCKM2Wl1ZabuY8ttA+V2HrWLwcv68Jw1e&#10;9NZS5Pfz3bvnF8bFudC9y7qDaczZs+MiGhrObqb7+/3Jk+u60Wjzi/x86wEymfWPO3fFOOFhvRYt&#10;C+pd3V0v3buHSMv8qO6ZQNcWLQqFjQOWloFxMqL4lBRTzbCwMxsDA7UXwX75vbl+/cBkM7PNY2jw&#10;MZjQx8RkSw8np0O9/P31BhPZf5ecbLyyoMBSk7HLV/TOBiW1bFkgQ8R+9HjwtbIKy3nkbAcnJ1t2&#10;SUw06REfbziCBh9zsrIu7Lx//9K5ggInr4mTUsqwPtV/QEZuQIDd9rIyg0FeXqdaEYFgwCgmEIos&#10;g9+S92fbmfsPRjlR5N6IKbc5c/6/vSsBqzn9/rP/ZuzGvu+VEKJ9U5ZSkihZUihL0iJKpUQUaZOk&#10;PRJRQhsJpVS072nfC4mMZYZh1P98bvfruXILM79l5v/cz/Oc5977/b7rec97znve7ZY0vXgRHkh9&#10;0Kyk5NTioiLcBB0m2NJyQfLFi4g1r15d3K+vX5jz1VevOtatL8hrajrr/vRJ6P5ffolwNjYtSEcf&#10;nzu3ujUm5opPebmrTlCQhaSb24aJd+/6T6VBlFJiYqo7NjJg9K+tXVRLnpwPNj8kJ7up5Ob6Sv7y&#10;y0XyPmL1cnNve2MaD+2puz4/6+3bQMfm5jMH6+oivZQWl9VhTXPBgor7LS1hvtXVgTsyM32Wo7y/&#10;/Ra97vff4w4abCsuAi+w4/Pq1aunnzwJtMCOzz/+CLXZalCQ/hUZpjlza9pSUq6cvn/fx4z6kQa1&#10;2aKHDy+q04Bwe6B/dtTQYQ/e4JDmSq3C3JYW710xMQfVHRz0hNTVJYZybjRhMfV/DIz8MKeG+7H4&#10;d+zY4R8QEPCWbQzeGxFOY8IYDYYQDoRdXG5ubq9HjhyJrbtYPMfBwa7Xlny29wFgxIIrTH7/HffW&#10;RK/Zu7cgdvCQ++39Bz7oOBeacK68/Ph2TOts3bqUnz0l0tfRcd2goqLgqXClk1NuuomK1z7E/LGW&#10;VlFpUdFZl4oKb5O2tkDDmJgbPjNn1T6BslmmXtHa0oLtqCHe1Dlsc3N9DLKzj5PvcmJVUdEh1eTk&#10;/YrU4RZnZBxf+fr16R2LF0MxvuyYNr3m1YuX15LevYs619p66VhLS4QbdXrf4uL4m6KimMJ63KGx&#10;sqistdXfITv7hCEpZr3Hj8OtVq8uKYCLLC5e3dbYGHW2vv6k5d27nitodDr/7dtzaiUlifYK8yvr&#10;v/r6OY2W7tU/enT5zP37wXuwa4hGl7KtrdgLf3XthYj0IFKIv0JJ2e+7c62iwnfH1at2ym5u26bF&#10;xbnzkzGTe/Ys3lhbuywLHUJUvLo5M+uyR2Wl93byMvRfvDhnduBAVixrHp6v/sXp4IQQeEOFhf4b&#10;Xr0KNPD1TQ1FHbB+dNAhsxIKpq7mtHtBga9FTs6JzUTrCgs9NUtKDtJI3ko+KMhKhjyQ+Y8e+a7K&#10;yrp6RFIKc/fPqcMW5N27F7I3JcVhuafnphlLlswZPHky97WwzvUP7MDCYbM4madPb5ivW1dK/H7a&#10;gUX8nJx4GoWfdi0tDTIpKvLTaWoK1W1vjzB58iT2+MqVpdUoL3b1ODndjq2pCbStqgo2p9Gr3VLV&#10;0nuYLiKj/duDB1GXHz8OdcZ22YcPw0nZR+8oLEw+LTSz7tl3ZKiEyDONj48/29joa5Ke7qFRWuQ8&#10;j0aSUrjxGWci6urO6JEC2vfbbxdOFhdfS4YBwZTDli25t7GDra3tguFvv12x0t90Lx2DCBiKzMzI&#10;Y2Vl3tvy8vy1X74M0U9NTfAYMrTpLbwdM9OsxBcvjm0nRU9tZzotMtKJn4yQDClZfdyyjAVZktXW&#10;pKTogEePTtq+fn3Kxscn5fIo8mC/++FJh5VVbu3LlxcukSfhUVDgtzsnx3tLVtYJ3fz8Y1olJY7K&#10;cXEHFoSEWMmcPGkhjmnSmhpnsbY2PxnyvBbX15/VxI67+/cjDpPsnvE6kV48ZCj1sQH32y9cSDjT&#10;2np2W1sb7mY7Jfv06Xl5MmxL6urOrWtsPGdJefo0NsVeJwPyBAvOS1TvlWRnn9tVUeGK3Vtj7Ox0&#10;uxgQTE3m9371Cn8cFamSlJx4jAz+L1DKo0c3vw0NvX23vf2ce1tbuNHjx5eWv3wZvfjXX2M0aIBm&#10;1Nh47biyCnYl/tqxyyIj8e3bIHvyuPZVVkZ5qC0rL0N/XKRYVlVQEOaYkeG8ErvBDh/ePDYnx39y&#10;R0fEgvz8BAdq30fQBVLSVU9bWyPDWlrOONTUhGx5+BCHj2P1qE/t0d9Ukg05GTuu/teAIPQHv921&#10;tUHkRVz2kJCoeoD1NZUl5Q9//TXiHMneoerqM4ZPnkCGLltcjsyIHD8Bd3q1dcgrVNy/ezfK5/79&#10;gF3374eYNTdHuqivKKvAdnit1aUPampjIp48CXWorAwxam7Gua9I47a2m27SMjXNyJ+89l/i4mK8&#10;MPNBHorCli3Lp8yYMQNrhh+sK/2vgULAzUTBJklISKzz9PRsYbwQbkakKyEMFs8x9WViYtJI6YQQ&#10;YeuuARH+rpbzD6O+qNLMolvnDZlRq7W1S29jF82YMU2/paREeRQXu27w8zOX2bJFbTx28sA637rl&#10;PqC1NVqAlIpySMidExNZ0zPPOsx2ZiTV1gdY5+R4bKyqOqFbV3fJRl6+ohIuMY2+/3B0zCx9+TI8&#10;7Lffzhwll5U6aYgJudRb3d2v7/b0jNKlkdrCmpogtRcvLuyQm1dZjhEP7uK6ePFOMTX+5Tdvwv1+&#10;/z38eExMUoysbGUrexqg3dg4/U59/QlrjNgrK/10WlsiLWVlq1g355Kr+oRGR2HPnp3eX13tr11R&#10;EbikvT1M425GstPcuXWPvvr6WYf+pqIHr15Fxb57F+ra1ha8raTkstbz51HLIfD2B/IjOxfbqLNf&#10;vBZQWempHxFhK+/uvpU/IcGdH1dwNDXdMJORqanC9suFi+7de/48cA8UTFW53/qGhou71umUpH3/&#10;w3Nyy6ubEhMvu1VUeG64c8dT87fffNZcunTzGDYE4ACi0MzaX2NjE+++e3fu1PPnZ45gG/SbN6fJ&#10;KIYZ2NretPbzC1XPyjooSqN6ubdvT68Iu5B8jF+g/ilc8d2W6dcaG/2Nr161V3Zy2sgvJzcTW8hZ&#10;O65YDd0FnTuwcGllzLyamlu2cnI1TVhAX7O29NG7d9EJmKqi0a9Te/t5K5IL2+vX006qqVeU9yUl&#10;jqk4VdXiIhoV7s/P99yal+ezub39pLmySmkxph9GjW78Iykp8S4plVOvXl2gNC7aZmQkB8rPr2qC&#10;J4YFTgnJqvsVFeHHMQ1UWOijfTI4bmtAUAruztLB1BTF2dXRcekwDRyCt2wtqMKodty4ul/PnL12&#10;ihS8KSkMUrqRe+bJV1b88CMOyVXWtrWdssnN9dLDmYSnT8/oeXvfPYX8sNvGxeV2WHPzUT3yqORd&#10;XDYLxMU58b95EyH76NF1E0WlyiJMcykqlZXn5F44UlPjSwOgoO1RUddoAFTzBG2D8z8hISnZb96E&#10;nn7xIsT5+fOz1m/eBBtVVYVuNTdP3hcRcXbZnTtHpBIT3aSePz8q7Xg4zTgiImVne/slMr6RhvRJ&#10;fLzo0vwgNmKxcvlDHDoUnlP9qKAg4tizZyeNr8bEmLofS7F5+jRmI9YuiOem9HmA4vgeO3Y3a8jQ&#10;B39gG7itbUpUQ4On/s2b+2VcXAzGLFnyfscQCzQgxJmuHx8/jhn1/HkMGciL27S0ivNx3Qg2YwgI&#10;1L9ydc3MamuL9qU8rMl7NiNZ2E18P3T1aloUDXJe4jDrkSO3L/72m69la2swDbyuHBOeW3Mfnq7W&#10;qqIM7KK6ceOQ2tGjW6dbW68dkZ19dOybN1FSb95Eb6MBSBVkHX3GxSWDPOqwk2/fXiCPjpXX/r17&#10;828M/LkFg4F3NBi42dQUtIsGkpsqKny2lpRcdMQRAax5iYpVvywsiL+FTTpv34Y7EP/soqLvnJs9&#10;u/YJBls4GLpyVcm9knvnXKqr/cyePQvemZFxPUBKurr1q69/6TAyLmx+/Trm5rt3Eaco/yOkq+xz&#10;cpICli2rqKS823GVyr596dEtLV5G8D4OHtw4V01NZsygQYMw7dttv/lfAAod7hB2wmBXzBxbW9sr&#10;gYGBrCkpGIbujAhjYBjj4ePj82727Nm3KQ0/Iluirlt3v9jtYm7tpJGo8B804padV5X33fevO2YL&#10;VzalpobaZWUd1vD0NJy7dq0iPKif5syZ8z3+YRD3BJFwKtjZ5QXgnh5MXTg73zpz/6Hb5oQE5+V3&#10;77ovbW8P1LGwyI7CPnqMwHE3jbx8+aNNWwqKzczyU1VVS7OnCtbWDB/R/HihYklwRc2pRffv40ru&#10;MF1yt1P69H3a8RMJ/cRJjb/T7wZq8EwNjZLSseMafp3CX/9y9Jjm34cOa/pjj9Xt6LIyN0PKdyV5&#10;PxoPmy+aCs+pbYCimzSl8bW5eU7xzp0ZN8zNU46lp4etxgnx9PTkgxSmBSMZcqffGJvk1VjvyUqX&#10;lCwvVlO7d+GPPy7TiOmy3lrtskT8Q9uYsY0vbqdeOJCf76QVELBL4siRTZM67wiKkioqSjIhJfW8&#10;V+9nJNR5t9+88TAgJa9dU+O9Mi/v4g5JyapS8FRevqzo/n3/HXfuuGpeveq4qLzcW7m+9qKp5sri&#10;bEx/wSBOmtLweunSe03bjfJyDA3zU+fJlxdO5qtvGD78QZuhYfqu3393Ei4rC5Zubw9ROXgw02fw&#10;kOYOHNxzcUsMamlxXnfmjJW8peWaifz8/OgI3U5n4uZRUhyjSbnJZmbe3jt+fP2v4IXgtPpXGzaW&#10;PNBZX1SHDqq2rKxITLymYfwE3M/VuRtJVe1ebnJyuENenvOGy5f3r7h1y03j99/99ddvLEjqlIXH&#10;GIE+I8+r4MCB7NS12iV5fPwNv4wa3fBm85aSyt59YEAqq5//4r+3uNh7Oxn1DRJS5YmjxtxvXbCg&#10;OnvnzqK4ffvy4+3tc5OXqZdWY6cdppiWaxRkVlf7WkLh1NYGbqABivmECXWP8e95S1RLMtraPA3T&#10;0o6tzsvzWkYj33X6+oVR2A46ha/uyfnwK26Y3mPaDjdEk5xJ3LiRaj5DqK7h++9fdWjr5CeVlp/c&#10;mZ/vQV6fl3ZbW4jJunUFaVighxGZMKHx90VKFfcNDPLzjIzzU+fPLy+gtOtJBp9t2ZK1j0bCsvCi&#10;yPNeO21aXd7osQ8fkeedamVVePXAgbzr1tZ5d2TnVT6AN4tNDwcPpsQ0NfnvbWvzMdy0JStkyNDW&#10;NjHxqhLD7cXxe/cWxFH9b+nrFxeNHYeNBC86JKUqqm/cOHMwN9dBw9t7h6i5+aqR4uLinNOULGBQ&#10;SF7PwCdPLkx7/TpMPTEpzl1EtPIhDBBre/DQ5nYJyepHurr3Cq2tC5NNdxTfWb68onwKX8MLbAKZ&#10;NKX+aeDJa14tLd7b29p8t0dGxrkPG9b8ey9qt61bM6+8euW8ISxs/0I7u3V8RkZKQ27ePDqs84T4&#10;RY29e3Mu4aAh+js2t2zZUljp6JidtmNHwR2sR2F3Ga5CIRnPLCsLtaAB6hoo8Lw8V83y8vM7VVXL&#10;CqFLcKsFGdpHhw9n5drZZadiZ+jI0Q9+FRWtadNee68WG1LWr89Nra0P3INpsj/+OL0rMjo5jJ+/&#10;4RW2mY8d1/T7Op17Dw8fzi6y2ZOTSfHLBKY2/AJvFfzXXleQWlNz2iItzXmVh4eR3MaNivyzZk3G&#10;DlYY5C9aBvhvAIWBW4QpoCmqqqqm3t7ev2FHFYwDY0S4EfMeBmTfvn1tvXr1iqA03IlMiVSJZhB9&#10;8dZdBhA2TGGRIhFMSUnUnTGjrrR3nxcdCxcWp92+7W8QE2OtaG+vM01DQ5qVh5ycHObOe3fu2jov&#10;rqN7L7BX718x6nzm6RntVF5uvxyHva5ccZCqqvJXbmwMN9VZn5+KA3RQLHAdofBwkR2UDS43Gzyk&#10;6deVWoXHHzwImYe5YBL6pfHxCQ5zRWrq+/Z/3IHT5Jg2oY76jkZHf0hKVdbeuHEzbPHiMlyY9mr3&#10;7oSA9PQDq2NjDyiR8iAjFKarqXUvGSdVsXsKi68/D3r0Tlr2XkJaWtjqt2+Dl9TXxJmoqJbl9O4D&#10;xf2U0u8sU18yWiKiVemkXFb/8UeYNhnUuz/1etkxa3ZVaULCSaPr122UcX/QgQNaY8hIjm9vD517&#10;9uxdE/KE3g4Z1vx2q+HdM7W1h9ZgXr+qyn1xfPzlLRMmNtzv0+9Zu6pq3rUXvxzQIv4onT5tKZaS&#10;4iH+/HmQWmLiVUd5hfIKXPiGkTa8OdZFe+zL/vr0a0OHaN6777bRmzcn5uB0fnt7kMwGvUK/3n2e&#10;d4wZ3/D0+Imog8XFNksx/66jozJKSGhYtztJMIUFD6TzvxQuioSHp1vhpmHspMOmBPAaCrsftQ/O&#10;A6HD/zzo/h8yspXlx46lniotPWuel3dEOzjYUvn48W2yly7tl2to8Fa/cOHmERoQtKJ9sSAN/uPs&#10;Sv8BLRjBPz158m5kUtKt8wMGtrZLSZfktLY6b83Pd9cJC4s0xr/foS79+lM7/NzCosGDccklpTH4&#10;/ht19YKMpKSQvRkZh3WvXDm0orDQfVlo6BWL4cObnmOdTE8vM7yiwmnttWtOSzIz3RZUVJxeMU++&#10;IrF3n2cdM4SqK7KzAw2vX9+v4uq6ZeaePVpj0tKOk/yGCrm5ZVmQontCebfv3JkaWFvryLp5ODHR&#10;XbGx0VsjIyNqn6Ji2T1cM4O2gfyCN0zb4G9fyTC2mptn2JAHJNve7itiaFiwjwZNr3r3/YV4iLAP&#10;WTRo0APiL3b+NL0wNMyMKykJsC4vd98SH3/aWFyi9C7KCk+BRugdAyl9HAAE7/r3b3knJVVZfv58&#10;lFtOjuMGrLVYWKyahsOh1JzMfP17wAvBpYANDadGNTWFSbx8eUrn6tVrxxcrl1bhmn6sDULGIPus&#10;vIjQZliTERBoeGBmlhmWWxC0LSfnqHZzw7HVR47cOsy6/2pE02+7dyd6V1XZquMalG3blo9TUZEe&#10;eOPG4f4PHkRNePo0Qr6lJWK7nn5+MjZSQI6Q7qDBqAvOMMEbbHpmaZkdUVx8ficN+laGhOxZdOKE&#10;qUx8/AGF5ma/1e7uaf4jRja/hhx23guH0+Y4CPmwQ2hWXVN+/s1TLq7pN/710/OODRvuXm5sdN1C&#10;HqdBe/sZCz//u7GoC+qBIwOoJ6t+JIfQMyjP5CkNbRYWWdHl5ed25eS4rsIW4+3b1Wfi9uFx4/rD&#10;a/9bTV8xQGFg1bDFdsyPP/4od+TIkSJOA9ITwVtB2BUrVhRR/FNEB4g2EskRTST64sVzBp0GBH+g&#10;Ezvu+vUkZW3twqMqKiXhNjbX7aKjHZadOLFV3MBg+cSZMzunRMLDNb8l5foTlM/Ll7GzbGxydixe&#10;XB6uo5PuFxzsu/HiRVMFN7dNwv7+JlOvX3ebW13to0qjIZMT3gkhK1YU5AsLVzYLTK1pFRevqFVV&#10;w6WI2ecjIuLMCguDlXNzvUSKigJn1tWdkXr6NEQjJSVm3wb93MR58qUVMnJlFWrLCjKdnZNCSksj&#10;7J8/P7X7wIFbvsuXp4cdcAwxO3/eTBGjy9hYZ7Hm5iDF27fjzNTUSlL5+GofTppS+1BapiRzj+11&#10;+4KCE4vr6vwUXr8+o3b+fMJBBYWyQn6BmtbxExqfzBauqF2+vCDe3/+a5cOHp5c1NFxU37Yty1lJ&#10;qThiu/Gtw9HRR1YEBhpLY0vitm2aw1NTnUa+fh089eTJW6uWLCkJXrEiO/jYsTDj+HjbxTjpm5Z2&#10;QPL69bClS5YWByxdWhi6f3+sZXKytSJ2AWEaJSzMhj8ry0esqSlwZW5umO3+/SlRixRLyqdNr24R&#10;FKxrkZErr9BYWZJiZ3fXJzn5sl5xcZBCXt7xWfhfhtbW4Lk2NmkmCxeVha9fn+599qwfKeIdcnZ2&#10;awWxEDhixAiMpD5QLJzAIjq2e75+HSl47VryWj29wgit1UXpikqlFfMXlNYozC+rUl5SUqSnl5ds&#10;b58ZHh2d4ILtpQ+a/NZnZzstCwgwm79z50oRU9MV0/z8TKfdvXtc+sGDIK2goAR33fUFKeLi5XVT&#10;+GofzZ5TVbthQ258amrsYeySycqKsFFXz7lsaBjnkpZmo3HtmsOyjAw/dXf3ZKsNG4rCF6tUpM+e&#10;XVPLx1fXIipWXblmTeHt4OAEz6KCAJO7aQ6rTp2yWBwQsFuWjIGcn1+MztKl+SfV1XND3N0vml65&#10;Yk183yN97ZqdaF5egLyeXpaDklJJ+KYtKa45OftVAwPNpM3Nl08xNl41DBdLvn4dNMUvMGml2rKS&#10;IBWVwlAvr/PbEhIsF0GOQkLMhW/edJMhWdEoLg63dHK6fVFZubh05qzKhwKCtY+kpCur1JeX3LGy&#10;ygi6fj16a2lpsCJ2UMG4Z2XFquzfn2W/bl1J9PwFFfnThWob+fjrHsrJVd7bYpB37fLlK0cqKk4Y&#10;JCc7rb1y5eCK5GTI1WXTbdvygpeqlabQKLuCPJuHs2bV1tHvTCen1OCCghDzrKwjOmfPmitbW6+a&#10;q6YmN37GjLGc8/XvwZ7G+i4727d/YWHgxIICH1nyjtbl5YXaH/VIvKitnZ8nLVNej34oOK2G+kZl&#10;lcqS0lwXlzshqCuu5r9x46AaTr1T2Ra5uFwxVFIqOK+llRXo6xuyJTrafD62QWOjhqCgYB87u829&#10;ysrODq6vD5326FHg4pqaUKMTJ24GU1/KnSFU1czHX/twwaLSIiOTnJjo6HiHBw9O6hUWOi07dcpc&#10;nuRVeOfOtYKnT++eWVTkOY8M/wZ396SAlVoFWcJzqpqo/z4SFauoNNuZGVlaErOfPG/T0PNxh1SW&#10;5EXa21+0xcAxP99P780fZ/fss89J+ua7Zx1TBRtemZoVNq1cWfpg+oyaJ1On1j6aP7/snoVFdnRS&#10;UqxjY6P/lsy7R1YEBJjL4yr7hQtFJ3Bsef9bTV9xAoWCu4n7saZv2LDBkTyMdmYaqydCGE9Pz7dT&#10;pkyJp7i49wqL5xpE+MdBTC0x86B/woB0/uk+7tvHHxo1NPiLkquvEB9vp+DlZSRparpqmoqK+Cj2&#10;lAj7FHP4D7g7H1csNzUFz66pOS6bluYwPzjYXA77rbdtU51sYbF29Jkze8alprrPIsFQLC8/vv7e&#10;PR+z8vIAm5qak7a1tSct6+qCtlMHXVtW5r741q2D4pcu2Uw9d+7Q+Nu3Xfjy84+LVVaeWFpWdkK/&#10;uNjHrKjIe1dhoZdRUdFRUqTHVt+547EyJeWI+pUrNkv8/LYr4GCYjc26qX5+ZnwZGe6zamoCFtXX&#10;B+qUl/sZFRaeMMZp1Fu37JdgayUpBmEc3qqu9lelsmyqqgraXV7uv6e4+MTOgoJjpCBdlqSkeM7L&#10;yvKWKig4Lgt+XLu2Xx772a2stKfr6yuNxilg8iR+rqgIGY3/fW9q8pFIT3eSv3TJVg4GwtXVcAYp&#10;u2lpaR6zqd4SeXnO865etZVzd98mZmGxbCquzT5yRHd4VJTzBOw8Ki72XFpefmJzWZmvRVXVSduq&#10;qlPEp6Bd9fVBW4i/K0tKXObfvHlQOCLCZkp8vPOEgoIA/srKIOHycjeZ9HQH+aAgcxmq/2xcW9Kd&#10;YuEEFAymIh8/vjj6/v0Lc1tbQ5Y2NgZtqa4OtCwrwxZif9uKCl8L4hG2WW+srPTSyslxVo2I2LPg&#10;yBFDCQMDVSElJclJSkqio62tdUbFxDhNKSz0lKit9VavqvLdQvEtiot9rTrb/MTmigrPNdnZnpqY&#10;3iQDq3r2rJkiztL4+++Sio93kGps9FN4/Pj0isePwzY+fnze6OHD0B3NzSFGNTWBm+/dO7b6xg37&#10;Jd7ehvOgPC0sdKYFBBhPT0x0mVNc7CKdldXJd/AWh9UCAkz4b91ynl5U5CVSUuIum5JyYB5k2cJC&#10;Y4aW1qIxaLuzZw8NbGgIGwWlV1vrI0EKTe7SJSs5V9ftolZWugJ2drrjg4JspiQnu4oWFXmoQg5L&#10;S33MqV57qX321tWdNCcP24DquurePZeFiYmOYlFRbtPS0z0E6+p8hF+9OiP/4sUFzSdPzm1+9CjM&#10;mOpj+uDBGUOSd72iIhet2FhbFSqTvJubqdTZs7ulCwpc5tMIXP3x41Bd6oeGDx+ep/ChxvX1pwwq&#10;K4+vS0uzX3bypNl8S8u1IsuXy04REREczs/f/Xw9jAiuqsFtvbduOU6+dctFOj/HfTm2y5eUeFtQ&#10;2+6tqTllV18fsqepKcS8ru7U9vJy7/Uk68svXLBc5OFhIOnhYTwnJMRa+Pr1w+K5uU4YECmcP79b&#10;9tAh/Tk6OkqTxMUFWSfhcRcXGatexcXHh9+9e1QoL89jUUmJx7qSEi+Te/f8dpeVBeyuqgowqa72&#10;pr7rpnH9+kFFtMeOHWozli2TnKShoTCKjNDYpCT3qehvmPqtrPQzRLx79/wtSYZMwX/SIavT049r&#10;3Lx5RP3qVWvV8+fNlcnIqVZU+Gg3Nkfa6+iWFGJNU1Gp4mllZVzSr7+Gnm1oOH2U+pFdZWWAGaW5&#10;qajIXQubdY4eNZY2MFghBOMxceIwHH8AL9FnvngZ4L8FFAqNzdrSO3Xq1GXu7u6NmJriZjQ4CVeX&#10;GBsbN/30009hFNeJiFk8FyDCSfcvXjxn0Dlayf6+pSW8T37+iaF37x4aHxFhJnD4sM40E5Ol/FhY&#10;EhERGMTeG/0dDqBRHNy38yMZm5/v3PEedemSJZ+f37ZpVlYagjo68pMUFWVGLFok/rOdndqA0FDz&#10;kTiUd/mynWRMjJ3y9ev2yzvvIdq/IirKbklY2G4FHx8TMRzew9TCzp3aQ6lxh1H48Rcv2s+MjNwj&#10;S8phcUSENSkdc2UcksOivqenoYST08a5GMHglKuGhtxkHR2FUVDK587tGXPzpodgcvJhSTKEiy5f&#10;tlE+fdpsobu7oQROmPv4GE3CX/MmJLjOvH3bSY4UsyoZiBWRkdbqUGy+vkaSXl67hIKDLaaSJyEQ&#10;HGwy1dl5g6CZ2XKBNWvkx8nJzRksKcnf19fXrlde3skBWVluI27csJtIHVzA3n7dVEPDZXybNy8Z&#10;S2Ubjb8CxTtKl3iqNxXGVV1dbrSIiMigtWuV+uE0cXj47rEXLtgJRUfbyl25Yr8kPt6eOtl+zatX&#10;96sTj5SCg63kPD1NhTHnbG2tQZ1t69DwcLvh0dGHx8bE2Ezx9zeYamGhNVVbe+EEBQWxYYKCQ7Ae&#10;1uNICu1eUcH6n/oBZIjGwNAnJTnJx8XZL42K2qsZFWWzkvJeHhlpq4KL9wIDd0vv379eBLzGFSlz&#10;5kwci443duzYgZqaC/r7+poNhjGMjT0yC8Y2Pv6gKg7URUbaLD1/3loxMNCc6mAi4eyMf7xbK2xi&#10;ojbLyEhD0NJyHZ+npxlfXNzhaXfuuIqmp7spZGYeW3znjrNqYuJBlUuX7MgjMJHFv+Tp6ytOg8JR&#10;V1cajfn/4ODdY6OiLCejfRwcdAWMjVWmdPJ91chTp6xHxcbuGQfZdHfXmwpZpnKOlZaeNUROTrCP&#10;r+/mXtgMQh4gq+3QPmg7Pb3O9lm9Wm4wKbXBkCXyFGfgCpwrV+xYbUM8Womt3OBNWJiVHHYjOThs&#10;FjhwYNu4oCCzMfHxByZkZByflpPjKZGbe2wByYdKRobLkoQER2WS5wU4p2NtvVZYX191mr7+Mj5H&#10;R32+M2dsZpC8imZluc/LzHRfjPBJSYdU4+L2K4aE7Jzn6qonummT2gwYbQGBsSMmThzYn+mTRFz7&#10;Pvqqh4fRv6j9Bnp7m4zHjQBUn3nodzidfeOGo1ZCgsNKkn9SyPbUR3YquLhsIsW+cibWBDZsUJkI&#10;Q+rnt3PCuXNmfJAzO7vVAjAeiorCIyZPntyPPBDSPZrf4mJOGtj0hlxGRNgJUJ+ViImxVYyN3a8G&#10;OY6+bKsaGmqxEIbDxmbj7LVrFfnl5aeOmz596DDMbujqqg2g/IdevXpkErY/Y6ch6YqllIb65cvW&#10;rLiQQQ+PreJOB9HvVwo7Oq4XwaaIBw/8tXJz4w7Pk8euyhcd69YVV5MBPlVZ6XsgJcV1+7Vr+9ZG&#10;RdmqhYVZLDx+vJP3WloLpkpITB03ceLEoQMHsnQypgLByz81EP9vAdYN3sLw77//fo6pqWkgtuZi&#10;ioqb4WAIRkZBQQEnz32I9hKtJcLi+TgiZvH8TwNb/2gE8T061aFDawYaG6sO09QUGU4dbfjIkSMH&#10;DRnCUkgwUiyF1Gl0wr+9dcvuR3ID+5LhGIJFdgiVhMTEodQoLOFWUlL6l7a2dm9SEoNgHEgYMbKb&#10;ZWu7Zo6l5Zo5cB/RiSCQGMnKyfENnjxZtB/+c333bs3+xsZ6w/bs0Z4A5Yi/14Ty2rBBSXD16gVT&#10;li+fP1FVVXQC/j1NTm7GaCGhiUMhiEuXLu1LCqofdZwhR49uJmWiK7Br1yqhbdtWTFu3bj4fRqCk&#10;aIdaWW0YcvCg6QgPj02THBxYu0mEjY015yCP9etVpuAg3saNC0bij3U2bVIcoawMfogMnzOHbzB2&#10;amCLLHXQ76jD/EAeRx9sbSblM0xZWW64gsL0YYsWCf6spiY3gBTlALxjeIp3goKjfwZPqQP+S1dX&#10;7kcjo7X9YDiJJtjY6ExDWRgeGRuvEMIf/mhry1BdZ4+cP19k0IIFC/qbm6OeugNQD0qDVTYoR/Ce&#10;muiz9rGj3YuL7X4ICTHqR0qQxQsbm/UzkC8p6LmmpurCmB/W01OeilGvnNxM8m4mjx46dOiwfv36&#10;YdcfRm1QYj/s2CH+k7u77gD8AdGBAzqT7Oy0iadrZqGNofg2blzKv3y59Ps2W7Ro2hgZGYERCxcK&#10;DaU2HUJ1Ge7lZTbG29t4CrZIY0++jY32zK1b1acz/5ZH/Bo9efLwIWhnkpd+kBHIFnjL8B38gUHD&#10;OwxgwFdNTeXhqqpiwwQEBAZh1M6Mmq9e9fgX5NfR0ZDSWEXtIzdcQkJoKLZyYmoGJ5KNjJRYbQM5&#10;RNvAy4O3a26+UhiKdsuWpYKol4KC+CglpVlDDAykBx46ZDAQV+eTXIxzdzfhd3beOh1yj/rQAIKM&#10;oDSfmNjM8eLiU0YhP6wvdtbfYAwGN0z9EcfYeOV0tL+KytyJoqKTR8NoDxw4EG0MPfLJ6RY7u6++&#10;wWl1yAvqiA0WWD9BPaytV4uSQRBl+iL61oIFYlMwOBAUHEcyxTcYaxwGBioD0cchZ+gHKDPxEFPa&#10;jAGjPL76BuujO3bs+AnyvmfPenZ/1xHavXvd7G3bNGeh7lpa8/nk5WePgxGEbhk0iCVDP+JKFju7&#10;Jb0OH95M7WY4kuRwSmfcVbMhg9AT6PcaGqITlJUlxikrzx5HOmHypUsHRV+/Prns2rUEJz6++qfY&#10;Cblte/adly+99sbHH9rs5WWqumfPamlj42VzNm1azBr8gPdjxowZyRxLQP5MPYj+1kCHhiJG5xsv&#10;Ly+/0cvLi/WXt10XzxnC2oeTk9PL8ePHX6E4uPdqB9FSIiEiZvH832ExkcZ36FxCQkK92dvZQBBU&#10;5MFtpPMNOuKcOXN6ITy2+Q4Z8v7eJQg3lBgrTUyBwZOB6z17Nv9IKCLc1TRu3JDhhCH9+381kBEm&#10;oh8wssEOExLm/tLSk4dAoGm0OwLKC+EhfGSkyIXuP4DdoZDv+7hycuNIKEX7QeGLiU0n5TGWRkzD&#10;h2DEDOWNOmIkqqY2cwAUr7CwwAhcPAhCJ0Xakyf/jBFWH5Sdqd+wYR9cDQKB+wY706jz/Ih02Xzr&#10;M2LEV71gZGAkUI9hw4axeMo2xuAp5AD8QRrfg0eUDquunWWZMorhEVPn/v37D0D+48Z11hMGGryH&#10;x4G02WVjvWOn+0lglLp585zvcf8PeAHlwLTPjBmjWPlPmDAUxYebD28X02Nd5QL1+BbpQOlKS88Y&#10;iHqA56gHPimBoSNH9h2EdkObYQRNcZBOb9QB7QGvDgYA7cXwAHFR/xEj+qCzQ2kxdXzPWw55/YDv&#10;IE7+0HuUGXHfKz0MAtB2SAPtzCG/4CHa+HvkgbJBliC/UPzgD8rHIb8oG/L4CbKHfCF/8+cLfFQf&#10;8LJvXxYv+yM/rFchPPJQUQHvOuUR7cDPP2ZkZ/v3QV9neM+UD238OX2fJWNMf0I9kD4GXjIyk8Z0&#10;tvXk0WPHDh6BulBYEvWvWLIOWYNsIi7DRy59nCkDPr+FMUDfwhSXmNiEYagH5EhAYDBLDvr27cuq&#10;OxFnX/pWU/Orb9F3IYsYgIFvDA/AZ0aGqB+Qge/3865dmsNv3To6vb09aKF/YMphnEDHormlZeqF&#10;R48O6dPgYKmBwRIRMbFZUwQFR4xFGcD7Pn1Ym5kYndGdbvvbAo2Jgo8cMGCA3N69e69jioqb8QDh&#10;7qyNGzdWfPfdd8EUByfP9Ynkif7UyfNPgCUARGhQMPZ94xLhXdd88Bv1QRmY8EzH44zDpInOC6FB&#10;J8CGAhCr4xMxComJC0K6SA/CysQD4TvC4zmoa74oE5Mn3iN9hpjweAfCd6TVtUxMeZAuCN+ZeCwF&#10;RMTUjzM/Jg7CcNaD2zvONPAb75jycpYHxJS9a9pIlykfUzYm7c8BU37EQxqoN/LizJuT75z861qH&#10;ntLBd852Y3jBlJmpR08ywhhHhEdeTH6Iy6SH3wxvQNzecyszZxh8Z+oGwnc8R7mZsqHvMUYQZWPk&#10;BXGRHgi/ubUnwwvUhzM88sAzpMUZnonDyXvOOnwKTD17qgeIyQf5c5atKx85n3OWgfmO5wjTtS0Z&#10;XuEZyoCycKYBYtqD4QPCfxQXMxzwVsrKjk1obz8rYWyc64rt3OMm1LU5OMQ552VbLXNx2SytoiI2&#10;ZciQXriVAcaXaS+mfsgfeTG8/EcAhUXhWfdjaWlpWfv6+r7DNFZX44FnOPshIyNzh8LiL2utifCn&#10;USJEOFMCRiC9fxeYBgShYUHMb24M5mx0JjwTh3nHGYYRQjQcBJEh/GaEkjM/Jl3OeExYJjyIW75M&#10;OtziMnGY9Jn33MrDpM0Qky7yALrmxxmGCcf5jnnPxOMkvOMsLyePupabidM1Xc53nwvOdJBH17zx&#10;G4R33MrAoGs6KDNnGkwdmDQ4y9xdvK5xEYbJl8mPicuk1/Ud8575zrwHmO9MfG7hmN9M2Tj5w/AG&#10;zznjgvCbCd81DlMfzvAgbnmAmPBMHkzZPhecdUE6nOlDH4HwnSlb13yY8nHjDyc4w3PWn0mbSZ+p&#10;S9c0PisueWzfR0f79qqtDR/+4sXF6V5et7V1dfNcd+685RAa6qV96tQOeSurVUKYGofnTnGgKznr&#10;x/C+a/7/CKACsKqjyXVWPXz4cD6uaO9qQPDM1ta2jdzKSArrQmRMhGvbpxHBDQMzwIR/JxiGdqWe&#10;wC08iBPMM5SXERBOYQR1jcv5mzMct/AMMeB89ql4zPNPlYmTuoJbmE9RVzDPu5YHxBnvc+hLwRm3&#10;a97d8YIbON8z8TiJ8313xITtLn9OcMb7XOoKbmFADDifdVc2zvJxCw/qrj6fCg/qGu7PgonPLQ8Q&#10;nnHm8ynqDsx7znyY713z6IpPxQV9jXXbioqr/RobL45uaDg9vbbWQzw52U725MldUlg/wqYSrHux&#10;t7RzGl9WfDb9I4EKwIWDa8VvZGTkefr06XdYMGeMB77DgGD6isIEEuHsxwYiWaIJRDBAYMg/EUzj&#10;fWkjfml4Bpx5cYvf9T1D/2v8r8rByQNO+lL8mTgM/kq+/2lwlu0/Vcb/ZNr/VHzAC2wCIQPyL5x3&#10;wbmesLCdEzw9DflwTktLS248NlWw1xwxYP/HGw1OoBLwHjAvN27u3Lnarq6utZz3Y2Hx/OjRo28k&#10;JCRSKAymr5iLE3H2A4bn3z199ZeBhTain7FFVW7mzAGioqL9mN/S0tIDsWDLDvoB4I5iEZG+ftC4&#10;SE9pMusPc7oFFkAXzJnTH/kweeE3vfq38gbl19TU/GKDjXjsr5+EJg0IFgoJ9dZkbY38EFhclJSU&#10;xPxtT/X6WpKfvy/4gJ1a7Gc9Anly4/2/C9iZ86k25MA3qCPkgf2bBdR9NMkC++fnADuCMG3xSSCv&#10;rvKDNutahj+Br8FXpMWkPR/9QlAQCo0rsCmiG3n5Gs+76z+Eryl9Vt/7XHmDLGPjAFNnpnzsu7W6&#10;Aysfpk7sZz3hW+gBJn3oA+Y3iC13PQL5kQ7EdD9XdHR0fIOdkM7OO3tbWq4ZiB2W2NmHjQI//zy5&#10;HzYAUDDG8/h/A3RWVAoLQljLENqzZ88lZjEd92DB+9i7d+/jPn364OyHM5EhEf7zHGc//tTFif9p&#10;kGAtk5KU9GXTaWkJiYukEAKkJCT8iVy7E256riQlJeWGDsR+xALFOUhprGL//Ajo5BRmF4UJZ/Kl&#10;7wEyEhL76d1nKdCeQB1sKJXLiugI0S4Q1cecBBprUN2ChH6UtKTkXgp7mMq3k/UpJbWblBqmHbsF&#10;xZvM4pWkZCgUKfvxV+hAlN5Reh4rIyODg6NcQXUeTGHOEZ2m/IJY6YiL64NP7CAfQVJEZBal7d6V&#10;990BbUhlOyQtJoYboHsE1bcP1ccB5aDy4L62HkFpD6H2i6Q4bpyyQvlpEw8wgOpR3ikc6uJIn6Ad&#10;UuLiVvRp0BPPKL8lFCeWzXdfihNE8gNZ5WMH+VOA/FGdj1Da4UQ+rLQlJM5QefS7G4igDSjMPnEp&#10;qe30k1VXGEJ65krxtLszIPSuL+VxCHlR2f3wSXF2QUmzg3wEijOJyuTFahsJCW8iP/oOucH9elwh&#10;PWPGQEr7AIW7wI5zksgS7cYO8gHExMSGSUpIOKJPIn36jKDPECJ/1jMpqeXsoF3xNbW3IsX1pHIe&#10;oPCQIV9qR/zvETd8LSfXudsT2wU7d7a9X/Pg9D7+XwEVQgXRyOM1NDR2enp6sv7yljn/oaOjU0rv&#10;8K+D+4l0iKSIcPYDyuVvN33FUoBSUgtB1PDHqdHvkyCsou+L6Nk86gwYDXwEEkBjCluObZfsRyxI&#10;S0llUFxH9s+PQJ20FwlZNAn1VQonD6IOpEB5iXdN60tBwj8eaZPwRlF6qiS8wvQpTYK/msq7gB3s&#10;I9C7iVQXKKQICr9YRlxcmHigQmVDOcN6VGbS0mIUp4nCPiJFps5+jM6+idJsovK8oPdY/+IKOfBf&#10;UrJNptPoLaYywLiWUXwcPOXagSTFxJSJz1UYjbIf9QjylsdQHrUSYmLdGnYGrDJQu1K52+g7lGKP&#10;oHJOorK8pjhvKDz+KI0F4psL1QPb2LtVAsRjWYqXQ2m4Ey2i37MpznxKZ7kcGRZ2sI9Aae9F/Ulu&#10;0Eby7DjUFJ/vOXIDKe/hlG4pykPpzUPa9Im+gfbrth6U/xKqRwnan/rLd1Q+Z3qWIi0i0q1Bk541&#10;C4a3mOJ5IQ/Ky4Di5YNv9JprXhROnMLXkqzYcpaPPnGzN1fICAuPoDSLSa5gDOYTjzTp8yryZQf5&#10;APBmKE1pGfR/qg99byLyRj7Eb0UxWdkp7KAfgMowi9IsRPmlxVFMybkUZznpF1zdxA2oI4wEdCIM&#10;BreF8v93QKVQQRiDMT/99JPYwYMH78ALgRFxd3d/TQryBr3Dvw7uIoJCQUfA9BUU8d/aJaNG16aW&#10;z8A5CvajbkFht0LgIaCYemGIOuBtEhzcOswVMCAkzOcpHw+Mzhhiv/5LIAUEo1YtJyGB/5n/ADj7&#10;wv76EaguO6CQKB48xfcg4Rel9OroPbZhcwXlKULv84kcSenC88SUwc/0O5jqidHeHeq0OP/DFTAg&#10;lHcZGS1R9iMY4UTKN7S7MkuKii6iMHngJftRj6DyjKL0CqTExLobPbKwcOHC3tR2Z6hOrqRkNlOc&#10;BFFR0dHs11xB9eSncOlUT3+Km0t1xYCJ5YnSc/wDJ1dFgKkR4tdFihPFzZOiMnc7/UVyt4fiJWAa&#10;i0N+/rLCweib0s6mvHWZdD93CpTNrwwqlzfVK4Xqh38b7RZynZ5nJsV7b9Qp76PUrhiAvfdkOQEZ&#10;oTgF9F75c+stR0aR4uRQm2ItlgUyQPvxrLvBIQe+pfrcofzWs393C5KteRS2mfLRYJfrc4CygxCe&#10;IeZZj/X6JwOVhHBjjo9v06ZNR7y9vd+cPXu2w97evvW7777D4vkhoq1EC4kwOsDICNb1b80UEhR9&#10;dCCMxNiPugV1Mj3qKPeJAigOPBe41qD7lI45O9hHgNBSmHPUUYo44mEaa3NPSuMz8A1LiUlKXmb/&#10;/mxQeeGa48bkD0Bl7UPvblG6uIqGK6jMohQ3jxTnAvo8R4SR4Qr6hCLG9CCUarcGhLybCRSmgeIc&#10;kBAVVZEWEzOg32noiPSaq7z8pwwIjTBlqdyZsuxRJpXpBtUdF4B2CyqnAOpIeVBUKVdq04vgG8Wz&#10;oefdGhCKNw6yRp/vvZbPBcUzo/o/pvww9XMcn+Af8eMvTYFSWYZSmdMpzRQiT/ruRZ/BlP57z7In&#10;UPhYKsdbCt8jzwAYEEr7LvHJj/JdQvzTpe/xFNeyOwVMac+lOMUU5hqFPUY88KZ+40nyNZ8d5CPA&#10;gLDz8ab41MSsqaUi+o7DzVzzYQB+Ul4waNBlPQJ9l8LtIX0AAxdH+WHqy4Zk4XPWtRiDwdD/a6CC&#10;MAYQ1vHDhw9f7ObmVgsPRE9PL5OewQXdQ6RNxPzvB6Ya/nbTV11BDf/ZBgRCRQKShzlbCA9DJNTJ&#10;JHSf9EAon+NMHDzDoiu9/ivC8zWle4Lyx7TJF4HKe4Iolv3zPTAip3qmER1mP/oIVH5Rel9INIvc&#10;fjXqnElEp6mjbqY0p9H3kp4MCIUbR2VugfIhnhylOljSSLjb8MB/yIB8TXU4zS7vEkwPUXkw1ZHW&#10;0+I+lV+A6llIRNlQPhISqfRti6S4uDWlx/LIOkN+CHg2lDY8F6yTfBGoXNZUxluU91BGftij6b+k&#10;fBgPhMqvh3SZtInQ33sE1XUuUQrxIZHKFQIPi/2KK7D4Dd6ySErKg+LuJZ4rsF9zBeOBYF2BKR+I&#10;6o5ZEa5geyBp6HNULx3KC4Ykjfj3yfUwqvdnGxAG0B1Uf8iOM8loKcX3Z/dtHtiAkDJeCObGhSws&#10;LM4eO3bsFTEvgH5DeRoRMVeXwFP5209fASQoX2ZAyA3msgaSgM7A/vkR0CFZwkwjIfajfxso3xU0&#10;IisjRQnP7z0wDdHTOgYJvCbVpYY6GA58vgfxYhOVswzzwexHH4E6MAxIMaUxnVU3SclU6jTn6ftg&#10;yhMdvkcDwl4DqcDon/3ok5AQEVFEO7F/fhJUxk8aEFlx8Rk0eqyXkZK6TGlfovCXZaSlw6g9H1L9&#10;IMtcQfVmGRAKg5sWYIzVKW4G8S2Ovp+hR1yVOhQ+hXGlsEmUxgc7digt7OrqdvMCxbOlMFfZP/9t&#10;gAGh8uTQZ7f15QYRaWk+Kk8qyd4Gqtdw4iPWzo5SHbo1PMwUFsmcLvvRJ8EYEJInMfajT4LtgWBa&#10;bgv7EdoMU1ipn+rnVP7PNiBoz66GgtrJkvJpYv+tBA8cQKcAs7CzavK8efN0ra2tb/7www9wC7Hw&#10;CO8DHWoyEZj3t5++AkhYtpPCqJo9ezb+q71HUFhTEo7qrgu59AyLoj2N2H+iMLGUTxkJtguIFJUL&#10;CdtB6hh/aRGUpZSkpEwozUAIPabF8Ju+H5AWF+92ER3xKIwFlSuOOr8jlWUnkRM9u4502MG4gjqj&#10;JOXRREqH1ampDlAmrEVNeqdA9WwmQ4Jt3Fwh37mG0NqTkeoKtgfyjJT9MYaHcjIyLky+XYFFdApT&#10;390iOtX/O4obRuW4xn70HvTcmZ6ndzeiprpPI8IU3Pvy03cPWWnpDoqH9cBuIUPlorDHiQ4T3wwo&#10;nS3E992kVE2JnVPZwT4ChbEhnj6lOnmi7iz5kZJyoHS6XXj/HEChQi6p7AmcfKXPTcQjruuCVG5B&#10;Ks9tyvu9wZAWFRWk3zCilt2toUhgtyANHChtbJb4LEiKiEhQnCaqOwxUZ/nk5NDu0DdcIUl9GX2a&#10;wkA3sUB98GdKJ5WenYLssx9/BCh+4ms5Ef4Ir0dQewlReljT2gd+0acJ5RtPPMDfeP/tB8//C0Aw&#10;IFRYZBSeOnWq9jfffIMbd1cT4eQ5XES8QxiE/dsbEPZoUh1Knv2oW6CDIyyUD/sRC5j6oPjdKkx0&#10;KBI0eep4xiRo1iySlrYmQduJEQ872F8CRmroVEib0oVhWo1Ow37dLaSpUhTPjOLsRwcgfsxmv+oW&#10;lPYQCqeBT/aj9yDeDCcjptFT3kqkmCmvlZTvJ402AyrmMCrjRlIkVgwPZWVlwUf8UdlHgJGn9FfI&#10;iYmNZz/6ADhXgjpwqy/lMYbqsArTeexHH4DqOABpc5af0hmK0TgZbSX2o24BpUv1x04ifZKd/fS5&#10;l+LJ9TTtIUuyN09WdhvF66w/5EdKahd9CrKD/ClA7in/pcRLsw/4SvXvbscb1osonHZX2aXyiCMt&#10;+srVgEBxU7rLKEy3O6i6grVuQt4ytckupnzEB9R/GTvIR0CdqCzqXQ0y5TuL0tLoaecj2oDyUusa&#10;lxtYMkl9huTSksiG0jdH/ZA/OwgPXQCrCuuNLb1YdITSxBwmFrTE2c+gVP7y3CwPfxpoIx7v/yHo&#10;Ohjh4R+Lv/16798FEHh4GJhfh8HAf51jvhv7v/EM2/H+EdNXPPDAAw88/HeBES5cQMwPYyEQU1Zj&#10;iPAXuHBpmcVzngHhgQceeODhA8AwwF2DEcEcKQwJDAe8EhgPeCg848EDDzzwwANXwMOAEcFUFRb+&#10;QPiOZzzvgwceeOCBB65gjAM+YSw4iWc4eOCBBx544IEHHnjggQceeOCBBx544IEHHnjggQceeOCB&#10;Bx544IEHHnjggQceeOCBBx544IEHHnjggQceeOCBBx544IEHHnjggQce/vv46qv/AwDbK8A6VJs5&#10;AAAAAElFTkSuQmCC"/>
  <p:tag name="ISPRING_PRESENTERDATA_0" val="SGVhbHRoaWVyIEJ1c2luZXNzIEdyb3Vw||c3VwcG9ydEBoYmNvbXBsaWFuY2UuY28udWs=|aHR0cDovL3d3dy5oYmNvbXBsaWFuY2UuY28udWs=|ezVCODc5NUMzLTI4MjMtNEUzOS04OUM3LUQ5QTFFRUM5RDYyM30=|U2hvdWxkIHlvdSBoYXZlIGFueSBxdWVzdGlvbnMgYXQgYWxsIGFib3V0IG91ciBwb3J0YWwgb3Ig&#10;eW91ciB0cmFpbmluZyBkbyBub3QgaGVzaXRhdGUgZ2V0dGluZyBpbiB0b3VjaCB3aXRoIHVzLg==|SVNQUklOR19QUkVTRU5URVJfUEhPVE9fMA==|MQ==|aHR0cDovL3d3dy5oYmNvbXBsaWFuY2UuY28udWs=|SVNQUklOR19QUkVTRU5URVJfUEhPVE9fMA==|MDE0MSA4ODkgNTUyMg=="/>
  <p:tag name="ISPRING_PRESENTER_PHOTO_1" val="png|iVBORw0KGgoAAAANSUhEUgAAAcsAAADgCAYAAABsHk0GAAAAAXNSR0IB2cksfwAAAAlwSFlzAAAL&#10;EwAACxMBAJqcGAAA2+RJREFUeJzsnQeYFUW2+Jvd9/a9ff99b427+tZVzFmSZANgRDeYVteEGQUF&#10;lZxzzhkJIoigYkAQUZCc0wRyDpJUVEyruPLc+p9fd9VMTdM3zgx3kDrfd747c293VZ3T4dfnVGjP&#10;c+LEiRMnTpw4ceLEiRMnTpw4ceLEiRMnTpw4ceLEiRMnTpw4ceLEiRMnTpw4ceLEiRMnTpw4ceLE&#10;iRMnTpw4ceLEiRMnTpw4ceLEiRMnTpw4ceLEiRMnTpw4ceLEiRMnTpw4ceLEiRMnTpw4ceLEiRMn&#10;Tpw4ceLEiRMnTpw4ceLEiRMnTpw4ceLEiRMnTpw4ceLEiZMCcuOA1afdNHB1DdG6Nw9e3V0+J8rn&#10;PNENtQev/kT0O9GftPL3J/zGNnpb9qlLGZSVaXucOHHixImTQssNA3JPF71dwAbkZooeEOApVP5W&#10;Nw9KTf198vc/QJmUTR3UlWl7nThx4sSJk6Tkuv65pwm47heIvSi6DcCFVb4XzZW/C+qN/QvqEb8P&#10;yPX3jVHmNuqkbtqQaT84ceLEiRMnR4gAqvr1/XO7C9BybxpggLha3dB/tYZcoDf0y1XX9ctR1/eV&#10;z745BbRWn4Ia/t3fR/aljAJl9s+vL6g7N5e20KZM+8WJEydOnDgBkrUFTKNEv/DB5cNLIkH9aeBo&#10;AFizt3z2zlY1RK/tlaWu7VlQr+kRaPh7tmUf9vXLMEDV8CxQp4YobaJttDHTfnLixIkTJ8eh1Oyb&#10;U7NWvxxA9K0GUwCq/sCrIBxtMALCq9DuWap6N61dV6nqXWIov+nt2OcqG6YaoDY8qdtvQ/+gTbSN&#10;NtJW2pxpvzlx4sSJk+NAavTLuVDA0010n0AIEKnrJbK7njSqTqXW7JWdB8arexSEYrUuK1XlzoFW&#10;6rjC14odAq3ccWUBNd+b7cx+lGFD9GoLoNTtg9NP2+b4bTPtpM20HRsy7UcnTpw4cfIzFYFMnZr9&#10;chbWksgN9UEpQKrZh+gOQGYHgCQCFIhV8+G4SlXqlA/EK0UrtFuhyrZd7uuV7fl/uaok31fttLKA&#10;VuoQ/MY2Znv2vbJDfnmUTR3URZ3UHYAzaBNto40+LHW7sQFbMu1PJ06cOHHyM5Jre2efJ3DpJ3qo&#10;JilW0Zp9g/Qqeo1EcwEgBVg6pWoAaeBYps1ydUXrZeryVkvVZS2Xqivks1ybZaqygLCSaDWJJK/q&#10;VFD5jt/Yhm2v0PtSBmVRpg1P6qTuq3xwrgrA2Ss7r5202W+7KLZgE7Zl2r9OnDhx4uQYF4HJTdf2&#10;zZlewwBS9FqJ1uR7dbVEb1f7/Y9B32LVzqv8aJBIsJyOBC9vtcwH3CWiFzVboi5rIbATLd96uUBQ&#10;IkjZvrqA8RrZN0r5jW3Yln3YlzIoizIDeC7z6yqnI1U/Su0ctIm20UbaSptpOzb4tohN2IaNmfaz&#10;EydOnDg5RkUg8pjohmt1VHZN75x8SPbMUtW7B+nPKp2D/kVSpgCLiA+IXdx8iQ+1C5osVuc2Wqwu&#10;arpEXSGgq0BEKdtWk32uERjWlGjw+m5Zvl4n5aHmf35jG7ZlH/alDMqiTMqmDuqiTuou56drl/tt&#10;om20kbbSZgNNbMEmH6CBjY9l2t9OnDhx4uQYk6t7ZzcTPXgtkOwDKANAXqUjyTxIdrIg2XqZH+1d&#10;DCCbLlbnCMzOfn6RKv3sQnVeo0XqcgFaGQFdlfbLfQDW6LJS3ShAvEUAdmvPHPXXPrkFlO/4jW3Y&#10;ln3YlzIoizIpmzqoizov1hEnbcmDZqd8aNL2q/xIM8u3CduwEVuxOdN+d+LEiRMnx4Bc1Sv7V6Kd&#10;ru6V/S9/yodEYNf0DEacAplq3VapqgKdigIu+gpJf5ZpK5BsscQH1fmNA0ie2XChOqPBAvW/zyxQ&#10;5wrMLpHfyrdapqq1W+FHjrdImXf0y1X3Dl6tHhy21tdHXlhXQM33bMO27MO+lEFZlEnZ1EFd1End&#10;tMGHprSJtvkDiejXJKXL/t00MBlFyxQUPb0Fm7EdH2T6ODhx4sSJkxIq1Xv6oOwm0AiiLj576vmN&#10;FiQrSHRXrn0ASQbbAKYLdSR51rMBJE+rN1/9vv589UcB2eXNlqqqEuHVlOjuzwKmvw3MVQ8OXase&#10;H7lePTV6g3p27CbRjarxK5sKKN/xG9uwLfuwL2VQFmVSNnVQF3VSN22gLRfqSJM20lbaTNsNNP0B&#10;Sd0DYF6jbcZ2fIAvMn08nDhx4sRJCZRqPbI7Ve8ZAIO+PaKv6t11NNlFIsmOK1X5PEhKZNdcINks&#10;6I8kHXrGMwEkT31qnjrx8bmqtER6ZVssVVdJVFdbgHRX/1xVZ9g6gd96H4RNJ2xWLV7dotpO2qo6&#10;vLlNdZm8vYDyHb+xDduyD/tSBmVRJmVTB3VRJ3X70JS20CbaRhtpK22m7diALdiEbdX1YgdXa9vx&#10;Ab7I9PFw4sSJEyclTKr2yGlWrUfOv67qlQMoVDUDya7BQgB+ylUiuSvaLFOXCXTMwB36C/8o0dzp&#10;Etn9TkPylLqAcoEq13KpqiFR3G19ctR9g1eruqPWqwYCvOYTN6t2b2xTnd/arnpN3an6TtupBkzf&#10;5euQGbt9Nf/zG9uwLfuwL2VQFmVSNnVQF3VSN22gLbSJttFGMxCItmMDtmATtmEjtvo29yCyxAc5&#10;/8InmT4uTpw4ceKkhEjl7jmPCRgOCiBU1e7ZqioLCohW7qLTrj4ol/lzGy9pqaPJxkHK9Q/PBOnP&#10;k5+YJ6Cap34vkDqz4XxVQaB0nURut/XNUQ8OWaPqvbheNX55k2onkWLXt7erPu/uVIPf36WGzdyt&#10;RszarV6cu0eNnbe3gPIdv7EN27IP+1IGZVEmZVMHdVEnddMG2kKbaBttpK202Y8yxQZswaYKui8T&#10;W7EZ2/GB7wvxCb7J9PFx4sSJEycZlkrdsm8SIGwQMKgqPiizVeWuASiv7LBSlfcXFAjSrpe2MKNc&#10;F6kzn5Vo8un56tQn56mTiOSenCtgmqfOkkiuTPMlqlaXFep2gdjDw9eqp1/coJq+sll1eGOrRIk7&#10;1AANyRfn7lXj5u9TExbtV68uDvSNpR/7av7nN7ZhW/ZhX8qgLMqkbOqgLuqk7rP8PtN5fptoG22k&#10;rbSZtmMDtvhpWbGtvL+wQQBMbMcHvi/EJ/gGH2X6ODlx4sSJkwxJxW7Z5wkIpvtQABCilbpkqUqd&#10;s1QF+ifbrZQILJgzSZ9fXtq1YZB2BUInPzHXj+T+VyK4M59ZoK6QyO1aidb+2jtb1Rm6VtUXmLWY&#10;uFl1fGubRIY71KAPPlKjZwdRJCB8fcnH6s1ln6jJKz5RU1d9WkD5jt/Yhm3Zh30pg7Iok7Kpg7qo&#10;k7ppA22hTbSNNvrAJC3bMD8te4mem4mN2IrN2I4P8AU+wTf4CF9l+ng5ceLEiZMMSKXu2f0qSwRV&#10;qVuWBuUqVbHzKlVeoqxy7VdoUC4LpoRYoDxNoEOak/7B0wVGf5D/SzeYry6U36u2XaZu7Zml7hu8&#10;Rj01ap1qNmGTHwX2lmhwiEDuxTl71CsL96lJEj2+tfwT9c6KT9W7WQfUe9kH1IzVnxVQvuM3tmFb&#10;9mFfyqCs3jrCpA7qok7qpg20hTbRttOfCtpKm0+zgIlN2IaN2IrN2I4P8IXvE9LR+Eh8lenj5cSJ&#10;EydOjrJc2TWrjgDgUCWA0DXLh0MlQNkRYKxQlwPKFmYgzxJV+rmF/mCZ39eTSK0ukZqAUqK1MzQo&#10;z5ffr5Qo7aZuq9Td/XNU3ZHrVJPx9FFuUX2mBv2ToyQqfHn+PvXGso/V2wK/d1cdUNOzAzDOWvO5&#10;mr32C9HPtX7hf8dvbMO27MO+lEFZfj+mlE0d1EWd1E0baAttom20kbbSZtqODdiCTdgWLMO3zLcZ&#10;2/FBJQ1M3zfdfFgewmeZPm5OnDhx4uQoSYUuWRfKjX9hxa7ZqmKXLF+v7LRKlTMRZdvl6lJGvDYX&#10;4GhQniHQOV1HlD4oJVr749Pz1dkSpZ3/7EJ1SeNF6hoBzW29s9VDQ9eohi9tUC1f3aK6Td6uBk7f&#10;pUZ8uFuNX7BPvbbYgPJTNT3ngJopMASOc9d/oeau+0LNWx8of/Mdv7EN27IP+1IGZVEmZVMHdVEn&#10;ddMG2kKbaBttpK20mbZjA7ZgE7ZhI7ZiM7bjA3yBT4x/8BU+w3eZPn5OnDhx4uQoiNzwu1UAkBI1&#10;VZDoqQJTLwQOZdtJRNkmWPz84hYGlPlTQ/IiynpHgrJc88US0a1Ufx+Q66dEm0qk1/HNbar3lJ1q&#10;2Izd6sU5e9XERfvUmxIZTln5qZqWVRCUAHLBxoMF1IemBUz2YV/KoCzKpGzqoC7qpG7aQFto0xHA&#10;rJcfYZqpJdiIrdiM7fgAX+ATfIOPAl/52i3Tx8+JEydOnBSzlO2cVVNu+Pu48ZfvLKAULds+H5SX&#10;aVBe0HSJOvv5xQKThep/6y9Qp1p9lGc8PU+dLVHZBc8FoLysySJ1Vdtl6q89s/KiytZElW8HUeWo&#10;WbvVuHnAcr8fGQK893M+y4MlUFy44WCkzrNgyT7sSxmURZmU7UeXUldrK7qkLbSJttFG2kqbabvp&#10;w8QmbMNGbMVmbL/MAia+wUe+rwJY7sOHmT6OTpw4ceKkGKV856xRcrNX5Ui7dhRQSvRURoBweduC&#10;oGS5uD82XOTD5HdPzhewzFWn6cE8ZzcUUEq0duHzC30YlW22WNXouEL9rX+OenT4Wn8OZNvXtqhe&#10;72z3+xVHzjIp2P1q8opPj4Cln3IVXSBwtNV8H4YlZVAWZVI2dVAXdVI3baAttIm20UbaeoEfYQaD&#10;frAFm7DNB2ZDsxi7BUzWveVBgvS0+Aqf4Tt8mOnj6MSJEydOiknKdFpVu2zHVd+W7aRv/AKBK0xE&#10;2Xq5urjlUnVh06U+NEqzQLk/oGe+nh4yV6AyT535zDx1/nML1EUSqV3aZKEq03Sxqij73dh1lbpn&#10;QI56cuQ6AdZG1WHSVtVDADbIH9gTwJIpIJMjIksTXeb1VVp9l+b3ArBcHkwnoUzKpg7q6uAvVrDR&#10;bwNtoU20jTbSVtpM27EBW7DJt01sxNbS+u0l+ABf4BN8g498YOIzVHyILzN9PJ04ceLESTGI3OhH&#10;lfWjyVWqDBFlWxYcWCFR1HL/tVYXNluqzmscTBHxF0OvH6zM87snBS4M6BHInNtwgR+hXdJoobpc&#10;R5XV2ixVt/ZYpe4fuFo9JaBqPmGTaj9pSwBLnYZ9ae5e9eqiYNEB02c5PTvot2TUq1EDS/s7f4CP&#10;bGv6LP1FC6QsyqRs6qAu6qRu2kBbaBNto420lTbTdmzAFmz63ZN6pZ/6wSLs2H6ev9JP8MJqfIOP&#10;fF/Rr9vBhyXQdNGlEydOnPzc5IoOq6qLflGmQ9BHWabdSomaVvjRE6NAA1Au8aOrM0m/Pr1Aneqn&#10;X+njY/pF0E/pR5XPS1TZeKG6QgBUvvliVR1Ydl+lHhiUq+qPXp8XWfbUsHxhZgDLiQslutSjYYHe&#10;uxqY72loojNyAzX/89t0Pd/S9FdSBmVRJmVTR08rsqQNtIU20TbaSFtpM23HBr//sn5g26n+CN/5&#10;vs3YXtoH5hLfJ/gmiDBX+D7zfSc+xJf4NNPH1YkTJ06cFKGU7ZTVXVSh3OzpiyNauqz1CnVpy+Xq&#10;oubL1LlNlqizGy3xgXH60wvVqU8x3WKBOkMgwiLl5z23UF3cmChtsSrD+ymbL1UVBSZXt1uu/tIz&#10;Sz0weI2qN2q9ajp+s+r4xjbVa8pONeC9XWo4S9vN3uunTYkIg+kjn6qpKw/kQdMHZ85nBdR8zzZs&#10;yz7sSxmURZmUTR3URZ3UTRtoC22ibbSRttJm2o4N2IJN2IaNvq1iM7bjg3P96STLfN/gIz+y1KA0&#10;fsSnmT6uTpw4ceKkiKRsp+zTynTKzi3TOduC5Sp1uURKgOCSFsvVBfRVNl4qURUjYAWW9Rep0+ov&#10;FJgs8l9/de6zi9RFjRarSwBl0yWqnMDnSoFQ5VbL1bXtl6u/9srWsNygGo3bpNq/vk31eGeHv2jA&#10;kA92q5Gz9vhTPcYv2K8mLAyA+cbST3wAvrWMQT/BSj228h2/sQ3bsg/7UgZlUSZlUwd1USd10wba&#10;QptoG22krbSZtmMDtmATtmEjtmIztuMDfIFP8A0+wlf4zMASX+JTfJvp4+vEiRMnTopAynbJub9s&#10;1xz/Bl/Wv8lnkUYUAKxSl7ZZoS5quUJd0GyZKi2AOOv5JeoPDRer0yTKOqNhkJI9l7VUBS4XCWQu&#10;l+isrECHN3xUar1cVWm7XF3dYYX6S+8cf7m5J0auV8+P26xav7bVf61WT4n4+r/3kQ81Vt0ZM5f0&#10;6T71sgBv4qKP86AZT9mGbdmHfSmDsiiTsqmDuqiTumkDbaFNtI020lbaTNuxAVuw6VyddsZWbMZ2&#10;fIAv8Am+wUf4Cp/hO9+H+FJ8im8zfXydOHHixEkRiNzUXyzbLUeV6yo3+C5Z/g2fCOny9hJZtl0p&#10;QFiuzicN21TD8tkAHmc+KxGWRFnnA0qJyC4TyJRpsVSVb7lMXSnwqdxmhYblSnWrRHH3DFyjHhux&#10;XjV4aaNqNmGLau+/s1Kiy3d3qYHvf+S/p3L4zCDCHDtfoDlvnxovkeIrCwNwoq9E/M82bMs+7EsZ&#10;lEWZlE0d1EWd1E0baAttom20kbbSZtqODdiCTdiGjdiKzdiOD/AFPsE3+OhynYL1YSk+9H0pPsW3&#10;mT6+Tpw4ceKkkFK2R87p5XrkbCvfM0eV787NPVtu9BJZyk3/cgHJpQKBiwUk57dYrs5tttSPqM4Q&#10;eJzVaIk6uzELqC9VFzPQpcUSdUVLAWUbidAEOpUAZftAq0n0dkvPbHXXgNXqoeHrVP0xG1WjVzar&#10;lq9uVR0l4utGOnbaLtVPokAAN3zWHjXswz1qhESHo+fu9XWMwDBKze9syz7sSxmURZmUTR3URZ3U&#10;TRtoC22ibaadtJm2YwO2YBO2YSO2YjO24wN8gU/wDT7CV/gM3+FDfIlP8S0+zvRxduLEiRMnhZBy&#10;vVbfXr7XalWh52pVvkeuKtddlPRh5wCYl7ZbJUBY6YPhvObL1dlNAmCeI5/nk4Zstlygot/KAWja&#10;rlAVJdKq0j7QqgKRah1Xquu6Zavb+q1W9w9dpx4ftVE1GLtZNZmwVbWetE11eHOH6vrOTtVj6i7V&#10;RyDX/32JCj/YrYZIhDhsVr6+MGtvAbV/Y1v2YV/KoCzKpGzqoC7qpG7aQFtoE22jjaa9tB0bsAWb&#10;Lm0R2Iit52jb8QG+CGC50vfRFX76Ncv3HT7El75Pxbf4ONPH2YkTJ06cFEKu7L26u6hCK/TMDSIi&#10;v6+NwT7Z6rIOq9Ql7VaqC1oRXa5QZzcVaIgCjwsFFpe0CF7VVQZYkspstzIflj4oVwmMVqlrBCS3&#10;9s5V9wxaq+oMX6+efHGjevblzarpxACYbd/YrjpN3qG6AM13d6leEhX2Fej1e58XOgPPPWqAwNBW&#10;/zv5jW3Yln3YlzIoizIpmzqoizqpmzbQFtpE22hjlQ75sMQGbCmjgYmN2OoDU2zHB/gCn+Cby/xB&#10;Pdm+z/AdPsSXxq/4ONPH2YkTJ06cFEIq9lk7U1Ru6GvUlT3XqAo9BJpEl11y/IEql3XMVpe2z1IX&#10;tVmlLmi5Qp3XIoDmhaKXtF6pLhctK4CpgEqEValDlqok21duLwDqmKWqScRVTT6ry+d1Uu5t/deq&#10;vw9Zrx4esVE9OWaTajBui3rula2qxevbVUvR9hIJdpq8U3V8e6dAb5fqPjVQIsVe0z4qoD2m5v/O&#10;tuzDvpRBWZRJ2dRBXdRJ3bSBtlTXbaONtJU203ZswBZswjZsxNYLte34AF/gE3yDj/AVPsN3+BBf&#10;4lN8i48zfZydOHFSsqWUViclUCr2X3dapf7rDoiqin3lpg4wews4SR/66dhcdUXnHB8GF7fNUhe2&#10;XpWnF4teKt9dLloWsAg0rpTtKolW9uGTrap2CrSagKS6lHOVRF43Sx13DlqnHhi+UT0yapN6Ysxm&#10;9bTArOH4rarxq9tUc6A5aYdqI8Br//YuXztNjq9mO/ZhX8qgLMqkbOqgLuqkbtpAW2gTbTPtrKLb&#10;jg3Ygk3Yho3YerFlv++DtgEo8RG+wmf4Dh/iS3yKb/Exvs708XbixMnRk1IR+gujy5YtO3nPnj21&#10;du3adZ3ROXPmnCK//ZvWX2r9haVRZTo5ClJ5wPoaVQauV1UGrFeV5aZeua/c2Ikye66V6GiNKt9t&#10;jSrTJVeAkCsRVI7AIdvXS0QvayeQaJ+tyoiW65CtKnbMEcDkyKdAR+BRFRDJvlU75wqQgs/q8n+N&#10;7qtVbanjdqn3nqEb1EMjJeIbtVk9NXaLqjdOosDx29TzE4DdDtX0tUBbAMAYym9mO/ZhX8qgLMqk&#10;bOqgLuqkbtpQPdS2oK05ftsr+rDM8W3CNmzEVmy+RPsAxSf4Bh/hK3yG7/AhvsSn+BYf4+tMH28n&#10;TpwUvRSAlwCwPBD8+OOPO6KffvrpfPTAgQO7PvvsM5WKss8nn3yyQMqZunfv3s5SbpPNmzffMH36&#10;9FO9glANg9RJEUuVwRvrVhuyUVUbvFFVGbRBQ1O03zo/OqrQc40qJwAo03W1ulyAcmmHXHV5hxx1&#10;uQDiCtFy8l25TrmqgmilzloFHJUlyqrSFQCtDlT2r94tUP6+TsquLXXcIXX/bdhGVUeAhj4+Zquq&#10;K5Cr//I2Xxu8sk09O3F7njYSGNpq/8a2Zj/KoCxTLnVQF3VSd7g9pp20mbZjg7EH27ARW7EZ2/GB&#10;7wv5Dt/gowo9g6gc3+FDH5LiU3yLj/F1po+3EydOCi95UNq/f39N0UYCw3ECttxUYVgYlTo/krrf&#10;3b17d5eNGzfeKO35lZcPUAfPIpaqwzd1rzZ8s6o6dKOqOmSTqjpIbuoDNxIFqYp916sr+6xT5Xut&#10;U+W6CzAlcrq88xpVtgvRZvBZoWugFQUYleSzknxXWQBUSbSq7FNN9qkuWkV+q9pN/999rf9Zs/c6&#10;dZNA5TaByZ3DNqm7pR33j9qi6ozeqh4Zs009PnabemKcgO/l7b7WGx+t5ne2ZR/2pQzKokzKpg7q&#10;ok67DVV126rrttFm2u7bILZU0rYZO23b8QU+wTf4CF/hs8p+JLnR96XvU/Gt72PxdaaPtxMnTlKX&#10;POhIhHe7RHoDBVTzkowMi0yTqW/fvn3v7ty5s9ns2bMvkvb+hxcdeTpJQ656YfPEq1/YrK4aJjp0&#10;k7pKbu7VBSxVBwgw+29QlfpuUBV7CzR7CjB7rFNlu65V5dFu61SFbmvVlaIV5e9K8llZtFr34LNq&#10;j7Wqivxd1YeS1u6BVu++Lk9rStk39tugbhG4/HXwJnWHgO0uAcvfR2xR940K9KEXt6kHBX6PvrRN&#10;PTymoPIdv7GN2Z59KYOyKJOyqYO67LpNe0z7aKvf5h4FbamkbcRWbMZ2fIAv8Am+wUf4Cp/hO3yI&#10;L32fim99H4uvM328nThxkpz4YBHwnCNwbCSwigvHooRiUQFUwL5m+/btzWfMmHGxF4Dz3z0HzrTl&#10;mpFb59UYtVVdM0J0+BZ19TDRIXJjHyyR0KBNqkr/TaqygKZSH6C5QcAgESfaY4P/WVm0iqXVBBxV&#10;RatJpMXf1eS76qJVBU5VewR/+//3CJTfrxHQ1Oy7UV3ff6O6ReD2Z6n/NmnHHdKeO0X/Jm1D/z4q&#10;Ws3vbMs+7EsZlEWZlE0d1ax6C7QDePYMfq+m2+7bIGrbVjlku++L3oFv8BG+wmf4Dh/iS3yKb30f&#10;i68zfbydOHESW/L6HIkeY/UxFmdkWFggx4k4F23cuLGe2PdfXn7E6aCZgtQYvX1DzdHb1bUjt6lr&#10;R2yTm7vc1Idtlahoi6o+aIuqNnCzqjZAoNlPoCnQqdRbIk60V/B3FbQnKhGVfFfVB4uAo9cGgY58&#10;J39XF6BUFcBU6xloVUvNd2x7lei1PjQ3qRsGCOyGBPrnIVt8vW14tJrfzfbsSxmUdZVuR7y6aZvf&#10;Rt0O2u7bA0x7Bbb5NvbW9vcKfOD/LXXgG3yEr/AZvsOH+BKf4lt8jK8zfbydOHFSUPIiyE8//XRA&#10;UQIyqpzPP/88ZS1MeyL2+2rbtm09unbteobY/Z9efrTpoJlAao3Z8YmoqvXidlVzlNzQ5cZe4wW5&#10;wWtoXj1Ubv6DA3BWFxhU7S/aTwAqgKjSN9CqfTerKn3kU7Ran42qWt9AgUtVDVS+r842ef9v8pXv&#10;+D/8yfZXSx21BHzXSb21tN48eGsBNd/728i27MO+UWVW13VW0/9Xzfsu1Fbdfr7HJt82bNT2Yjs+&#10;wBfVDSDFR/gKn+E7fIgv8Sm+9X0svs708XbixEkgpXbs2HHixx9//GjUwJzCRo/FDcuiAOeuXbte&#10;nTRp0mVeEG2awUEm2nQSkhvH7fzuxrE71Q0v7VTXyw39+tE71HVyg79upNzgR0jEOUzAOXSbunqI&#10;wFPgdNWgrQII+RywxdfqaH9RgQd6lQ9S+QSqAphqfYPPq/i7T75WjaOUw2e1vvlKudX7Rqtfp7Wt&#10;XUYstdtyVd9QW/trG7RNvvYPbM2ze2DgC3yCb/ARvsJn+A4f4kt8im/xMb7O9PF24uR4lrw0K6NX&#10;BRhfFhaQUk5MIIWh98UXX6Sl8eBp15suNCWqfnX8+PFXeNEpWidabhq/+6ebXt6tbhr3kbrppY/U&#10;jWN2qRteFB29S10/cqe6bsROVeuFnarm8B2qxrAd6tohO9Q1Q7YLJEQHbRdgiA4UHbBNgCLgGABI&#10;tcr/VfsFym/V+wVatW/+39VEq/Qt+FmUGi47qg3VrXbSZtN+bKnu/78tsHFQYLNvu/gAX+ATfIOP&#10;8BU+w3f4EF/iU9+3+Fh8nenj7cTJ8ShmJCtR5BEDdVKFYyxAxgPjwYMH09Z48CzKflSB5msamv/P&#10;c9A8Qm6dsPenWybsUbeO36NueXmPqj1ut6r90m518xi5wb8oOvojdcMowLlLYCA6fJeqOWynr7WG&#10;7pSISnTIzgCiApIaApJrjcr/Vw8MYHqNAY0P1uDTKP+zXXX9WZRqyoyq8xqrXVfp7WmzaX8N/UCA&#10;bb6NQwObjf34Ap/gG3yEr/AZvsOH+BKf+r7Fx+LrTB9vJ06OJ/FTrZ988knHcF9kOoBMBMl4YPzy&#10;yy9T1kTgLC5ois8cNCPkr6/t+05U/eVV0Ql71Z9f2av+NH6vupWb/DiB50t71E1jdqsbXxQdvVvd&#10;MHK3AOIjdb3oDaLXvWBUoqrh6C5Vi88X5BOgDNuVB5ZawywdGq01Rf19hoa2199FadR2eWXEUmt7&#10;8wBw3bCgzX7btS3YhG3Gzhu07fgAX+ATfIOP8BU+w3f4EF/iU3yLj/F1po+3EyfHg5j+yI7pplpt&#10;QNqQTBaQiUD41VdfFdBUoWmDMxE0o0DvoJm63PXGJ5+Iqjtf/1jd8drH6vZXRSfuV7dN2K/+Mn6/&#10;+vPL+9Sfxu1Tt44VfWmfumXMXlV79F5184v609c9ogKLkfIpessogazoTSOC/28cEfyP3qy3qa2V&#10;bW8ekf9ZW3+iN43I3+cm639bzfd+mabOEQXLsusw9ea1Q5dz44j8evj/llH57cS2wMaCtuMLfIJv&#10;8BG+wmf4Dh/iS3yKb/Exvs708Xbi5OcshYJkGJCJIJkoggwD0ejXX399hMbaNhY4bUiHoRkPmMmC&#10;00HzSLnnrU83/P2tA+ruNz9Vd7/xqfrbJLmpv/aJumPiJ+r2CQLOVz4WAHwsIBAdt1/9aex+AUSg&#10;fxL98xj5e4zAQqDxF9E/vyjK/6J/GRP8/1f5/k/6e/87o/LdX4yOKfj5p9EFtzPlRmrod/aNKvMv&#10;oe1MW/6k2/hnve2f7Pa9FNh2q/9dYHOe/eILfIJv8BG+wmf4Dh/iS3yKb/Exvs708Xbi5OcoeX2S&#10;qUIyCpCxIBkGVBiQyUAxFY0FzkTRpYNm8cgD73w274F3Plf3T/5M3ff2AXXvm6JvHFB/nyQAff1T&#10;ddern8rN/1MBwafqtlc+UX8dL/pyoLeJ3u6rQAJYyOedoneYz3HB511sM05/L/ujd+Rt94n/+53j&#10;Ymi831LY1q/jZateqx20Lfg9v83GBtu227XNxn58gU/wDT7CV/gM3+FDfIlP8S0+xteZPt5OnPyc&#10;JG991lT7JGNB0gAkDMlwNBkFyDDsvvnmm7Q0HjTjRZlhSCYLzFShuXHjxt4tW7Y8yys4evZnP0/z&#10;4akHJz7y7kH10JQvVJ13An1w8hfq/rc+V/e9+Zn6+xufqXte/0wipQPqzlcPCBREJ8jfWu8S/dsE&#10;iUgFFneL/l30ngl8Cmwn8PcB/+8C+mq+3ovy3YT8T38fS833900s+L393b2h3+4J7cvnva8WrDvc&#10;Lva5W7c9sCGwCduw8S7LbnyAL/AJvsFH+Aqf4Tt8aPyJb/Exvs708Xbi5OciZiGBd4oSkgYM4ZGt&#10;sSCZCI7ffvttQk0XmPEizHg+ScYHiaAp234dgqaZp/mzheZj07/s/vj0L9Wj74lO+1Ju6qJTgedB&#10;/4b/wNtfCAC+UPe88bn626TP1V2vy+droq9+ru5+TUAqf98roLh30mfBp3z3gPx9n/x9v2z7gOzz&#10;oKj52///jfy/0TpvBt89OOlIrRPxXSyNue0bQR12nXYbaNuD1t+0HRuwxbYNW7EZ2/GB7wvZB9/g&#10;I3yFz/AdPsSX+BTf4mN8nenj7cTJsS7+zZgRrnbKtaggGatfMhYk04FjMsAsDljatsbzR6rQzM7O&#10;bijH5LdeAM2f7YpAT37wdd16M75WT33wjar7/tfqielfq8ff+1o9Nu1rueF/JTf+r9SD73wpIPhS&#10;3fvWl+qeN7+UCOqgAERUPu8TfeBN0bcErqJ1RB8yKt8/LPugj8j+j2p9mM/J+cr/j00OtnlM9JG3&#10;8rdNVynDL0uXHVVn3rZvf5nXTtps2l9H24Rt2Iit92rb8QG+wCf4Bh/hK3yG7/AhvsSn+BYf4+tM&#10;H28nTo5l8RcUOBBacSddSIZTrnba1YZkoiiyMFCMB8dkUrCJRsUa/yTyQ2Gh+fHHH+9ZunRpHTlG&#10;/yP6a+9nCM36M76p8cyH36hnZn6jnp7xjarPjf19Aef0b9QT732TD813gOZX6j4Bw30CiPuBhOiD&#10;8n8dYAPs0HcCGD0u2z4u8Kgrn0+gU4LPulOi1d92arAdn0+ien+jT8RQexv2YV+7rMdj1Fl3Sqht&#10;us20/VFtCzZhGzZi6wPadnxwnw/JwDcGkvgM3+FDfIlP8S0+xteZPt5OnByLYgbwdCxKSNqwDA/g&#10;sSPJKEgWRfSYTv9kojmXsRZcsG2XqLyAFiU05WFmyZw5c/4qx+u/vWDt2Z/Ngu0NP/z2tIazvj3w&#10;3KxvVYMPv5Ubu+iMb+VG/61/w38SaE4TaL4r0Jzytarzztfqwclfq4e0Piz/PyL6mPz2uOgTUyWC&#10;En1Ktq839Rv1lGi9dwOtPy3/85n38pX/0affO1L9baYlqRH7P22VH67TbhPqt5U2vxvYgC3YhG3Y&#10;iK3GbnyAL/AJvsFHT+ZBMvAhvsSn+BYf4+tMH28nTo418fsm7WiyMJAMR5ThlGuidGumABlvMYJ4&#10;add4kCxOaG7fvv31UaNGlZPj9xvvZzRyttGc72Y2mvudkk/13GzRWd+phh/+Q272/5DI6B/qKbn5&#10;Pzn9W/X4e9+qh6d9qx6aKp+ij0wFot8KKL5VdeW3p7TWl23ry+fT8vnM9H+oBu9LWe8Hnw3RD/6h&#10;ntX6HJ9SRwP+nhH8Zn63t3tWbxep1jb2vg11mQ30vs+Ftmv4fsG20dandduxwdiDbdiIrdiM7b4P&#10;pgU+wTf4CF/hM3yHD/ElPtW+nZnp4+zEybEkfiSyb9++O5Ltm0x0ozdACEeT8VKu4XRrMtAsygE7&#10;qSw6EMvmVLUooblhw4Y+zZo1K+0VnG5yzEaZzeYd6i6qms8/pJrO/V41mfO9ajz7e7nhf6+eFW0w&#10;8ztVf8Z36skPvlN1p3+nHp0W6BPT/iEg+Yd68r3vVD35vv7736mnRZ+R7RrI53Oyz/Py9/Mzgr8b&#10;zZRyRZt8mP9ptLH1N9s1nZX/PX/bn7aGf2ui/240M7psu24+2c5vp24rfzfQNmALNmEbNmIrNhv7&#10;8QU+wTf4CF/hM3yHD/ElPsW3+DjTx9mJk2NF/Jvpp8Fi5wnTrslCEo3qm4xKucab2pFOP2Q68yUT&#10;gdEG3Mcff3yEpgPKooSmPQho7dq1beWYnuDlj5w9JvszWy784XZR1UqUz+YLflDN5v+gmsw9JFHR&#10;IYmQDqmGsw6ppz88pOrNPKSe+OCQevz97wUW30tE9b2qJ/r0jEMCjEPqWdGGst1zoo1nBdpUtAmf&#10;swNtJtp8Tr62mPOD9b+0YW6gzSO0mWxja9Q2eftb5RasI2iDaU8T3UbTXtqODdiCTdiGjdiKzdiO&#10;D/AFPsE3+Ahf4TN8hw9tn+LjTB9nJ06OBUk67ZoMJGNFkzYoo6LJdOZJxooeU5kbGQ+KUUBMRosb&#10;mMlCk0FAH3744W3eMTwIqM3iH04X3dZ28T9VG9FWi7jJ/1O10NBsPO8H9bzApuHsH1SDWT+o+gKJ&#10;ugKQJwHGjAAmDYDLhz9IZPWDajQ70CaizXzA/eDDqsXcQFtJeS3nBZ+t5+drmwJ/Szvks5X1XasY&#10;Gv6dfaPK9Lex6jbtoW20kbY2mZ3ffmzBJmzzgaltxnZ8gC/wCb7BR/gKn+E7fIgvA5/+sA0fF+Ux&#10;27dv34lyzdElUCqkTpwcs8Jo11rJpF0LA8p4A3hShWSy0WM8OBYVFIsLmEWdmt29e/eSESNGcPOK&#10;GgRU4qXdkh9fFFXtFv8oN/gfVZtFP8pN/0fVQrT5/B9Vk3k/qufn/lM9O/uf6plZ/5So6p/qSdF6&#10;M+T/D/8pQJHf5PvnZ/+oGos2nRtoc9GWoq1k/9aireYH2maB1BPS9lJXO63tFxb83/6urdZ429j/&#10;h+uhbtMOv03zgjY2n5vfbmzAFmzCNmzEVt/mmYEP8AU+wTf4CF/hM3yHD/Gl71PxbREeKrpxTpTr&#10;NEeuyXe84DxDeUD7WQw6c3L8iemffDRR2jVZSBYnKFMBZCI4FgcYjwVo4pMtW7aMaty48dneMdaf&#10;2XnZ4ftFVaelgXYQbbfksNz0D6vWiw6rlgKBZgKERnOB5o8SUf2onp71o0BE/pbP5+T/RnMEMvJb&#10;M8Az77BqtUB0/mGBk6h8tpPP9gvlc2Hw2UHK7YhKHZ0WB5+dRbssCf7vpP/uvDg5jdrPLpu6qNNu&#10;Qzvdtja6rbSZtmMDtmATtjXUtmIztuMDfIFP8A0+wlf4rMPSfD/iU3xbRIeplJxfJ8n1mmu6S+bM&#10;mXOxF3QD8IB2zGU1nDg5on8ynWgy6qYeq38ynSXq0gWk3fZMwDFTwEwmNYuP5O+vs7KynvWOof7M&#10;Liv+77Quy/8vV1R1Fu0k2nHZ/+VBs41oCwFCM4FJE9Hn5h5WDdDZh1XDOYfV86KN5P8mApxmoi2A&#10;j8CozaL/U21F2y2WshYF2kn+7rhE6hHtsjT47Lw0+DtKuy3L/+waUvu3WPt3XlqwLuruZLWHttFG&#10;2kqbaTs2YAs2YRs2Yis2Yzs+wBf4BN8YSOKzTtqHXQLNxbdFcIiOACW6Z8+eEfLbqaInevmjtM25&#10;5sRJiZZSa9asOUluwCUOlPEWNk8GkJmMHosblkUZZRq/7d+/f/2sWbPC/ZklNlXWbeVP3UVVtxU/&#10;qa7Lf1Jd5LOzfHZY+pNqJ9pm8U+qpWjzhT+pxgt+Us/N+0ng8ZOARP6Wz8byf5P58rv81lK2aSXa&#10;ZpHsK/u0F+2w5CfVSbSzaBcpr7No12UFtZtoD6mzm2h30Z4rgv+TUbbtrvf1y1h2ZPnU6det20Kb&#10;aBttpK20mbZjA7Zg03PaRmzFZmzHB/gCn+AbfNRZ+wzf4UPfl+LTIjg0PigFjrn/+Mc/CgzEk2v4&#10;a/n9fNEzvQCaAJOHs18UQb1OnBSb+KAs7ECeWKCMN5AnlbeCJNMHWVIjyOKGZVFHmfhzx44dk0aP&#10;Hm36M0vs/Mweq36qLvqFqOopN/oeol1XBgDoBDQFNm2XamCKNhVgPK+h2Wi+hohoC0Ap4Gkt27QF&#10;lAKkjrJfJ0Blgau7BmJ3gKiVenuFtPeq4LPPqkDN9/b/vVcduZ9vgy63+4r8+kz9tIU20TbaSFtp&#10;M21voYGJTdiGjdiKzc31QwO+wCedDCS1z/x6V/mKL6sX8rBwjvxCHnbnA8owLNEpU6Z0kW14cw7p&#10;/5O9IJth0v9OnJQ4SQqUqUIyDMpU3hCSapo13AdZ0gFZHKAsSmjax03+/nrTpk19vCBdVmIXae+T&#10;pUaJqt7oKiU3fiU3fSURklJdlisBg5JISqk2S5RqsUgJPJRARKnG80Xls5loK/m+9WIl8JFtZbsO&#10;sn3nZcH+XUW7ifbQ2nOFUr1Ee0v5vUT7rArq5bOv0awkVW9vl0GZftkrgrpMvd10W2gTbaONtJU2&#10;03ZswJbG2jZsxFZsxnZ80Env3037CF9RL77rE+ioQh4OH5Ry/Y4zoIwC5u7du3fIdjW9AJhneEEm&#10;41deCTqvnDgxUuSgjIoowy9kTvXlyzYko6JIB8jiASZq/C3f7Zk1axZz7likvcRNNemTrWqLfiuq&#10;UG78PVcFMOgq2lmA01G0rQCmtQCjhYClySINTNEmApTmoq0Wa6iItgcswFL26yraTbS7hldPDbM+&#10;BpAW/PplF9T+WmP9b9Quw5RLHdTVU9fdTbeFNtG29hqWtJm2YwO2YBO2YSO2YjO24wN80VX7pqeB&#10;ZHae4sPahTgUMUEZhiVdLK1atWov218teqEXpGM5t1zfpZMSJUcFlMm8mDlKk+2LLMmQPFpgLCww&#10;k40yOQ4SDXwwcuTIEpma7ZejRvXN0eDJDqKknqLdAebKABIdlgXQaCVwaa6B2WhhEH01lb9b6gjM&#10;RGFsD5TyYEk0tjI/8jPAJDLsDyizomHYP6SRMM0KyuhrgdJErtRJ3QaWtIm2mWgZpe1NddSMTdiG&#10;jdjaVm/vg3Jl4JOeOpLsa2CN73IKFVWmBEp0wYIFS2SfP4mW94LokvPKpWKdlBgpFCjj3ZzjvTEk&#10;GVAeq5DMNBiPFjDNMd24cWPfJk2alKipJnKzryk3+339c/JB1Fu0lwXMTgKL9gKNNqItNTAbW8Ak&#10;MmtppSzba2B2Xh5AysDSj/Y00PpaqVeANyA7gB4AHJhA++ttB2hY2mX11nX0tGBJG2hLBxNVLs0H&#10;ZfOF+aBsrEGJjdiKzZ0sUOKT3jawA1Duw4dpuj8uKG1YhgfuXXDBBU/Ivtd4wYAf+i45n0rEA5iT&#10;41uOGijDcyljwTLWqjolFZJFAaeSCsxY0Ix6CCI1u2TJkoe9/KkmGU/Nyg2/m2gAHx1hGmB2CwNz&#10;qQXMhYE2AzKLjgRmx2VBX5+JLoFYL5PGDMGyf1Y+ANFBEZAclJ3/u9nehmXvVQXrMFElbegYBcpF&#10;QduNHXmgXFoQlN0sUJqI0vdVAMtuabrdP95yTnRKBEoDS7vL5fXXX58m+98iWkb0f71gZKyLLp1k&#10;VIoNlHYEEiuqDMPyWIFkYcCTrpZEYEalZdH9+/cvfeGFF0ijZXwVILnhXyhR0sIBuUG0hJJepF/O&#10;RJhdVgbQyQOmgKWZjjBjAdOkY7voCLPbynxQ+oNysvMGxxSApg3EvGgy9L2BpNnf73O1gNlNR5T+&#10;QKVQ+vUIUC4KbMGmPFAuD2zOiyizAp8Y/2hfLcR3abjcB6WcD48aGCaTfjWg5NrftWvXQSnjHtFq&#10;oud4wcPXf3gOlk4yJBkHZZSWVEgeTTAeDYCmW2c8YKL2cd62bduo559/npud/Sqwox5lyo2/zsBc&#10;dWggINDaPwTMrhqYHUTbLg369QBOEx2ZNTX9fVHAtPow/f5LA0xrcE9fK3Lzo7ccK+LMib1dHz2a&#10;lzJ7WH2UXZYdCcpWuo1NNSibaND7fZRLA9uwsWsIlP0tv+AjfIXP0nC1f2zlPHg0PC0kaqpIFCjN&#10;PaBDhw5DpawbRS8V/b0XZCrcQB8nR138/oTiBGWiQT3xIFlSRrdmGobFCc/C1JNslMlxlb+/zs7O&#10;fs7L8CpAAoB+g3PzYJAPTJ2SzZtWYg36ab0kf5SsASb/M8q07ZJATUqWaRtdl+cDs8dKa2SpNarV&#10;DOaJGuDT3xoBa6a99FyVX54PSj1FxKReTTtoUwsblGbUqzWYp8uK/OkhJvVqQDlQ+8b3kfgqDRfn&#10;gTKZd8uGQWlgae4BWVlZW6W8O0Qrip7lBaOu/91zsHRyFMUH5ScJVuZJ54bM7/FAGYZlrNdgZRKS&#10;mQZecYOzqMpPJS3LsZa618+dOzdjqwAJAM4blKumDxEYDNI6IOiX89OcvbLyU5xApSPzMC1gNl1U&#10;MMJsoecxmikl7a20rJlSYvoyjfa2U6sxtPeqgvtQhpkiYtKu7a0pIq11W5qH2mhAiQ3Y0sVKFffS&#10;qd1+GpTGH9o30/FViu71j6Ec+0fjvYw9ahWuKFCae0CtWrUaecG8S9LBp3hBSt8N9HFyVMQHpUBh&#10;YHGDMmpOZZRGvfHjaIOyuFOsscByNLS4oZxKlIl+9NFHk8aMGZORqSYCgpskctoAFAavDgAxUPdl&#10;9rXmYvppWQ1Mvx9zSdDn19QaJUt6s+XigvMwO+h5mGaSP1Fgdw1OM2K2lwXCXquO/D9vpKvezyw4&#10;0Mn0T4bmUfr9q9b0kKa6XfzeXoPSH7VrzaHsqyPKgRqS+ML3ifgGH6XoVvOiheuSfeGBDcp4i4p8&#10;+OGHy6TsP4tyvrhpJE6Omhzx9pCiBGW8aQXHCyQzCcVMQjNVYMrfX2/ZsqVPy5YtS3tBavao9WcK&#10;EB4TMBw0wBwYAibRXS+zeIEebeqnZTUwzVzMJtbAnxZLdLpTj0jtaE0v6aSjugLgjKEFAKnrNtNC&#10;OuqyqcOPdpfkD+RpYs2hbKlTxB00tLGhhwZxnxAoB1qgxCf4Jg2XlpIHoApyXL9K9g1B4T5Kcy+w&#10;32qE7t2799D555//uNRxlSjR7kmelzeNxImTYpNS27Ztq3A0QBkPlub7TC1NdzRSkSVdj3b0HGvR&#10;fPl+z/Llyx/2jvJUEwFDM9F/DQMUq4N+ukG6z85A0/Rjdo9Iy5pozh5E01JPzWittZ1OzXYw00w0&#10;PA1ATfTZxfo/73fdJ9lBl9FuaX65La36m1jTW1pGpF27W/2TeZDUaVdsxvZhASz/hU/ScGWpXbt2&#10;Acovo17SHg+U4dSrfU+ygdm3b9+xUg8rCLEEHi+eduvFOilWKbVu3bpz5UT8qihBmWhQTyzNRDRZ&#10;VH12mQbdsQrN8LlhTx2S47N06tSp9E0dtakmAodOQwUYw9YoNXSNBc2c/NGpUVEm8DKjZVtEjDw1&#10;A4BaW9GmiTjNCNoOGoa2mu/bWRFkWwuSZgBPeIRui8X5o13bx4gmzejbQTn5kMRm3/YgquyUhgt5&#10;GXz5LwOJfAdtMulXcz+IOl/Q7du3fyF1/U20imhpL3iwcuvFOikW4aT65QE98rWoQWnDMhxVxoPk&#10;sRRNFiWgwqmmwmpJhGY6USa6e/fuSY0aNToqU00EEL8alqu6EVkNN+BYbfVlmigzNCq1Swia4QFA&#10;TRbl92m2WJwf8Zkl6NrofdqGtLX+zWxnItgWVp9keFRu6xAku6woOAq3b1Yomlwd2Iitvs38LT7A&#10;Fym6zwelHL8CoIyCZXiNZ7uPMurdslHXSYMGDXpKndeJ8oLo33luGomTYpCEI1+LCpTxYGm+z0Q0&#10;mQlAFjUQjxZMjxYww9C0b7jy+fXWrVt5q0mxTzUZGgCzk8DjX8Bj+NoAJnZqlmjMTOkwI2bNwuVm&#10;AFDbENyaWv2ITcyyeaZ/c3E+RG0135vtmi4MlRGCb1trAI9Z2N2MdDVTVAaFUq7Yho364eBfw4Lo&#10;OmVQrlix4mRAGfUyhGRepxdOvcY6X8w5PHPmzOVSLyOprxT9o+cG+jgpYvFvLnv37n2sqEEZbwEC&#10;G5ZhSB4tUB5tSGYaiEUN0UwAM3zTle/2rFy58iHvKLzVZPhq1UwAcnDE2nyYDNVwGWJPM8kuOP/R&#10;rKRjIk0bnH7aVA/AaWbBzyzQHqnWNmY/ymgVAqSdbu0Wms+Zl3LVU0GMHeZhYERg30FsTsNVPijl&#10;uOUa4CXzPtpY00PC51q8a6tWrVrPS/3Xem69WCfFIP6AngMp9lOmA8owLONBsjhBWZh+yZ87HNMB&#10;6NEAZrwokxutHM+lCxYsIKqI6s8sshulwOMxgcgGoKKBUjA9GweaeQuam7Val+cPzDHwNAAtEE1q&#10;GNrfFejvtAYKdTSDgFbkL+AeC5KDcwumW0M2bcDWdO4ny5cv90EZNY/WwDDeCxHs9Gv4npAIlhMn&#10;TmS92Fs9t16skyKWUkuXLj1ZbjSrY934ogCYDJD2799/RBo2FkDsuk357F/UGoZlcaxkU9hoU240&#10;386aNevg0KFDP+revft20W3o7NmzDxp95513PjXfo/xv/45KOd8UNnJMVVN5iEp3AQTjs/CC+3Z/&#10;5ksvvcR8O7s/s0gjC4HITQKV6SN1BPYCGgFNsxKQgWYfnaLNe22W7ts08DTTTzroqLBdDG1vDfTp&#10;ZMHRLCiQ9zowaxED2mBW3glDkra/oG3RNk3HxnTuJ2ZpzHAGKdaCI1ErdNkj4GOdU7Guu61bt7Je&#10;7N+9I9eLddNInKQtfj/l3r17B8WDYywQxtN9+/blwSkKmFFRiQ1J9i9KDcMy1Qi0OCC6c+fOw0AR&#10;IN533325F1544QI5Hu+LThfl6Xiq6BTRd0Qnp6Dv6P2man33oosumn3rrbcuu//++7N69Oixdfz4&#10;8Xul7i9oQzIATFXTAWaqGis9a8Bpzc8slleBCUzOE7D0Ez000kDGgs/w1QWhafo0w+/MNAOC7HdO&#10;mr7OeGq2s9+V2TPiXZOmT9KGJG0zcKfNpv3aln7YloZLSsn5VF6Of244E2Afo0Rzqu1oMt6Debzr&#10;sG/fvmO8I9eLddGlk7TEv2ns2LHjzkRwjAXDZAAVPqmjbqh2Pewn8C4yDcMy1Qi0KCEqvj789ttv&#10;H2jRosXmKlWqLBX/fyD6nui7XgC4t0XfEH1NdILoeNGxolz4L6agY/R+6Mu6nFdEJ+qyXxd9U/Qt&#10;0ckC0g8FpEsEolsmT578ydq1a78vSiAWZ39zOM0ftd7sxo0b23rFOAhI4FJHdOEoA5x1+eAcoaE5&#10;bHX+gKBBEeDMW+TAGhyUpytDaq/kk5UfPdoLq9uDdsyAnWEakiNsQOq26rYvxJY03cC9BFB+GX4w&#10;DHe9JBoBb2coUrlG7XNuxYoVZr3YSqJmvVg3jcRJWlJKIotT5CT7Kh4YoyCYCFB79uzJA1Ws1Ge4&#10;PnvfotIwMFOJQNOBaBQotm/ffnjcuHH777333lwvgCNRI3AkAgRYwAuYvSTKm+aHiw4SZYHq3qLd&#10;RbuKdhbtpJW/u2jtbP1mvmd73i/YQ7SnLqev6ABd9hBdz0gvgOtY3YZXRSeJviUAnfnMM8/kvPzy&#10;y3vWrFnzfSoRX7y0fHGk1O3sRSxoyv975CGgoVdwvdkig6ZA5kIBTjfRfaPWaQity0tpBqlaC5xm&#10;kQMfnnpeY96rt7KPBGlY7QXW8959qcsx5Q6zAPnCmvx25EFSlLb6bZa2Y0Oa5rPgAA/dX5rjYB+P&#10;cFdDvPEK7GPOlUTXbqLzQa45HpJqiV7kBevF/tpz00icpCj+fEo5GaeGb2LJgDEeoHbv3n0ELOOl&#10;ak157FdUGoZlKhFoqgCNBYaxY8fagCR6JB1K5EhUB5iI/l7wAngBMuDWUbS1KKMPefvGM6JPifI2&#10;eJbyekzr4xFqf19X9Em9b33RBqLPirLYdFPRFqJtRDt4AWCBKlMwBoryuqORun0GoG8IPGe0bt16&#10;HZFnOlFgOpmJdB5sosBpQ1O2WbJgwYK/esU0CEiAU1PAM0og9O1oA6MASL7a4DTwtCPPAtNRcuKr&#10;Pc3DjhwNHG1AmvpNe3TbvqWttDlNc32fyTXXKF5qNFEffTiS5NhGPfQmumbD58EHH3zAerF/8dx6&#10;sU7SFL+fcufOnY0TwTEWDOPpRx99dAQwY0Wnpjz2KQqNAmay0WcqAI0FzNWrVx9q3rz55pNPPnmO&#10;F/Q9hgE52guiOuBI9NfOC8AIyIDbI6L3e8EqJIzq/JPozaI3eMFEa1uv1xr1/Y1a2be2Loebxu2i&#10;d3nB4AfqedgL4FpPlKiriWhLL4Ao7SMiBaBEoUSgpHQnnnrqqVMeeOCBZRJ17t62bduP6UaNhU25&#10;J9MFYG7W4UEm8tuSRYsW4ZOoRdoLfTMVENUWII0S/WK0hpPRURa8RlrwNP2dw1cfqcNCMCygel8D&#10;x5FrC9YRrl+3CaDXLoSJpXJyck6S4zAuXnSXTN++3QUT6x6TzLUbPv5yjzt03nnn8aB5tResF+um&#10;kThJSUrNnDnzFDm5vkoExygQxtNdu3b5Gi+6s8u29ymsRgEzmegzWYDGA+WMGTMOhqJI+h/pe6Sf&#10;EMgASMBDqhQYETUCR/qH7hYl0gFsPOGzEDT9LOW9YI1LBiiwGslFKSjbX6L3vUyXU1a0ghe886+K&#10;rqeGF8CVmybgAKT3eQFEaR8RKQAlCiUC7eUF8CQiHqPte13AufTtt9/+uDDRYyrZi1SAGoZmOEUL&#10;NBcvXszbKqJGzhYFNKsLmLqL5kZAKyZA83RNfh9jXl9jwQE5icBoK23oTpsKaVaprVu3lpfjlhsG&#10;VKLBdHaq3j5HEj04J3MNR12vw4cPp1vBXi+WwV4uunSSUPz0q5x8U6NuSongGA9W8hTnqwFX+KQO&#10;l2vvUxiNAmay0WcyF1+8yOWDDz44ePPNN6/yAkjSD0kUSR/kWC+Ixuh3pA8RQBI9EsUBI6JGhuUz&#10;cRpwkSYCbBd4wVD3M0X/IHqaFyzZRX/LyZaeEtLwb6dq/Z1Wyjldl8mqJmfpepi0DVwv020ApAy3&#10;r+EFkSkQIcp9QLedtDDwpC+oq7aPtC0PBOMl4nz7mWeeWSUPY58nC8VUIFmYvmvqNjfrKGiSni1O&#10;aAqkThO9X/RF0W0vrlfKVhtqL2pNAL7I7SLK3abrpO7TCmmG7wu5jjqGj6V9fMPwjKX2fSfZh+Fk&#10;Mkl2uzZs2MA0Es7hqqJne269WCdJiJ9+3bRp012xgBgLgEZ37NgRU7dv3+4rf9sQC5dryjHbF0ZN&#10;3alCNdZFmGzK5/333w9DklGljDQ1USR9gACFPkL6D0l5Ej2STiWiI8IDjsAKcDFxGqgBOy5mUoM8&#10;ATN6k0EJ/5GG/qfWX+ty/kuXSdn/o+vhNUan6LppAyA9W7eL9hGNEuWSxiICJZ3LjYeImMiTCJkH&#10;AaLOPtp2H5wXXXTRe927d9+YnZ39XTJAi5XSL8r0vDmO4b5NG5xAMycnh4eDYoEmItA6XfR2ojwB&#10;2kzRA2HIFUIpa6aOZqnj9KJos0ipzZs3lxcf5iYarxDrO/vY2veCZDSZB+VY12+9evXIiHD+km1x&#10;68U6SSil5CZ/ipxUX8UCZDwwxoPWtm3b8tQGZri88LbpahQwU73QwkCPFXnaF11WVtahm266KQxJ&#10;pnjQF0l6kmgLeBCBsfwaQ9eJIA0guViJ6BhswEULrAAXEDNQZJQmN2gu5l94BW/UqeovLP2l1n/T&#10;+u9ePlh/7eWDFIierNvHjZYo91wvSO0Cz8peEBFjF32gPAgQdT7r5YOTiHOYF6RqJzzwwANL3nrr&#10;rf2pDORKNqORSorePsa0xY42w32bAtDdAofWPXr04Fj9p1eMS+gR8QngaojWFQWgE0XniW4Ys159&#10;Ivqd6E9a+fsTftPbTNT7sG+NIogew1Jq48aNJ4rPxqWShYp1DNN9WI51TSfz0Dtr1qw1XnCusl4s&#10;5zPXHMfTwdLJEeKnXwU0g+2T2AZkIjjGg9fWrVt9DcPMLsferjAaC5rJXGCxLrRYN1SjcrM43Llz&#10;5+1eAEkWCyDdSiRpIEmqlYE6DJQBHqTz6H8kKiNCAzYGkCZyDMMxDMXiPBeioGpAaiBqA/REL0jr&#10;Ak8iYRN5cvPhQYCULZEztjOggoiTfk4eHvp7QR/nWIk2323ZsuUaeej4Lp0IMp3UfSKIhqPNqL5N&#10;2eZVafMtXsGXTxf5MnolTEqtWrXqJPFTR7H/y/BYg0QZqXj3k8I8HBtN9cH32muvJctTwwu6OngY&#10;5AHIDfRxUkD8C3rlypUVY0WQUSdwGFJbtmyJVHn6zlPzXdS+9nbpaqzyE0E1HPXGijqjbqavvfba&#10;gfPPP3+hFwzcYW4kfZKkGk0kCSRJSTLClBsqKUv6/5izBlhYPQTYGEDSX3I04ZiKxAIobebmAjx5&#10;Kicixi4eAIiUASeRswEnETWpTKauNBZt7wXzPQd7wQPG+Pvvv3/xpEmT9ifqA4+lyabvks08mJur&#10;6WuLmrcpf8smu4ctWbKkmvZH1LE8lsW3Qfxf00SS4QeaqGMQBcJY12Ws+0g8TfSgnOhBGH399dcZ&#10;oU43AtkRt16sk0jhZPg3OcEWxDrJwyd3PCCGddOmTXmazDbpaBQwk7m47Iss2bSOudDWr19/+O67&#10;7zYjXJkCwqi6sV7QL8dCAcxVBAYGkoCChZuJuoAIfYGAxY5GiiWNV4wSBU8TeWKXiTqJmLGZCNpE&#10;nNd4wShE+jgf9oLUND4zaVoGQBFtTu3SpcsGeZj7Lh04FkXft31OmNHc9jzhWOAUmAxbu3Yto5hj&#10;gbOkH+e8dgoIAeRAsWlXFCTDEaPxWSpATPcBOdnsUryuF7mPfO8F1yojgXnA47x168U6yRP/Jrdu&#10;3brHEz39xYPbxo0bI3XDhg1HaKLfU1W7vFSgmuqFZl9sU6dOPXjyySfP9oJokpQrUyRGeMH0D9KL&#10;3PhJOfJmAwNJ5nHxxEqKx0x4D/dzlfSbZyKx7bCjTiJmG5wMFOKh4XIv6ONkFRVS0/d6QZqWlBgD&#10;oBgIZaLNV+67777F06ZN+ywVEMbLhqSb5jdpvihwRo2oFf1KfpsmUGmek5ODvZlIryeSAg8+Yl8t&#10;aW8jAeMUse3L8LzncBdN2Mex4Bfv+ox1H4ml8bJLyUSd4Qerbt26sUoWfe2M/qZv160X6yRPSr37&#10;7runyAn0VdQNJfzEF3VCxwOZRF/FpvGgGaXhCzOZaDMKmo0aNdrs5UeTLCbAIBVSrsyRpC+OgTv0&#10;zzHIhXQrUACSpCaLbQRlCZQocNoRJ/7ghkQqmukp+Iqnem5Wd3qBH2NFm+8OGDBgq0RtP6bT15VO&#10;qi9Wej8MTjMwKNaIWgNP+W6hAKir7H/38uXL6SdLZeBWsn5POMBL2l5e4FdL2sJ0DxYQyLWndEQt&#10;DmJHkVGATAeGqT4cp5plSuZheNmyZfu8YC5xZc+tF+vEEv8mJlFl53BqJPwUaJ/QYWjJ/pEqN7Ji&#10;03BdqUI11QsMXbp06aGKFSuyuLnpmySaZGAKfW3c0JkCQkqRVXJIM9InSerRRJLHCySjJAxOO1XL&#10;DYmUNHM8SX/xVM/AJwZAmWgT3xJtsqIR/vanoJx66qmTnnzyyZWzZ8/+Kp0+sKLoJ7fPG27AJlVr&#10;+jhjpWuj3rghvy2Q7xfI9l0EtJ2ljL9JeddLOb7KuUsa24xW/qWtUn4tVLa7zlb5rrGU1Uk+O0n9&#10;40Tno+E3+UQtAhCOJO2I3jx0RD1Ep/vgHOteYl/j6WSZEl3btt555530n3MN8wDHoDW3XuxxLv6N&#10;a+bMmefLyfRVFBjtk94+mcPgWrNmTaSuXr26WNSuIxWoJopG48Fz8uTJpF1necF0EFbeGesF0SRr&#10;tTIlgsEq9EsysIM+OZ5KudCK9SXDx6hE9XHiI5OmZWAQ/uNhIxxtPuwFqwYxBYURxoykJf09rnbt&#10;2nNHjBjxUTJgK4oUYKL0oIlibHjaCyCEXyAQ9Zq2eC9Cj7fYeNR7SMNvggmvohRr9SwiSDtyN4A0&#10;thblw3P4HhLvATnew3KiSDTeufHmm2+yXiyZIQakufVineRFleOjosfwk6B9YiYDxNzc3GLReOCM&#10;daGlckHZF5W5eHr16vWRF6Rdef8jI1158wd9k9ywGeXKTZwoiBs7T/6kFs3rnopt7t3PRGxw2mla&#10;O9rEpybapG+TZfdY5QjfM5K2gxccD1YKGnPhhRdO6dix44acnJwfkx1AVtT96PZ5ZfeN23OMw2nb&#10;qGXgotZNTeWdolFv74mVYg0DMtwPiQ34ytwbUoFhvOs06n6S7gNx+DpP5vqO0nPOOYd+cwag0YVi&#10;rxfr5DgT/+a0cOHCirGiR/vkD5/MNrzkhhSp2dnZRa7hOpKBaqIn1EQX1qOPPrreC16ZZdKu9Jkx&#10;HYSbNH1qDDVnmSwm5JuUa7G8SPhnLlFp2qho0/RtMmiKUaakvR/xgkXeeRsLb2Yh4ueBZnzdunVX&#10;zpgx46t0+8gSpQZTVco0N2oboPZUhvCE+WTWH070RqCoxQJiLQQQhqN5mMAXscAXLxOUzkNwqhmm&#10;eNd5oms8Shs1asR17taLdRJMFZGTa0E8OEad7DYIs7KyYuqqVauKTMNlJwPUWBdivMjTvrCk3sPX&#10;XXfdSi/on+SdkuO84FVZHbwgDcgQc5bHYjFzIh9u5kwDCadcnaQuiaJNMwXFjKSlf4m0GalwFn1g&#10;XiuDrXhziz8gqHLlyjOGDx/+UWH6zAoTMcW6sZsbuD2yM7x4hz3VIZnVh+LNSY01JSzc92geFIyN&#10;8UAX64E50YNzov1iaSLYJnuNR6kEEP+47bbbmAJG/zhzgVkL2a3oc5yKfxNatGjRDeYGEAuOUSe7&#10;DcOVK1dG6ooVK4pU7bKTgWrUxZjowrIvKqnn8JVXXrnEC1bioX+S0a6MxGRKCKk/LiJSNNysiXZM&#10;NMmoOZdyLTqJ17fJSFqe+Et7QVRP/xKjj5mqw4MMy+s97wUDglj30x8QdMopp7zZrl279fPnz/+u&#10;MCnEZCKfdLoZzLlo97GHU4fJjNCNNx/aBqIdPRtbaXuyGaJ4D8zhB+dkto2lyT4cx7u2E/V9tmnT&#10;hlHurLrFQ3FzfR4xBoFBZ25x9eNQ/KhSTqwFyUIyKlqMBcXly5cXqcYDZxREoy6uKGjaF5V9Ec2b&#10;N++QBqWZFsL8PvrDuHge9fLTrqQDmQ7CRcRoORdNFq9ERZs8oOB/s+AB/UvMZ+UGxypB4QFBpM9J&#10;0fLi6vGPP/74iunTp3+VSrSYLhTTjaLMOWsDIFFffFSkHLbPbnusB+KiyBwlesBNNatkNF60mQww&#10;bX399dcPnnvuuQu8YEwC75Rl0BjZiagFCtz1fZyIf7ORp+obwhdLPDiGI0YgtmzZskhdunRpkWhU&#10;2fGAGiv6jHo6jboBodOmTfvmpJNOYsQroGQgDzdVJsXTP8lbNOjDYEoIiwuQdrWng7ho8uhIGJr2&#10;ggdE+DzAmOX1zIAgsyYtqyk19UIp2htvvHHOkCFDPko3Skynv74wUVaymiqYYj2IppM5SjfLFO9h&#10;OFHEmeihOPzAI/eZw3Xq1GFMgpkzzTXPyGoeqpjfe5s+h0p7wUOZg+VxJH5UKSfeAvvCjkqtRkWK&#10;NriWLFkSqYsXLy60hstMBNVYkWgUPGOlb6ZOnWpAydMlqRjmT3LRsMgAIy/pn2Rgydle0G/G4gJ2&#10;2tXJ0ZeoAUEcl/CAIPqVWY+XqT33eEGKluPKCkF5czbPP//8Ka1bt14v59yP6fbDRYGwqCBVXN0e&#10;qWR6Yj0kF1dGKV4WKd4DcazxC0Y7d+68+8QTT7RX4OLNQDw8sUwlD8c8XNEXTlcLD2D/7bk+y+NG&#10;/KfxOXPm3BAPkOGLwgaTDbBFixYdoQsXLiy0hstMBNVY0Wj4oovXrzllypQwKLloWDGGEZakYohO&#10;GBXHzZe+MjMlxKVdS4bEGxDEXFeTouUYmhQt/c6MZo5M0T766KMrX3311c+SjQhTgWFRQCsZgCXS&#10;dDI+yTzAFjablE53TLJjFyZOnHjwnHPO4aUHjHB/xyu4ApeZM32/Pkd4yOLhmIyF6Wpx1/txIH5U&#10;KSfegniADF8UNpzCYFywYEEBnT9/fqE0XB4aD6qxotFw1Bkr0uSCmjx58jfyhAkouXB4umSuHmk6&#10;0jBMS2DQCHP8uOESsdgXjbtwSpaEBwSFU7QMCDIpWkY5MjeWOZvcHCNH0VasWHHGgAEDPko1Kkwn&#10;kksHYrEyPIk0nUxPUWSNospNtysm0SBA+2FmxowZh2rUqMF7Zt/3gpQrA/cY4c47VelqMStwsdQd&#10;D8fl9LnCw5bJIrmH4+NA/BvIhx9+eEP4gg0DMgxGA6coKM6bNy9P586dWyi1yzIaD6pRkWhU1BkV&#10;aZqLSso5XL58+cVeQVDydFnfCwaHkLrjZcxMjKfPwkwLcaAs+RK1Jq09IMhO0TKy2U7RHjGK9uST&#10;T36zQYMGuR988MF3qYIw3eguWchFZXniabJZnXTKSFR2ql0wUTBNBE8bnHK/OFyvXj2zljOj23kZ&#10;O/OlySD08YJUPNmF+72CK3AxXSRqlLuTn7n4UaWceAvCT7BhQIbhmAiMc+bM8XX27NlpqynD1lhQ&#10;jRWJ2hdm1JNr+OISOw6XK1cOUJJ6DYOSFB2T3rmZEo2QzrMH8jg5diRWipZ5c2bOZjKjaAd4OkV7&#10;xx13LB4xYsT+RFBMNRqMBZDigFdUFqe4NJVul1hAjQXPWF0vXN9NmjTZbvVLsqjIq17wnlmOJRkE&#10;5lKyoAUDeWp4R67ARVbCdbccR+LfKKZOnVop6mK1IRkFxzAUw2CcNWuWrxK1pqVmf1tjQTVWJBor&#10;4owHTQ1K0jH0UZKK4eIxoGS4uAGlGfHqniyPfQkPCEp1FC0PU0Qjfor2vPPOm9qsWbMNck38mAwU&#10;kwVhYSCXTvdHVFYnXU2liyUeTMPgTARL++/GjRvbkDT9krx6i1e9mZexm5ceMHCPlDzXu1uB6zgX&#10;P6qUE/mVcP9DuO+RkzpWxGjDLAy8mTNn0ieQsrJfWGNBNVY0Go44wxegfdEZ2++77761XgBKnjTN&#10;YJ6nvYKg5OnSgfLnKVEp2nijaJkydLfoY14wipbFKQq8Z/PBBx9cOXbs2M+SjQ5TAWG6kEu3SyQq&#10;0xNLE3WlJAvUWNdtrC6WKHD27Nlz/9lnn818SQbvkDECkmO9IGvE8SJLwAPxvfqY2i89IDXvVuA6&#10;jsWPKidMmHCBOeHCA3TCUaQBZBiMNtCiwPf+++8nrR988EGkxoJqrGg0HHEmE2nWrVt3kxe8OYQL&#10;ycypIt3GUyY3RhuUrlP/5y3JjKJlTi2jaFmI4gYveKBizi0PVyxUYd6zyVSjseeee+67HTp02Crn&#10;6Y+xwJgMEFOFXzJgK0xXSazukmRBGmuMQrzoM1a61gantOtwo0aNTCRpIMlydQze4UGYfmcebrjG&#10;H/SCV75xnZN2J5Ngv/TArcB1HIsfVQpYhoQvVnNB2hebDckwGG2oheE3ffp0X997772EaraN0iiw&#10;xopGwxFn+AKNgmaPHj14sSupGS4mFtpmThWRAlEDo15ZNs1OvTpQHh8SbxStWVaPKQRmFG0NL1jJ&#10;KfyezbwBQaITHnjggZWDBw/+OFUwJgvDeGCL6t6I0mS6ReJpKpCNBcxYEWc8cE6ZMuXQE088sTmU&#10;brUh2VsfE6aCmJexc9zIFtBH/Qd9bF3K1YkvvxBA/F5OxK/CF6cNSHNx2RGkAWQYiFFQnDZtWp6+&#10;++67kWpvE6VRYI0VkRpoxoo0zYVpX4QTJ078xstfFJ2bGTc2bnLc8Gp4wY2QfitSMS71evxKolG0&#10;jJJM9J5NshV579kk2pToZ8PkyZO/iwJlqtFiqkArzJiCwow/SHUQXyxw2tAcNWrUwVtuuSXXC0a3&#10;moE7Jt1qQ5KHYAbvkAmg/5mVt8ga/dELBnZFvWfWyXEqflQpIKobfmqNSrXagLQhmQwQp06dWiiN&#10;BdeoiNRAMyrStC9S+4KUfQ6fcMIJzKVkpY6xXjBIg05+3lJhVukg5WZGvTpQOkk0itZ+zyZvPjHv&#10;2WRAkP2eTTvafKVGjRrz5AH2Izknf4wCZaLoMVUQRo0LKC6NF5kmSuvGA+fbb799qFWrVrtLly7N&#10;YgLMk6QbhWuZMQcM3Bmq/cw0EBuSXNsM1iJjxEPOqfr4mVGuLuXqxBdOgF/JRTkh6uKLgqQdRdqQ&#10;DANxypQpR+g777yTlkaVFQaoHX2GoWlHmvYFa1+EV1999QoveAJlkWSGjfP0T2qGaQJlveBp08yj&#10;dKB0EpZ4y+rR5xU1IMi8Z9NEm128oG/TH0l70kknvXXvvfeuGjly5OepwDFZIKY62C7WOIJYYwni&#10;ATPVqDMWOLt06bK/du3adhRJqpXFBJgnycAq3g7CwJ3W2s8Pe/mQ5AHmEi9/8A4Pwq5f0kmk8ET8&#10;n/369bs26oILQzIKkDYkbcBNnjz5CJWnv5Q1qpwwQG1IJwPNcIT52GOPMaCHka/MpeQJn6dPJp4z&#10;AZmbGxdTeGUeJ06iJNkBQfZ7Nok2WVuYaNP0bXKD50bPvM2Xzz777GmPP/74mpdffvnrRHBMForx&#10;4Bdr7EGiwXhFNcI9Hjj79u174G9/+9v6E044wQzY4dplIQGiyLFeMJCKhw4ePhhgxehWBu7QJ0l0&#10;T5+yDUl78I7rl3RyhJinYE6S3wt0VoSnecSDpB1BGkDakHvrrbeO0DfffDMljSojDFAb0HbKNgqa&#10;UREmF54XrNrB2wR4omcuJXPmuLBIzzAa7mTtJwdKJ8lKogFBUdHmzV7Qt0lGg5G0Zmk9+thII/pp&#10;WgHn9JYtW26bNGnS98mMRC8MCOMNrEtm9Ho6EWgUOPv06RMGJGlW0xdJNojBeDxcsOg9DxukuBlY&#10;xXgDBlrV8PL7JB0knaQkfn+lFwxM+F85GduHLzAblDYkbUCGo0YDujfeeOMIlYs7JQ3vHwaoDedw&#10;ytaGpgFmuC/ztdde+14uvplekLYxI19ZGJ0bFvOrGBFHNGCD0l1MTlKVqAFB4WjT9G3ygMZ6tNzg&#10;zQuqGa3ZygsGBZk0Lf1wE8uUKTOrQYMGG1966aWv4wEyEQyTAWKyo9MLMxXMAFOu4cMdO3bcf9NN&#10;N+XqsQQmgrQBycMDDxGML+ChgiiS9Zof9oL1WxlYxSpbDLS6wAu6UsLpVnddO0koBpb0qzAQoZzA&#10;5R/hPskoSNqADEeNBoqvv/76ESpwSlrD+0YB1NQZTtkaaEYB04Zm9erVl3v5A3p4eudplCdRM0Xk&#10;NO0ft5yVk6KQeO/ZtKNNRtLST84DG/M2WWrNDAoiTcucQB7s6Fv3526KTixduvT0Rx55ZO2QIUM+&#10;TwWM8aZqFYUmA1C5bg/36tXrwEMPPbT58ssv58Xqpg8SQHKNhgHJQvakWXmI4GGChwoeLpgjSaqV&#10;FDcPHzyEcH8jO2QG7jhIOklJ7DQsc8TKSHQ5IVbK1QalgaQdQRqYGbi9+uqrR+jEiROTVrNPLICa&#10;+sIpWxuaYWDa0Kxfv/5WL5iczEAAXr1jBvRwc2KCOReYmSLiQOmkqCVetMlIWrO0Hn1rpA/tNC0L&#10;HvAGlCZefv8m53AeOE888cR3ateuvaxp06Y7Ro8e/bWBVjyoJTMHOllNBE9p07ft27ffDxwvu+yy&#10;MByJHsn2sMwkcyLJ+jCWgAjSAJIRraRZeYjgYYKBeDxcEEWaVCsPH4w1MFNA3OhWJ2mJuVB50iI1&#10;cck111zzgAFKIlCGAWmAZsNxwoQJBfSVV15JSu19wvC0ARqONm1oRkWYBpqjRo1iPiV9HqafsoPo&#10;E6K3evkDesxbz93IVyfFKeG+TXskrZm3aQ8KIk1bwwsGnzGalgc8BrAYcJqIk/OadzDyMEhU9lb1&#10;6tUXC5zWC6T2DBo06It4sEs05znZedByPR8aOHDgwcaNG3/04IMPbq5atepKLwAjaVXGCpjIETgy&#10;QMdEj7SfBwCme5Bi5WEWQHKdAsjbvQCQPERU8II50Dxc8JDLw4ZJtZrFBMwDr7uWnaQlnDicTDx9&#10;ka64SkCyMtmIMgqUdnQYBcjx48fH1XjAtMFpIs0oYJro0u7HNMCU3w/Lk+wiL1h4gKHl3bygn4Ph&#10;5FW8/AE9buSrk6MtyaRpmQtI/xvZD1KN9G/ykGfAScRJdwKpWvo4SVcSlTGqdqwXwJOHRM7/ySec&#10;cML0atWqLRFdVq9evS1PPfXUVgHbLgHcF1oPogMGDIipbdu23Sf7bUPvuOOOtQLEFXKN8RIC5jsS&#10;LRooMq3DgJE2TNBt4jo0cKQ7pItuPw8AXJust0v3CIPuDCCJtgEk9y0eJsyAHR4y7CjSQdJJkYjp&#10;t+Ri5IQrJ09/reyRrvHSribdasMxDEgA+PLLL+fpuHHj4irbxAKogWg4TWunZqNSsjYwxb6NXpDm&#10;Ib3DjYQLkr4O3ldI+oaL7v95rk/DSWYlVpqWrgHzkmrTv2nAWcMLIk5StUyVoI+TaIyXFnfwgqiT&#10;AUIs7g6cgNRYL4jmSHkCMJaDA6RMxZisFchNiaPvWNu+rfcHiES0RItA8WUvGJQ0Stc9WLeFFDKR&#10;o4EjcyGf0O3nAYCBTkyvYSUkE0ECSDNYx6RZXRTppFjFTsUyKg9Y1BIAfZZMNGlAaQBp4BYFx7Fj&#10;x+bpSy+9FKn8FgVPowacUSlaA8twStYGZr9+/Q56+a/c4mLlAmVSuN1P6RZHd1KSJCpNa/dv2uA0&#10;ESepWh7+GA1Kfx4Pg5znTIkCnkxJ4dwHUgCUaI6l95h6weAZ+j6JRIEpKVHSuWPj6Et6G7YFhizh&#10;BxCJaIkWgSLpVCLdjrruZrotpJCJHEmtAkcG6Nyo288DAIuZc18i42MiyChA2n2R7rp1Uizir+Lj&#10;BRceF1zlNm3avBQGZRQkw6BMFo5jxowpoPHgaTQcddqRpt2PaUPTBqZsc/jMM8+c4wVPztwIeBME&#10;KSsuzis910/ppORLOE1r+jfJhBhwmlQt056IwojGGPhCupZVg0hl8lIAlnF81AsASjTHKFsARt8g&#10;MOvgBTAlJQrk6K7oHqHd9O9d9fbsR98pK+YwlYOUMFBk3iiR7iO6bsB4m24TkSOpVSDPKGAGNdFH&#10;yzXJgwAP8lybAJIHewdIJxkRk4rlKY0L7bJzzjnnToHOd6lGlDYk48ExWbXLCEeadpQZ1Y8ZhuUT&#10;TzzB6FfSRGO94En6eS+4YEnvcGM5xXMLDzg5diQKnHaqlj5OMziIt6EQdTKVgtGiRGzACUgxwpZU&#10;JwNmuB7oGyQFSv8nYGNKBqNOn9T6lKVPWkrq9DG9D6N1iRTv8YKUMICmX5WIsaaumzYwmI5BSyZy&#10;BPKn63afpO3gQYAHAjPdwwHSSUaFC84M9OGkrd6/f/95NihjQdJOtxpIGti9+OKLvo4ePTplNfui&#10;4UjTjjKTAeaQIUMY/WqWsyPVxNMzFzQ3C56+uUDNfEp3ETo51iScqrX7OInGiMqIOnlpNV0NRGz0&#10;+9HfyflPqpMIlMiOKBSY1fCC+YrXewHk0Jsi1PxGV8Z1ej9SqDyEMmCOrA2AJj1MxAi0z9Ft+INu&#10;0ylefuRo4GhHj3YfpLs2nWRU7AUKmN9VtkqVKo8Cm3jRZBiSBpQGeKNGjcrTkSNHJq32fgaY4WiT&#10;OqP6Mc3AHxuYlStXXuYF6Vf6UkgV8STM0zRPtjzNmvSr66d0cqyLDRUDThN1ksIERkRsBqBEcTws&#10;EoFyLZT2ApCSbQFsRH0s0AHoLo3QS7Sy3YV6P1KoBoiUyz3lNF3Xybpu2sD9xvQ72pGjg6OTEivm&#10;qZQnOk5mLpIaw4cP3xgFy3igNHALQ3LEiBFJqw1NO9K0gZlsSrZBgwa7vOj0K0/Q53lumoiTn6+U&#10;CqlJ2ZppKQagAAtwEdnR9wnMSINybRD1nar1dxFqfjtFb89+J3r5QDTRInWYiNGAMTxy1cHRyTEh&#10;nKQ8gXKC84R5ZcOGDQfHiyrttKudbrUh+cILL+SpwDehmm3D0DTgNNC0R8/GAqb8fvi3v/0tE6AZ&#10;/crIPAYd0Bdj0q/2cnbuInVyPEgUQH/p5UehBqQGpkb/M4Ha27Lvv1vlmWjRgdHJz0Ls5e/8FX1E&#10;rxcofRYvqowHShMp2jAcNmxYTLWBGRVlmrRssrD885//vMYL5nwxnJ3RegxTZ/Qr/TMu/erESUEJ&#10;gywKrGFNtI+7rpz8LMVMIwEipUWrtG3bdlK89KvpozSQBHDhSBIQDh06NE+HDBlyhPJ9GJrhSDMc&#10;XYZTsrTPwLJ///4M6mHCNBOumedlFh/gLQRm9CspKDdNxIkTJ06cpCRmoA99DHT6X1G5cuWHk0m/&#10;2pFkGJRRsBw8eLCvBpS2RkWa4X7McIQZhmXFihUZ1MMKIkyObu8Fw9oZtXe5to2+FDf61YkTJ06c&#10;pCwm1UJqko56BsBc3aNHj/kGluGo0sASiNmgDEMyKpqMFWGGgWn3YUbBMpyKbdKkyV4vGNTDyiIs&#10;p8U7KplHxtyu0l4wAMEtPuDEiRMnTtKWI9aLvfvuu1vFAmU4/WpD0gDQRJGDBg2Kq2Y7O+IMA9OG&#10;ppmDGe67POOMM3ibulnSjjmVTLKu4eWv/eoWH3DixIkTJ4USM9CHEW706wGYmgKuj2xY2hGlDUsT&#10;VcYC5cCBA2NqGJqJIkwTXdqwfOihh1ipx7xRhEE9LGnHnEomRrP4MqN9f+W59KsTJ06cOCmkmGkk&#10;Zr3YSvXr1x8MkGL1VdqgtPslY0FywIABvsYCZnjgTxiWUalY+f7w//zP//BaIAb1sDB0U6/goB4z&#10;p9KlX504ceLESaHFXi+W5aguLV269B0CqO/ijYCNBcswIOOpAWZ48I8NzChYEl3WqVNnixe8GoiV&#10;eni7AetasvYlS22FB/U4cVKsotTsUiH9ZUgL/J7p9jrJvCR7vmS6nU4KihnowzQSlq6q1q5du+lR&#10;KdhYoLRhaWDYv3//mGpHl/H6Lu2BPgaWst/3XvBePd6b18cLVuq5S7Sqbr8Z1BN3TmXoJP03rQVO&#10;1jj7lQrt92+J9suExGhrQhuPVpkxjkGB8lJt39GSkA9+Jfofov+l9Tch5btf621+VVJtS3A8StS5&#10;fSxKxDnza+t8+W+t5nwpcK4435cMCa8XW+bKK698NAzLVKJKgNivX79IDadlY0WX4VGxBpa33HLL&#10;ai9/qgivCOLtBywCbVbqsV/ofIRYN/t/s25w5mQ1N7XIG5q1369C+/0m3n6ZkBg2Rl6IaZRpLvS0&#10;7Y9oH+X81joO/6F/z7gvwxJqO+09SfQ00TNEzxI9W/QcrWfr7/4g+jvRE7R9Je1c+WXouP42dDxK&#10;THuPNQn597/0OXCqPifO0ufJeVrP1udRiTxXjnexp5HQ10ef3zV9+/bdENVfGa+vMpmoEk0ETLvf&#10;0p5CIvsQVZr1X3nJrJkqwlsU7PdUxowqrRudOWnNTe4M/fdJ+mbxK/vktE74X+ubyO/0yc5+p4ue&#10;rG8s3EB/WWxHKwmJsNG09Q/xbLT2PcJ3EfafGmH/b5KxP9S+k/T+BjJn6jaeoOsqUcAM+eEEbf+F&#10;ouVEq4leK1pL9DqttfR3VUXLip6v/VZi7NM2/Uofv5N1+862btynlpRz+1iSECR/o8/1P+hz4ArR&#10;yvrc4Dy5QX9eq7+/VF8TJ+vrJOPniZNAwtNIKtSpU6dbeMpIvKgyDMpYkWUUMG1Yhgf52LCsXbs2&#10;UeVrXrD+Ky+u5fVbvF4o6aki1o3uZH0yclJW0Bo+QX9p7VdK3yzMDfIifYO8Up/452go/SbTJ7Zl&#10;40kaPhfpGzXtvSTqIlRHpt4KpN9C9v9BA8KUeam2/9Rk7Nfl/ofVvku1H6vq43CRruO3KgLomZSQ&#10;H87S9nOTu0v0YdG6ovVE6//rX7Oe1vrUTz/NekRvc4O28Wx9DH6tMhw1qPwHl1P1cTQ38sraPiKe&#10;00rCuX2siMp/IDQPVX/Q53Ulfb7cLnq/6OP6fHlGzpP6cp48Knr3//3fhzdq35+l93cPKiVEwuvF&#10;8qqe6wRen8Xqr4wFyjAcJUL1NQqaYWBGRZZmkI/sY6JKswDBM17wslneo8f6r4zojTtVROU/QZsb&#10;XYUtWxbe2qHDmtbo8OFZjxw+PLPcDz98cNZXX009wb4x6Bvab/RJf7loje7d1zbt1Gl1244d1z4v&#10;+1X+5z8/OPebb6adnOkbvG73bzWIrvjqq/nX/X/23gMqqyxNF3b+mb97uu90dUVzzlnMIiooAqKg&#10;iChIEhRBREEQMAAqgoCYFcxZFEWCgmSQDAqSc87GMpdVlhW4zwPnHD4pQ1V1r+66a8231l6E74S9&#10;3/3mtLdsKdzk4lKwydc320Rc4/PnYZ+1tLtkZd2qomtVdIWKgpT/6yYIN0Wsfz3h5u6Rb4VnTsAz&#10;+wvP/OD6ZWApPmt6RMRtU1298uN79+avBaNQePMmeuirVxFd7t69+tc/EnOWgUMPgZnN8/HJ2+lz&#10;OO+0vWNRlJlZWfqKFWUZ4jAzK73Fn5arS5JOnMg+i7Wt+emn2EU//hgzlfgiKAx//netUYYm/i4r&#10;/L298zfoLi0/EheXoYu9nfhr9/Z/P28Jyv+RUUCoIFEA6mJYNDUluRw6lOtnbFyepqJSVTJ5cm2d&#10;snJNqaZmVaaeXnnUpk2Fe1JT07VAByNIBw8fBv2f/xWWf5xPx36xk62trc/KumF/rWX5PqvyQ4JS&#10;tt7yXQk+HazKzZ3aGxDwbD0eHfTRUhEBiSkUOgsCT9XFpXDfJ3+/18KhplZ5/fvvo2d98034sHv3&#10;rn5ZWXnhz8eO2f1/wr1/EhgbLSrFxsZEU/G+AQMaa4HU6t9+GzHm669DupLBi/f9qz8ylg+JlFak&#10;8smTOU7iXEGY17DGmVwjRucnT65/wtHS7lalgBVd0rKuQtESpAtp+tdfJxrieT/zmSNH1udj/apY&#10;/yiuv6HB/7/ft34ZRiIy5wlgzPZ///Tej+IcPbxybL79NlLu6dPrvcgkEhP3/te/Go7v+sgIFhEP&#10;VO7dS1wrzvvXjFnK1VV37950xh4sef06ctJ330X2Asz+9u9ihDL4QiVvCIT5DGXlqmBxvl27NT3C&#10;vrbiy4MHQV99aG//9/MLQdlVsCanYWjTgszPT9u5aFFl9mefN//4MVxRVKy8ChoYf/9+YO+qqguf&#10;5Oef+N8M/z/IR7aMhIkyo3r37r3oQwk+70vueZ/A7Bi37JgR+746Sxmr8jSGJ4ZVp7ZTRXioM93G&#10;bEDwUUSSsWjIpKf+9FOc4TKT0mgROTduKjgLpqD15Mk1ufp6/66JiftaGYMMQyHyj6dlcP78nQMy&#10;DDAT2t9S3DcV9/UpKDj5f3ifzL3vSg//VRmkLW+7QT+aYi78/VdB4E2mS8fBoeiKOFfHDQVnsMYF&#10;EJDjSISPHgV3AcOWjbvR9TZBELS9BcEgZu1x/WOxfu1Ll+7sEp+ppVUej/XrPn58bUpj4+W+ImFT&#10;yHWcYwdLpj8trJmzqkNkmcTu3VnrIEAmEZY5Ocf+fvy4Xeve/lpYvgueHeD4wfGRvSAsaBFPAGz1&#10;zp3LPtWRyXXr3vT9iFF1T0ZhfNX57i+Y4hi5uvvffBNp9/LljblghsNFxew3zuO9134EZ95VziIp&#10;VxCWyt17ND8Q59q9R9MDzFEVuDK6vPxct/fg9u/G798634/c/5vu/Ufw6QPzEF3anQUaUsIwqKtL&#10;3mJoWJbx+ZfNP8jiApTEnwcOang2enTdw959Gl9++tndn9r+3/xDZGS0UV3dpYnFxaf7Jifv+/T6&#10;dfc/vQPuH8ThfyJs/2G8fN81vxdv/t0f2X6xPEV9mqura9LvjVv+mgSfX2NVzpkzh1alf6c2q5Jt&#10;7QwxFDu1HV79q08VETaBTJoatBrG2lmzqstFxA0PTzkAgadfX39pUnb20Z5g0n+1tl74nwKCkgAo&#10;ZKeDSZpt2FgYKd63dm1RzLNnoSvu3g1QLC090z821vsTMngKjJa3s1H57k9b2jMNf5FF2gGBfk+K&#10;+X8J3w/E+mZjWGjrlGeKcw0LS93PNTY1XZlWU+M3FIx6IK04XDezoiJV38mp0FtRqfZGSEiWwQ8/&#10;xIx7/TqqL5j6ly1tlkc/Yf2mmzcXXhefuc01L/j58zALWB6qsDxGgvF3h9D8TLCYZDNbRUJoFZZ0&#10;7eEdU3bsyNv46aetTOQnLa3Sy4DjvMrK8xPu3DnaNyRkO4XlnwXB29FdLAvPd73rXbAUyzz+IgNX&#10;2Sxo6d734I+obCn+/HOcheOGogQRDu478sqgeARBGTn1/HnoQeDEIcDuXFhYWtqo0fWvZJnkdrec&#10;6xBCRoDZlNraS72oYAgC808d5/EBvBCvk71W/L4j3nXMbpVdL3//6s2b6GH0OigrV17jHDt3aX6+&#10;c+ctF+ylChj2mMzMwz2I21QiZeYqwlIWNzu+550wfc98f8u+yibQdMQL8V5ZGvsQnGTve+97fwV/&#10;kaz0ljZBaVxYmOrVt2/TC3HvaVUuWVJeFByc7n/3buRe4IkHFE13KK6uzc1BTgd9EvesXp25r6Tk&#10;jBpgPvbmzT19g4K2fR4V5fVXwl2AfUcc/ss71tmRh7wPFz4E2/9q+SW+/Va87FiOJIs3snztfXv2&#10;hxSasok+PTDGqqioWL/Luvy9dZYfakrwLqtyz549Ha1K8axKtrXr2ek3NCAQAE9EHkXrCALCaRC0&#10;OiLwp581//T4cZhbc3OAUVHRqamRkV699uxZxTKU/xQYNTdxEO5Rx1i3aFFFoYj8p05lXIbmbVlR&#10;cU4lOXn/oLCwHV8kJe37nw7uTQoaujCHCoO/k+mK7s6/tryNZH8R3sn50pLpLTyDyRZiScK7UsxF&#10;d+kIrHEBhJHDxMm1Te1rvLHjwYNA0+pqPxUKJAi0yRBac6kAjB9fVyGs6ecnTxLWvnkTM5+uQsbW&#10;KDTx92g8U4Pr19UryxPXHxub7I+1bgQMDCCEZ0LYjYMgGEphKKxdNptSZFCf8ns+HwJFAwxjKZiF&#10;EazJxYC/SlrawbGBgdv6nDy5/rPQUPe/UZi0tJdo9BHgIMJyiACTHi1vZyWLhCsyik+F7zsLMBWz&#10;eX9VWUeLjLIFOABmsQ7aOhWlIhzA/FKxjpNQQDxgEWysrb24Eb97ATbnGxujk4YMbfhOvHaRTkkB&#10;BKVVQ8Pl2VjbYHoyhJigKCQ6xoxlhYKsQJFleH9ueRtvOuKdCCcRb/7e0i4oOgtx4ukvXoQtxJwN&#10;uJ9Yw0JYk0qpqQdGQVD2AePuDIXwcyE2/1VLe6a1WAIxSBj9BZwV3/OW0JRZj2zGdk9hX4fIzHdg&#10;S3tGruxzZEu4OuLFEJl7+wh7LWaAi3D6a0t7VndPYb7iewcJcOuIT+9l3C3tiqoYXmBmtH5VVarH&#10;gAGNz8R9Hzqs4enNmyl+oI8dgO8G4MnaiorzqwDTlcD7FXl5x40zM311wUfmRUfvnBYU5DrS39+5&#10;b0DAli537hz5Avzpc0F57YjD3WRwWFSkxb3tiAuy8Om4RyLui3TaUcl/F16K/Er2Wlmh95cO34u4&#10;002Yu8jXBrW0l8/I7tkfsnRGLCNhv1iWkTAeqAThVv9rrctf08GnY3/Yd1mVomX5z7Iq+Wlpd6VO&#10;gBAxevYsfqcYd5OTq/sagsMNjMsYjHrqqVMOvVaunNcqLAULkRsnCdlx42slV1VJSdRhIP3qnJyj&#10;KlFRO4cByXvQZQWmw01nAgtdm9Qy52DMEwaD/dNb2jJKxUxakfGJKfxi1u14gfj4DLEkgb+L5QgD&#10;BeQSNTPBXRqnh3Vu69K16XvOc/ToukePH4eQkZuDODXACJVBtPNhTTBb06tnr6Zved2wEQ1Pcd9u&#10;CLO1334bsQCW0hTB+qRVuRQ/t0yWr70naMk/PX8ecQXP2ffwYbD9w4dBy2C5aoPpUqmY2dKW/Tdc&#10;WMvnMkT8BYUwnj0Z984B7HUoKGHBaKakHFAkkzh2zLY3mURW1uEujF9inoNb2lzFjAGpCHDUEOA6&#10;S3jXUJl3iUJFZBYDhf0YK1w7WfgpmyX83oxe4X8iHiwiHMaOq/taxIO6uojLUBa8CgtP2kC4mGRk&#10;HDIpLT27HsrDAQjR62Yri+6J1xoaFubBYlsPRqkJJWs81j4IAmiAoGCI5TOywkFkXO8q7RCZpLhW&#10;MQN6koAnxDV14aeSzJ70Ftbb+kxalpjDDAhKTTDyJTU1fotyco7NgYCceuPGDgjLXYNyc4/1ozeC&#10;grWlLe4vwnKasAeqwlAWcHa0ME8RrqJCKNaodm1pz8CVF+5TF/ZWXfhbXniXmMUt0snfhfsHdsAL&#10;dQEnZOfQv6W9bEoUzn2E58oLc58j3MtnkDZJdxQqIm29NyO1pT0Dne8gTS78+ec4ewWF2jpxz8dP&#10;qH3U1BR9GEqSC5TV1RB++lDEtcLDPeaGhGyfA+tR7coVl9nnzm1UOn7cTv7AASu5Q4fWDrlwYVM/&#10;Wpc1NRf7g16GAPYjP4DD/YQ5fNXSrkAM74AL82TWKQsfkQeJFp9YWicq6qLiIZvLIKuwiEqTiJdd&#10;hf36vKXdaOgvzGd0y9t8TUWAP+fH8pkJAuzFrPg/t/xBBSYtNcYBmWU60dzc/NC7+sOKTQQ6Wpcf&#10;Epjvq60UhaV44ggFJf7PHrA3Ov0yVvl7rEox3tSTTB/DLCjo1iURkRcuKq0EE9gBZr0MTEHh9GmH&#10;/jt3mn9GV6yQiUYkmcQ4JwSJx5dftQXo+/VveIXv90A4rgKTV4OgHJOR4UP35igwPgUBKfVb2koK&#10;bEhAGI4Y62jNCcJ3Rkt7uYRo+fQTiI6ItKBFJs2cKeZ0AeJ+Y94vINeolnbGSYSVx3NNcnJSfcU1&#10;zl9QWgEm6E5NFuvUaWjwXwjmuBLr8Wq+myS5VXV0yh+AIIO++y5yF7RYSwxNCEtl/G8e3boYu7t2&#10;a3rDaydMrH0JgRoNq8gPQnIfhNo2EPQGCEI7XGeJORrQGm95u1yCxNaNzBn3zsC982FVLqmtvbQk&#10;N/f4XMBwKrTpkWQStGYoSDCX8YyntbQlSrBEgzBYL8ByvZB2byCTci9qp6KQHCvAksKVJRx6wr4s&#10;xpgvfCcnMAYxVb+jsPyTAN/xgJkBLG1ZPPgWeHAcwtEJDNAkONh1QWSkpzaEjTnmvwPKgL+efnGz&#10;5LrenhEDxWw9rDadkpIzShCo8q9ehU9lDLelvXymmwzzks2slGtpL+0Qazd7C2OgwGhUhTUS79YC&#10;PrYYa9tKE1oF/UysYYwMY6NLfBz2TgX7qAP81ausPK99+7avKvcjIsJTLj390Ggw7AkUqNi7OQJe&#10;LhbgaIphgXdYy7zLFO/SYnazwPhEZizWHPYU8Ha6sAdGLW1lFOuEfbUXnrOMHg267IW1ilZUb+F+&#10;xQ54YSvMw0JQ7tSZrS7MoXdLuwChkJwn0Bbpap0wVgvvXCDMnXvx3tKZlnar8lMB/rNYLuTpVXBD&#10;3O9BgxpeNjZGHgdcnWlBxsR4z6dQ9PY2n+LsbDh2/frFYzjWrVs0cu3ahcMtLecPtbJaMNDdffmA&#10;0FD3IWVlZ0cyJwAKozLmpSnA/V04PF5Y25CWdkXgXTxovQw+aAk8aHhLOw/6SoDV8Jb2si4xl4H7&#10;Jipyf21pD9FQAIoCfKwAN1HIDhJwdbowH5bO6Ap7Tr62Rti3dUKp1VKBlkWaFAXmH05YypaRsDOO&#10;CgTkq9/S9u5DjdQ/1OZOtnOPoaEhe8DKZsD+I1blfwjI3o9MF8Rj7eJSkCgi86bNOdnNzVd2AZEt&#10;kpL2qYHRjSajpoUoJMDQIqG1ZJNxK/WClLGmVNVEa6Kg4IQ57lPHmAphNAUCQBXv0Pvuu5s2q1eX&#10;RMyeXVU8clT9gy+/uvsDBM3rYSPqv541q7rM/3KmD61cxoqYJk53pwzizbp/P9nY2zv/yNKlFTcX&#10;LKi8o6xcXTplSm2dqlpVyapVpfHHj2cfw5xMGYMl8xPKEYZyjRRsvr7ZUvLM+vW56Q0Nl7dDUFJY&#10;Mm65zNCoOMbSsiTP0KhMsnqmTa95Zm9fWG9hUZS3dGnJzXnzyq/V1sYsxdwgIKLtCwpSpPUv1S97&#10;AEGaXlQUe9PapiBfbmzNA6zvux49m17hObVr1hRHf/11wjrMbYFYXkJ4Yr2DyMDwt6bG/PIgTc2y&#10;6wYGBSdoWULYTLt2zW00GEork4Clo8D7qVxcunTnEOEwaVJdfZ++jS8//6L5xwEDGp9PmlzXYGlZ&#10;HE0BTfcxyx0IT0ELly8vT9VduLAy1MKiLATE6PzgQeIOF5fCwLlzq9LGjKkvmjCxLsHBochKzBJm&#10;RrNsFm5Lu7LVgwyUylZKSupZKclrVuV9MMKjwJ9NFJawFrSAC4sgCC2amwPcv/762vnBg9vilp27&#10;NL8pKAg4kJ9/wgbKwVKskcqClp5+6UnM56qmZuUpvoOWtJixLAgXCspJqakZuurqVQFz5lRdsVtf&#10;5EwBy3IgDiqCZEQ//hhvuWVb4dUxcnVNvfo0vmScbOCgxq+nz6gp0llSHu7mlr8NuKLIDGZaiW24&#10;Ez3zypVbazQ1y69paJRed3VNdaZlmZy8XyE19eBk0MI0MOy5q1YVH1u8uCLi9u0MD8DSpbk5ycPJ&#10;qTBMfmptdd9+Tc+J43Jj6+/p6pVnJiane+HZ+nwX14P3iYJOLFOh0DUqLU1xXrq0PHm6Yk3loMGN&#10;Tzjfnr2aXo2Rq7+HfbtTXp6yGc9ZzPVxT6lotbSXYxjHxd32VlSqKek/oKH1XuDfywkTamvmaVQk&#10;r7EuPlJQkKQNXJvCdRIPBcVL9+7dRHt9/YrkYcPrW/H2q853vx85sv4u6CzbyKg0wM/vzireR7qk&#10;m1xMxHoHbxGtyvFMqnvzJn5Lr95NUpw6ODg1DIrq9sLCUyvDwnZo7t9vNdXKSmu0nt7MISoq4/up&#10;qU3sq6Qk13vWrLG9pk4d0QN/9zAxUevp62vdLzPz8ChYozOiotLMtLUrwuzti68Q7jV1KV6OjsUh&#10;KirV6cThyfI1Nw8cyLEkrCn8qCRQ6FBx2LatKEh9XlWB3Ni6e126Nn/ftWvTa/6+3Kw0BQq1BxVr&#10;5jgw1CJ4N0RrX8nKqngn8VJVtdq/rCxJlbBnOYuAl58Kwox7qQq8vELcNDIq20McpgLWhpcxU7/7&#10;Ln4+aPfasmVloZjTBq7hamDWiXmalbkDBzY8huL5w5BhDY9VVavKt7sVBgq0TCVprMCDW5WVf4qU&#10;+yd+ZMtI+mHIOzs7h/8jp4+862iu95020sGqlK2rnN+pPQP2NzVLb3k73qSBTdgE4iwTkTkwMDUd&#10;yHwU2v5GILQBmLYqtGh5WEoTBW2fiLcSw+PIkTsp4n0rVhQW1dVd2kELIi3toFZu7jFVMMf52Nzl&#10;16/f3j9oSOOjD6WHE0FOn846iev1aWUJzGsk3zlHvfIiGM93H7qfQ0mpuggEspzWH55D5JzAmBp+&#10;2liuLrrVHltNDq2u9nMBk2Z8xDAyMsrxY89um2PTt4CDMea2EgzP9cyZLCmpxc0tt3b79tzarzo3&#10;//S++8GkH1dU3LQHgc2jO1dgzmTsardupViL102Rr7pN6zIv77gSLJrx2INxYBJKWNPi+/cT7RYv&#10;qcgQ3ebvGyoqVcUg9tWY63yBaSjR+vb1zdnXlt3Z/G1ZWcqVIUMbnsre97dP7v3s759mAAtwVGPj&#10;ldasT0FYymbxtiZ5CVaZ9b59ObHi/atXF9Rgruerqy94UAhirAAurXrwIHAzYLffze1OhpQQZp2Z&#10;DPhvwRotsrIOG2BPDGHNWUDwt7rLhwytr6QSAYt+HBhSD8YHAbfuhBn3dcuWwkPis4yWlV7AtQto&#10;cbB8h4z68eMk+9Fj6po+tq/GJsWez56FTsF7JgBWM/B8bdMVJf7i9w4OWYdgXS7AWmZhLxRBH3Ox&#10;h2a9+zS1wu7suTtRO3fmJ1P5e987KLj2Hcg+iz3Uo+VMZYRCk8oMrTpafxTqXbo2fRDPBwxseFpS&#10;kryVz8GYTcFOC4s0aW1dEsGs0g/dP3RoXQEVWOCFEsu86JWJjb29G/jw6iNw+vHGjUQt7O2Q95XO&#10;CLzlb4KSS6tytYdXvpQAqKxS2QS82gdlwxYKoA4E4AxYkHKmpnOGmJnN7W9uPq/32rVaPfG/HmvW&#10;aHVbvnxOF3NzjS7e3hbdgIMD8c4pgNvCTU4F5/i8ESPrv05PTw/u26/xG9m5fvpZ8w8FBTeXAz46&#10;gA8tM4u8vFQvKtcfWiMUhDfe3nlXyENwrxrGRO4PFQoK2yFDGlvvJ37iGm2GTp4/D+3bhpcR9BCN&#10;oBUYGXnbXnzmjBk1icBLLZbiceB5C0NDb7mKOPH0aeIZDc3Kyg/Na9Hi8uznz2OsMR914M5wxmrf&#10;paz8uz9iog9jdjzFY/SECRNMP9ZUvaPA/NDBz7K9YN91hqW1tXVjp7YesL4YTp3auvUodWqLo/4m&#10;q5Kflg7xJmye2+QpNVK86cGDqAwwrKuwKPY1Nl52hJWwEozEAButS8JqaXNleeD3C7a2xTXifd67&#10;byXX1Pi5QUhaZGcf1QPj08N9q7y9c/1lCXjkqLqnCxdW1JpblFTM1ah88MWX7cKFCQBAwPUg5gUY&#10;8hR4QLRp0EwlJO/cpen1hEm1TYaGpUWLdMprhw+vfymLWIcOZZ0CMuni3TPJELA+HSgEGyA8qsVr&#10;ysuvHYEVswEM2gQMUO+gT9IOuXG1DVOn1Tzu0aNJSmmfNqP6ucL06mfjJ1bfHzmqpm7WrLJ4wGM5&#10;5rYW89q53r6oWLx27LjaVoLlWmfMqLpvbFxcrru0tH7c+NoXsvNbv74gHPcv4/yw1okUZLS89+7P&#10;PSleY2JSFI73mACG6mAsilA6lMGclzx8mOAoq3SAOX+volrZuMKspAKWbcPwEW9nmh70uXMJ7zAD&#10;gYFpRNEasVy3rji6jaHc/Xn4iIaXbUpA8w8jRtTfhQXzeNTomjt37wbMxntHM+uTSUViyYqAPyJD&#10;HNiW5BWzAZa9lOR19HhmOYQirYcTsNh30t2Nte7EXhzx9My9BUbTut8TJlXfLSu7sOPWLV8bWJ7L&#10;7tw5Yghr3yIiImmP+Cx19coMzN+AFjWe1Z/Cm/FMIWZsbGRcFie992jWYcDIlHCi5Q+Y2ipMq5X2&#10;HDj0eo56VaPp8pIiWFml2JfaL768+xprf1FcfG0Bs6Ix7+m4XwOwWqmmXnlHvDc6Om47aIE4rY45&#10;qpMempvjtonfg34khYOJKwu0KirNVpaUwjJ4SDiL38mNrb2L9dgQv1+8CJtG3Kago7tNa2FFpsze&#10;/aygUHt/6dKyquUrSqtnKFU/eYt5LirPw57a4VmGFJoUBvv25UmhFMJYXqH2kbFxWdmSJWVF06ZX&#10;Vfbp09BK45aWOfsgsOZzDni/cWlpkhv2XRI2I0fXP9fWqagxXlZSoKJSUQZLswk4/dOYMTUZgIES&#10;8GIYY+fMSBWEpWx5xp8EVyST6rQwnIYNb5DmfuFCaiTgt+3WLR9Tf39ndbpe3dxMxxw8uHZkQMCW&#10;EbGxu0akpx8cAVwYAgt+AD1azHvIyDjUi9nlmPNs7o2BQVmrwtW9e9MbWNDfiYIOwvNuz56NTxUV&#10;q1IgxMzAB8wBH7uEhPTDnbvc/V6cB0MGUxVqHpguL62YOav6gWxZEwXY9evpRwDfZcw3oJsduKT7&#10;3Xdx6yCEfxR4WB1x7fHjazMZGmlLSgvtSw8R8yM8PNqEeSu8VxcH81kU8lD0tDl/9x35Uv3u+PF1&#10;rbjDPAngS80yk9Ji8KFHIp2Iw8099xrWY8KyPJa6/Ttr2N/3eWe/WE9Pzzsfsy7fdRD0uwTlh6xK&#10;vqNHjx4xndp7wK7t1N6thwc7/+YjuASEph+e8SYjjH2whlqRgFmKQIIMbEoiGMdlbIwPiNoDCLcV&#10;120FIuwAYftiBOD3RPW5VZKQjYuLC4G24wpLxKq09MxybKhVdnbCXlHb7tGz6fUFv9vJr19HXsQ7&#10;/MA8r+K5UVlZydldurYXJkfHJvg+ehRs/PBh8Ez8nEChqa1T5rPGutD34sV0L/y9GWMHmOYhICCe&#10;Exmuq1d2X7zfbGVRCq0TMgTW75EhAEG3DRpc35qJ17dfwzcQPnuZfAILWPfOnaPaYJQrcK0nrrs+&#10;ZmxdK+Po3afxDZ5/C/MIqq29iOtP2eEeE1jZy0AkNljDPk3NyruyCD1zZuWT9PSoCKz9FO47Dqbq&#10;9803EREqqlUSw9DWLivk/XQ3Yp6zafkBtpaWliWSlXrIN/PSw4dBlmAsizA3DeyFHua2bsGCqgLx&#10;mhUrSyvAsANx/wXMxR8/r798GZ0MRi0JU53FJYWA1SaWs+B7CxC+84KFFZIX4Yuvmn/asyfn1pMn&#10;EYcePw5xAlzMYQVqwaKdHhe3e9iVKy7dTpxY/z+LFyvKWpZiTGo4LVXM3XW2SrXkus7ISMgD3NKw&#10;9hsY/k1NUQHW1kUlYLrfiIzcwLC4oqLi+pGSktMbYTEsj4/fvZTZj1AQbD08sqWYsZ19fjjWvpKZ&#10;xbDoBoNR96ZmTYuIYQDFmTVi1nJLfX2MJ5UYDHPAY21Q8K3T4ncQko9ev44OBwwu4Xvi1w4oBI4F&#10;BUFrnJySGTtTAc5Ox77NBh4A1tGOo0bVt+IUlLkfMIfNuH4ZmCItK23Gr/38bl+W3fvuPZq+37//&#10;TiK+Owia2Y+fJ/G+a/v2ZUslWUwCe/r0hjtgvQLP1CLzpKA7fiJHEnTyU2sfZWcnh4M2/AQ6Ccbv&#10;8bDeJetjwMDGl8RXvMcO39sAHlsGDW7zEHTr3vRDUVFSMu4JxDXHgWPeWJczcMnaySnVEwrKorq6&#10;S/NBH0tx7zqLVcWp4nO9vHNLSAN47zl6AYCDroC9XUBAxPr9+6MtoQRPvXlzz+Dr1906i+Vknd72&#10;ONDaEXMajOPj00+Izyb9A+6+gLNDXNwuvVOn7GcdObJuSlDQtokQnvKgsRmkeQgdZcx7JukedDKG&#10;liwzygXFkvjmMH16TYMM3N8cO5aV/Px5+AHiMNa6FnhkgWetBv45fv11zC7wNYn+FBWr79bWxl3A&#10;O44Afkfx83xzc3Sk/NRqKVNXTa2iEt9toFILGOkz8S8uLsNH/F5Lqzwbz7bCe9RKSs6MwJp6cY70&#10;anA/TU1LJZieOXP7LK9leRSFHfjRBhOT0hxZ3HFwKMh/+jTiGN65D+88iLWer66Oix8tVycpv3Pn&#10;VVTiOeuxPnUKaNZd/1GalMh+ftEvVltb26nj+ZaisHyfwOw4PnbYM5/t6Oh4H+8L6NR2sogLxrJO&#10;7T1gf1W3HtlPB4Rm4ov5nTspF2U37vcMMIGfQVhnKCyBOOtAjOuwsa6wAO+JDDI2Lj0TBEzt6AK+&#10;O4NxCb+HM84H5JOE7okTqQFgTBZACDXWeQI5JoFoZjHZAsRGIbyWqeZ4nxcQkFZk2MmTt6WyhdWr&#10;8+lGtsMz9GGRLKaQePIk1vsTwW05Q7GyEc/2AuFbgPAXpKcfIvIZAkm3ffNNVID4HGXlymd4X1hl&#10;5XkfWFgbwNCXJSTs1WGMEwS8Dgh9SBQAHLNVKp80N18LBtH7wGp1hdBxxRyY6HP5+PFbReJ1C7RK&#10;y+mSBBMywBrm4zlLyZznzKmUGH9JSfQBEKINNHkjXGuIa6xPnLpztV0Ilt/HPeFgalcwb8LyHAgN&#10;GmxE4o0baZKVp6xS2QDYeQF2DniGIwh1l5xc/WNJKPtkZeHeY9BSt2DOK7OyjiwEI5sJBjYWzHDA&#10;1q3GXzETWlV1AhWyVitCRtmSYwwOY9fAQY3fis+cqlD9ghY5mPcvXJJ6S8vvV1cn3IbAC8Ee7Ydi&#10;ZQuCN4RluRh4YwIGvtHUtESy6Pz80vxw3SoISeWUlAPD8vNPDGAnF3oLmInNGG2bAtT4EnDwwv0O&#10;WK81cGLTEt32kp6UlNQc4B4s+tCzgOtOWIiOjJmxNIFxeeztdOyxAnEOzzEFnLazvKhV859YexfP&#10;3UKFilnK2DN9wNlh46aCNEl4DWh4nZt7Mwzv3guFwwn7xlIZD+Af9iYiRhYG2IsDzJbGz5V4zpry&#10;8sQ9EHCtsBo8pPG7e/fi40ETgVAGz5FOMOfL2LuYFy8iM7p1b1MqWbAPOPgyiQxr3RIVlSZZMmZm&#10;pc0QKvH4/2Xg7wHQkDNgC8X1qAEstFZ8h3KggfkZ4bmbBw9pE7K9+zR9D5xKwZyuYW7HmpuvuFVU&#10;nF8HJcYUwkwbeKF87dr2cUz427FjxZfW1tp/7aBESe55DLr9V292bs+F0FpYVgvY7MY81ly/7q51&#10;4cImxdBQ96lg+oqsJ6aSArgz58AMYwVxi652ehFosbXlHsQY0xPWu287vgUHpycBDocJdyFhz6ii&#10;4pwp/rYG/NwMjUryxWs151fU4j1HqSxhP52wn1CCrnpj384FBqbcFq/r1q3pezxzJ4YtYGSFeW30&#10;3pUbIX6/cWNeHPbQBu+bC9iMZGY0BbsQV7RXnFktedxqaiL34X3rcP1KPM8K/MhthmK1lOC2eElZ&#10;PXDuBHiKGxQaB1jQG0Dz3lS0/fzSpblDKXj94EEIPRzkQWOSk/d/Kevx+aN8xEQfCiYKKAoqZQi5&#10;Rx+yLmUFpqzQlP2frKDsmNTDZ48fPz4N77rQqe28ynUY2hgTO7WdLMIesL/VqhQRurcYbzp6NDv+&#10;HxWWEybWPAfxnYKA2A7hsuHevcAt/v7pUkKNmXlJEwkRiBJOJIAGeBoE6QckIcNPt1pTKCGPv3/C&#10;FVhva1jSAQY+lXEKPG8WmOZC1n4CwVfhfyxDYGblSQiJGwcOZElat/uO23FkVrjOFAhIbW5dYGCG&#10;pLmbmBTmgVluy8jwMY6M9FJLTT04i/FBWg9RUcmh4nXLVxTUYB4nb9/2dQkJcTU5e3aDxtWrW+eA&#10;MBbTAnrwIPKoKIBpGZeVRYTjuYcgcDZCCJuDiMjkqekevXAhVYqX6hsWFWN+W/Ds5WBIupj/chDj&#10;tqGCu4ruGBDebqx1PdZpjjUy7ug2Rq7usfiup0/j0nBPHBhqAOB4BtecxfyDsNabpaVx2RJz0Cyr&#10;BXPfC0LdKigDPrRuWoXA+NpnFLKYyw4wRIvo6J0Lzp3bMGPvXku5zZsNBq9apdl9yRKlzyEoxaPe&#10;xG41YtnRJCZUPXgQf+S34MqiReUPi4vj4gEXHxD9ejBvA8BMF0qGGZk/GEm9eG1l5Y39+L8FBNls&#10;liLRPUc3FCwpo/v3473F62YoVjUABl6AmQOVDDzHRUGh3fpIT0/OgYCOAVzPgyF5Qlisw3uNsP/z&#10;Ll92nuHv7zwxIWHPFCh56tgPy/j4VKkb0eIlJUWY61bsrRn2TA+wNAEDddFeVC4pNwEBaalgiIcZ&#10;54cwWIH5LqPSSOEAgRnYt3+b4kD3H647Bnx2xVw2APe3r1pVIlkZV65kFkLQJeL5IVjDeazpDNbr&#10;jzlF0+MzbnxNq3LWrXvj9/juGObigT103737jhQXXGle3AzFIBn/D2SpDnBwY1bW4eUQdgthEaqE&#10;he1QAm6qAA4GeK6LJPAHNrx++TI6jconvSKkEeC6ZWLiPl3cp3b+/Eb5PXtWDXN2NuxpYDD7syVL&#10;FP/SSeawho7uedbeysbiduzIysBeegDuZlDG1AMCtkzH7zMMjPI85s2rCF6ypDzK2Lgs0dS0LJXD&#10;yKg8YdGiihvnz2fZMvuccWQK4Lq6RClOrTan4h7gdIbJerm5x1dSmWUJCvDZkOVI9fWRB0V8p2Vb&#10;VRV9nslF4CurQddG5AHAQVtcuxf7EUirXHx2VdWNk/jfNnqyoLy4Q4nLFb+7dCn1CviLNfZ6XkyM&#10;9yg8ZyC9YGzdiHm69B/Q2Bre6Ne/8SWesYu0jGGJ39cDD3eJwp5u5PLK6KvYJy/g5Bo8x5Dzwp6t&#10;Bx4fvHcvPFyWdurrg/ewpA/7OTEy0rOLl9fK//4t/P9f9RETfSigKKgm29jYnOloXb5LYHYUmh3P&#10;q3yfVenp6fkc7wnEOIaxDWN5p7bzKod3aj9Z5Fdblfx0QGhmjTqsWVssaS86i0sfrV+f37R2bX6N&#10;uXl+8fLl+bmmpoVZy5cXZq1cWZS9enVRoa1tUfX69YX1OjplD8X7dPWKmQl7HILSDQzHBYS8y3RF&#10;SYn4PbTnTDD3NGrIQO4ACMsLYCK0isLxv1R9gxKpVjMtLfQEkMWGpQS0KICUsyD0NKnRA9HN8B4b&#10;IN5m/G8Xi9xB3DHW1gVSEkdkZEwAEGoTxkpojWZ0pzg55UsuTk/PW7HQPDcJTGAmNLTpmLM25uXo&#10;4XFH0oTd3NIzCgtPegMpLX19rTWhTU+jMIEmrE3LNSg4JbBdsBZWg+BO3Llz1AnPXIbrFoApLSKz&#10;wf+9vXffThevdXDMzADT3Yq1sZTCiNomXUWi4FVQqGrm2jAnRxZq09oqKEg4I95vaVUMxSMqFQSc&#10;DPhdAwFe5MBzggGL+OTkRGk/TUwKCulyBuG54XvPhIREyTo1NikuJzOFtWbLue7evWoaBORIPb2Z&#10;A5iBOG3ayC8mTx72yahR/UmQssJSLDtilqHllSu3Jbfp5Ck1L4g/Njb5dZaW+ZWLFpfUKypWfd1d&#10;Jg4sCvwLFxLDsUdOTACCYDHCHFdj/h5gMK0CYeDAhheA886SkjNmUD5mMaYFITQcQkCJcZ/LlzOl&#10;BJzly4vyqDyBGa/DWA1mv0FVrd3dTEEQFZ2cAzhdxX4coCuQTAnCUh2CUt7Pb9NYWJiTwXQZy7PZ&#10;6Z0tWRGbN2cnQmmBdXZ2BSwJA2j95sBZ97Fj2+pKwWDfUFmhopiSsn95YODW+UFBrvP4/JoaP2cw&#10;0bNi3HLosLqXuP90mzUT4gEB6AMlqNX9N3xE/begkdTXryMpsMIpJEknpJc2YRmegXW0xt2Gj6x9&#10;hn09BFpwBa5sO3kyPVAWvk5OeXWPH4cx7n0c89rKpDvAcGFIyHZFDHnW7wJOOsR57I2UUKSiUvW0&#10;vDwmEfC7ANxrrZPFtXrAj9knTqwf6+q6bCCTbhQURv5t/PjBf5blPzKJg0OFJiDOEye212D7+ydH&#10;gT9sY3wawlKF86C7v3efhqoPKVcXLmTuZCiFVieEpuO5c5mSEm5nl5cLGOyBoLQhDp8966iM56pi&#10;vUsBnw07d2ZJLTwtLAoLwUN2YR+toTjoQPjPxt6rYX2GgJELvjs7akx7fkFJSbgf4EDrcgf2e5+i&#10;YnWj+F1Z2fVDoN819EpgLaPp9cC1CpwnlDip/aWSUmUDcRjKuD1pGbiwoaIiVlIuFywoq8f3hyEo&#10;HaAM6l68uFmVigSVLVy/nWVWYoiqZ6/G11xrSclpU7xPHpZ5982b9amw/KHilvx07Bc7kv1iIdxe&#10;vcu67OiSfdf4kKAUGqbn4j1+GHsx1mMsxpjSqa25O7NzxZNFfvVHQOhPZRFaVa1K0sCzc26CoYSE&#10;Y1POQrPcS+FHgiezAIFTGz4AQr5CzdV9R47kanByzioE4z8CpHMHM2JCx+Ghw+q/+RARvGt07db4&#10;Gu/dBW3Phu4U/L4YzIDJOqZkYvi5sbw8fEdiYuyRkJDk4CtX0lJDQtILxOSaL6C5w1o7Sm0a2iNL&#10;FSxxn8vixWVSIg6EqR8tGmraQMxpGRmHpmG92s+fh24wMCqRYoIBAdFBFH5g0vquriYzHBx0x4K4&#10;JoPRagEO9i4uuUnitV47b6VBAO+Mj99teeyY7fzduy0Ur1xxUYWwNKE7y8IyT3IJHj6cFIlrt7Bs&#10;hdYlmKLd9etpfuL3hsZFFHB0FcI6vkR3nbuzS17mb4Ulx1bX9DgwRS/sCQlvl/fudmVg+/asFDJ4&#10;xgyhDCibm2uMGjduUO++fbt27dz508969vyKYQcSI70XrUyxpb3NXX+m1zOJZtPmAim71cMzuwbM&#10;JQZM2h/4cAzv9cH+ncK+hURFpRSMHFUnuc8GDa57ge93Yg7WtKAJh6amKKnP8EzlynriEvZgGRQQ&#10;RdabwrIcw8YNbBKxYWO7i8/T6xbXuZXlThCuy/A8yz37bvl3hMdi3eKmYydS6HnwBm5b5+Qc1YE1&#10;MiM2dtd4CG0FxiPBGO1NTEolV/Al/4SrtBhFoc5uQ0+fhnuLFstUheoHwJ+DsDLsAgO3ae/ZYznj&#10;5Mn101NTD2qDduwLisKlspqZsyru0QNDJYW0VFh4M+j37KuKSmkV5r8DOO4ApmpXXR22A9bMW4lk&#10;o+VqX7q6ZmXn5ISeYAclCD6jtLSDqrCEpsCim8JkJdC6hfai0mzZ+7p2a/7Bak1e+Y0bMYHAP1fS&#10;EQS/Rni4x0SWb6xbt+grwdsg4YXAW8RYNpN7tCHYtmNOUswtMzMyAILKGRa8PmhKkS5dwHTy6jW5&#10;zkuXllzW1KzIVFCobhw8uOEbmaSonx88iNrOMAR4DpPqttrbt7u/jx5LiyItgZaNocgpA/byEJbM&#10;WNaHYHKeO7dCEsTBwYkhgIMLhSMEv/KWLUYTDh5cM5mhGMDSDsLy6PARdVKyYGNjCK3QffTyML7Z&#10;t1/DqzYlrv4F9s+b3hgoWyrAy9Hs6sRQEZW4CxfaY9kwMthww5N1xFTkOKfTpzMk5XLdutxs8AAP&#10;3G9+5ozjHE9Psylnz26YBnjrYF833b9/TXKvjxlT+wTP2AWcNcV7pxw9uq4nXeGdPnBm8b/zIyb6&#10;fIbRH0Nh+/btie+zLmUFpqzQlBWS7xOU+J7lIqF4x0kMNwxzDDWMUZ3ahPVHz6t816elvc0d27Ut&#10;JkKzSJibwZIHbPh1bNJxIMJ2WFzWYP4rgNyGdFnRzQEC20T3GQRLqIFhuzXo55eQCMZwkMISjN4z&#10;PT0+4H2E/qGhqFhaDmbnymQaCLzVQEqr2troDbBow0ePqW1k7deH7p8ytfprMGkfamqs6wMTW0s3&#10;1fgJNa1z/bJVmAbsBZGuoQsOwnIqmNwMCmQQpPPUqVIs4eeamsuHbt3ysQUxaDk7G07YutV4OBjN&#10;xLYGBmEbmWUovjcsLOYqLGFnMHUDb29zpe3bTSbS3QVGY8gkiTlzymvFa+/cCTmNuTmBeVmAUMwB&#10;803btuVKrvDtbpk3sQYPurPpToZw2MXs2t8Ky799cq8lISFwP97lQkECQt1rYlIkKQNXr8ZfBZw2&#10;hIa6L8F8p2hoTBnw2Wd/o8eC3pP/6dQmKP8k4JkYr+xYdrRBW6fdHRkUlJwBmJ/BO3cyzguitwPj&#10;csY6DkFYB924kVIgO8f4+Ai6gYlT6wBTpwsXMqQsQTOzghxa4HTT0mVHYckSGmZxMsa7ULtcilNH&#10;RMRdBNPk+4ywZ1p4/xLGrFatyqdC84tSCjCeR/7+CSeZfQs802ByDz0YTKT69tsIp+kzJFcw8CD4&#10;EIUSY3e4dhn20zYuLlkSgEuXFpewTAZWxsrjx+1UufdgfJNh3czHHGwvXEiVLKGVK/NLgNOnaBVi&#10;3485O7crUb9lWFml34DiYAtFbzkTo0B7VqGh8Udgffyi/IMZ09Y2OYl0BVL5xJ5PB+5NxO/TAHed&#10;pqbQDfJTq95ZUqGqVlaZlRXuBZ5gzFZ/rPc9edK+s8CkJbyQ4S2tWfasA8UeubORvvisgqIblyks&#10;6dHBfk5lZyrAaBSUh2ngJ0uopAD2PhCIIWYrS1rhP3R4/VNmUlNJJs3he08IVQnfsnPCToCW10Pw&#10;Ltq1y2IqxljwLMU2j80Nd9bx8rpevZu+w775UkkGXS708FgxiQ0PjhxZJwc8nUs+wWTGbt0aW+fb&#10;r3/9t4AN49sHgbcHKyqiz4vvnKVcUc/mGnRtUzDDwuM65DBHdczdxsGxMFm81gtKHGDnRrcqaNCW&#10;PW9tbfMkL9Pho6nh5AXgRfr79q2eDstdjgo5+N9CvH9jZGTiNfFapVnlTeCvHnQdA35TduxY0V1T&#10;U/43exf/VR/RuiQj6Y4hN3v2bGsexvwhgdlRaHYUlO8SlitXrqzB8y9hHMBwxNDDUOjUJqQprCm0&#10;f7NGIRtvYibsgwfxUpr+hInVT0BQp0B8rpGRnhanTztoYwNVDhywUmTmGgSBBgh0BTbdFZt+YcKE&#10;mufivSUlQVcqKs7vpbCki8nLK1uqv1y+vOReSEhqsb9/cubJk4lxvr4J1318EgN9fJKuHj6cfNXX&#10;NynwwIHEK7t2xfsFBATtwfs3AqkdwMg2h4XdPNKnb+PzjkRM19G48bVPps2oeYaf37S/K78cDHYP&#10;XYu03MiswFy9WRrB7+XG1j6iNYN1sCBaFYJiCuvm2P+TccEePdtcUsNG1D0Fku8GYlpevLh5DtPb&#10;2W6LmjC08SWvXkVsmTCptlWA0cKorw84ROZ1+bLLAhIi23MxHsMYK4X1kKFtmbhgZt9hXQfwzg0U&#10;lnjHKjDorXpLyyQhEhoadwXMzxXwdKAgwf0HGNvgd4DF9yEhaUVXr6bknzuXlHz0aEK4j09C8KFD&#10;SQGAZSAHf9+9++ZFb++oY5jTehCyLRijE4Xl9OlVkjJQVRV0CN/Z0G24ebP+GBWV8Uxeo6D8q4Bf&#10;ouUg4tl/tPyy7Gir6I7kqKy8Roa4E4IDz91mcPXq1sXQ3E3AoJnQdBxwjuneo1FyyV65cjMEwmM7&#10;5rYZzNBtw4YCiZHs2pURAxg4icyVzRmAXwo81YY1rnJj6x6J8KelxjjkzZu7F0VFeSkzDg0BtxiK&#10;zbqQkJgzqyxz8ydOqn6rnhTK4Ztr1xJ8wJRMmGACZqnBcgBYMNv79m1zBQ8eUv8M82aDjnX0EjBx&#10;BHN18NzZHiN0ds5MohCIjt5pABxRJK6AiU4AzOdjves3bMyVaGH37vRU4MRxvM8HwvKk1sJyybXH&#10;uHtwcGqRn19S2vHjCVHY15BDhxIDfH2TubdXSS979yb4u7vHng4LO2EHS88gONhVMzbWey4zulnL&#10;WlAQ7IX5JM+bV9rUsfTAeFlhmpBhrY5rJ2GMra29pAgY6WNOG318Uq4ZGRdWDBzU8K3sfSNG1j6q&#10;qwvbCFxcAKVCLiVlf9cOmbBvWZasjWYCFoVlz17tLt5btyKvYT+3U/mhC/bq1S2Dk5P39QecRrFU&#10;CUKJJWoesOIuKkyrbo3Pq6uX1eL/exhzFzpi7Rs1qi12T1plrBFCy+rKlS1zYZWNx7zGsDYZ95jG&#10;xaVImbiqahVNTLbDd2uBk3O3bDFujcuDB4wBrc3F3tumpNyUvDuzVcpx/dWTuOcg9tvn3Lm0KEnh&#10;Mc/PJX3SgKCFjDGmpOT05BcvbnDNTlra5VL2c3R0rD9jvxSW9ABgXjs0NMrfEvaYkx34EHntFB+f&#10;tWPoYmUuA/jWVju7fMnDYW6Rkw34b4EyoAtlbKK9/ZLugoX/hxWWsv1i2T1HadeuXaWywlJWYHYU&#10;mrJDFJIdBSWFb48ePaI7vd0wfR6GXKc2IU1h/Xusyl+0ubty5bbkqtLRKanExu4Go1sLQanl6Kg3&#10;dfFixVFLligNtbNbPBICcwoIZVFl5QUHtjMT3VADBja8AiKcAnPyYjYsmM8uqzUFksZ8/OTtchBB&#10;HBDvIgh0PwTFVgoLautgPnb4aQshZA2rwAoIyD6RzDJzKigI29+nb4PkFlm+vLjQzy8jtKws9iSI&#10;5jhLT6DJJRw7niUh57596SmwyDwZw6BlCc3QMSnpplRCsHBhaTmEvTvrvBiHoTsD189ikk1lVcJ+&#10;8Tr1uWW1jNlgTitB1Mp791qOYKstEKc86/7wXjdRAI8eXfsYmqY3E3ooWEG0ctQ2sa4ZT5+Gmjx8&#10;GP1WPBLX7gbzXU+XIRjVGjABt0lTau6KjL+pKdCHMRQSGIVlQ0OkFONgpiljvGAeIZjfURCPBwUR&#10;Y3C43p734G9raMurQFSmsASWYV7mdOmC6Pf17tPGCKmx4927eJ2/v5MKhOWwSZOGMnmNxEdr8i0h&#10;2amdIf6izZ2IB2Cy39AFnpNzdBOYoeHBg2vU6N5l5iMteaxlH5hSGAT+G3E9KSnh/mDUHmSG2INd&#10;WtplEiOJjY29DBhuZqYsFLVpycn7J4KBqQL2lmDI+8X3wkp83Ba3OmZJbwG1buzVeKxbEbBYDJxc&#10;R5g/eBB06cSJ9DxYGdL75adW15FR8vQZMKelEJRW1dU3JTxQVa2oqa+/5Mn5Q7FYxiQfXLt52bJi&#10;KSnH3/8mLXQHCC9tuvUOHFgznI0kWBrEdofa2uVS7D4+PiYEc/XFmumGPTVZvr2+ubExJhPPvgE4&#10;ncY+euOZzsBhR+4r6YShCdCGFZWPoKBtOqBHNVhG05l4g31WwncLcI05GTkZfWZmdJzSzEpZBeHn&#10;pKQ4lpEsIR4Dx1jyIAcYU7HQx9+O9AA0NV0LsrXLq5W5j40mYtnrmM1JWCbBGkvZshEBN0RhOYIl&#10;Hswo7ie4LjkuXUpK5j5AOKyg9Ud6wt72hhU1kM8FTPTopgQ9nBBbSK5Zk8ua3z1YjxsFzbNn4b7i&#10;vsvLV90FDXgyYcjPb/NsL6+VoxjXxh4pAZfMjh6/I7m4DQyKq/D8/cARK+CSOpVZCJxhtLCZZQ9e&#10;stFxQ77k3nVzu5XKfWpsvMI+z76OjnmS0NqzJyOecWAKS3qPsJaJ9EpA0VqOtXtDeXws0jLjkeAv&#10;zDS3ZaYr1uY9UhD2VCTa5tQab11A/kq8ZZ9qzh+46D1lao2UF3Lq1M0gwM6e13L+jB0PHdr7N1VD&#10;/Ks/HfvFThD7xVLYvU9gvmu8S1BybNmy5etObzch4OHObG3HGk8K6d9rVcq2uWO8yXqzU74Ud3Pc&#10;mJXOkgdoyMv27Fk1U09v1ojBg3v2HjmyX3d9feXeZ89uGJWVdWQetfWYmHgpu3TmrPJmbPBhuk+B&#10;GM5AEE8T2BLi9+fOZZQC0UNxzbGCgpOuLEJPSzvItH1Tus3wuwHrrhjgBuIZEaGBfK54hsSQPDxz&#10;C1h3Bq3TB9r6HiAdj3y6BCSPs7UtlLTzjIywK5wHnwFt3xIEvmnfvixJK9y4KfsWhSXfzXgDW/JR&#10;0371KtzyxKksibjWrcvNoQBkeQmYoCq1R7baYhEyGIHZ7dvJR8VrNReUVrIZAxQJE/a4pGAFMxkJ&#10;Qc2mCCuvXcuQXDiGRoUFzAhk4oTQ/o0lNju7Cg3eR41uY/xsmMBEBDaFyMyMPd0O68pnz5+HxuM+&#10;PzAtCjsHEO0quuPYYIHwTEjYo0dNFVau5rVr2xeSqMGMHIqLI6U5q6mVMdPXHbA3ZQq/ra1Ofzm5&#10;gZ8KuPWWxdABf95qc5eUlHZG0sZVK+6CuRwG7B1v3NixFPiigjnMYjcnxiUhrA6UlUVLFlmv3o3f&#10;Ya1HgE/uzA7FuvZBaWh1l7OxAxjnaSoNWKMRew0DXrN5IgtrRVNS2l2bWgtLq/GMndwrJuywbo8t&#10;GtPTD05gQ392oYLAccS7fICHIRkZN6UYXa8+Da9YFoJhToXp228j7c+evS3hgeXq/CwKHzApS7o7&#10;2XifFs706dVinP/n6uqgg1T26HkRmPBg7N9E4Ofi168jXcaOq5VCAA8eBJ7EXPdyj/HO42PkaqXa&#10;vocPI1NBO1dBQwewFqeMDB8qj2YinUBZWIp16Vy65KTB+NzevasVYMlOOHduwzisexLgrMTkM1g5&#10;VrAYd1I5ALzioaBJscy9+zOu4h0sgZkFPBzNFooQypMKCk6wnMSU8KagxRoj3dxyJIE5Z255CROw&#10;KIhYJsFGFe8Qlq3Jg+xKBEGpQXf21Kk1UvjA3iGvivXHFMrgA1qYK/bn2CAej0fhjfcuwZ5vSkuL&#10;lSy8Q74pUaDP3YxdM9kmIiJJSlBbql9UiPlsT009YMw4365dFoPpJsY72FjCbM+ebKkfrZFxUQ1b&#10;MNJjBZpfGBHhqcCMUrxvNvjKCsx5x/QZ1U0i7hUUXD9NzxLxisJST69EUuIiI+PCSDvMesa752It&#10;yjz8AM9wePky7qQozMeOrX1My5SKP5Ud7Pmmx4/DpOzc6dOr7vN7hpyYxcskNsyPoYAlDDNERmZI&#10;SVv9+jd8U1V1aSfwwZzKrYuL0dD586d+KSTf/aGFpWy/WGamzvbx8Xn0PoH5viF7oog4hDMrmdhz&#10;HmMXhnWntiYE4zu1NyH4zVYlPx3iTXPZ21RHp13rPXcu8Rr7eUJzWezuvnwyezR+8cUnX3bp8tmn&#10;Dg5LurBInUkBrBna6Z0l1Y6tWJFHpN2Njd5Iy4aJQMxOFL/32nmnGvdcF4TlVgjLtWTSdMcA2ZYw&#10;0YY9IslsICx52sYqILxHT8El2qNn4w8gvngItCvQAn2BvLvxvINtBf/hMXPmVD4RLJtXTCoB4W+G&#10;lm3Jmitc52Ju3i50AwKS40kAjL+yfy2uU8K7FrA4286uPXHg+PGMW1iHDwSSHWNgPH2F2i+P0ALc&#10;1h46lC2VmNja5qThXS6JiXv1z551lKe7lrVXEOoqbDe3dWueBKtt2zNvsv6SjRuYOAFiWZ+ZGX9M&#10;/H7evLJKWjIUpoLluS4nJ1qyLEeNrvuWVjosOD+6O+lmpeJBgYixFAx1MRinJgkKTHsmMwPZTQmE&#10;ag+rShIwlpa5mdR4IYT0qdFaWs7vxczXTm2K4Duz695RdrRmr0ybO2vrgkrAklaRKy1y7K0OmTdL&#10;eFgsDsvtuL5+qRQbW6JbVMJkLipYmN8WFsGzGb+w52+w11fAJHeXl5+1puWD/aCrnL11D8yfXyFl&#10;Pzs65t6hhSFkfGqwny5+n8KyIzxbFfNZQmFNdyqY2mUIxYQegiuY7nF2GIIQs8b71oDJOtnbF0pu&#10;0/370yI4Pz6bCTJ4xmqsw71P34ZWN+2QIfXPmCwEJdKCGZ7sRBMc7DqU5U5CMburbAiAOEVliTEv&#10;4OYhMFSpWD47O/a2KCwhkDZSCYLAXybSCUt7mCnJfT182Ebh+HG7yVDiJoHRTsL8FKhMMPkMjNkM&#10;z9/GxCooIFGrrdrLsi5cSApgfI7NFTCmc56A3TTWCzLTl0oV5wjcvR4TmyiVSixeUpzPbE42b2Bn&#10;HQjsT94jLP/K3rFYO7tT2eDdWeIz2OSjqenGDdbXAmb0NCygYGN3Jsb72HyCdZEHD96WcCo1Newc&#10;BT/m6sZM1h0y2epbt95OYFY7lMMlJ0/aT4Jl2R88qj+zUtlic//+9uYWqmoVjwDvS2zHSeubcILw&#10;pEA3Ygeq+Pj0S2KXsUmTq5shoImX26goUclTVKySmo/k50dHMKEL39sz4QsK4lKsdQ3rjdfbF0k1&#10;ztqLSmpw3V4mGzLBh+V0UVGJUi7HipVF1VjTqerqC/S0rQQ967KmGnO34QENsuGNTZuy4tnAA8qA&#10;HviLvIWFRr9Zs8b+7nDcv/Lzi36xDg4OAaJlKCssZUdHIfkuQenr6/um09vlIqYYyhjDOv3OchHx&#10;06HzygL2hIXWK2l+RUUhh+kSYByEcZe5cyd379Hjy0+UlOT+x89v0xfUAGFZqUNg2MoWjnt5pcUD&#10;IbaDYNdS0NEacnbOvil+P0W++gXui4Y1dJ7MEQi2gdovSwLIgKDhLaLggqDkAa+0QlYmJ8dKJ4QM&#10;G96WUo/3XqfrCgR2gDVtT5+GXvL0vCNluc5WKW/GvfuYlcjge2XlBXbx2TJLuVKmbi8qkskVeLcN&#10;4zw8VJZaIRDUcal+qWQNx8Ym32JcVsgGNMWYywOdcZ0ulQxzi2KpbvLYsaQgaqxAZO0TJ9ZPwBgE&#10;pjLqxYsbrQF/Xd1yiemEhMRepGuRmXRsAoC12B86dFtKarG2zkmndk/mjGEkJAC5f9X5rhTni4pO&#10;zMZcAkH4voD7VsCS8VlznhKDe3TBWDXoHmKcjw0GQIQ6IEo7G5t8KfFg3/6UUKGTis7Ro7bjWFM5&#10;aFCPDyaNdciEZXN8u5UrS6UyldOnb5dA4ASTkWDemzG/NZjnGsBhM+C2Z+PGAglnKEBSUkKOYf83&#10;s38smwQwNsVicH7PzkJPntyIBOM7jecxDm7Pbiyw6ncePJQjCTOOM2eSo8U2i1AedPDMucDBuXSD&#10;AnZgQEFsZOHAmC0Ys394RJK0dxqaxeWs0aNSQoGJuW7TmN9ecpKUFHGSrlA815Q9hJlwVloas1fC&#10;udkV1W3xq4PLIEBm7N9vNZTWjVBGYJSckip1fVmwoLSMTJi1t8yu5fmeamoVkvJga5vPWtFQliAx&#10;0xXvtcewxL6uAIz0qbTFxu5iycV0upp5AgoL+gFrNTa3wDvZMGEZm3awwB1rP83SLFivbZ2Tvmz+&#10;saYm2FcoYzAGXBfifRq4jj+X4h4eWu6E330B62BYglK2+7Zt6RGcCwT37KtXtw708FjxiWxDAgE/&#10;Wj0P7JHa1jM1bFly8s0Tsu3+5mmUP4J1FQg82cvsZ3a0ocACfrAtHesZD1quLmrFKR6nR9c9rUfM&#10;l8Lf28Covczt8uX4i6yRpBLh62s9FjyrF9vjsd6RikpERKoUs+zarfnHqqrIKIaPsIfb2vY6zIoJ&#10;am/exO4aObKtUcffP73708mTia00yoYZ9EgwrDRpco2UzJiRcZM1tReYsc4uUIxLY+47IHBDZOPE&#10;jo45WQzlkM6YFY173Hd6t/fS9vXNYlvIYOABS4C2YH32bKYB/rJr9+52j9/YcTX3qSywfzJbBDIJ&#10;SEdnRg8hW51y6A8vLDv2izURheWHBGbHISsoZRJ7LmLs7/RPKhcRPzLJGSN4cgVNfbby4ob079/w&#10;gloXLQKeI0czH8KytUOQiYnaf4MBfYqN5MkPFBjWCtOqpZ6bYeGRZxiz4ZmFPJcOiLHq5s0YCjuJ&#10;SAwMSu41NoaFAyHOUbNkYTCzvVLTb2wwNMw56eoab8PG6yDIeTwB5PbtOCnxiMPVNbcWjCwahH0J&#10;SHciPz/ykpFxUZnsNQYGeYVATPc2t6SPITTl5bjemWdXitdUVcXcpCuMWb14FzXpBbiGsSpHNbX2&#10;3rEXL2aUgmGwv6kPYw3Qs9eyGxAYoAngtlFpVrVUbF1YGLgXAno1YyEM0LPzDd1bgrBcO3FSbauw&#10;ZkeYuror3iRCMl92rGEWKDRMiTCYnMOMPbqmsY6FeI4e5uuoqFQpMdXBQxpe37wZnw448KDtw3R7&#10;s51ZfX2Q/Z49SR4aGgWnWMTPRAEyU2bvgiht1OZUSMpAfPyNwxDYVhCq83btshipq6vUWYh/fExY&#10;SjW6VBqUZrbXnuXm3szBmuMBT3aOoXXiBUvNKzw8w09Ds707EfHCwyMtlF4MWMLmPO+SjJgWHiw2&#10;KcZ14sStEuwB60hP0PX+6lX4Hpct+Sl0Y/Xo0R53TE6OuMDyAbpKqXxt3pzhbmmVf+zZs0gr9gXF&#10;fZvZGo7p/3fvRgXCwpNcn6fPxPoDxptYpE5rB+9xGTGy7qHIrJmVzHglBJU+nq3LzlKHD2dI6fwr&#10;zPLT6DKndUMLfd++1YPZDk4Ull5euVIZgY3tnQQqQgUFJ6hUrsazN2za1K5U0rLZvfs2QxZBoJPj&#10;ZNJshsC4e0BAlJOycknQ7dtnNBmLhSU7jceZQfjNnzW7MiwrK8GeFgljb6DR7VgrS7zOu7nfkYSL&#10;llYx4/W0mDYA7y0NjAr8Dh/N8GRrQLqf2WgB97BM4mRSUkJMl65tvKF7j8bviosvetIdzBKeAwfW&#10;9Lew0Py70NWpo7D8E5uKA9+Gs90kBOKGufPK36qjnDix9vm1aynxeN8RwMiDGfngR54YPmlpqSFy&#10;cnWt1vakSVWN5Em0HoUsfPcpU6Qyt5/LygK9c3KOruL5l97e5sM3bVra7cYNj27AvZF4Nug6wklM&#10;2ONQU2sV1NcZE4Ug3wN4ed2/H+8zbVp78wpz8/wExvdBP+ZUgJiEB360VWFalYTndnb59WzlyGYg&#10;PIoP79p9+mxWKBU9MRGP48ChlEjmcJCeabGz7eAKs2Ipv+LwkcwK3MvuQ1fZMQnC+8CDB7FHDY3a&#10;s+y7dGn+Pikp0peepvBwDx263s3N5w1mfkG/ft3E8p0/XJ2l7Kdjv9iBGNO3bduW1FFgvk9odrQo&#10;xSEk9pzC2IFhgaGOMbpTm1D+XeUi4kdIzqCwZG/NeRFRqdvFTZFXqKigxccaKPr/GcMCMbQK523b&#10;lv2JR9DwyCt2zacW2Kt3UyvDobBlthe1HrpTaSEybZ/uRfW57an9HF91bvqRpR36BmwwXV7Rt197&#10;v8ZpM8qvgZGoUUtmAgKQ0X74iHY3BMegwQ3frliRX75kSXEZj9Xh/5RVKu4ywYi/r1qVlQDicWCp&#10;C+MSFDS0qIYMa2/vpjy78iGekbdoUUGSnX3qXjYjoPUBhmo7f0G5hKRMAjExLaw3MCwq7tOn4cnw&#10;EbVlPG2EsRAQuL049959Gp+DIDYzbgLLYiaJ9vRph75gSMNBCMpstde5SxvBDh1We5/XMhMXDE8P&#10;wkIPFpPl9OlVkusmLS3Yk99TW2ZWJ4+FAhM3u+CXdIYtzmThAYv75TyNsrqlS0uKxsjVNH/2RRtz&#10;+/yLu99lZgbMw/OnMnsUjJe9Zc2HDK1rbT3I+bAZAJkBY4rY3yHa2tPFWPh7vRYywrI/8IcuZpu+&#10;MglY2K9vp02vfo49fjwRmvj4ibX3Op7C0adv4wtPz/RAatvYI9PgYNeFYALzWUROV/EMpcpqGXz5&#10;yXhZUb2lZUGxgWFJ4cBBUm/fVzdupEsKRnW1/04oICztYBnIigED61stor59m55oaVXkrlhRctvc&#10;vDibDdT7yiScqKiVlICR8cQTS9ZyYs9WNDcHO4jNsuXG1dSzHIXJYExsw/MXUpFbsaIwTHyGu3vq&#10;JSYWMYxA62b3bot+dFPyvEV6IXR1SyUXvI9PwhnGNuky5/7Ts1BREeLWf0DDW/WRPXs1fa+kVHnP&#10;yLi4iAlIEFrSnG1sMrcwIY2xQ/YlNTQsaXXhY+/fKEyvrjA1Lb29cmVJloVFca6CQnu/3q7dGr9L&#10;TQ05zGxKWmPx8dc28WQOfjdqdF2jnn5ZlplZSSbglKOjU14p68nY7JQWRm8NE5jo+rW3X9JbS0vh&#10;nS574gjPvOUB5ZgfG36b5ORF7B05svatRvCt9Dyo4Zt58ypqTU1L8jXnV1aOHVf31qlECxYW3aJl&#10;B0Gxlq54NiLp1r2t4fvAwfWPAIdNrJmkRQ/lfpCV1YLOsHq/xHUD2LiCOG+7Pu+t7mSwsl+sXl1Q&#10;amJaXDRnTmUV2ySK36mrl+dCgXGgIsvzV7mnbIcIHmFjZFR0W/Y5i3RK77Y+x6SwYPSYugdtdNX8&#10;Jjk5JU4819XfP/IUS7OYcEfFiGEGJaWqh7LPmaFY9Xzt2sJaM7PCsqnYL1m4M1t7/4F0f8Y7yZdZ&#10;G8pzPpm1PmpUf7pgxWYhf1irUvx07Bc7Vltbe7Os4JMVmO8aHa+VSezhmZWbMAwwpndqE8afd2r3&#10;T/+uj+iGFc7Sm2lnl3dQ3JiFC/NjqU1BS9OAdjxeNobF/oOC+603GKR8WVmcsXjf0KE19UzHjonx&#10;XsKsUdyvcOuWrzKPWqqouLZNYVrlB4/E4fjyq6ZXRkYFbGvG+6Yx4xFaqcmZM6kngIDvrKuku8TW&#10;NjcNGtlxUds0M0sPSkzca8bsSybvgDHNYwcfbZ2SjHc9w9DwDhNItNhGjycUODrmhr5vjr16N9zn&#10;nHCdcVVVlI34/7Hjqkqo3fLMRjaFdnIy6M9iYRDyIJ4qERubtKpdISi7Q8bKBBzG1sCANEGIBr37&#10;NLS6wrv1aHzGWCaUjiUUYmzBxq4ysJA1wQDWbt12O1yMf31oQHDejom5pgVGM5m9ddmc+v79UP2/&#10;f9pGxCNG1VTRCiND4JzXrl3YR1SMOn3ApSPjhiUeTKutjVv1sbmIo1//xmdr1hTEEifI+NgP1s9v&#10;0zyWWlA5YycU7P2yo0dTTn3oiCkI4KbCwriz5eVRrUlPsP6+gaXmyMQHdj3x9Ly55WNz4fM1NYtz&#10;cnPPu9CyBa7oAX95pNzi48fjpPtVVUtSmDREVzXbIvLwZ3a9mapQKZW3BARc25acvM8Aa5m5fbvJ&#10;MLoCoTj1gcAYy/j2uPG1Urw8NfWiA5k7cEUDypAqs1exZtBc7DEIzJcfm3ev3o3NXl6pdsCZmQ0N&#10;lxWBj2oQrB89fgxK2iM/v8jjhBMzzqmMac7Pu/6x+6iQ2treDqcigvkaQQmcvXmz/kh9feVu77Nq&#10;aF3y6Cjg6+cM2wD/VNmeMjv7+v55GqXVH3snB6yzV+rqpdnxCUEuLFVjzBa0bBQfH2wrXiMvX5bL&#10;vWFm6OHDNhOJw2zNCIHyd54AAgVRjrkI+Lled2lR9gff16Ppm4MHM8625QccYwMMjZMn7ZWIl6BT&#10;FdZKx8ZGe72PF3FAkX8cH598EfzhSI9ebfHssLDLbsDJ1Zg7vRYb2cCf/Xd/DQwmTqpuuHEj3oeN&#10;M5hXcOHCJjU2UVi8WHHghAmDO/+/4oIVP7L9YnlMFvvFzhITfX7PUFdXz8EzznV6+3QR2TMr/yEt&#10;QhCWf4PG24vn9jk737FXUysNnjOnKNTdPcKZzBOCcQbLCBYtmtFFjGGxsz0D94xF8IzJoKBkXVXV&#10;skB19eJQc/NUX9b9sE3T/v1WE319bUbwJHkwHmX2MGSj4j17k0Nmzy6tHjio7jkPKO7Xv+HFpElV&#10;DQu0Sm9v3Jh1Ljs7ZCUTDKBBTsEYyxowZqiycXVCQsRuaJh54yZU3xs7vvoeLNDqNdaZMYmJN/bT&#10;PcLOQhs2pF2YOzcvauPmULfAwG1aTIBgYS8789DNWlwctk5NrTwHRNHWgWNw7UPVOQU3T58OXgOh&#10;MQfvmw2huvD+/RArDc2STFgfL0WmOmx4zQMwzQwfnzhXMCldXhcREbVyzpySEMJtzdrE3ULrrFke&#10;HitGU8kAHLqCwfRhY+Xz55MMVVTKAtXUiq87OMR5MoEpKGgbW2TNgIBQhKavPlul5Aq/19fPPMma&#10;QibnMMuR8a+AgC1DwTAmAT4Lwaito6PDfZaZ5N0ZPabmEbsddYE2O3p07QPl2RXFy5YVRAYHxzrR&#10;WmbtKAul6Q4GoU6Ijo7Sxh5c5XssLVMPcB7inHV1Z3b/WHKPgD9STIpnceblxerq6xeH6uoVZ06f&#10;XtkAAn84gWNi9f2ZsyqqDQ0Lb2/efOfG5ctJR8G0NjJBBAyb5SzaZLwg/snUlN3dl49gdxho4HOA&#10;L2a+vsmndBYX5WKND6kcQJl4OWlyVY23d7o/hNCWe/cCN+O6jRoa+dFaWpmBgD8PmGY24ULs56ID&#10;B5JdOK+Zs6ryRoyoh7be/D33ftKk6np9/aK06OhIZhvbMnuZ+MK5QDlRAp7P3rs32kpFpThYVbXo&#10;+pYtMa6cK8MSQvxXnkk0urp5PoBjiKpaQUha2sGlTLoh7tMbw0Q4PKc7T8pg4srCRUVH1dRKQjQ0&#10;8q6wbRyUyblkwufObZzAmCPoRIOx9eLiq+4bN966KS9f2dy3X/0rxhcHD6l/MlWhqnrJkuLk3btT&#10;D9TVXTag9wU4w7KPSXfvBigmJd00srIqOK2hWZ42fkJtXe8+jS9w7w8jR9bdV59XVgAr/jKE1gaG&#10;CZhpDjjpEl+zsk4YbtqcfkhHpyROXqGqfOCghq95X38oNdNmVFWutsqLycsLdKVVh+sN2V2GjTkg&#10;KPvLyw//8n3xbQFH/pNnoPKweMbuua9MZmNi25lzMQEmJnn5wJMHzPBkaILW3dhxNXdhWVVv2pQd&#10;1tQU6MxWchSS9DpAIPIgefUTJ0ItVFSKQtTUCkPt7G7u5DqYfe7qatIqwNmCj+3fGDICzvdlQh7W&#10;voT1jWfOxJ+fP7+4eMjQuif0hg0aXP947rzSAgeH7Os5OWEuDB3RiqRLl12AWHdMvMTejmdGNU8a&#10;unQp9qCBQUHm+InV92hFdu/R+O2YsTVNjo53whobr7vycAQKRQPDO8FqarkRYWGHVwEnjZlMyEzY&#10;ioroM6IwVJpZ9czGprBp4sSalzythniOPXuI/cg+dy75DFv1MVueZVNsyyfAfjAPw2bCpSB3xKYQ&#10;/098OvaLnSSWkfzWIRzwfL3TLxN7ftfpIu/6CJbBX3hwKLTSgUCiiUxVvnXLZx6Qcg61KQaPmWml&#10;qDjmczGGJTbP5unoPLMNGykH5j0TTFydBdHUqr28Vk4EoxiycePSvnRDAknYmkyJZ0WS4NilAgTg&#10;zk4nYPpuGJuBoNbsiAKGsYD9WZnuD8IYiN8HgemN46HTbHnH+jLWEhYWnmK8ZyO+40kIFiwS5xmI&#10;1LzILGmpsAvGjh0rxrLhMzTEEbhOnof2MmmI9WrM2GWRPhkl5q4RG7tLISPDZxI7uIjXMWbBNn8g&#10;cDfG1Wg5QkNcnJV1eA4LnvG/mYyvEm60OEiwO3eaj7OyWjCQsT9YGJ9DUH/F8xfB1MfyPErey2sJ&#10;Kx8f60nsHMKeknw3nwlmxpMv1GhR7t1rOYmwpLtr9+5VPaKivAZQYOI6TTAhM6FGlaeaeGCu7IdK&#10;YrfHnHmQ9WImYbB9G+vYeGAu4D+0ouIcD5BunQe+m8M5s4ibc1ZTm9D5Y8k9Av78h4gHsJr7QXDJ&#10;8wgx9mJlS0QmpWCtXpgbf7qwqQLeu5Y9VZmgAphrUVHw8Vk7ja0DWb+rrT29HxUMaM4DALNxmCtL&#10;RJZRmGGwPo0JVlvEZBeWN7BJNjN/6c0QlKM5bJrBAnG8YyY78vBEF55WQjc8BTWUHBbVrwfMqCCZ&#10;UllgTSz74W7btmw88GU0268x6xmwVubJHNwvPFuRglA8b5FzxB5MIwPFu1imMou1lRs26A2n0mFm&#10;NvcL4DCT4XpCmI2gGxxrZ4mSGj0vvr7W8mTuUFIGscSE+yTglTFLCOgmBdx2sAUam39gOOIZqxlf&#10;J72BNhQw9zHMtgZcxvF8SXpGeBoPT8FgfJu5AFg/2+CxZaQ5hQ69LSzlgTKsRMWA88EztXE/4+ZW&#10;TIDifUxYAc62ds/KyjpiTAVaVGx4QDOZ9cdcgMQTrPn/xxz/BtrsATiNYZs9WLUGbIJBOiYvAIy8&#10;GBNmK0bM15mtHbF2K1p3bC5BBVw265cnw7ABPMs1ZOmOh0azjzFx2Npa+8+A51/wnC9Yv0n6Z0Y2&#10;+QVdom3wPbeNGc7MUMU8VoGWDUAn8xlGIR9buXLecCoFPIia+QecP8tDuAeAuQ1xm3jJZzH5i8mK&#10;TMIiXmKNS2k8sKMQ5ryArmvAYhkVvFOnb7X3G3bKY9wzHrh5FQr/Uewz21u6cE4UkjwInVnt3C8I&#10;7nF6ejOHTJkyrAfbUHZ6uxb6D29Vih/ZfrFdMEb06dNH++jRo69+q7Bcu3YtD3hmxx4m9th3akvs&#10;mdzpn5DYI37EADwE5d+wOZ2hSfWnUMOmjgPBj9u61XjU8uVzBmhqyncbP34wFYDWGJYgLP+LsYh7&#10;965+SaspIWHvcDIXZn8yc3bNGq0hrMWksAAj/JJNfsPDPYey6J8ClXWUQEgTEClrk5bTdUWCoJBm&#10;KzN23oBGN4DCAYKk27Vrbv3YzR/3TqdQYw0mO5ZAALTWEFJDZ6o+EZx9OBn4BtObZG29sHUNFDSn&#10;Tjn0AjMaxAJxEhnjmGSwuF/n4kWnuZg7CXEMrNAhPNGCRe8CMeqAQIxZ1I/5G7JWkYyO1ip+l2PX&#10;Dwz2iR3HTFKuf9UqzUHMUGM6t42N9ieY8ycg1s4irHjkFQUkr6UgpLuWfTapHPDdfC6Y0lhaeiIs&#10;mWCFZ33G9mKEBy12zH8WrR3GZdnTlY27OVcmmMBS0WT7LVottEq9vc37EJZ4R092ShH2TI4NsWXn&#10;LNRXfjT+IeBPKx6AyL+iq5kdjcjseS4o95ftETnYq5N7TvcmLQPuE1PeoSGPXbFCfYSy8rj+JH66&#10;lBgvhYLQGQy9Nyzr0ezVSubFOA2PRcMzDIX9n89SGCoUFGLA2WlQjPjMCRij9+9fPYoKCPdRUGo0&#10;2Iwfmv1SzHEp5rgYc2L5RWsxP91anMuyZaoD6cbjfrCrzI0bO1jcPo4xSNIE9mAwlUDMsbeAl0Oo&#10;2LH5OmA8xs5OZygEZR/uF2N5PP8TjPRzvL8HaGwwr2UtpHitiYlaX2Nj1a4uLkZdQSd9+D6sbwae&#10;Ox/z0+e+Yg1mVOhYjiSUVrHptzxocRQEyEDc14+KENvFMTbNrG62SKNyyvivcPQY75tHTwt7jlJB&#10;gVAfxYQuro+Cl0If9yyAErpEhBPxn7hEDwfwaCrvE5n1sGG9v+jTp8v/dPqIC5A8A/v5J5aYBAe7&#10;dqeiwRAN58O9pDeAa2TZE2uEGcfF37pi2RMVKgoJNkPBnAczcQrrH8b9Jd2Je0McZtY+cZg1h8zQ&#10;ZdiIAhNr+IqKJsYEhmVIN8AnA1p7pB+GO+gSJz5RiaE1SetNSUmu97hxg7qwjpFH1OGdvUg7LEnC&#10;0BDCKMRvYwEvtXgqi4iXnDuVMDxzBv/PLGrQjJONTYGUhX3mbGoWFJMLELx7eEoRYL6az8QcdegG&#10;5p7xYGwrK63R/7e9MwGysyji+EeWQO5NFkISNpsENiaBJWHNZo93bBISliOgHFGUMsGDiIBRQBOt&#10;CsaTiKSKKCZEwAsUSwq8j2hZHnhgARZaUcsSb0QoEO/b8uzf96Yfs7PfMe+93U02mX/V1Nt975uZ&#10;np6e7p6e4+MaSngvzgCTpilGL+tYHTPGEuhGHxQOV9EVr7322n21Gsuurq6vR09v7Lk8GryxR1+R&#10;NBzGsok1BRlIU1gMF4+8VRT0/CuvPG8BA37lymVzOjoWtJiZhv0Owya8RcIrMvhnSL7ZKGMxSicw&#10;+HlLBeEZwnlcwcTWchGWmTJoFhCaZW2MEC+HqUky4FczEK+77iUrZDB24B3imaM4ef2PCNsxKHoU&#10;AztM8d4xiDfc8NIS95gyG0BBMphkJnwSXi/xfBk48087rXM25YhBOgZDI7OP+Qw0MUZdeKrcIYmi&#10;JC+hM145dNNNm49HAUk6+c47t/VggPfuvXqNDNLVKGSux2KHsHyeAL9I/K18Y8Di3bKWw6uLpK0x&#10;j2WgtSivUMjwCgOFU8GF1BgJ2okiRiGL8o7LsnkpM5EpYmhaWAvlDCcG+tZbrynL52kVXl7N7KaM&#10;VwxPUO4bNw60UYfM2lrE+55BX1CP0mHT7KP8bBlSOeB9ehgPUYRLuQuV/uXGHqHxdPiGwuDqPwyk&#10;tJVQ2aKBga4TenqWzD3xxDmzZs5sbmHtxcwIJgnPZ+BkSVkLcRykfUVp8yquW9Sy6Ae7zymTt6TQ&#10;HmaowoO59CPhaxwD4X/vXXe9riTf9dP3Uo7MAi/uxEiihFCMyDyKESdP8h+HLNC/8Mk4LcerEwgf&#10;pZxZ0sY2ka/59NcFF5TnsjsRB5NoDK9N4oYbcVCmCx3xs9q3PHv66ctn4VRhWIlCELZHznGmaDOz&#10;Ce1X1nQJC4pzsxxDS9RHxkor4V7oEAXdisOFweUyBsLFtFX4149zwjjBgcTYSX0nSjvb4BNyIM8t&#10;4n5WQo3ckSwzubLmQ5YIkYsjsYQ+Q1kvXtzGchOyUn0LTZasYDDZHChOzFT4yuYnHBrGMv1KG6XP&#10;B5i50mZkmD4WWencsGHgJKH1ROFTG877ZZedOwvngv7VvlEZRl+ZNdRYhqkXg8mVfIwbGSvz9ux5&#10;5Uny2V0ZN1evgq/oE+7xlX5dhixxrlyN0pw5Lc3IJe9yFbqmC69mEf2QsbxMyi2kySX3zVIW8onj&#10;Kw7uKpnlPp/7n88660fVnbAPPrjvbm5pEiN5DddC3nbbq58l9axBv6GbtM/K5aULuBSGsWLxvqqX&#10;G7EHBwLufbGniuF7SdomnqQNQDfeeOPfosE39myQtDIaemNPw0DZqTAR32cLOAvjKE28RoTEKE/b&#10;exmUD2XA7EnzodgRWLPoPKFUOuUoEgpQBGc61zIR0sALRJAYgAjC+vUrn8FAZEDgyVEGdaNwuCBY&#10;FP4UwlqcAcTIoBTJwyBCsMlHWIjU2dk+mzIY0JwNZfBQBjTIIGuWtmI42jDKGFUdiBhWFBcGGsOC&#10;EhIDOp/wJLQSKqROjDAOASFLFCvGmE9tP6Epw7cJbKnnwLbyWHlFaJvneRZDyPlV2kgfUL/+bvNS&#10;0njK4/iO8gNlSTsuvXRdzEsUC/xU5Q8/4APeNnXABwY9dNj12DRHzqXYWfJDUmWEIYZnKC+2tCs9&#10;8E0MwyL4LMZoPgZS6pqjRjKq3IA12W4jITSZRUzFKNHnGAZmfRhE7Xfah0Kz+5zZKTyz+5H+xgnC&#10;maMvoU34F5eBAoIe3q4CLSovOCbaHyrblKv9xe/wkWeQa2TA7i+UK3KvsxvGCY5O2rPMhHCsKA+a&#10;Vc6hFWWr/UrbVZHTVqVHaJxKn+IUYkiQW+FhO+MM2UDOGV8rVixuQ+G2tx8f84nNXPAJPtN3RGFw&#10;GslH3To+6Dfy0Wcm/Ferso5PDdC3yCB1MqPGaSD6QxtxWszsfonKMP1z8snzW6kXnYQcsx5Je+Gl&#10;9o0jw6qvqlc0MgYZN/QnO2V1/MMbW6a0nfDHamf8EgGVS/QIUZ7Nm8+fg4MMn7QMaNb+UbnEIZaJ&#10;QDsXRnB0izOli5c88pTZlPZPjvDwkgFxdi6W59YIL1ZwY9p555UWE3XRPuNSmDp5f1DCPUaCgVu1&#10;c+fOH2TthLXTpk2bfhpVXvDMjT1XSTpf0opomDb2pNGMIPBOOoyT8cxIE6OhgjcoL8oApaD5jLAy&#10;E9XObDLpSMpHMSDwCD4CySBAUZEQBqM89U0XlIGHOJ46UCiUz6DAAOD1kefYY5uPQYhY7MbAo/BM&#10;fm1DXAZtpBwUHZ4/NFAGifyqKGkLCeOizymtJOqjLhQdz9MmPq32K9/s1xaNc3ll+DxR28lv2gda&#10;pvW7fZF5k5aDojSz/5k2L1taps5Uvhi5qdKUUY9LsxdwnGgbZcIz+pf+gWdKD7RpX1l9PNXpI5Wz&#10;cSqT9Ll5j+YMLdMuS/udvjNOxWSVP/JqG+lH+GSXwadFj22wqzLnjIlJLh9VLi0+TrLKqI4blLW2&#10;J+PZI/UZfrfb7PLR9GuVZuhUWjEmOsaQC5dnFu8H8cm8l7JZ5SmJ11af2TLpGwJU/RjLCm20dQGG&#10;Rdtpy3BUidQN6h+7vc5YUhm29ZXSVx03dbazKpfUDb985BLHjQiFeavKmU8++Sl2jse7vJcv/8nP&#10;WT/lWtE9e15xhhj0TpH39ra2ma04lFafTbf6LEsnjynYx0i4km7Fhg0brvc1lq2trZ+TPO+W9GZJ&#10;myQNRE+/4HmkLsqtCnFUEYyjTBofOR5aSr4mJ58OfvsCbvs5OptOn2L4pMk2cCr0Wk6T+ZuyJ5j8&#10;k608qsgmmHR0QhuSaJhspYlWnvFROq22Q3BUQrLptnmXxKukNo63nskqS/kx0eKFy09XIbv1ZNHs&#10;C5ce7Z8keuw+dulyL2t3y7TbmNTvdp9re7SNR6fwaYhTZdGSNSaaomxeJrUn71m7ziQ+Tkug2R4n&#10;dtl5bXXz+fRdoiMQ1Scr9jhUWrWNmtLqVf5n9Y1Ll90Hbr1JMpXWzjxZHyKXzKRZgnn44TvauaBi&#10;z55vbtEQ7MCZ3//yffe981LubtZX42Eko8rbpFyH0u6zenh/0MG9L5ar6dbu3r37qTxDuWPHjj/K&#10;sx+W9E5Jr40qr+IqRpX1z2HZ2JNBswqBCrI9gNM6JS1fkqJwBc1WYnZKMnCusXEHiasgbWWWVEaS&#10;EkwyGG5dSTS6ijONb3k8Hpfyex4v02h06UwytrX0dR586XF5l1VvVplJZSXxtBEe+fDJrcen/7Nk&#10;JU1G0/iY1l5btvPGV6N8qhVpzqPWlebwNirDSePG5lGes2uX4y2XrNWyG/ixx+5u5UahT3/6S+dv&#10;3Xr/61/zmq/tuOWWe3jzybPZAMQ6J5cMWLtc05z+MW8kbdAQvS92gaS+LVu23J1nLC+88MLvybO3&#10;S7pB0mZJ50p6pqTWqM5XcdVBd1KqN189BjZJeSTV4w70pHz1lJFmlLIMXD3trydllZXFz0br8UWW&#10;AcnjWy1l+vZ5Xj+m8Sip/uHur6xnfWnOanteHwxHvkaRV+dIyXBavXn6J6kMt4+GyCbLFGykfPTR&#10;u2Y88cRH5vHOzv37313iaBM71tlsxma8jRsHTmDPg7XJ7sgomQeHFGiQHiOZLWnpvHnz1nuEYPdF&#10;g89WrokqZyvZeYaXMe6AtGbk0KiybnTg+tY93EZlJHCw0TiSxriRsg42PvmgXppHO18jGAl5qbfe&#10;YS1Dj1k9/vg9kzhG9NBDt8zdt+/6Rey2Z0cwO5sxlGwwNOvu7qvxDnb5bBgYNhrN5gGuqCtzX2ya&#10;ody+fTvX23G28qZo8NlKLjggdj3oouKAgICAgLEBPWbFmU+ZTTZzTIzL3l/0ojPncuQFQ8lmIfeY&#10;3gEme9Sgs8vqfbFr1669Ks1Ynn322Q/JM++XdL2kKySti4b5bOVooFgsnlLu61udlvr7+kpZ+Xt7&#10;e+eWBQk/NcX5+/tn5tFQKBSWJNVdKpVW1N2wbIyDbim/T9qPc1NrPzX19fUtEBp7KaeW/P1dXXNi&#10;vvT2LnN/W7Zs2eS47cn8dDFuEL/K5VM7OjqO8qGhs7Nzen+hsMqXZsXq1asn0Fe15BH+TIO+ld3d&#10;bbXkQ+6SaJT+ahfeL6+lrK6urkmS5yTJ2w09PnkWLlx4dOqY8JDpGmhrTqtH5HNqVl5kV9JK93vp&#10;o4nkl9+Oy8qvfRO3SXgt/3MawCsaZuR/KN0esiv1zNLnoZ+yIo8xRL9n6Sr614d25J+xTx7hVWva&#10;c4Rj2RXN8ROOHZ1zTl+zuUBhhtnBj6HU8OtBr+uHExrLJnxKGHWxpNW7du16JOnNI9OmTfu4/P4u&#10;SdslXcKz0QicrRxplIrFHeVi8d44lUrfkPQ/EaTv63fy96cy85dK18hzf0j4fipliQA/J48Gyf8B&#10;yqjS8XTd72mkbS5QgFLm64WuX0v5n5G/d8rneyV9Ueh8R15+UWzj5dk3SP6n5PPjkm6Qvz8n5Twm&#10;f1/pQ4PU81LJ82/J8ydXGcr/W/ktiZ8uMFzwV579gem7X0pf/g2aopyBGysXyetDr0N7N/nE0J/s&#10;m0fouc7QeW8tdUme3xlZvNwp70ZJD3jSe4rw5BMxb0qlO+AN/0v6kijJtVl5Me4x3aXSflcu4V8t&#10;bcmC0NVv+PNAgvwvzmnfcdKWJ+XzLdbXR8h3H5H0beQ9Kz8OiVP3HyTfb6TeS/PolmffKHn/MYTm&#10;YvGzuXkLhUtUJuT5r0r6OX0k7TgvK588t9eq58FYPqSdFr/uyMov5Z8jeX4meX4sz98snx+Uz0cl&#10;356MbIwld0euuzP8sJpVKmgwTMFrmCepe9OmTbtdQ7l169bHo8rZyl2SXiVpvaQek0cvtR5zzOvp&#10;6TkGARRFcr5vnmE0lvfWSG7NEJpuRwkneaDy24BH/t0ywP5Y7u3tsr8Xfp0p3/8HXuSVgbE0hnJf&#10;qVDYot+L8TsSxSd8+HBNxrJQuFi/k78vMN9dkpV3tIzl6o6OKfL8n6Wt10vb/ltLpIB+kjzfIb/t&#10;/fsaS2bwkv+3kv9jzNgH0SW8y5tZq7H0kYtGoMZS2riwzvx9kv9f0jfr4/9xfsUZpP15eavGsqdn&#10;Ef9bziDj9pSsvBhLqfuRemhWYxlVjJC24xqh/Z/MtH3KkOc7TP/0+dYbG2XRNe733d3dszOy6STK&#10;PSbmHjc67KBehB4j6ZA0sHfv3r/axnLdunX3y/fMevS9lWdJWhpVNgdNisbYJbmKQ9lYMiCSZiq+&#10;iEOk5LcMnA3jqT6ZV45lLE+T53+FkeR7+f+Fkr4lv19Rr7GMy6nMLq/NyjtaxlLoeC2zbtrITJxZ&#10;nW9dsbGUviLaIZ9fsMr0MpbMtnBsXEPpi7FiLAFRDWZ5OCV8Slk9PvlcYwkIVxu5OiunzmE1lvLd&#10;uYYPXmH+Oo3lj5l95s24E5C0G3e4dxqPSdBw+77YwrZt2z5rG8vm5uY7o8rZym3R4OvtGn5v5YFE&#10;3cayEjp0Q0hfbzgMm2KY6oEYiNNjJVAun1pPfjUUaWsyGDt+ZzaVU05sLGOaSqX98vcLTP4fMjuo&#10;1VhKvjdX17gKhV2Unad4R8NYsn7KDEdn28wqmV3aijmTRmMsWZeTv/8un8+Pv/c0liZMfp9PXUnI&#10;CsPmzERqQmoYtlT6Si3lxO2tyMNm3zxqLIW3G8z63do4TC2ymOdkpIVh6Z9cWo2xlHrXkKS+bVLv&#10;L0wI18vw1GUsKw7qE5LvL+inOERfKFzlW2c09nZljzh0ow/CQihjWVdX14vVUIrh/ElUecHz26LK&#10;9XYXRpXr7djAMBLX240aDuWZpRqIpI01Pog3F1TaM2RDBZDvX8zvbB7IKsc2lvL5PGMwzyZEJF+N&#10;q3lmqWuWzNxKpe0+inw0jGXcjlLp92w2qdYrBiBvXcl69ncaBRCF9nLW0uLNMP7G8h5mpT51JWEs&#10;zSzZIEPImcgERoBwqk++QWuWlb75EMYjz+EDwzGzFOfuTYSN4yUJkf9aeFCPsTRoIsQs6RXsNzD7&#10;B26vsYwAA51u2/fF9u/YseNbGMv169ez4eWtUeXSdBbCz4gq4Vpe8zVmQ7DgUDaWGLF4YBQKL6sn&#10;v5kp/V3ofF3S7/L9+wjz5JVjG0vBOEKxZpPB5eb3hsKwPhgFY0m7fmFmZm76l7T1+FwaLWNp/v+G&#10;kRMvY2k2S/3+UA/DlsvlGSa8uB3HRP7+nq/yTwrDetc7/GuWb6c8dJBPGQ0YS5eWl1OO2dUeUAfc&#10;YyTLN27ceB1rl1HlTCVX2xHuuEgSYbn2qHI34NHRGDWU4FA2lnE9lYExZINPvIW+WLwsL7+0aVMc&#10;cq6EbmLEG3NKpZ1s8EmbddpwjGW8sYhNFXrs41AwlnFYL9koHiHfPyztuymXRsdYmnDsX+JNPx7G&#10;Mj76USx+V8r4qD27NWV1sikrK/9YMJbMIIUf35QyPqnfQbeZZeaGYw8mYxk7o8Xij9ih6lNGnWHY&#10;i3AuBtFSLN6MXDGevBsQMAi60YdBxpkqFp1Xbd68mXOVzCZRrKxV8t5KrrcbqTeMjCoOqLFMmoV4&#10;GI1awS7IeK2iWPy82YKOsvmhr9FhzZLwjdm5+oBZA7lbeLbUJ79rLBN+HzVjmZRyaPcxlkfESi9l&#10;dsOxhHgTkqO0htDoGEtT/xUaNszKq2BWGe+yLJX2EWY0/c2xgQ+YM4WpsNYshyRmrT71+6C6ZpmU&#10;CoXn5uT9EM6D6wwYGf1H3pnHRo1lGt1CT0tm3gRjCXA24zI8jubUYyzjJQuiSxw7qawL75d0v9Bb&#10;9C0jIBkYPbx9tjJzJASjyNksDAnbtM+JKpemcxaKnbNjOgR7GKIpVv59fb26I7UWoKCYodSTN2D0&#10;gQLHUTIH4AMOXxxBlIIdw77HVALyoaFYPUaCJ8r5uv6ocgEBhpKzSGzsYVPHmA7BBgQEBAQE1Avd&#10;6IMHws5Y1hXYzMOOSl7lxVVp3PYzZq63CwgICAgIGG7o7JI1AWaP7HhlfZKwLLeKYCj11vnD9iaH&#10;gICAgIDDG3qMhHNLGEwMI0ZzhvnkPBKGMswqAwICAgIOa6jBxCDqW8EnRk+/EfuwvUg3ICAgICBA&#10;YV9tpJfp2m/EDtceBQQEBAQEGByoN4MHBAQEBAQEBAQEBAQEBAQEBAQEBAQEBAQEBAQEBAQEBAQE&#10;BAQEBAQEBAQEBAQEBAQEBAQEBAQEBAQEBAQEBAQEBAQEBAQEBAQEBAQEBDSM/wOhb7k5NHzHLAAA&#10;AABJRU5ErkJggg=="/>
  <p:tag name="ISPRING_COMPANY_WEBSITE" val="https://www.hbcompliance.co.uk/"/>
  <p:tag name="ISPRING_PLAYERS_CUSTOMIZATION_2" val="UEsDBBQAAgAIAFCHz1S8fTX3SgAAAEkAAAAXAAAAbm9uZS9sb2NhbF9zZXR0aW5ncy54bWyzsa/IzVEoSy0qzszPs1Uy1DNQUkjNS85PycxLt1UKDXHTtVBSKC5JzEtJzMnPS7VVystXUrC347LJyU9OzAlOLSkBKizWt+MCAFBLAwQUAAIACAAOjj5Tw8SYdkcDAADhCQAAFAAAAHVuaXZlcnNhbC9wbGF5ZXIueG1srVZbb9MwFH7upP2HyO+LWwpsq5IhQKp4ADSp3N4qNzlNTBM72M6y7tdz4txDWphEpVbJ8fk+n8vn43pvHtPEeQCluRQ+Wbhz4oAIZMhF5JOvX9ZXN+TN3eWFlyXsCMrhoU9ywUsAS4gTgg4UzwyC75mJfdIzuMhMnExxqbg5+mQ5R+52p+WCXF7M0EVon8TGZCtKi6JwuUaEiLRM8pJEu4FMaaZAgzCgaBUGcRrsyvwdjd9UCmqOGegeMjPP37gmaTkeNR+QFEtXqoi+mM8X9Menj5sghpRdcaENEwEQBys5s6XcseDwSYZ5Arq0zbwqyA0YUwZhbTPPrPjiRjhaBT6pHLYpaM0i0G4iIkJbv4azIagwjXXLRLgV7IFHrMxtq2sv26KORMdSmSA3NfoAx51kKty29p6/Ryci9vYJ03HNpwe5WP4Dr5OxftvyfTIWm1G+S7iOcakP6azTSdDhrl5qa2xl+7WR7bpkIo6CXzlXENrXb+0JmC9ItWErcxunq4sAF/BpzQIj1fE9wlC6tWzcVilupRTXgloOt91901GQJts9MJMraEo18x54CPIzU8r2686oHDw6MtZYOgR7tEq5blLXEC82afLqH3pT+o1a81Of64wF/I/GfECitiZchPC45uhjIMWaGsBilzbXZIlb7tnFpPNd2jtMA1N3ErApmIhjmIoAz37IDKOdnZ6CgmIaXYJcjbC9hZPgmEdxgl8zyTBePUmTMnWYZOgtnAQnMjhMQFvzSeBOyQIz1HmW4QD4s3h/rrcdoeOWjHTZitGjE+PQC3JtZMqfrNIHc9KsrKTPnN7LC+fUpwG9zXgLuZ6fQ4wmwSCuZi7szxHgXHjgUGwGPFe11c1wiE/M+vJpNOBL0305Y5rpXBq2WWUZz3EweVZ5Nec4z0Y+IexZnpj3/YSGl4eFjhKevjemuL7jWZXFhj+BU/Cw/GuwWGKpnRhKvfvk9c2yx4BaxMk42N6aTu24l6Kpg+tS+1b92nY0N1StlUpmpyTl1b2oMNU8eIdyjJTMRTgSgG1YTa8TnMdvFTAngT1mtHiBx0NmPnmJD3XOt69uu5SvF7cN1sZ1X21cxfKM66gOuJMfrQ9Sm4hXzzV8/A1QSwMEFAACAAgAkVjVVMqjA25sBgAAKBkAAB0AAAB1bml2ZXJzYWwvY29tbW9uX21lc3NhZ2VzLmxuZ61Z227jNhB9L7D/QBgI0ALb7G6BXRRF4gUtM7YQWdRKdLxpUQiMRdtEJNHVxYn71K/ph/VLOqRkx94LJDkBkiCSMWeGwzNnhvTFx8ckRhuR5VKll7135297SKRzFcl0edmbsquff+2hvOBpxGOVisteqnroY//VDxcxT5clXwr4/9UPCF0kIs/hMe/rp6dnJKPLnjcIsWWRILAHDgmxb+PQwQPihANsXYeMhgMyst1ef6RQAT8rge7EUqYpBIHUwrzIYxmJizc1ajcnlDE6CT3sEqfXH6iiUAka8Ow0NBff2CPMbOqGgykAu0Gv7/KNXPICUojuSoBP89OwA8KY7Y4AEc/nYCDvZCyLLQpEUUAuTkV17CHp9YPTM8iot0sfU+uuuZsObQpp8/0qawYSVlhGUqGUZ5lJXAdAz8G3xA8DiwCohqYsDKaeR31GhhChZotMyrjaEJmjVBUoL9drlRUiQjI1hOJHGU5Up9wE17Ybgnuzvvq17djsNpxQnWtWZikC5y/mxKX+BDtH6IvFC8B7PgmIyyCd3pgy2ut7mchFWogMrVeqUF3wNM1CN6RXoUWnLqsZh84+TUlgdt6dTgbEP9MlfcYog/XsPgrOOji6AT/fINQNODuNUDMMCZhg/7rKieUTeDEMZzYb9/pWJrimzYMsVkgG60yLktjwuKz4VWtnk7ud0mHPq3VjF/eAz++brC06gfq7DR06ArG0RxCWStY83SJHLdWPv3z48Pju/YefOsEEQCjnGAgZpPdvWwC5zKdOJQqhSz7Dbuu/3ezolDm2C4Su/+lmDdS9Ab7C30a7qe8DyWuG2oFRDJ0LhxjFuFUlWvGN0M1nI8WD0QcoApnVfUd/MFfwIi0bK2xIJxhIBHXFfNvSBIVCUFm2fV3JTlmsVAbuchTJnN/FQC3tU7NKf76u6q/iltJSBQIWqYTL9LzZ9cx1KB4akk2A3Xik1WK/KEA6gjeU3uiyeQ0uHtJY8QgtMgGANEB8vY7lvBbRmvdezLeNUfh4Bk0MyE6dAPRruHvT65M0QsOM68V2RPFxQHwAyHgushNsQ8N1Y45wHHdDGNujsQO/TIcwlstVDL9F1zg8AkzwRKNS1HKMg2BG/aFOmlZjjtY8zx9UFh2x9HA/m4Bt16JQCBY7ANfNcg8M/JAw+2WZmBfNYBAlNvyu6wqWCgQMmREDXVJJmRdQNsk6FoUw0Uq9FD6vBiWxUFBfsYDZyXAfvJtia6S5g6euNQ4HbC+hDi/T+aqlHRTnN+vjsBpKoMkh5xtjqtFg1vwM6gJiSLtY0GvQwOsuFrcEhkT402RzMK2C7u1EaSd6c641Jt7Wg4Rm00aqMoc3OiUgTWZH8vNubgICfd1lNna+o60V6m4SW8qNgDiySGSNjkDuLTLURfVpav8eXmHbMZ36S+rxrZn6eLTh6VwfJ+Zc7+kWPotkZD7TtDf+/yrl34gXtdSf1V3CHZLPZ13jOWos36kIXhQiWRdNrnXC6vBPiUKX+HdDaLP00/zvh/IX2ZmDMf7Z+3N0XOiyR41BPDNT7XfrpSOpJ38CA4tujjBjxO2txtrtwKa6IzafO57sbPfq6JhhpwvV3tqlNYCr0KkYwRhybCIPYNRJoAu1tzVnj8Pwzamjvf2MDAKbQdeZibtcFo2eTT237q+mnE9vrAcz61GzYTZzyNEtB0DGMoH4oxaY0wnZZaBqEUcrmakyjkz5x/LetAnIbZmIr6fhRaYS8zbm+Y7+VZv6+JwoqsX5lVOvwzy1r+DW+3NQwKfvUkCwD2OMhV1Lzz6Wrva4pRGUj06Fw4Ld6AR1lPBivoJ2vFBlGrUEqo5gQ3KFAaxecyB41jyF1QBfhFG9RfXb3zqB6IkORJTswf5wVSHyPzuD6GXsMarLi0I8Fs1A04FhURDSqyuY5BaLJguGB8chm4c2VvVReWfX8uTMbGD/ixxJedUUE5XAq/Nmv0xf2BmyYMawNZ5A/QWm3FSZwdDZBWFHN4tOfTjS1ZVrARAMEEwWsUDkket664KqL35Amc0hrdef8OweZJ0pFXeKzWygLqei25qe7kDKIpZpp8if11T1gpnthXg4NBdCkEk4799XM0QEB855fTMUq2VrMGuMXegaX+CJSBZdAX1C9hc++lLDXCA4iutvJv77598m++qSsNZkkL3q+Un0Nl/37f1Tbr7TuHhz8BXH/1BLAwQUAAIACACRWNVU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FY1VRbUG4tPgUAABAeAAAnAAAAdW5pdmVyc2FsL2ZsYXNoX3B1Ymxpc2hpbmdfc2V0dGluZ3MueG1s5VndUts4FL7nKTTe6WUJUGBbJkknDc6Qaf42Nm2ZnR1GsU9iLbLkleTQ9GqfZh9sn2SPYhISCCC3TafbMsOA5fN9OjpH50dy9fXHlJMpKM2kqHn7u3seARHJmIlJzTsPW89fekQbKmLKpYCaJ6RHXtd3qlk+4kwnARiDopogjdAnmal5iTHZSaVyfX29y3Sm7FvJc4P8ejeSaSVToEEYUJWM0xn+MbMMtHfD4ECAv6kUN7D6zg4h1YKpK+OcA2Exai6YXRTlLU514lUKsRGNriZK5iJuSi4VUZNRzfulNf9ZyBRUpywFYW2i6zhoh80JjWNmtaA8YJ+AJMAmCaq7f3DokWsWm6Tmvdg7sDwoX7nPM2cvFk8tT1OiFYS5mSAFQ2NqaPFYzKhgDArdAbpuVA5Iuja2Imngo1kOFEPxTNCURSG+IdZWNe80vBz6LX/o95r+5fmwU6jqjAjbYcd3wgSd9ql/2euHfnB5FnY7pUGh/yEsASqrmTP9YOgHfi/0h5dv2v2SCHelbjF+t9HulMS8998E7bDsTL1GtyxkcNbvuWGa/e6g0bsopdrZxcAfdtq9t5dhv98J24Nb1Hzfr+zwamU9WKoYVDJXayGxSDKDRBp5JzI0GExynKoJhLLFMIbHlGvwyJ8ZTH7LKWdmhnG9h7nwCiBr6AwiM7QxW/NsHHq3dAUhqoaT3WaEvaNlRnh1uLb6SjH9yso2K1rFJJdRMevIyTfX/uh4qf3B8fHj6m9Ss0qNoVGCic8s8tbqyEKK2VXTyLApZlW4s8hxznmQZ5lU5jb1rQ4uNXiApjqWYi0j2mcykjxe2gvSEcQ9msJKuQiumGih5L5HxrhHOVqyn4EgARVYophB60ZLAp2PtGFmXppaN9INxSgnyIc1FEg3uGftKKEKTahXx28ca8tCVP+9Jw3oPwpbF0MPigac4Sw2NJzkfRGTU0WvsaS6iA9AuIid4b7hdu+AclJCUV1CkjQ4dxJOKXMSfA8jzQw4icqcx2Qmc8LZFdpZEozWPMX/EiCrpZyMlUzno9huGKLnbpkyuIb4tctEFzhFmiPSxhMHU8zwV84+kRGMpUJeoFN0G44zXfDvliLOqNa3pHSh47OiILZ7p/6HZ3aBNJ5SbC7KkWN4Q5qZrfDTGRHSLHBojojmuCusU2IWz9+5rG33892wzDDo56/kjTV+zdKc069JvzTICvUWXb6dWco4/kkNnKdN6HQe6DZ459QY4gxdUnDiiwirAxM5uBJGVBAp+IzQCBsUbdPGlMlc40iRIApq/fkaFnjcpvOnCVYynFHFoJwo9/YPXhweHf/68tXJbuXfv/95/ijopnUbcGqnK3q35qOHBGfknQPJE7gHGn831J32/wnQg4cAZ1xZNR85EDgjN/Tezti7hwNn4L0jwhPIRw4KW0M+ctC4h21JldpMF9/bQ5vPqQ7wtjVUoxm237XDiw0E8/C73yRWK7aB3dzPzrv677WdDfzGsHlGcIucd8LgxCUl9SRmfxMlmNTG9rLGBdM/D9GnvhO9dZ1T/zv03zkRohOdsrfbtL2+04LfukgNi351sNKrOqmA/cekqKfYgXCWYsMcf7Nq8iW53Skuv3JZ2Fq6/H+kny8+Thf5a0vpB6iKkq1t3Z+jQGzTQT+w2b/ve6Yf+TJouLgQdhHuUnUFioRScif5weLKlrTFWLogAgCS4sHezYAxfNN0tb7xA7/bftPvnP4EpeE7tWDxtPzUsfZtY/m9YP0Don2TMsFSNKu9DFh+dawfHe5VK5tf7ewg2/pX3PrOf1BLAwQUAAIACACRWNVUytU84WwDAABGDAAAIQAAAHVuaXZlcnNhbC9mbGFzaF9za2luX3NldHRpbmdzLnhtbJ1W30/bMBB+pn9F1b23wFulUAlKJ6ExQMB4nZzk2lp17Mi+lHV//c6OnTptKGFFSPV3353vl++amA2Xwy1ow5W8Gl2OZoOzJKu0BomvUJSCIQxTZuAuvxrdPF8/3C5uf88ffz2/LEYTx1VC6RdA5HJlCPDIkBM/U0XJ5O5erdQ4ZdlmpVUl89Hs23f3SSaOeqC03pWgBZcb4l1P5/PFopsnuME7hGK8ZBmMFYXwJYVSgzGQ99URLAURbjl3n14a+2tOxXygtOWGo1M6dROllri981qqsiq/QNdqZX3/Dw2hWE7dQPTbqf37hE49trOX2HCn54vbi24+wh/8JCNphajkOFMSqX3HUumCCdJZuk8vHV/hHhqui5oryHPILz5X8PbZNMsAPqrrCtpZP+WNzR7oL/Bd1/RIphE8Jz+Uzjsz4r9FLz+xOdRKPNkbWhPB9nMqYIa6opjDyUrMWr0/VkjPHWZLJgyJYyhQnijIJ1aZYKKNBdYzvHOZRxQPBPmbElUB89rLiNbGA3s+v3F1i/1qsMYxDVsPRZ7twcB7oHwf8SIw8F5s0h+l2B2RDyVWIzyhG+aKdyLRZwlIRt9DdsLJiaz5ezt4THSfBxyhUDnMXD+88gJsZZKJw6wTkwMvEsm2fMWQ9slPy0l3znWTTA4EdQ91tkyCHAUcN1KmKm3ICRK++eB8dTokVqF+euYa72GJPro2FjJvl1Qcvj2e7l1vp05RfRgiLa+rEUNk2bqgeWJGQ69CA4wsuJ15SLc7grig7+RS9VEomN6AflVK9LIvFUJMdCnrZKr63XVzm8y5ynVWKPEGjisnqyIFvaBqcwht1sYsa81Xa0H/+MbhHfIg8jX+QGoVcU22JOOiIUeIKzEwna1DgeuDxYtKIBewhTAQIsCG+UFAiaGWPo7Sdo7vq2hq9Ow0Pzr2rRDbaAuO6G/kTje/lpzuZGSpccHs50GYwHs/o5nsZ5ptq/jOGnCdElskYUeyqCJR4liF6gWZDm90f3ahsi1cS1642UEwNi3UJbEaQqnSp8CJgptHeLjcbpPGUBNVh6Rbwc7F2WWXgpO0x+IrvbXZUtv9fwAOmkH9A3apYjp/aAityd0htroUGW0yN11pKhclJpMIcqWIKlBwye3P/3llUBX8r7OzaO2Jk5QBmSPZbDD4B1BLAwQUAAIACACRWNVUZAIYOzgFAACaHQAAJgAAAHVuaXZlcnNhbC9odG1sX3B1Ymxpc2hpbmdfc2V0dGluZ3MueG1s3VndThs5FL7nKaxZ9bKE0pZtUUIVwkSMmr/NDG3RaoWcmZPEi8eetT2h6dU+zT7YPskeZ0hIIARPl1BRJARxzvf5+Px7pvrha8rJBJRmUtS8V7t7HgERy4SJUc07i5ov33lEGyoSyqWAmiekRz4c7VSzfMCZHodgDIpqgjRCH2am5o2NyQ4rlaurq12mM2W/lTw3yK93Y5lWMgUahAFVyTid4h8zzUB71wwOBPibSnENO9rZIaRaMLVlknMgLEHNBbOHovzUpNyrFFIDGl+OlMxF0pBcKqJGg5r3S3P2M5cpmE5YCsKaRB/hol02hzRJmFWC8pB9AzIGNhqjtq/233jkiiVmXPNe7+1bHpSv3OWZsRdnp5anIdEIwlxvkIKhCTW0+FjsqGAICr0B+sioHJB0ZW1J0sBXs1golpKpoCmLI/yGWFPVvJPoou83/b7fafgXZ/1WoaozIgqilu+ECVvBiX/R6UZ+eHEatVulQZH/JSoBKquZM32v74d+J/L7F8dBtyTCXakbjN+uB62SmM/+cRhEZXfq1NtlIb3TbscN0+i2e/XOeSnVTs97fr8VdD5eRN1uKwp6N6hZ3C9FeLWymixVTCqZq5WUmNeY3lgaeSszNBiscZyqEUSyyTCHh5Rr8MifGYx+yylnZop5vYel8BIgq+sMYtO3OVvzbB56N3QFIaqGm91UhL23i4rw/s3K6SvF9ksnW69oFWtcRsW0JUdPrv3bg4X2+wcHm9Vfp2aVGkPjMRY+M69byytzKWZPTWPDJlhV4dYhhznnYZ5lUpmb0re8uNDgHprqUIqVimg/k4HkycJekA4g6dAU46/XFB4ZYlByNF03A0FCKrAlMYPmjBcInQ+0YWbWiprX0nXFKCfYbrBnAmmHd8wbj6lCm+nl9WtP2j4QH/3ekQb0H4Vxi6V7RUPOcBebC07yvkjIiaJX2EJdxHsgXMROMVC4DRZQTkooqktIkjrnTsIpZU6Cn2GgmQEnUZnzhExlTji7RDtLgumZp/jfGMhy7yZDJdPZKqfaED1zy4TBFSQfXDY6xy3SHJE2gTiYYoe/cvaNDGAoFfICnaDbcJ3pgn+3FHFGtb4hpXMdXxQdMOic+F9e2APSZEJxmihHjvkMaWa2wk+nREgzx6E5YppjVFinJCyZfedytt3vd8OipKCfH8kbK/yapTmnj0m/MMgS9RZdvp1dyjj+QQ2ctx3TySzRbfLOqDHFGbqk4MQvYmwcTOTgShhTQaTgU0JjnEi0LRsTJnONK0WBKKj192tY4DFMZ59GeNHBHVUCyoly79X+6zdvD3599/5wt/Lv3/+83Ai6ntV6nNrtimGtsfFW4Iy8dQN5AHfPpO+GujXvPwC6d+p3xpVVc8MNwBm5Zth2xt6+DTgD79wJHkBuuBlsDbnhZnEH25QqtZUuuRND6y+mDvDAGqreiIJPQXS+hmCWfneHxGrFTqzrB9jZGH9rfh38uAE29Ov9xinBoDhrReGhSxHqSKz3Jh5jGRva5zEumO5ZhF70neits5wm3r7/yYkQ3eZUr9227XSdDvzRRapfTKi9penUSQWcOEZFB8WZg7MUR+TkyfrH/6nmTpn4yI1gawXyeRSctTdmtrHiFDVqSwUHqIrHWwvWZ9wEfpxPfmJLr41+va7hkhBSZkFP1Hl/5uc7/flDXRfhNlWXoEgkJXeS780fu5JADKULIgQgKd7V3QyYwJNWp9WgD/12cNxtnWw1+plb+D+LkvO45is+Ld5VrLycWDzwX30DuIPrq+9Tj3b+A1BLAwQUAAIACACRWNVUEbfbLqIBAACKBgAAHwAAAHVuaXZlcnNhbC9odG1sX3NraW5fc2V0dGluZ3MuanOVlEFvwiAUx+9+CsOui3FHd1vUJSYelszbsgOlz9oIvAaw0xm/+wqdCi1dO3op//76f7wHvPNoXA3CyPh5fHbvbv4Wzp0GVjPqAI+hzjt0YXWieZ7CJhfAcwmkgZTXX2/y5U7EjIl0psnp3dpqz4+g/bKlXPt4EbFQEU1HtDKifUW0Yyzwd5DZb1Z1Rl6Zk4MxKCcMpQFpJhKVoI4hD1s3/AQbMJagetAtZRCYTmdTSJ+6yLsjnTEG/m4RhqKg8rTGDCcJZftM4UGmNf3qhk/vTgWoasP3NfAym8+XSx/guTYrA6IZuI8sFGgNaS/MaQLc85268QcaGLcTatBlrnNzpdveBc2gVaX2LlUFrbz6q1lzBo6mMyCnJ1BDQmJxKIaEVJjZivwH5UjTXGY1t5jZJ8rZxVrb25FcLoIj6TrGJEGVdh/wVjGCaybCW1q3Bu/a7WI3VnR1mwGtwtwMg3XoRtx1LG5nl2uCGAGLGFhGe49p9h47/xgTagxlO1G1lKqd2m0CXb2DWsktWkFQtQe1QeRVOp9+64itnA1NsbHI0eUHUEsDBBQAAgAIAJFY1VSk392acAAAAHgAAAAcAAAAdW5pdmVyc2FsL2xvY2FsX3NldHRpbmdzLnhtbA2Muw7CMAwA936F5b08NoamlUBiowvlA6zGoEiOjZKAyt/j7Ya7G6YtC3y51GQa8Lg7ILCuFpO+Aj6Wa39CqI00kphyQDWEaewGsZXkzq25WOEt9OOycHZoPFN281y84ggX+5TK0MPNr8/EEfdj9wdQSwMEFAACAAgA4GvRVPRJYm8JMAAAAEgAABcAAAB1bml2ZXJzYWwvdW5pdmVyc2FsLnBuZ+17d1STWbsvMqBGHVFQBxREB0VFeq/B8hlUQFR6hwFCDQgITIAQRZSZEYhIDQGiEyF0lEAooYg6RAkBqYFEiEykEyKEFgLJTQzfOd/57j13nXXvuXXNH6x3ZbOf337Kbz/lXcmvN29YfL/n6B4xMbHvr139220xMUmQmNh3Ebt3ClaqYg9+Fjx2RN62uCRW1S0/I/gg4X/R+qKY2CvE3k1vScFnwJ2rzpFiYvvfCv92EMNKfMXELLKu/e2i3c8ezFHzrlOBHmfWI3oao3uM6n59YKe8EwT1z0/qdPm1jnrhTMEVI6XKJ0+ockP5+g4mO3eernT4JbJYwin/QCXKBLBDKUhuuDcl4KzT9yUjD85NemrgltOxLJOV8gTjyV+74ukGOvSuTRiwzwYpt/hOJj1dbtSZvvbrLxbHBHqJ3QNLYITPCyaJt4TPZwrtZ4XPj2leh4TPAAtNodVitZFzXsuevAnPAYXfSFrczYFF4fLnk59UZAseHg3i/9lMBupENYkLFg1Pt08DHrP1uV0DM982Za7uB/lffNQECy8Eo7OMYTsEi/m/eS2/+wOaB3OYXRY66I7KjSJz7/AxMBpp7P5tw1Ov5aQ/oCgYePbutw3XE3tlHOKZwZ4E6JfNzV7Frd7lSFvsOaENttIphS8vaca2SmCkXIXaYk/Jmnk/9FrWBHK+ZJClEr4+ICMSljEGtgus/MRecx7DfCx+yoSO7DbBGn+JFiqd39f7oNe/pxBSaAqtgbJa1vRZbXzepKXnRl+te/JvBAkMnFsPJ3BIbZskcn3bFpNM3xqlj0okTv15s933Td0AsMa8daUybHT+scSL5IgcL106K77en61txvZnR9unIencFjqqm2A5GN5QQQj1tN8wHBAePD/Xi7Eol3RDjGh5RO22kAKdN7z2MocYMwadena/57T9p9Oy5FZLWRfMqbbF1LCQVu4oqxXJvVNjBjgjdXJrnua4Smw9OQsRblszoc+k5Mtjp6KK/XmGMLqx7+eGik2ij/6W+mlZgQuPv9E+Ibe34TjOp3n2wI0jKUNzKUetB+eq4yfOh2G3qNVbVNoMIDtoo2FzGJj1pGJS7XJJyqPy1yqwKSioAnzKM9tyImoDurE8Q1s5ddfV1YLq65Lt+siboLIgk5KdIm99BWSTsDGDNXj+pyd/xZNuVU6xZ5R0L2cEwvlrcH5jbzbApXxL1jhty1GA0xXt9wV8PBi5x9LW2YIKmvT3KPaj5ShZByOvEmoV60sTP4fAhzi9FoqjFQZ9jnWWqdxZ/YWjKd2g1KGA3kUTJMurricmIL91MzSNaD05wUXCnlKCiVYb1igrG25eq9BuIwgtPGuK0bz4s3y9DrPGLDCDFxS3pibgC0xBW3aHOunKLgwgQaXr2mf2+iIDRQnMmIJaXbDrmYuingn4cLZZ4gKyUAy8rzD7fk/DQq01GhDSEThS6GIjaQTIClJwjqlU6i+H4Y1gfhuth5N3g2QclMVSuso5h+8qnxBoYXkAydEze+5bPNXiMJw7Ia0LdpmcgFZqkIa0S7UyK0/UnJJQ4F4j5KGJXSTjclbvsOMkpWTYtMfHwzG36ZMiA1iCP/x+rMP9QW+FCZ0UHguDE1n+rZac7hfaba0UHAsMi5kz8Ty5SdWyJQ1EDCY4kBgvhl5Fu6VugY/165MGml08iylxVxUHwXQBzYYpJx8c/Fwjv7Rufk0z72vxmyzT6tcvLnUEoTRPZ308wwyKtU98oapzI25tNIb+6ALpNfYSytSmDZDQwSFpns96cp6U2l9Gr4gbIUJUBGFweJ/7OlJO2uG1nN7TyGV/+Kq/AWJGiaThtyGrm3ZyooZfW84jRqcfiI5vCTFxjZHjdkYAblnMYPHh8YU3DZSuWkDNR7JpTcGaLojD61Na9Pr4tWx6UdlGFYU9saZCsr/nslU8lIYMR+bVC+zyFcSxkx3uQXUoQUWB45aQL+i0R899BFli/jyfd3XH1rZZB06PXxPP1hr40Kyla22/O9NPWwOjK9PkS5UVT4XZoUfOBbPBJHUatg94f6bBurTLcjpD7DyLob4j8JOBrPVng8JHwEdJ6VOAGzqwivdnO5MyANLEJ9psmb+lMdkewWM1fKvHWl0pptW2c+VBZiS8JWMzXOF0dbBJxxQOTxiqmwS2B7TWr5giRorjc4JcxDvic9jGWaybMEVKKyVQJ627YkbA0EIEkeKi1rYWPGfjyYgrOUpDzFmdRa3lMqvMHT4VCzLRatR7L4kG1WRTno10isOdp2L+8oA8KAHU4DeSdBngUrOp/cQKfviN6nfo8FHc1zPMHKVPfQmfOuqu30GJBeiHVf55ANuHyGYvxRtRI5R3BKfWWikySj72Vgi09xNDTgVjLsU8zBKq7vcpbRF66c8JLlk/P/ZdgAq9Px4uvX8yqpCy2VUupqOXoOhPJxvra8PcLKwVaWnsWW5rZTbxA56hwo2Fmr5gRrybNmzLlqOzgILk8rL68k6l135GXxbhfV61Ho4lTz+/uPTCLjFXIssemU2UeDKDEc8xdeBq5VeI1WWXP1Op9h+3vQHwuGGZqjTWZ2NWvVKsDZHTZJYZRmseBZjOxWLkTrv0ENOLkQ7Y4SmzoVTUj+zZowUkHtu0/8eLYFBN9jI6ilIDdZ8zddA8GsXse9+E+54RN0qBPeiVeMS5YXcHyfIgK7atrRRUscbmCUbHDTjdlM06H3BjF94lIQxnXq/giHRkleJbqGlzFYGlIYz5YarDt+Jxd9lL1/uW5OPSpLM+LzNenh2/bk8t7ghkrEjJ7EvtJ7bKjPm6kC3peuYkNYuXp7+Urpbmof06ZvTyQt3WhhPowmIht8N5fLIvxMPjzEurm1llt/KhbXpqWZTTSqpE6OBUDd+0mid9SZ17/YLRqm0/27AqLDDfvAqTQtOiFYcXBGM8YxotNY3Taruacp77CaywDdRJUCRO2TPCM7aeTvTBPXrSkBPaNBWSKtZva9ATHzl/pifYI0j+lXFVZEiGkEzRXGH5fn1OwUzWHi2sIhO6C9IpZW8Pf1sFgGycTsqaeSb2Jqv9dwtoPACkiBcu3LimGfvmv1vkJTBnVLtp8zq22PP/AmkYhuuxKqj6jwGEHk7pUP14k/CYpMmdH1jcK1wcCFVIEe4WczP+d/oSJWFpExOjHhTtY+4GCbuHe9H/obbm9Ugsb5MzOdOPRcXQYTHs6V4MqpP9g4ZHc+COGBHy54rm2JUg9vwIjmzCambr7yuwv2TbcF4EJ7WwMkcxuDiVccam+OS0y+m/PSQc+KbHVy+P1vhGYR8RnbbfvXyNDudb29zZVuZGGSgZmLD589HoseKIllsNe0VgZxbHkxXHUvYXSOavlaYYP6RJf4O6oyunsNG+SzF+oWopuSqp8o6rCGX/wh+Pf0BhbdA3HnRddqyy2VN/WqTwiYjk9U/7ZnIxlykqFNWHNJFGdzQAp230jO9W1vCeBqcpPyPrWcsMvUn55o57rpaf1wUWovqH/S9OXLZ7+KyxaibCY+Ee+qvu/cAbbJuA62GiQ1efvtbCXJbRVn9AtLUbIkDuBl3qqWHtHspf5X/5kIHy669/XSslMsd1YmD5E2frJCgZXOAcg3/+hVMBudT99NZznD7XYQj1WhfzU6QjDDvhqSjab35SALwbODD9MekpLbSkNvoBNvzd1KtQ8SyIpdOccXGOtShkroAN6Q2yeLuPY2JXUipXIhUA8Yf50ixBcd1U+XI34nKNiAJ5ggr8bNFJSTXG/s07iV/r0yGFK1m2n3WoUa4oW8fVYHfiMp6VwRDxRjfrSSgddUihSfqIckrlAbb6EB5mKsl/ri75snJpjBhcvKQpIlSq7yE/kDrw3fTHpvS+5ze0bMSMXW3efKwZmnweLD/S+VbkbN0nB38zKog70qdAkLZTfmYKOpB7Lxzf3XQjcKhRsPO8Ehhq+M2h987nHMzD7t+Fa/20WSLe6eNMuGU35H58FnyboJIj/nlcZErVp3M2KJthAw8Ge1hbOhqvAO053f61gnzZEfR16Y5IMcf5Q8+9Lr13q18eFgS+QrKNofAZpyg9DD4VKP4h0rAlQX6wcwYgghvWetB7eezqDDCisruOSVOmKJJXzwxY02zp7bxMpWDOtW3d8NFlHPfz496J7yObMLF4P3xlKSHEf9UZhFLWJE/3+bj/9ln+0kT3tgILrdhUf05KiZXXz1URkP4RvOJSNwug3U9/foM45c2REG6qcgMBuxMb3bO+amDj0P3TH/Xkxo3ipOTGY60aq4IK0tB3oun9i0TU5cVtfzuqj4+q5qPsxQkpv8SXHDs3SqTu7k6WncmLUrbz2Fs0ms4bFxl19OoBg73TZdrU8ObH3NPXn5nEhUlB19bqbhrfPydl+Y06Hy+ANLrFm1IOtLzrfa4TbJDXebUv+Wn/vD/tS9qylI1ozzujgqAE1WDKenzJiQimXWzMC/jPIncoD93Q61GYqr6ycNQ8DtFo9/qyE23K1BQtDPgFmamfyzjPJ/Zv4NZyY3+x3NlVxYy15nKfbitnVG9LRggI7s/SwlyzgURzxGNemEuJcEFDoW/uWnu7L1QJYXsHzlWmesDeE76w5b5djAtKgDnhDrUYLCKyoXeAqjCj+NMXFUHD801fq1C87t75qsBTDOroZxsoprSut3HhKvy4yH3kilTf5mKUeGULcaC04iFOro70VkZE0cw5SPclghuafbTC3V83quwgSiA2JhL7fsI4h/RRPcukybPG7YweC8I8iim1lcQgFM15v0YRlLY42zzPFAuXo9q7/2mdG2HWk9SEW8NVCLbhotBLR7EhZ77lo4AgtatddVoaFxc00cdAkGMKTRW2BZ2FEFQl//YqZJfIB8VDVW+Rc4jC8k8NZ7GdPTds6faAKzJOhW+oZPQNPZes0e3b595pnVtjxi1UaauQ+N3o4VZmzm4ngTqnPYo/u2y7mlQ6jRNjyYe+yTywiMd2IrKOKUxQMVInL86HoAwVgd8Lj+vAjyadw1aiXYaQmmx1bCdWW1wfo6cY6wu+NDKBb1Tagm6nBYO9i7cbs6dKv9hx6m5lc+2yzbD9fH+Mm4B3zdtphrSb7PdLjvGqda52mQ7GhFIV2VSuXaZL4x1Qcq3/sNqFpyjM9Dz+lmefNUpAgymLpsvuA3NCwDKCCg05l1Y4u7AU8yraYiOS8Nw+RpRoHWx8zAdm6IC9/RT3sBeZqItmA6mZoedzTuS2JEfujzTZrg0yVPKb5gF3G/ue0iUAgBVbtll17Jwa12Y6L71E7lbeDMBH8U9dbgh7qeWFoQbwoBA5tGIUwMMr6fUDlUz9YUxbOecm5iEebdXzfuCGdQCyFQGlbIz4ideEGWmIVAmtKBBvtSnJOYhdM7JPoKRm9sFBiWN1/DpjkJfxsZOoEznsH0WVB3Tpg98zRz0CEEylT9lxkvIBJpQ372fhkFNzWsFyuQtxsI91sNwEw23gseuyhntXpQ9lf3LfAmI7/UdgCx8LL2hjrsqogJHJu6/mZEHe431RS8ez78/M625kmvSht2tF2OmUfMm4tcoUFfJ0z+X8skJgTQHgjMwX5RTT5XOryVUwi/wIY9EhwKkqbIfGeW+/RFJSLvZJ/zDxVjHASmrFY8E1XxH9rYdAZ9wMP7LAdCWEvlg+oP2TDhaHwFj50xJSjmpcfr3N9K9GRvZbeGyxv+8k/ti5gnJjNXMsx5+LCHdJeOPUjRCVUfRLVkkvLOzF3V87+pdYsWxsUsWUbkR2j4gpuUJzubOg6+7fteVnt/WQ0dpk65zuHJGsvd5P2llTia1RUWysitKVHtR/Zp/zPyn+VazQHN4qeivSzO6e7MVYGKwIZmaDyGo6l9XWBl368gHlKKU0x//8QCq0cGpRMETCuM5fIqGLf/5Bbl4S9DUJVeQIbgyZPjFByjGg359HFc1GVvSWO1aHDhmg+Msz/SgIgy1S5kz2Bd0dTon1Eg6lEkWkEwt5Znc182DAKv4Izj/scl/Js9rmhK2NySggFunOjvmwId1RjKjzuotKQnM8yL604xGeaFF79hpw+sX191m992m+El7iNWXNx+1/zj6h3iNTUcSys3Z9dLfOSnw4HHmrsv4SLbxlRqMaxwzMKEv/5fCCup/CIDjTr/5h1EiVKsHNxnkBXUYdcyf5j+KYas4J+5T6iXjmqL45zI/XUE0MLJXAjawup89grGwCmpRZamwiL0c6rxuYvF0az2S+Dof4el57ba+0yxZAXord1ypN9Yut+7B7oPYaXU8N0nGrBFrwWQ2zV8ccwZjhAj4HeahAiBDy3EDDmESEs3oWjwipCIS6lfEovoSOlS8tqe0ekxR8sftQxlRdFYR0ZtiaC7novSG3Zo2Pcn3SFJyA16PZLsWvml01Hxm7hY+ktV7nutNLaz/of5Xb9o29U731pSqtvz32e4Lftyp9T93iezBS66aregYeideP1bvoOZmzXLfvs/TxIa7zowdyr4wePcao4o6sFiEmIqBwgIES6yRNr5USPkrI7olOZQUrc9WZ16lnnLqA3exY92hyDx7sgTfLYh6rb/sCU21TXEmwdQ4dUa62hcIH1XuIvH6LoR7/bQfp7m3Nlg45/f6ovaFDx1Q6Zyaudp9iDuldRJx0cVF10mPARaJfX3SjO2OJdEG753yFm0soLaDRumjVMnVd/kFbRXn2SF38pP1VY529DriQDfcq3CqxinNrPKS4+mFvMA1Y1ltRF4az2lCwmCxGvEJ3kfSX5OK+E+asJGl9dQt3dft7Bp1zWsMuj9yQ6HshmV4h+fp7OzpOqCPk7HOZpIAPE+87a91DKQ3xvpykO4ffpV4cD2iEYPzQp7cGN3Cpg+oYk+CWV8EcyNyN4Vwoidldw/AD/Lg1EBtN1hjphmBrqyHc20BUrBTOD0xPDlFCvzL4NgmcbXd986rutab2RphcTSo2kaj9hWog615lAFP2LT8RKT+OBBJXXlTvUSZpZ1pedcY+D9t7L4em3xkx45PJ7MbbrSMP5tSZleYdF8SgibhmH/Rieh73YbkZe2ujdK01OMEXJf0bmJCDDnNe6NELtN0RvGLikqAYlKn2dwVUT7oEyWlnS9wlPTtfTXwdIheh9uDlVW64S7bcW8IekopdF3vxEKsi0s1mwyWUrf3e0hOQ4A+xIEGO+R3L3uGHjwvxHPcf0gqNnHcBkr7AUtn1D39PnyBeMEEAsoJHCZNndldyRiyQBo8a/RrNfUbUYcXVe16xY1dHUtFR1Comq+rvd/6OarvHm4pXHRdU2TKFp7s6GRESvlTE6vcgHbUdXsWIcRdfBYZxf7SbTTFrDwiTTS/e8HBY8VTy7XeEhD1MS+cEomegiivNIa5ARKB5GrViRSM4PmwFWVS93LJpNTTp6GS6MweghnO3dI5uNO/Hj1mqzDlVmaB9KuPwbX0JjVaiuntv19Nnqhe9Bm+L19VBY9I/q0rnFvVolZyvs8ZBuS5poS2IWL7P+5wDmifphk+12TK71dcGQzhXf2mUzyIgZsMg/Pk8uCMjxtsosXbAP8fluiYB7+a43T6qyJoVJ0U692j/Yvoi5ZG8RVO2BIa78ykAkIMxrLYH5R9V28gQecNaXkeWfPaPFGlrQ2hJ7+/Bs7rLFVgVbJ7/oWnIqUNMzd+0WezciytFoiZAV8vkj42bs3YsW8nUutay/UrmRqr/K6rA/6S4W6YF4vjooY89JxFw/mGhoPpvXoc2RDZAAKDnGt/EPmb/txYdJJVw4lXEedlqYwn+H0JU9U7VU6X/dun/jF3/e8Q/q7T8vPgTe4HACj1uFruMH4NOFZB3KcZ/Lf4DYSaov+AxQY1dB3ciBpeFLxsmV4Z7arIh2bCsiU1Vx/4yxG12GeR4OdOJNHFv69sB98rZSxOk+vZxBhERdqnbdKi2S4O7EwM1W814UldsBudtFluvwHO8dLdaBNUWHBuyFxTcwmi6TxOp6Yh9Q8LaoFuRSz6H9cEJ1xoMdz4pKtaw8HW4gORYIoFz5apTlNVTh8iMOFZLjI4ZXhLzesvoqdCw8qXZwfL6HX8aautq/4ibLHLPv6y5MT+Cq2cHoSQxd9zSTgntLZvfcyDYQzJt6kDKpBbmCrt5Y/RISlodXt3L5Jsf79h3iIWD5c4WWmrm9VZEXYdNhu0F4RbKJkqcvMxFLitLwfZRZpb89KvFP/rlOvfbHE4BLeSiKY0oHt7rUIO5hbQQJ0paVfmC21h8adUEknMaog3Zd4HYi9LwaP5ZZ4WYJpcCGjUsG3vgdSjtbbpwhHUrSEIe/lHZy+oX5/s+QftM0OZwXnQstUgl08qwqdZGMy/K3rPUeLRFqA5R7G6IyQ1Fbvfqd/WiYajqduK7oyvOWZTDumkdhDeOp+UL3Ntw4p1JTy1JwLKgAhIF56U7C7LyobmwarJJ4txtb5/Hvjtzs6JzTq9xcnr4SEPo//uE/mfxhgDzzXEpAzhvCt7KmTRoa+RQKa3FmU1PO7UKfEyI61oi1j5eXamGw9iLRMWw1rUWVgtS3O2BfL8RPjJF8cE2jpzzTrdqHwWGiAS/A0DjTaLRUFkCc2d7kJRJvLXtxHuA9rNuBqKeKMnrUJWo7/a6pLlnao5L5/MmDeBsA4O2Zcu2ZXzr+h8aoQlrMfA168d/B6IcSFE+1WR9UyLnMwNhPra52cPfnJxKWJgqXnnctv44zCVUFPncBpuApbk23hx6bxBw/fMD1MFQbPatu218bht/8rBbq7wFABjpNmF4DFEuUSyn50L8pC7S71fCI2VP/gYlLBEp8RS++AN8cTWTnvzkVtQd61nE/uD2Kdn8SadPoG++1wynfDzVbg0KqvpQgq8tdbn+TDACRvXhbzysngIkaMNNr7RuWImhNPWXcu+dZfY7ruzKmf8hYfyHUHF++Ivp21vhP1FKbol88c79coZENiBsKBGVVAxQlfFVt6jz87iE7rJUDFwrb9soN2BLxypPfyh9U+pSRZ3UYp/XJPtk9zQvp0Oh3+eoErvw5qaZMOq25xeO5g2UNgNOET/qSHukeVsXUgJX5c7lUQ6XKA9bNdhSdlu/RFIYJT3L6BNR+tK63tOyzWCJQI+3p2lnvqb8K4pM3qlPFV4Rza0BqfNWTshnOtXnB6xyjcfOnoPUxEsWMaZ7nwKz+69fet6lMROGvgDodk57sNiQ+yE8Uz+YCBLx0Ur+R93SgwWA8NvQwjvaWffu7ovJ9rYpeOoJ9r556fem4unbVITSNVyr+8WD+YR4BHv0+GX+rbT0PTaUtFTRnJtraBfw9J7yjhn8QRQyR9NfN209n4xYNsu4ELDPXolyGlZCYLw9af8V6eO76XMRxtLRyIommSunbDMmBmAt3ZWC0ZUJAWcG+MamHlcbxIsX5OWI6UDmQNehZseYSD/pPPWirYi/uW+g6h5aZjBOXYRLPqMFuRqqbHPJMuDpwRCfsxmfI0wLDLz9irHuk/Zf5QB3tNUQyEL9w/ngxleQD7WzGqQJXYYT3sY8sB6yLO+W1+TtbA9jsS3uGe+0DR4vEVH9z6rn1xI/pnS5HStwZnekF6V/Vu4nnohSnPGnbTxDyV/2McybwjGubxOs4qOEYeseC8qlXtFgbLX7f/R+UUQvdDUXyWEJkcIb3QaVdMuQpxl1IC6KOoZaRd7XZFSOhudYiortdXfHieFurYR9/zdU4z+31mz4fmwygk+b5HOmuSg++xh9dHMS3exw3d1rYp0cns8wIq5oAbaT1gP4xl12Vk61AZ9IacVkNv3eGV7A4Dp9A319hfvA0Tz3kcr1UlK1PJ0oIpl6Xu/v193DJtaBR0T1rhfs/dvt2djZvwuhJM9dL50r9REp+gPkyIuzRVXYtCvbrnN+8ntmU6Hxvwhf/Gdhys3GY2uszSnWjSm1ubVWTsvM8mV7/NtR/uDlwVfbyVZ/723wCs2TTyTXe/IDWC8XXRX59WQ6jNUGr9I2Q8QAfsTxRpbrOo2DChhs51GwuZ1avf+8jxGriuVcenngH2Cys26yTMw3p8hSvJn+lu9a6zS/VmHOyHR2F1cPyj5aOGrWxEqQDW40Y8S5d8uklCVX/INdqnN8HptFNx1T/uwajEp/cfj2JPQSyZyLshl79Csyh1LqwtPg0+HUzWk0vw0FxFmt2Ou5KiMOp4B5DZ8UmzfaaatQ4EIytbBs5OrgyOpAU1lbc1UgVH7tD0V+jmIrE45HZBr7Kjzerh+4E36V2TvoeJdgkxs97NiCr9r3vUHFk1Eq1f3qPf2h89ggtF/HFAAoE6Q8T17208y7p+/tv6Lnyhr2HBwmrptm4Z2Ve/r9h9IppSEkd9BHlbqwf4PdcS/MsQgiTjIt7kjPGrQopAQM2F3qVLWtLu8DQnL6bbmqOkAbTeRBtA+NKiWn0ORmQz4WjDfzISxCVSBzZmd2u6OwA1r/GMrgKNSBsEqmIWyoGHQPbOdX0FGoH2iCPxZM0WawjR+2ZFsPJlwlGF9JqHgFqXO9UQ3M7rENRPkFjQ3HlKmrPfsnML2d8YQgIZorHFn4RPu5dyGWWTHqFExK6ZH5Tb3a1oV7kgnG2OTo0QpnfTimeq09d2abjf3+yUaNrF6kURYsxLYuxATVGpLx+uWlt6ZD7l9tSbYfy/FqGTwdWHwh5AbKBcju2HoC1UvU2SKDIrvx/vNKQV+CguLRRqnmSm7BHtaOs05Rqtu1nJyYWdd5laR1Nl8yyZ6Ex82Q9KGFB14FNR8JKPSnRtROUbWRHhDiVKkbpZaqYfGkGFJ5vs7NczAibql58vR6xQTbGNIXVngmRIGrmGM7K/sPwIeKBlb+kbCZtym2f7+KVNWrt6672/yDhVfORZn9R4UdPVoLH537t5ebKqSl7k0BasI/3PCErzboo3plA4cd0ub+de9YTMJ6D4rOnVwrHhdc4iUVYmTanI/0f2Z6U383R6k20PBsjWcH1dNq+V/fStFNTdJCLPC7uh+KjA4CMArN4vDCV33WZjBBNhM08QaRlNNnK/xuzzCeD+ozg0PagkcsEKGKMmprjGFihMcQbP7r4dDLooRUJ4FhtayN0XozBGX3Liop9tubxD8e/2DgPcae6un5cYB2OFQ9lRmTerzFUrPpE4IBdBFkgojQb4ZdOM9NehwoHH9aoSsZ0rmtfB7XIOtj7ambW8JXjsVnZCtOaPaXw4L27daR1ns+YWhebbniWIdnAszKrVfMWyldihYtYEI5rBDRPh0Rl40xV9oR+Yax7Lk19PdsQF9bb+2YuaPyzYHPspKiCaAUZVmr6Zyvoed2MIRT0sa1ZzlTh+dPf7H0yqWU7jE8f6KrNqlsJi7fQD1jqvT93GzbpP1Hw87oNGYQgd1MRfTMbaUq/UT00uWe+ZYgpoY95bhOaResaaoyM7hExkCD+Wc7kXnH5DiGO+/STpVYHkB+VL/vLxlz+KfsoyuygYTME1FGG7owu5+RzGsXnPtiJNMAUjIu2eFjZyHSKQJ/EaecYx5WFyV2US0wfu/lcJARA1n3BWz48fzfvgUu4OR9T/FG2s47zuonf5JEABaXTBH2hz0Wjp1I8w6aTKXp4un6Yee8/fHnvYMKNoB4RTRiTqOOGZizlYn3USPj/eheuuyOVltaFXwP8YRoiPEAxSnrylt4joGyq59pnBwzfBOZqU+yfSNzW90iclJ3JfxdgOQjrZ1ppCjym/dFtddeIp+Fh5gDbc4ae4Tpzm4VjUbE+YNp2o+eM9hXBb7AbUlglUXILg9/B/wo02XvF3uJ5OyUN8PY3VFb2j/Ojm8GBVLt3+ekF5HSc9NXHF8j8TPloKi0+95foJKCc4pYfrJyMzj8843qNWehT9Z+joVPpl4ETw5ybeC43nxnMPT6prZs5ZosgyuvcfqAnsKNa9vETHoMmMi2V1LJGfdQzblmaPToAWClg+PzS+7H6mIs+v3mqy3DPbpKBsRWdrw8GTnFiCClF76ab6tSNF6tmzeA2XMndvfVKtCJIQW3IEEJhTnhileoL+hOghgYGR7+/2dA+0v8L/G/xP8S/0v8L/G/xP8S/0v8L/G/xP8S/0v8L/H/b8ULXHdhqj3hTZw/27Z+ZrdtVitCEmaxba84ijyiuRG3MxochxsdSRBIRi6yeFvwFs7a9Vn4Bpp/dyPsaB0hYdK/LQonxa/nb7WF8PrR8Utg1pgHj7z+EM42CDPPGGkaYJat+q2WwzO+m/ri0D7tuTWIUOfBB0Z4zVIC0ORszbBV1pEo/kYlnUc0iIPCAXYP+4mV83SuBEUs+W65ly4citpKZvapsL4T/hzT78X0PP38rGaW2AKeN9iWoMe0VMDXoHd0t1cm9gZzSCPuvF0AMbE7V2/0AxO2PD23eKiWFrSz4qyh5J39oYdTunk+0aUCz3x9kg+CbzYxZ5ZxwIHwPZ/ld4PuZ5gsW39aiH2gR9shZvpikx+7yo+IatD+aTl+r+j/xqvWn/rWgAZOOAWx15dlUo63SWCmXMWmLmjuyR84F/onvuf7oZBdYl8/SmCIGu3TnCOvjQ6kHP9Y7litb4MGjjbHc5bImaNjcawW1ARIw6O5YWbqQ8YZg5X2XYrNyLfPYevjyWFrUceJPX9y2FNh5g+EP9f0aEvYAndPQYLrwxQtcawr2TD+1hp91SBBo0/4I7jmaqQ7syYtxB/PdUozMq5RmRv+I1pMTMpaM3ZTOqUwbEf+d+3T9095xW6uL06OxtDdvy/Kln4GRhZJeAAsZG4XVQu/s6IS4gfnNNdU49A4usxRkPi7DVVbgLW/9zg+mrv6qna15X3NDGbDElWhVDMKsNYxY52ZKxgZUocV8ZdR+kRtk+OIW4SubCMQU9t1UkC7fMX26UVLzdhWgcslMLuePjmHTx1y7XzfDAM9GCu2Wc3pUb34ebogZgxqEhSxGdLxUnvHT5LJNCoEVU+mrv1IStsBpb6A4A1oZp3cMpav+GA8PLqO5EP90gIASTkSPoGR3PxoqX8+Jhp1AHepwV27LGzfO8MUZzEnNH0+suv96Hv/W/dn8dG0SQhutcVJ3STU/7gFI87y57yPkY4EbVT0VRwj3Jk/69lG3RwK4zPIUiOER/dF5tSwtNdajpwTu5OwXy4lbYdXYQ/1rmr79OjcMP3cvcivz9qn+1rZ+28Rtfe+BWv/Vn2DNqaMEc/BHDUSHG+4M5XUE34kKFQYOAyE/piwE+NHj8YFJuuaHC8X3ps6jg186QMq23z1Dzh3sZZZRfXDd1W50LIhW8yaHu2Y0V0+O8Smpm62T//AI9ObZ7QoKfy7bFvzrdRAgvMWAc73DLtUbcfTLKArlL5CbILK9UuDMsw/pTGXYkMcs6JeuLcUuvtsmW8S4Q3IHPMnGlOj2L4pSNdGg00qN4YzFtRWbG1Nw0vh6LMrNdXNVVCOxyC77miOe3k8mAPMiu8BMxdchNyO9cJphoBNH0KtQRtqD1T3+x8RS7vIWIo0vaLZxIwLZ7YHJExvDXpuTVuXk8nszQDXtMwuqZou0jLEQF1okssg4mPdxFAxNnrEH7l5giw15UyD7RUzNE/eDWIf875L83qVwFCdWLPYGuqMrpK73JJUpHP43WBYywSLIHHHb5+L1K1gVhi5AsEdaOA188M9mBSqeak7V5Nrkg0bbCVvQtCOcjmjDhxg6gIXdVf1XuQJWbOXzrJ4O4OJEWWlXZHWH2A36qZCpS+oWzAWIlN7e4W0vhUN01iITe2tCSMk7wERFVM5Fw2DMzqvProF+qEr4RmzJqTNgeNtxCuKz3esngt3IIS4KrMqU/iGjZbCqBxon/4Zb51whkwNKd/4PpuuAGjv8FLv7wPvo5aR102K3nS56NMy/cpm610exg6G2Sf2vY9gLF8eWD8WqYgDLtiSVhBtkcFtDtNIap0UsV1i0FEtYwaJLpvo6H3nA69rhQVtbsHe9+wWJh6pELRXrXil3uHfitFlWgcYd6QPDbVaX3BSUtFRO+kn2R9lsHb1HrLnLL6Oph8Gpqz9yCaeqG9VSp85/AbM7ZjLBLvqqOHrzksdTBlCjDvxbnoM5S1aTOKj/UIIFZBsZgfRmVmDt0p9IbtmnfDLmJ68pFh3D+S7Mj/7E0ditpSCJGMYYaV7zM6/JEVnB2WorACD4jqehVUclcuDKGAdv+Llr8X+4rIzgyBk1uDGXLi+dMwnT8KqdxkovLh68e7aSMB4Xc+CfhazMurdUsya+7dkKqXaPlR1QGeHs6S9DmAqu05Nk7GwZHRKtQvYzZCVVr6bz+RbKVp4VNU9hrCzBaH68Tl4xXE8xJfQDycfa3sAdfeexkef3kqDKVLnf65QfLviuOCMGliyK9y8QJLCjZxzJKjSEHXWZLRZd1DOiDYJfsg36cJY8GwVVkMYPmD7tOzPf7hzy16HHkkZ2j3g3KB/wzVNlhzWZFp9tF4NPp26Z3GJVv3p9PCo/QpvVW+OAbSf6wkYEZjTVQ4z3AuqZ74dWOcazeJchuZxBMvUrXcRcQu3t0sBnvEq4VTV4M+dDiEmWf6C4+1pA5sjjIpopJpOucTvMd9fsRV7zWm0abDb4VPx8CeunWQMYHgpfp/0HKKOdDNEt5Bp+3zsdrEjylhQYdcGFVtZ7OP4wfWEVS2RHkBZ/nu0ZuNqMNWOC1v1VmnbaxHcJkPsCdXn69t7h8j/mRkrvASSN4Joiw2b7fUVGxeNeF75dZaCBF0chMozj8sfVMf5rVaOXB2pExdEG5bYy/30a0KF851cXoe5U7UkhmR5YjCsNgnsXBz0CW+KkHgFdYevAzsCl0sjBbeFApALbutO7IVwNbN6/Gv1Xz8bOojjcB2G0KwrRu8UZnd03/c6ZFgKITKqDmLsGVLtI5sDggPL8KUcnIBt2q5gdKf5j2DsUHXqETGxbptL5SP8+rXKyymfy5+pt6mpJLkW9rXuo6g0k8LSX0GsFR+0Og8GUJZdvWlaNzA2g1waRZAN7CrbEnvDX/inniiQxNBWx4ct6hAjrNcT/jGUsh7V/XpNPwiJtrbMDIPHsY+1LR5DacA5JHS5FcnUyxwnCJHm0Pv77vbmXfit77y+BUmVlorAfcvCR+Gf08YDjrNjR4CCeobeNIet8pmw894/ST6+NU6DBMl9IgcdqRpkvaI9ii1tavRdeSUPjX1ftlZf7ay4VjrCqzRfoqxcDCNIBbfZX3DewZmvXzyZ2Estdno0vnZOGJvRk8/9xT9qwGYsUeabb80/xS/3WqDLqxNWylGenCzPxkClEw9HwUSfLcM0iHmnLaMOiS94gyOFIJ1TzSV8tlNSV/YItgOWrVgCdedr5tXtEkbyQe/AOu0sGLOzflC1wXVI1a3c/D1oS9mVF6pCeqLRTj3L8s6H/4Om7jupDN5InVQwT/Zm2paaOZG7E8PJt0jerBATBPHuYxsg54vystV6ozXV/kLe1OumkcXcsrZc4tIud/uEXwYRrYvEz0Ji4xw4F53nCsieqEKhB1v1HmEwzq5inzflf5S1HowyVhJotAVyGRIq5dLgQDEis164PYhwLDFwSI3oqiFBkyti4dy8lXC0C62NwWoI54fQkhlRQNxmRduGatCGgKLxiKC7QfKxvhrCtip0cZPDRtlOrGXhnXc6GZgct2WUPHiPeLmpWXG0+vlhAs+lReAtSJbiI5ziSqmgpAp6E3097qJp8C5BQC9LYjgF2rx0KH0OH1OSvB+k0dgxtzHFjUK9hqHFDXdJHU0B+jKf9n/REV/G11hlS04KYmHPazLj2ccqj88A+b8MC4zUEqYW7pC2lToOL7jQRnaaZUP/0pCc197QoRxy75z5kbMjo8zWAuQ8qY+xeo4aWTR04EkX+ATLrxyAFrS5ILA7IeXuYJI8RuhFm8qHv2sF/3Nzcz6BkwOHsqX4X0fqYn+Kts5ajAWm+9WoatabPkqz//d7r/OtXx9qNENXkc7mpUUjNa8RChvUv+E6jaNf/XMD23RJcw/xVfODSa0gZihTSdgB6/4bJLCgeWhKJiVkU+SiVMxCYlJMXNKyWnMoZwr+ayxh+9qP0kjFEMCYl0LvDU10s4nryRc2PkU5ctOZYmLH+7R4/GqgZ2IvW014HdwXsfANLEp4H8I8mBokX2fBcAD51za6wV4ztqvfzMYZqsi9+p4zKLgo5PLRvlV1bxXB7NNzrkpvrCU07tpz9MZMmBX3VnLlvP+9yDvlXssuPGILK/XqbOzzNrZJGxvc+ekMOj6iHxztfltwApL/VZHvvcE6HJXbZLmuXAG0ZnLDIu75EATHzaOS8n8PjVN6KlHQCA6YxSCAsTorOlGdsMm9V3aI3aOtI9FbQ8t0tVneimvbFiJsdYlXNU5vnvKo3zIweq01qiKb6jN66suhKPSx9C/F1z15SzkGnutvfgA6IvUJ12TExF6rCwavoMw/759XusKS/i3bkmfAaqTAeNb77+yr3/9tXBNTL/hPnQp1cSOb/O92ZaycVdrHFi5cu3Ljb1WXvBL/C1BLAwQUAAIACADga9FUIp+Ouk0AAABrAAAAGwAAAHVuaXZlcnNhbC91bml2ZXJzYWwucG5nLnhtbLOxr8jNUShLLSrOzM+zVTLUM1Cyt+PlsikoSi3LTC1XqACKAQUhQEmh0lbJxAjBLc9MKckAqjAwsUAIZqRmpmeU2CqZW5jBBfWBZgIAUEsBAgAAFAACAAgAUIfPVLx9NfdKAAAASQAAABcAAAAAAAAAAQAAAAAAAAAAAG5vbmUvbG9jYWxfc2V0dGluZ3MueG1sUEsBAgAAFAACAAgADo4+U8PEmHZHAwAA4QkAABQAAAAAAAAAAQAAAAAAfwAAAHVuaXZlcnNhbC9wbGF5ZXIueG1sUEsBAgAAFAACAAgAkVjVVMqjA25sBgAAKBkAAB0AAAAAAAAAAQAAAAAA+AMAAHVuaXZlcnNhbC9jb21tb25fbWVzc2FnZXMubG5nUEsBAgAAFAACAAgAkVjVVBUeYBujAAAAfwEAAC4AAAAAAAAAAQAAAAAAnwoAAHVuaXZlcnNhbC9wbGF5YmFja19hbmRfbmF2aWdhdGlvbl9zZXR0aW5ncy54bWxQSwECAAAUAAIACACRWNVUW1BuLT4FAAAQHgAAJwAAAAAAAAABAAAAAACOCwAAdW5pdmVyc2FsL2ZsYXNoX3B1Ymxpc2hpbmdfc2V0dGluZ3MueG1sUEsBAgAAFAACAAgAkVjVVMrVPOFsAwAARgwAACEAAAAAAAAAAQAAAAAAEREAAHVuaXZlcnNhbC9mbGFzaF9za2luX3NldHRpbmdzLnhtbFBLAQIAABQAAgAIAJFY1VRkAhg7OAUAAJodAAAmAAAAAAAAAAEAAAAAALwUAAB1bml2ZXJzYWwvaHRtbF9wdWJsaXNoaW5nX3NldHRpbmdzLnhtbFBLAQIAABQAAgAIAJFY1VQRt9suogEAAIoGAAAfAAAAAAAAAAEAAAAAADgaAAB1bml2ZXJzYWwvaHRtbF9za2luX3NldHRpbmdzLmpzUEsBAgAAFAACAAgAkVjVVKTf3ZpwAAAAeAAAABwAAAAAAAAAAQAAAAAAFxwAAHVuaXZlcnNhbC9sb2NhbF9zZXR0aW5ncy54bWxQSwECAAAUAAIACADga9FU9ElibwkwAAAASAAAFwAAAAAAAAAAAAAAAADBHAAAdW5pdmVyc2FsL3VuaXZlcnNhbC5wbmdQSwECAAAUAAIACADga9FUIp+Ouk0AAABrAAAAGwAAAAAAAAABAAAAAAD/TAAAdW5pdmVyc2FsL3VuaXZlcnNhbC5wbmcueG1sUEsFBgAAAAALAAsASwMAAIVNAAAAAA=="/>
  <p:tag name="FLASHSPRING_ZOOM_TAG" val="28"/>
  <p:tag name="ISPRING_PRESENTATION_INFO_2" val="&lt;?xml version=&quot;1.0&quot; encoding=&quot;UTF-8&quot; standalone=&quot;no&quot; ?&gt;&#10;&lt;presentation2&gt;&#10;&#10;  &lt;slides&gt;&#10;    &lt;slide id=&quot;{9E32DC49-3E5D-4404-977D-C0496CC26B82}&quot; pptId=&quot;310&quot;/&gt;&#10;    &lt;slide id=&quot;{7AF1EA48-8D5A-4688-8EF3-94EDE24E0840}&quot; pptId=&quot;311&quot;/&gt;&#10;    &lt;slide id=&quot;{3EA27527-A783-4378-B0EB-E4984773754D}&quot; pptId=&quot;289&quot;/&gt;&#10;    &lt;slide id=&quot;{4EEC674B-E1BB-48F3-8BD3-6C87B72A0791}&quot; pptId=&quot;256&quot;/&gt;&#10;    &lt;slide id=&quot;{39CA54C7-8815-4202-BE51-28F092CD9D83}&quot; pptId=&quot;316&quot;/&gt;&#10;    &lt;slide id=&quot;{855B0A2B-3E6A-4F95-8172-047AF264CD47}&quot; pptId=&quot;354&quot;/&gt;&#10;    &lt;slide id=&quot;{7805423E-0205-41C8-BC9C-8F9BAEA474DB}&quot; pptId=&quot;330&quot;/&gt;&#10;    &lt;slide id=&quot;{3103538C-933B-4142-B9FA-C40C89A06EBB}&quot; pptId=&quot;315&quot;/&gt;&#10;    &lt;slide id=&quot;{3F50944F-3FE4-4613-8739-99B214390367}&quot; pptId=&quot;340&quot;/&gt;&#10;    &lt;slide id=&quot;{AB89FF11-6AD9-466F-8E67-E5275CD1C198}&quot; pptId=&quot;366&quot;/&gt;&#10;    &lt;slide id=&quot;{40C9B555-1BC6-45E2-B8DD-244B0AE705F5}&quot; pptId=&quot;355&quot;/&gt;&#10;    &lt;slide id=&quot;{B001B9F7-B9AE-498E-AB4C-5BFCC78D698E}&quot; pptId=&quot;314&quot;/&gt;&#10;    &lt;slide id=&quot;{E96526F0-EE0E-49D3-A61A-1F070CEE72AE}&quot; pptId=&quot;342&quot;/&gt;&#10;    &lt;slide id=&quot;{D2E2057C-6241-4368-A776-32AF6DF38064}&quot; pptId=&quot;319&quot;/&gt;&#10;    &lt;slide id=&quot;{08501461-A3EF-46BB-9D69-F3DF662A2990}&quot; pptId=&quot;364&quot;/&gt;&#10;    &lt;slide id=&quot;{834D80B1-81DF-486D-8C06-5F17A3910D29}&quot; pptId=&quot;365&quot;/&gt;&#10;    &lt;slide id=&quot;{4C3F5A88-39CB-48C0-934C-30306B9B8529}&quot; pptId=&quot;356&quot;/&gt;&#10;    &lt;slide id=&quot;{44C182C9-1A07-4AAD-B1B9-6AED1AE66D27}&quot; pptId=&quot;336&quot;/&gt;&#10;    &lt;slide id=&quot;{8A056150-3A44-4399-9BC6-80D773D0D3BE}&quot; pptId=&quot;337&quot;/&gt;&#10;    &lt;slide id=&quot;{E677D8C9-43E3-4E90-B470-482584F2B609}&quot; pptId=&quot;344&quot;/&gt;&#10;    &lt;slide id=&quot;{D961B36F-7EB8-4C29-B5A5-921478B64375}&quot; pptId=&quot;367&quot;/&gt;&#10;    &lt;slide id=&quot;{3AF8F9C4-7E4A-4281-B0A3-BCEFFACF764D}&quot; pptId=&quot;358&quot;/&gt;&#10;    &lt;slide id=&quot;{1D17ADD9-F23F-4CD4-A8BD-997863F2B7AE}&quot; pptId=&quot;338&quot;/&gt;&#10;    &lt;slide id=&quot;{646505C9-2E7D-43D9-A9A3-4F1E7FF137BD}&quot; pptId=&quot;345&quot;/&gt;&#10;    &lt;slide id=&quot;{016F0A44-369B-4D83-B34C-FF44DD4C7070}&quot; pptId=&quot;346&quot;/&gt;&#10;    &lt;slide id=&quot;{25AAD15F-E70C-4D9F-9F59-777FA5A04097}&quot; pptId=&quot;339&quot;/&gt;&#10;    &lt;slide id=&quot;{829C8538-67E0-45DB-BE6F-79D04A6A2DDA}&quot; pptId=&quot;320&quot;/&gt;&#10;    &lt;slide id=&quot;{4A23A0B3-574A-49C6-9053-34B5C13D6BCB}&quot; pptId=&quot;368&quot;/&gt;&#10;    &lt;slide id=&quot;{F72D40CD-CB2B-4A5D-AB71-B66ADCFCA09E}&quot; pptId=&quot;359&quot;/&gt;&#10;    &lt;slide id=&quot;{E383ED02-E315-4E69-B86B-8D7C8B6E87A2}&quot; pptId=&quot;321&quot;/&gt;&#10;    &lt;slide id=&quot;{6DBF0187-047E-4ED0-B7CF-A4ACE04070A5}&quot; pptId=&quot;347&quot;/&gt;&#10;    &lt;slide id=&quot;{7ACF1B50-85BD-434B-9D43-FACEF8FB3C1E}&quot; pptId=&quot;267&quot;/&gt;&#10;    &lt;slide id=&quot;{56F6ACB8-2F60-4A39-AF63-14930672F4D1}&quot; pptId=&quot;348&quot;/&gt;&#10;    &lt;slide id=&quot;{654F1BB8-14FC-4215-ADF6-5858C6E3F0EF}&quot; pptId=&quot;322&quot;/&gt;&#10;    &lt;slide id=&quot;{DC168708-560B-4987-BBCE-9456EA7CD9E0}&quot; pptId=&quot;353&quot;/&gt;&#10;    &lt;slide id=&quot;{505F45A6-26D7-49C9-BD61-3141A8FD9001}&quot; pptId=&quot;369&quot;/&gt;&#10;    &lt;slide id=&quot;{309B6637-BCC9-4F89-A0AA-0544625E1F15}&quot; pptId=&quot;360&quot;/&gt;&#10;    &lt;slide id=&quot;{9C6FFBCC-1246-4BA8-AB3F-F0FA556920BB}&quot; pptId=&quot;324&quot;/&gt;&#10;    &lt;slide id=&quot;{EE52BDE1-826F-4D55-A088-E3ACE43E8F7A}&quot; pptId=&quot;325&quot;/&gt;&#10;    &lt;slide id=&quot;{4B3CAA50-BB49-4CE2-A4C9-A48E543214AC}&quot; pptId=&quot;370&quot;/&gt;&#10;    &lt;slide id=&quot;{6B0C35D9-92EB-4B41-9980-38FF2C9C301D}&quot; pptId=&quot;361&quot;/&gt;&#10;    &lt;slide id=&quot;{92C5AFF0-A6D0-44E7-9EE0-C5BC71F60978}&quot; pptId=&quot;335&quot;/&gt;&#10;    &lt;slide id=&quot;{BC204A80-5061-4638-9AAD-378ACFAAEA00}&quot; pptId=&quot;350&quot;/&gt;&#10;    &lt;slide id=&quot;{02607961-CA18-4EBE-9BFD-314752DFC133}&quot; pptId=&quot;351&quot;/&gt;&#10;    &lt;slide id=&quot;{FA89D6AE-42DC-4412-846A-C4FFEA064215}&quot; pptId=&quot;300&quot;/&gt;&#10;    &lt;slide id=&quot;{E417D843-F4E2-4C7C-A21F-1B18B7A5BC22}&quot; pptId=&quot;371&quot;/&gt;&#10;    &lt;slide id=&quot;{12754F50-363D-4CE7-9BE6-15F217E63ADE}&quot; pptId=&quot;362&quot;/&gt;&#10;    &lt;slide id=&quot;{29214752-6053-4BB1-A6C2-72400571E280}&quot; pptId=&quot;302&quot;/&gt;&#10;    &lt;slide id=&quot;{8AB2E107-FF6F-4296-97B2-9C9FA52D2040}&quot; pptId=&quot;372&quot;/&gt;&#10;    &lt;slide id=&quot;{F079F58C-A635-4CA4-80E1-FF320031B17F}&quot; pptId=&quot;363&quot;/&gt;&#10;    &lt;slide id=&quot;{27AC191D-7574-429F-A70F-F31FC1299421}&quot; pptId=&quot;303&quot;/&gt;&#10;    &lt;slide id=&quot;{81979202-E145-45C5-88B4-3B58BB7D4C8F}&quot; pptId=&quot;352&quot;/&gt;&#10;    &lt;slide id=&quot;{5F242738-C883-4F3E-B9DD-ED3454A237B1}&quot; pptId=&quot;373&quot;/&gt;&#10;    &lt;slide id=&quot;{60FB4FBE-17C7-4A0B-9D93-EBFB76E4DE26}&quot; pptId=&quot;313&quot;/&gt;&#10;    &lt;slide id=&quot;{1517F230-A50E-40EB-8FB6-E380F16CF8AD}&quot; pptId=&quot;290&quot;/&gt;&#10;  &lt;/slides&gt;&#10;&#10;  &lt;narration&gt;&#10;    &lt;audioTracks&gt;&#10;      &lt;audioTrack muted=&quot;false&quot; name=&quot;SLIDE 2&quot; resource=&quot;fe1f9129&quot; slideId=&quot;{7AF1EA48-8D5A-4688-8EF3-94EDE24E0840}&quot; startTime=&quot;0&quot; stepIndex=&quot;0&quot; volume=&quot;1&quot;&gt;&#10;        &lt;audio channels=&quot;1&quot; format=&quot;fltp&quot; sampleRate=&quot;24000&quot;/&gt;&#10;      &lt;/audioTrack&gt;&#10;      &lt;audioTrack muted=&quot;false&quot; name=&quot;SLIDE 6&quot; resource=&quot;4945be60&quot; slideId=&quot;{7805423E-0205-41C8-BC9C-8F9BAEA474DB}&quot; startTime=&quot;0&quot; stepIndex=&quot;0&quot; volume=&quot;1&quot;&gt;&#10;        &lt;audio channels=&quot;1&quot; format=&quot;fltp&quot; sampleRate=&quot;24000&quot;/&gt;&#10;      &lt;/audioTrack&gt;&#10;      &lt;audioTrack muted=&quot;false&quot; name=&quot;SLIDE 7&quot; resource=&quot;eb4ed293&quot; slideId=&quot;{3103538C-933B-4142-B9FA-C40C89A06EBB}&quot; startTime=&quot;0&quot; stepIndex=&quot;0&quot; volume=&quot;1&quot;&gt;&#10;        &lt;audio channels=&quot;1&quot; format=&quot;fltp&quot; sampleRate=&quot;24000&quot;/&gt;&#10;      &lt;/audioTrack&gt;&#10;      &lt;audioTrack muted=&quot;false&quot; name=&quot;SLIDE 9&quot; resource=&quot;c63eab26&quot; slideId=&quot;{B001B9F7-B9AE-498E-AB4C-5BFCC78D698E}&quot; startTime=&quot;0&quot; stepIndex=&quot;0&quot; volume=&quot;1&quot;&gt;&#10;        &lt;audio channels=&quot;1&quot; format=&quot;fltp&quot; sampleRate=&quot;24000&quot;/&gt;&#10;      &lt;/audioTrack&gt;&#10;      &lt;audioTrack muted=&quot;false&quot; name=&quot;SLIDE 10&quot; resource=&quot;08b8f347&quot; slideId=&quot;&quot; startTime=&quot;0&quot; volume=&quot;1&quot;&gt;&#10;        &lt;audio channels=&quot;1&quot; format=&quot;fltp&quot; sampleRate=&quot;24000&quot;/&gt;&#10;      &lt;/audioTrack&gt;&#10;      &lt;audioTrack muted=&quot;false&quot; name=&quot;SLIDE 11&quot; resource=&quot;1e59827a&quot; slideId=&quot;{D2E2057C-6241-4368-A776-32AF6DF38064}&quot; startTime=&quot;0&quot; stepIndex=&quot;0&quot; volume=&quot;1&quot;&gt;&#10;        &lt;audio channels=&quot;1&quot; format=&quot;fltp&quot; sampleRate=&quot;24000&quot;/&gt;&#10;      &lt;/audioTrack&gt;&#10;      &lt;audioTrack muted=&quot;false&quot; name=&quot;SLIDE 12&quot; resource=&quot;8f2e3879&quot; slideId=&quot;&quot; startTime=&quot;81432&quot; volume=&quot;1&quot;&gt;&#10;        &lt;audio channels=&quot;1&quot; format=&quot;fltp&quot; sampleRate=&quot;24000&quot;/&gt;&#10;      &lt;/audioTrack&gt;&#10;      &lt;audioTrack muted=&quot;false&quot; name=&quot;SLIDE 14&quot; resource=&quot;c47705c7&quot; slideId=&quot;{8A056150-3A44-4399-9BC6-80D773D0D3BE}&quot; startTime=&quot;0&quot; stepIndex=&quot;0&quot; volume=&quot;1&quot;&gt;&#10;        &lt;audio channels=&quot;1&quot; format=&quot;fltp&quot; sampleRate=&quot;24000&quot;/&gt;&#10;      &lt;/audioTrack&gt;&#10;      &lt;audioTrack muted=&quot;false&quot; name=&quot;SLIDE 15&quot; resource=&quot;d9bce3ae&quot; slideId=&quot;&quot; startTime=&quot;112680&quot; volume=&quot;1&quot;&gt;&#10;        &lt;audio channels=&quot;1&quot; format=&quot;fltp&quot; sampleRate=&quot;24000&quot;/&gt;&#10;      &lt;/audioTrack&gt;&#10;      &lt;audioTrack muted=&quot;false&quot; name=&quot;SLIDE 16&quot; resource=&quot;7b2f23cf&quot; slideId=&quot;{1D17ADD9-F23F-4CD4-A8BD-997863F2B7AE}&quot; startTime=&quot;0&quot; stepIndex=&quot;0&quot; volume=&quot;1&quot;&gt;&#10;        &lt;audio channels=&quot;1&quot; format=&quot;fltp&quot; sampleRate=&quot;24000&quot;/&gt;&#10;      &lt;/audioTrack&gt;&#10;      &lt;audioTrack muted=&quot;false&quot; name=&quot;SLIDE 17&quot; resource=&quot;29c6891a&quot; slideId=&quot;&quot; startTime=&quot;191040&quot; volume=&quot;1&quot;&gt;&#10;        &lt;audio channels=&quot;1&quot; format=&quot;fltp&quot; sampleRate=&quot;24000&quot;/&gt;&#10;      &lt;/audioTrack&gt;&#10;      &lt;audioTrack muted=&quot;false&quot; name=&quot;SLIDE 18&quot; resource=&quot;b1da8bfc&quot; slideId=&quot;&quot; startTime=&quot;242952&quot; volume=&quot;1&quot;&gt;&#10;        &lt;audio channels=&quot;1&quot; format=&quot;fltp&quot; sampleRate=&quot;24000&quot;/&gt;&#10;      &lt;/audioTrack&gt;&#10;      &lt;audioTrack muted=&quot;false&quot; name=&quot;SLIDE 20&quot; resource=&quot;9e014d72&quot; slideId=&quot;{829C8538-67E0-45DB-BE6F-79D04A6A2DDA}&quot; startTime=&quot;0&quot; stepIndex=&quot;0&quot; volume=&quot;1&quot;&gt;&#10;        &lt;audio channels=&quot;1&quot; format=&quot;fltp&quot; sampleRate=&quot;24000&quot;/&gt;&#10;      &lt;/audioTrack&gt;&#10;      &lt;audioTrack muted=&quot;false&quot; name=&quot;SLIDE 21&quot; resource=&quot;7a739a0e&quot; slideId=&quot;{E383ED02-E315-4E69-B86B-8D7C8B6E87A2}&quot; startTime=&quot;0&quot; stepIndex=&quot;0&quot; volume=&quot;1&quot;&gt;&#10;        &lt;audio channels=&quot;1&quot; format=&quot;fltp&quot; sampleRate=&quot;24000&quot;/&gt;&#10;      &lt;/audioTrack&gt;&#10;      &lt;audioTrack muted=&quot;false&quot; name=&quot;SLIDE 22&quot; resource=&quot;f317e732&quot; slideId=&quot;&quot; startTime=&quot;441336&quot; volume=&quot;1&quot;&gt;&#10;        &lt;audio channels=&quot;1&quot; format=&quot;fltp&quot; sampleRate=&quot;24000&quot;/&gt;&#10;      &lt;/audioTrack&gt;&#10;      &lt;audioTrack muted=&quot;false&quot; name=&quot;SLIDE 23&quot; resource=&quot;c9af830b&quot; slideId=&quot;{7ACF1B50-85BD-434B-9D43-FACEF8FB3C1E}&quot; startTime=&quot;0&quot; stepIndex=&quot;0&quot; volume=&quot;1&quot;&gt;&#10;        &lt;audio channels=&quot;1&quot; format=&quot;fltp&quot; sampleRate=&quot;24000&quot;/&gt;&#10;      &lt;/audioTrack&gt;&#10;      &lt;audioTrack muted=&quot;false&quot; name=&quot;SLIDE 24&quot; resource=&quot;95343cb1&quot; slideId=&quot;&quot; startTime=&quot;516984&quot; volume=&quot;1&quot;&gt;&#10;        &lt;audio channels=&quot;1&quot; format=&quot;fltp&quot; sampleRate=&quot;24000&quot;/&gt;&#10;      &lt;/audioTrack&gt;&#10;      &lt;audioTrack muted=&quot;false&quot; name=&quot;SLIDE 25&quot; resource=&quot;bbfa6361&quot; slideId=&quot;{654F1BB8-14FC-4215-ADF6-5858C6E3F0EF}&quot; startTime=&quot;0&quot; stepIndex=&quot;0&quot; volume=&quot;1&quot;&gt;&#10;        &lt;audio channels=&quot;1&quot; format=&quot;fltp&quot; sampleRate=&quot;24000&quot;/&gt;&#10;      &lt;/audioTrack&gt;&#10;      &lt;audioTrack muted=&quot;false&quot; name=&quot;SLIDE 26&quot; resource=&quot;ca372d2b&quot; slideId=&quot;&quot; startTime=&quot;531552&quot; volume=&quot;1&quot;&gt;&#10;        &lt;audio channels=&quot;1&quot; format=&quot;fltp&quot; sampleRate=&quot;24000&quot;/&gt;&#10;      &lt;/audioTrack&gt;&#10;      &lt;audioTrack muted=&quot;false&quot; name=&quot;SLIDE 27&quot; resource=&quot;05c02f9d&quot; slideId=&quot;{9C6FFBCC-1246-4BA8-AB3F-F0FA556920BB}&quot; startTime=&quot;0&quot; stepIndex=&quot;0&quot; volume=&quot;1&quot;&gt;&#10;        &lt;audio channels=&quot;1&quot; format=&quot;fltp&quot; sampleRate=&quot;24000&quot;/&gt;&#10;      &lt;/audioTrack&gt;&#10;      &lt;audioTrack muted=&quot;false&quot; name=&quot;SLIDE 28&quot; resource=&quot;51e4fab7&quot; slideId=&quot;{EE52BDE1-826F-4D55-A088-E3ACE43E8F7A}&quot; startTime=&quot;0&quot; stepIndex=&quot;0&quot; volume=&quot;1&quot;&gt;&#10;        &lt;audio channels=&quot;1&quot; format=&quot;fltp&quot; sampleRate=&quot;24000&quot;/&gt;&#10;      &lt;/audioTrack&gt;&#10;      &lt;audioTrack muted=&quot;false&quot; name=&quot;SLIDE 29&quot; resource=&quot;3b146901&quot; slideId=&quot;{92C5AFF0-A6D0-44E7-9EE0-C5BC71F60978}&quot; startTime=&quot;0&quot; stepIndex=&quot;0&quot; volume=&quot;1&quot;&gt;&#10;        &lt;audio channels=&quot;1&quot; format=&quot;fltp&quot; sampleRate=&quot;24000&quot;/&gt;&#10;      &lt;/audioTrack&gt;&#10;      &lt;audioTrack muted=&quot;false&quot; name=&quot;SLIDE 30&quot; resource=&quot;d2c1f962&quot; slideId=&quot;&quot; startTime=&quot;573552&quot; volume=&quot;1&quot;&gt;&#10;        &lt;audio channels=&quot;1&quot; format=&quot;fltp&quot; sampleRate=&quot;24000&quot;/&gt;&#10;      &lt;/audioTrack&gt;&#10;      &lt;audioTrack muted=&quot;false&quot; name=&quot;SLIDE 31&quot; resource=&quot;e0f8fcb0&quot; slideId=&quot;&quot; startTime=&quot;602136&quot; volume=&quot;1&quot;&gt;&#10;        &lt;audio channels=&quot;1&quot; format=&quot;fltp&quot; sampleRate=&quot;24000&quot;/&gt;&#10;      &lt;/audioTrack&gt;&#10;      &lt;audioTrack muted=&quot;false&quot; name=&quot;SLIDE 32&quot; resource=&quot;94b9aa62&quot; slideId=&quot;{FA89D6AE-42DC-4412-846A-C4FFEA064215}&quot; startTime=&quot;0&quot; stepIndex=&quot;0&quot; volume=&quot;1&quot;&gt;&#10;        &lt;audio channels=&quot;1&quot; format=&quot;fltp&quot; sampleRate=&quot;24000&quot;/&gt;&#10;      &lt;/audioTrack&gt;&#10;      &lt;audioTrack muted=&quot;false&quot; name=&quot;SLIDE 33&quot; resource=&quot;1b112e38&quot; slideId=&quot;{29214752-6053-4BB1-A6C2-72400571E280}&quot; startTime=&quot;0&quot; stepIndex=&quot;0&quot; volume=&quot;1&quot;&gt;&#10;        &lt;audio channels=&quot;1&quot; format=&quot;fltp&quot; sampleRate=&quot;24000&quot;/&gt;&#10;      &lt;/audioTrack&gt;&#10;      &lt;audioTrack muted=&quot;false&quot; name=&quot;SLIDE 34&quot; resource=&quot;00f79bef&quot; slideId=&quot;{27AC191D-7574-429F-A70F-F31FC1299421}&quot; startTime=&quot;0&quot; stepIndex=&quot;0&quot; volume=&quot;1&quot;&gt;&#10;        &lt;audio channels=&quot;1&quot; format=&quot;fltp&quot; sampleRate=&quot;24000&quot;/&gt;&#10;      &lt;/audioTrack&gt;&#10;      &lt;audioTrack muted=&quot;false&quot; name=&quot;SLIDE 35&quot; resource=&quot;a3f806a2&quot; slideId=&quot;&quot; startTime=&quot;689568&quot; volume=&quot;1&quot;&gt;&#10;        &lt;audio channels=&quot;1&quot; format=&quot;fltp&quot; sampleRate=&quot;24000&quot;/&gt;&#10;      &lt;/audioTrack&gt;&#10;      &lt;audioTrack muted=&quot;false&quot; name=&quot;SLIDE 36&quot; resource=&quot;b1d1ad07&quot; slideId=&quot;&quot; startTime=&quot;717720&quot; volume=&quot;1&quot;&gt;&#10;        &lt;audio channels=&quot;1&quot; format=&quot;fltp&quot; sampleRate=&quot;24000&quot;/&gt;&#10;      &lt;/audioTrack&gt;&#10;      &lt;audioTrack muted=&quot;false&quot; name=&quot;SLIDE 37&quot; resource=&quot;31d3765e&quot; slideId=&quot;&quot; startTime=&quot;777336&quot; volume=&quot;1&quot;&gt;&#10;        &lt;audio channels=&quot;1&quot; format=&quot;fltp&quot; sampleRate=&quot;24000&quot;/&gt;&#10;      &lt;/audioTrack&gt;&#10;      &lt;audioTrack muted=&quot;false&quot; name=&quot;SLIDE 38&quot; resource=&quot;abc07c1a&quot; slideId=&quot;&quot; startTime=&quot;716112&quot; volume=&quot;1&quot;&gt;&#10;        &lt;audio channels=&quot;1&quot; format=&quot;fltp&quot; sampleRate=&quot;24000&quot;/&gt;&#10;      &lt;/audioTrack&gt;&#10;      &lt;audioTrack muted=&quot;false&quot; name=&quot;SLIDE 39&quot; resource=&quot;b7e2f830&quot; slideId=&quot;{60FB4FBE-17C7-4A0B-9D93-EBFB76E4DE26}&quot; startTime=&quot;0&quot; stepIndex=&quot;0&quot; volume=&quot;1&quot;&gt;&#10;        &lt;audio channels=&quot;1&quot; format=&quot;fltp&quot; sampleRate=&quot;24000&quot;/&gt;&#10;      &lt;/audioTrack&gt;&#10;      &lt;audioTrack muted=&quot;false&quot; name=&quot;Text-to-speech clip — Audio  1&quot; resource=&quot;3161b130&quot; slideId=&quot;{855B0A2B-3E6A-4F95-8172-047AF264CD47}&quot; startTime=&quot;0&quot; stepIndex=&quot;0&quot; volume=&quot;1&quot;&gt;&#10;        &lt;audio channels=&quot;1&quot; format=&quot;fltp&quot; sampleRate=&quot;24000&quot;/&gt;&#10;      &lt;/audioTrack&gt;&#10;      &lt;audioTrack muted=&quot;false&quot; name=&quot;Text-to-speech clip — Audio  2&quot; resource=&quot;438c2508&quot; slideId=&quot;{40C9B555-1BC6-45E2-B8DD-244B0AE705F5}&quot; startTime=&quot;0&quot; stepIndex=&quot;0&quot; volume=&quot;1&quot;&gt;&#10;        &lt;audio channels=&quot;1&quot; format=&quot;fltp&quot; sampleRate=&quot;24000&quot;/&gt;&#10;      &lt;/audioTrack&gt;&#10;      &lt;audioTrack muted=&quot;false&quot; name=&quot;Text-to-speech clip — Audio  3&quot; resource=&quot;0f6632e9&quot; slideId=&quot;{4C3F5A88-39CB-48C0-934C-30306B9B8529}&quot; startTime=&quot;0&quot; stepIndex=&quot;0&quot; volume=&quot;1&quot;&gt;&#10;        &lt;audio channels=&quot;1&quot; format=&quot;fltp&quot; sampleRate=&quot;24000&quot;/&gt;&#10;      &lt;/audioTrack&gt;&#10;      &lt;audioTrack muted=&quot;false&quot; name=&quot;Text-to-speech clip — Audio  4&quot; resource=&quot;01669834&quot; slideId=&quot;{3AF8F9C4-7E4A-4281-B0A3-BCEFFACF764D}&quot; startTime=&quot;0&quot; stepIndex=&quot;0&quot; volume=&quot;1&quot;&gt;&#10;        &lt;audio channels=&quot;1&quot; format=&quot;fltp&quot; sampleRate=&quot;24000&quot;/&gt;&#10;      &lt;/audioTrack&gt;&#10;      &lt;audioTrack muted=&quot;false&quot; name=&quot;Text-to-speech clip — Audio  5&quot; resource=&quot;10e08a67&quot; slideId=&quot;{F72D40CD-CB2B-4A5D-AB71-B66ADCFCA09E}&quot; startTime=&quot;0&quot; stepIndex=&quot;0&quot; volume=&quot;1&quot;&gt;&#10;        &lt;audio channels=&quot;1&quot; format=&quot;fltp&quot; sampleRate=&quot;24000&quot;/&gt;&#10;      &lt;/audioTrack&gt;&#10;      &lt;audioTrack muted=&quot;false&quot; name=&quot;Text-to-speech clip — Audio  10&quot; resource=&quot;fb0b24fb&quot; slideId=&quot;{3EA27527-A783-4378-B0EB-E4984773754D}&quot; startTime=&quot;0&quot; stepIndex=&quot;0&quot; volume=&quot;1&quot;&gt;&#10;        &lt;audio channels=&quot;1&quot; format=&quot;fltp&quot; sampleRate=&quot;24000&quot;/&gt;&#10;      &lt;/audioTrack&gt;&#10;      &lt;audioTrack muted=&quot;false&quot; name=&quot;Text-to-speech clip — Audio  11&quot; resource=&quot;1a1ef51e&quot; slideId=&quot;{25AAD15F-E70C-4D9F-9F59-777FA5A04097}&quot; startTime=&quot;0&quot; stepIndex=&quot;0&quot; volume=&quot;1&quot;&gt;&#10;        &lt;audio channels=&quot;1&quot; format=&quot;fltp&quot; sampleRate=&quot;24000&quot;/&gt;&#10;      &lt;/audioTrack&gt;&#10;      &lt;audioTrack muted=&quot;false&quot; name=&quot;Text-to-speech clip — Audio  12&quot; resource=&quot;dc459bf9&quot; slideId=&quot;{309B6637-BCC9-4F89-A0AA-0544625E1F15}&quot; startTime=&quot;0&quot; stepIndex=&quot;0&quot; volume=&quot;1&quot;&gt;&#10;        &lt;audio channels=&quot;1&quot; format=&quot;fltp&quot; sampleRate=&quot;24000&quot;/&gt;&#10;      &lt;/audioTrack&gt;&#10;      &lt;audioTrack muted=&quot;false&quot; name=&quot;Text-to-speech clip — Audio  13&quot; resource=&quot;8684ee82&quot; slideId=&quot;{6B0C35D9-92EB-4B41-9980-38FF2C9C301D}&quot; startTime=&quot;0&quot; stepIndex=&quot;0&quot; volume=&quot;1&quot;&gt;&#10;        &lt;audio channels=&quot;1&quot; format=&quot;fltp&quot; sampleRate=&quot;24000&quot;/&gt;&#10;      &lt;/audioTrack&gt;&#10;      &lt;audioTrack muted=&quot;false&quot; name=&quot;Text-to-speech clip — Audio  14&quot; resource=&quot;7b8a9679&quot; slideId=&quot;{12754F50-363D-4CE7-9BE6-15F217E63ADE}&quot; startTime=&quot;0&quot; stepIndex=&quot;0&quot; volume=&quot;1&quot;&gt;&#10;        &lt;audio channels=&quot;1&quot; format=&quot;fltp&quot; sampleRate=&quot;24000&quot;/&gt;&#10;      &lt;/audioTrack&gt;&#10;      &lt;audioTrack muted=&quot;false&quot; name=&quot;Text-to-speech clip — Audio  15&quot; resource=&quot;152b57a6&quot; slideId=&quot;{F079F58C-A635-4CA4-80E1-FF320031B17F}&quot; startTime=&quot;0&quot; stepIndex=&quot;0&quot; volume=&quot;1&quot;&gt;&#10;        &lt;audio channels=&quot;1&quot; format=&quot;fltp&quot; sampleRate=&quot;24000&quot;/&gt;&#10;      &lt;/audioTrack&gt;&#10;      &lt;audioTrack muted=&quot;false&quot; name=&quot;Text-to-speech clip — Audio  16&quot; resource=&quot;024cf0bd&quot; slideId=&quot;{4EEC674B-E1BB-48F3-8BD3-6C87B72A0791}&quot; startTime=&quot;0&quot; stepIndex=&quot;0&quot; volume=&quot;1&quot;&gt;&#10;        &lt;audio channels=&quot;1&quot; format=&quot;fltp&quot; sampleRate=&quot;24000&quot;/&gt;&#10;      &lt;/audioTrack&gt;&#10;      &lt;audioTrack muted=&quot;false&quot; name=&quot;Text-to-speech clip — Audio  17&quot; resource=&quot;c934308f&quot; slideId=&quot;{39CA54C7-8815-4202-BE51-28F092CD9D83}&quot; startTime=&quot;0&quot; stepIndex=&quot;0&quot; volume=&quot;1&quot;&gt;&#10;        &lt;audio channels=&quot;1&quot; format=&quot;fltp&quot; sampleRate=&quot;24000&quot;/&gt;&#10;      &lt;/audioTrack&gt;&#10;      &lt;audioTrack muted=&quot;false&quot; name=&quot;Text-to-speech clip — Audio  18&quot; resource=&quot;de95ca14&quot; slideId=&quot;{44C182C9-1A07-4AAD-B1B9-6AED1AE66D27}&quot; startTime=&quot;0&quot; stepIndex=&quot;0&quot; volume=&quot;1&quot;&gt;&#10;        &lt;audio channels=&quot;1&quot; format=&quot;fltp&quot; sampleRate=&quot;24000&quot;/&gt;&#10;      &lt;/audioTrack&gt;&#10;      &lt;audioTrack muted=&quot;false&quot; name=&quot;Text-to-speech clip — Audio  19&quot; resource=&quot;b7c6ef70&quot; slideId=&quot;{5F242738-C883-4F3E-B9DD-ED3454A237B1}&quot; startTime=&quot;0&quot; stepIndex=&quot;0&quot; volume=&quot;1&quot;&gt;&#10;        &lt;audio channels=&quot;1&quot; format=&quot;fltp&quot; sampleRate=&quot;240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Path&quot;:&quot;Learning Content/Jemma O'Brien (jemma.obrien@healthierbusiness.co.uk)&quot;,&quot;onlineDestinationFolderId&quot;:&quot;4a2e80ac-4149-11ec-abf1-e687c2d9e7a3&quot;,&quot;onlineDestinationUrl&quot;:&quot;new-acc-space-11143.ispring.eu&quot;}}"/>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4C8036D-66CA-4DF6-A3F1-CBFCB6B2F94F}:336"/>
  <p:tag name="GENSWF_ADVANCE_TIME" val="47.000"/>
  <p:tag name="GENSWF_SLIDE_TITLE" val="Cardiac Arrest Or Heart Attack"/>
  <p:tag name="ISPRING_SLIDE_ID_2" val="{44C182C9-1A07-4AAD-B1B9-6AED1AE66D27}"/>
</p:tagLst>
</file>

<file path=ppt/tags/tag11.xml><?xml version="1.0" encoding="utf-8"?>
<p:tagLst xmlns:a="http://schemas.openxmlformats.org/drawingml/2006/main" xmlns:r="http://schemas.openxmlformats.org/officeDocument/2006/relationships" xmlns:p="http://schemas.openxmlformats.org/presentationml/2006/main">
  <p:tag name="GENSWF_SLIDE_UID" val="{E84E76BB-FC84-4DE4-9F73-AE98EC323988}:354"/>
  <p:tag name="GENSWF_ADVANCE_TIME" val="5.000"/>
  <p:tag name="ISPRING_CUSTOM_TIMING_USED" val="1"/>
  <p:tag name="ISPRING_SLIDE_INDENT_LEVEL" val="0"/>
  <p:tag name="ISPRING_SLIDE_ID_2" val="{855B0A2B-3E6A-4F95-8172-047AF264CD47}"/>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EE7A5B6F-EF5B-4F92-A849-2D02610CF9E0}:337"/>
  <p:tag name="GENSWF_ADVANCE_TIME" val="47.808"/>
  <p:tag name="GENSWF_SLIDE_TITLE" val="Cardiac Arrest Or Heart Attack"/>
  <p:tag name="ISPRING_SLIDE_ID_2" val="{8A056150-3A44-4399-9BC6-80D773D0D3B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EE7A5B6F-EF5B-4F92-A849-2D02610CF9E0}:337"/>
  <p:tag name="GENSWF_ADVANCE_TIME" val="47.808"/>
  <p:tag name="GENSWF_SLIDE_TITLE" val="Cardiac Arrest Or Heart Attack"/>
  <p:tag name="ISPRING_SLIDE_ID_2" val="{8A056150-3A44-4399-9BC6-80D773D0D3BE}"/>
</p:tagLst>
</file>

<file path=ppt/tags/tag14.xml><?xml version="1.0" encoding="utf-8"?>
<p:tagLst xmlns:a="http://schemas.openxmlformats.org/drawingml/2006/main" xmlns:r="http://schemas.openxmlformats.org/officeDocument/2006/relationships" xmlns:p="http://schemas.openxmlformats.org/presentationml/2006/main">
  <p:tag name="GENSWF_SLIDE_UID" val="{3A0C2D45-1170-45E6-BC7F-C14131AB564F}:321"/>
  <p:tag name="ISPRING_CUSTOM_TIMING_USED" val="1"/>
  <p:tag name="ISPRING_SLIDE_INDENT_LEVEL" val="0"/>
  <p:tag name="GENSWF_ADVANCE_TIME" val="35.208"/>
  <p:tag name="GENSWF_SLIDE_TITLE" val="CPR"/>
  <p:tag name="ISPRING_SLIDE_ID_2" val="{E383ED02-E315-4E69-B86B-8D7C8B6E87A2}"/>
</p:tagLst>
</file>

<file path=ppt/tags/tag15.xml><?xml version="1.0" encoding="utf-8"?>
<p:tagLst xmlns:a="http://schemas.openxmlformats.org/drawingml/2006/main" xmlns:r="http://schemas.openxmlformats.org/officeDocument/2006/relationships" xmlns:p="http://schemas.openxmlformats.org/presentationml/2006/main">
  <p:tag name="GENSWF_SLIDE_UID" val="{3A0C2D45-1170-45E6-BC7F-C14131AB564F}:321"/>
  <p:tag name="ISPRING_CUSTOM_TIMING_USED" val="1"/>
  <p:tag name="ISPRING_SLIDE_INDENT_LEVEL" val="0"/>
  <p:tag name="GENSWF_ADVANCE_TIME" val="35.208"/>
  <p:tag name="GENSWF_SLIDE_TITLE" val="CPR"/>
  <p:tag name="ISPRING_SLIDE_ID_2" val="{E383ED02-E315-4E69-B86B-8D7C8B6E87A2}"/>
</p:tagLst>
</file>

<file path=ppt/tags/tag16.xml><?xml version="1.0" encoding="utf-8"?>
<p:tagLst xmlns:a="http://schemas.openxmlformats.org/drawingml/2006/main" xmlns:r="http://schemas.openxmlformats.org/officeDocument/2006/relationships" xmlns:p="http://schemas.openxmlformats.org/presentationml/2006/main">
  <p:tag name="GENSWF_SLIDE_UID" val="{E84E76BB-FC84-4DE4-9F73-AE98EC323988}:354"/>
  <p:tag name="GENSWF_ADVANCE_TIME" val="5.000"/>
  <p:tag name="ISPRING_CUSTOM_TIMING_USED" val="1"/>
  <p:tag name="ISPRING_SLIDE_INDENT_LEVEL" val="0"/>
  <p:tag name="ISPRING_SLIDE_ID_2" val="{855B0A2B-3E6A-4F95-8172-047AF264CD47}"/>
</p:tagLst>
</file>

<file path=ppt/tags/tag17.xml><?xml version="1.0" encoding="utf-8"?>
<p:tagLst xmlns:a="http://schemas.openxmlformats.org/drawingml/2006/main" xmlns:r="http://schemas.openxmlformats.org/officeDocument/2006/relationships" xmlns:p="http://schemas.openxmlformats.org/presentationml/2006/main">
  <p:tag name="GENSWF_SLIDE_UID" val="{E84E76BB-FC84-4DE4-9F73-AE98EC323988}:354"/>
  <p:tag name="GENSWF_ADVANCE_TIME" val="5.000"/>
  <p:tag name="ISPRING_CUSTOM_TIMING_USED" val="1"/>
  <p:tag name="ISPRING_SLIDE_INDENT_LEVEL" val="0"/>
  <p:tag name="ISPRING_SLIDE_ID_2" val="{855B0A2B-3E6A-4F95-8172-047AF264CD4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16316E9-5A1C-49F0-BAAD-664E4973DD6D}:310"/>
  <p:tag name="ISPRING_SLIDE_INDENT_LEVEL" val="0"/>
  <p:tag name="GENSWF_ADVANCE_TIME" val="5.000"/>
  <p:tag name="GENSWF_SLIDE_TITLE" val="E-Learning"/>
  <p:tag name="ISPRING_SLIDE_ID_2" val="{9E32DC49-3E5D-4404-977D-C0496CC26B8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051E28F-FBEF-42A1-8162-8EA61339C27E}:311"/>
  <p:tag name="ISPRING_SLIDE_INDENT_LEVEL" val="0"/>
  <p:tag name="GENSWF_ADVANCE_TIME" val="5.832"/>
  <p:tag name="GENSWF_SLIDE_TITLE" val="Course Title"/>
  <p:tag name="ISPRING_SLIDE_ID_2" val="{7AF1EA48-8D5A-4688-8EF3-94EDE24E084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4AE4DFD-549A-48EE-A7B9-C4DCFD334A1D}:289"/>
  <p:tag name="ISPRING_SLIDE_INDENT_LEVEL" val="0"/>
  <p:tag name="TIMING" val="|0.566|0.001|0.001"/>
  <p:tag name="GENSWF_ADVANCE_TIME" val="70.632"/>
  <p:tag name="GENSWF_SLIDE_TITLE" val="Important Information"/>
  <p:tag name="ISPRING_SLIDE_ID_2" val="{3EA27527-A783-4378-B0EB-E4984773754D}"/>
</p:tagLst>
</file>

<file path=ppt/tags/tag5.xml><?xml version="1.0" encoding="utf-8"?>
<p:tagLst xmlns:a="http://schemas.openxmlformats.org/drawingml/2006/main" xmlns:r="http://schemas.openxmlformats.org/officeDocument/2006/relationships" xmlns:p="http://schemas.openxmlformats.org/presentationml/2006/main">
  <p:tag name="GENSWF_SLIDE_UID" val="{6BC7B5E1-AFAF-4726-847F-7F448C565FF2}:316"/>
  <p:tag name="ISPRING_CUSTOM_TIMING_USED" val="1"/>
  <p:tag name="ISPRING_SLIDE_INDENT_LEVEL" val="0"/>
  <p:tag name="GENSWF_SLIDE_TITLE" val="Aims And Objectives"/>
  <p:tag name="GENSWF_ADVANCE_TIME" val="76.992"/>
  <p:tag name="ISPRING_SLIDE_ID_2" val="{39CA54C7-8815-4202-BE51-28F092CD9D83}"/>
</p:tagLst>
</file>

<file path=ppt/tags/tag6.xml><?xml version="1.0" encoding="utf-8"?>
<p:tagLst xmlns:a="http://schemas.openxmlformats.org/drawingml/2006/main" xmlns:r="http://schemas.openxmlformats.org/officeDocument/2006/relationships" xmlns:p="http://schemas.openxmlformats.org/presentationml/2006/main">
  <p:tag name="GENSWF_SLIDE_UID" val="{6BC7B5E1-AFAF-4726-847F-7F448C565FF2}:316"/>
  <p:tag name="ISPRING_CUSTOM_TIMING_USED" val="1"/>
  <p:tag name="ISPRING_SLIDE_INDENT_LEVEL" val="0"/>
  <p:tag name="GENSWF_SLIDE_TITLE" val="Aims And Objectives"/>
  <p:tag name="GENSWF_ADVANCE_TIME" val="76.992"/>
  <p:tag name="ISPRING_SLIDE_ID_2" val="{39CA54C7-8815-4202-BE51-28F092CD9D83}"/>
</p:tagLst>
</file>

<file path=ppt/tags/tag7.xml><?xml version="1.0" encoding="utf-8"?>
<p:tagLst xmlns:a="http://schemas.openxmlformats.org/drawingml/2006/main" xmlns:r="http://schemas.openxmlformats.org/officeDocument/2006/relationships" xmlns:p="http://schemas.openxmlformats.org/presentationml/2006/main">
  <p:tag name="GENSWF_SLIDE_UID" val="{E84E76BB-FC84-4DE4-9F73-AE98EC323988}:354"/>
  <p:tag name="GENSWF_ADVANCE_TIME" val="5.000"/>
  <p:tag name="ISPRING_CUSTOM_TIMING_USED" val="1"/>
  <p:tag name="ISPRING_SLIDE_INDENT_LEVEL" val="0"/>
  <p:tag name="ISPRING_SLIDE_ID_2" val="{855B0A2B-3E6A-4F95-8172-047AF264CD4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ED2F03CD-27BE-4E4D-B924-399D67BECD97}:330"/>
  <p:tag name="GENSWF_ADVANCE_TIME" val="45.000"/>
  <p:tag name="GENSWF_SLIDE_TITLE" val="What Is CPR And How Does It Save Lives"/>
  <p:tag name="ISPRING_SLIDE_ID_2" val="{7805423E-0205-41C8-BC9C-8F9BAEA474DB}"/>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14C8036D-66CA-4DF6-A3F1-CBFCB6B2F94F}:336"/>
  <p:tag name="GENSWF_ADVANCE_TIME" val="47.000"/>
  <p:tag name="GENSWF_SLIDE_TITLE" val="Cardiac Arrest Or Heart Attack"/>
  <p:tag name="ISPRING_SLIDE_ID_2" val="{44C182C9-1A07-4AAD-B1B9-6AED1AE66D27}"/>
</p:tagLst>
</file>

<file path=ppt/theme/theme1.xml><?xml version="1.0" encoding="utf-8"?>
<a:theme xmlns:a="http://schemas.openxmlformats.org/drawingml/2006/main" name="Office Theme">
  <a:themeElements>
    <a:clrScheme name="Custom 4">
      <a:dk1>
        <a:srgbClr val="0000FF"/>
      </a:dk1>
      <a:lt1>
        <a:sysClr val="window" lastClr="FFFFFF"/>
      </a:lt1>
      <a:dk2>
        <a:srgbClr val="242852"/>
      </a:dk2>
      <a:lt2>
        <a:srgbClr val="ACCBF9"/>
      </a:lt2>
      <a:accent1>
        <a:srgbClr val="0000FF"/>
      </a:accent1>
      <a:accent2>
        <a:srgbClr val="0E57C4"/>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36324</TotalTime>
  <Words>3949</Words>
  <Application>Microsoft Office PowerPoint</Application>
  <PresentationFormat>Widescreen</PresentationFormat>
  <Paragraphs>264</Paragraphs>
  <Slides>32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INTRODUCTION</vt:lpstr>
      <vt:lpstr>AIMS AND OBJECTIVES</vt:lpstr>
      <vt:lpstr>MODULE 1</vt:lpstr>
      <vt:lpstr>PowerPoint Presentation</vt:lpstr>
      <vt:lpstr>PowerPoint Presentation</vt:lpstr>
      <vt:lpstr>PowerPoint Presentation</vt:lpstr>
      <vt:lpstr>MODULE 2</vt:lpstr>
      <vt:lpstr>PowerPoint Presentation</vt:lpstr>
      <vt:lpstr>PowerPoint Presentation</vt:lpstr>
      <vt:lpstr>SIGNS OF AUTISM </vt:lpstr>
      <vt:lpstr>SIGNS OF AUTISM </vt:lpstr>
      <vt:lpstr>MODULE 3</vt:lpstr>
      <vt:lpstr>The Triad Of Impairments</vt:lpstr>
      <vt:lpstr>Social Communication</vt:lpstr>
      <vt:lpstr>Social Communication (cont’d)  Echolalia</vt:lpstr>
      <vt:lpstr>Social Interaction </vt:lpstr>
      <vt:lpstr>Social Imagination </vt:lpstr>
      <vt:lpstr>Behaviours</vt:lpstr>
      <vt:lpstr>Repetitive and Restrictive  Behaviours</vt:lpstr>
      <vt:lpstr>Sensory Hyper- and Hyposensitivity in Autism</vt:lpstr>
      <vt:lpstr>Sensory Processing Disorder and Articulation Disorders:  Impact on Speech</vt:lpstr>
      <vt:lpstr>MODULE 4</vt:lpstr>
      <vt:lpstr>Person-Centred Approach With Autistic Individuals</vt:lpstr>
      <vt:lpstr>Managing Behaviour </vt:lpstr>
      <vt:lpstr>Reducing Anxiety</vt:lpstr>
      <vt:lpstr>Preparing For Change</vt:lpstr>
      <vt:lpstr>Managing Repetitive Behaviours</vt:lpstr>
      <vt:lpstr>Managing Repetitive Behaviours</vt:lpstr>
      <vt:lpstr>Helping Sensory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Resuscitation Adult Basic Life Support</dc:title>
  <dc:creator>Ryan Henry</dc:creator>
  <cp:lastModifiedBy>Summer Cuff</cp:lastModifiedBy>
  <cp:revision>638</cp:revision>
  <dcterms:created xsi:type="dcterms:W3CDTF">2019-09-04T12:14:07Z</dcterms:created>
  <dcterms:modified xsi:type="dcterms:W3CDTF">2023-02-06T16:37:09Z</dcterms:modified>
</cp:coreProperties>
</file>