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36" r:id="rId2"/>
    <p:sldId id="321" r:id="rId3"/>
    <p:sldId id="322" r:id="rId4"/>
    <p:sldId id="323" r:id="rId5"/>
    <p:sldId id="324" r:id="rId6"/>
    <p:sldId id="338" r:id="rId7"/>
    <p:sldId id="32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115" d="100"/>
          <a:sy n="115" d="100"/>
        </p:scale>
        <p:origin x="3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377106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27</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28</a:t>
            </a:fld>
            <a:endParaRPr lang="en-GB"/>
          </a:p>
        </p:txBody>
      </p:sp>
    </p:spTree>
    <p:extLst>
      <p:ext uri="{BB962C8B-B14F-4D97-AF65-F5344CB8AC3E}">
        <p14:creationId xmlns:p14="http://schemas.microsoft.com/office/powerpoint/2010/main" val="246179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16/07/2024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16/07/2024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16/07/2024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16/07/2024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937051"/>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Clinical Risk Assessment, Formulation and Management</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510308"/>
            <a:ext cx="11877675" cy="2612895"/>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Physical Abuse</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Examples of physical abuse include hitting, punching, throwing of objects, kicking, and burning.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Possible indicators of physical abuse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Regular and unexplained bruising or injuries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Bruises </a:t>
            </a:r>
            <a:r>
              <a:rPr lang="en-GB" spc="20" dirty="0">
                <a:solidFill>
                  <a:srgbClr val="2F5496"/>
                </a:solidFill>
                <a:uFill>
                  <a:solidFill>
                    <a:srgbClr val="2F5496"/>
                  </a:solidFill>
                </a:uFill>
                <a:cs typeface="Calibri"/>
              </a:rPr>
              <a:t>that appear to have been caused by fingers or an object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Numerous GP and accident and emergency visits</a:t>
            </a:r>
            <a:endParaRPr lang="en-GB" spc="20" dirty="0" smtClean="0">
              <a:solidFill>
                <a:srgbClr val="2F5496"/>
              </a:solidFill>
              <a:uFill>
                <a:solidFill>
                  <a:srgbClr val="2F5496"/>
                </a:solidFill>
              </a:uFill>
              <a:cs typeface="Calibri"/>
            </a:endParaRPr>
          </a:p>
        </p:txBody>
      </p:sp>
      <p:pic>
        <p:nvPicPr>
          <p:cNvPr id="3074" name="Picture 2" descr="Finger pointing to a bruise on the 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950" y="3592512"/>
            <a:ext cx="4486275"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519833"/>
            <a:ext cx="11877675" cy="4036361"/>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Sexual Abuse</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Sexual abuse includes sexual touching, penetrative sex, deliberately engaging in sexual activity in front of a child or young person, and the offer or exchange of money/protection/shelter/food for the sexual services of a child or young person (sexual exploitation).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Indicators of possible sexual abuse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Behaviour </a:t>
            </a:r>
            <a:r>
              <a:rPr lang="en-GB" spc="20" dirty="0">
                <a:solidFill>
                  <a:srgbClr val="2F5496"/>
                </a:solidFill>
                <a:uFill>
                  <a:solidFill>
                    <a:srgbClr val="2F5496"/>
                  </a:solidFill>
                </a:uFill>
                <a:cs typeface="Calibri"/>
              </a:rPr>
              <a:t>which is suddenly out of character or unusual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Sexually-inappropriate behaviour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child or young person persistently avoiding being alone with a particular </a:t>
            </a:r>
            <a:r>
              <a:rPr lang="en-GB" spc="20" dirty="0" smtClean="0">
                <a:solidFill>
                  <a:srgbClr val="2F5496"/>
                </a:solidFill>
                <a:uFill>
                  <a:solidFill>
                    <a:srgbClr val="2F5496"/>
                  </a:solidFill>
                </a:uFill>
                <a:cs typeface="Calibri"/>
              </a:rPr>
              <a:t>adult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Physical symptoms of sexual abuse include anal or vaginal </a:t>
            </a:r>
            <a:r>
              <a:rPr lang="en-GB" spc="20" dirty="0" smtClean="0">
                <a:solidFill>
                  <a:srgbClr val="2F5496"/>
                </a:solidFill>
                <a:uFill>
                  <a:solidFill>
                    <a:srgbClr val="2F5496"/>
                  </a:solidFill>
                </a:uFill>
                <a:cs typeface="Calibri"/>
              </a:rPr>
              <a:t>soreness,</a:t>
            </a:r>
          </a:p>
          <a:p>
            <a:pPr marL="12700">
              <a:lnSpc>
                <a:spcPct val="100000"/>
              </a:lnSpc>
              <a:spcBef>
                <a:spcPts val="135"/>
              </a:spcBef>
            </a:pPr>
            <a:r>
              <a:rPr lang="en-GB" spc="20" dirty="0" smtClean="0">
                <a:solidFill>
                  <a:srgbClr val="2F5496"/>
                </a:solidFill>
                <a:uFill>
                  <a:solidFill>
                    <a:srgbClr val="2F5496"/>
                  </a:solidFill>
                </a:uFill>
                <a:cs typeface="Calibri"/>
              </a:rPr>
              <a:t>sexually-transmitted </a:t>
            </a:r>
            <a:r>
              <a:rPr lang="en-GB" spc="20" dirty="0">
                <a:solidFill>
                  <a:srgbClr val="2F5496"/>
                </a:solidFill>
                <a:uFill>
                  <a:solidFill>
                    <a:srgbClr val="2F5496"/>
                  </a:solidFill>
                </a:uFill>
                <a:cs typeface="Calibri"/>
              </a:rPr>
              <a:t>disease and pregnancy.</a:t>
            </a:r>
            <a:endParaRPr lang="en-GB" spc="20" dirty="0" smtClean="0">
              <a:solidFill>
                <a:srgbClr val="2F5496"/>
              </a:solidFill>
              <a:uFill>
                <a:solidFill>
                  <a:srgbClr val="2F5496"/>
                </a:solidFill>
              </a:uFill>
              <a:cs typeface="Calibri"/>
            </a:endParaRPr>
          </a:p>
        </p:txBody>
      </p:sp>
      <p:pic>
        <p:nvPicPr>
          <p:cNvPr id="4098" name="Picture 2" descr="https://portal.e-lfh.org.uk/ContentServer/content/CYP_04_08/jpg/cyp_04_08_11_01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3819525"/>
            <a:ext cx="428625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6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519833"/>
            <a:ext cx="11877675" cy="3469540"/>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Emotional Abuse</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Criticising, the use of demeaning and humiliating punishments, and a parent/carer never expressing positive feelings or showing any emotions towards a child or young person (emotional neglect) are all examples of emotional abuse.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Possible indicators of this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Severe and persistent negative interactions between the parent/carer and the child or young person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fearful, distant or unaffectionate relationship between the parent/carer and the child or young </a:t>
            </a:r>
            <a:r>
              <a:rPr lang="en-GB" spc="20" dirty="0" smtClean="0">
                <a:solidFill>
                  <a:srgbClr val="2F5496"/>
                </a:solidFill>
                <a:uFill>
                  <a:solidFill>
                    <a:srgbClr val="2F5496"/>
                  </a:solidFill>
                </a:uFill>
                <a:cs typeface="Calibri"/>
              </a:rPr>
              <a:t>person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Reports </a:t>
            </a:r>
            <a:r>
              <a:rPr lang="en-GB" spc="20" dirty="0">
                <a:solidFill>
                  <a:srgbClr val="2F5496"/>
                </a:solidFill>
                <a:uFill>
                  <a:solidFill>
                    <a:srgbClr val="2F5496"/>
                  </a:solidFill>
                </a:uFill>
                <a:cs typeface="Calibri"/>
              </a:rPr>
              <a:t>of the child or young person's persistent isolation from their peers at school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 actual demonstration by the parent/carer of high levels of criticism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child or young person having difficulty expressing positive emotions</a:t>
            </a:r>
            <a:endParaRPr lang="en-GB" spc="20" dirty="0" smtClean="0">
              <a:solidFill>
                <a:srgbClr val="2F5496"/>
              </a:solidFill>
              <a:uFill>
                <a:solidFill>
                  <a:srgbClr val="2F5496"/>
                </a:solidFill>
              </a:uFill>
              <a:cs typeface="Calibri"/>
            </a:endParaRPr>
          </a:p>
        </p:txBody>
      </p:sp>
      <p:pic>
        <p:nvPicPr>
          <p:cNvPr id="5122" name="Picture 2" descr="Father chastising his 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2850" y="3743324"/>
            <a:ext cx="451485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69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519833"/>
            <a:ext cx="11877675" cy="4351832"/>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Neglect</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Examples of neglect include lack of adequate food, water, shelter, warmth, attention, and emotionally-positive interactions.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Neglect can be indicated by:</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presence of sores, rashes or flea bites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Poor personal hygiene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Unwashed or inadequate clothing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Missing school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Anti-social behaviour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Early sexual activity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Absent parents/carers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child taking on the role of carer for another family member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     (for </a:t>
            </a:r>
            <a:r>
              <a:rPr lang="en-GB" spc="20" dirty="0">
                <a:solidFill>
                  <a:srgbClr val="2F5496"/>
                </a:solidFill>
                <a:uFill>
                  <a:solidFill>
                    <a:srgbClr val="2F5496"/>
                  </a:solidFill>
                </a:uFill>
                <a:cs typeface="Calibri"/>
              </a:rPr>
              <a:t>example, a sibling)</a:t>
            </a:r>
            <a:endParaRPr lang="en-GB" spc="20" dirty="0" smtClean="0">
              <a:solidFill>
                <a:srgbClr val="2F5496"/>
              </a:solidFill>
              <a:uFill>
                <a:solidFill>
                  <a:srgbClr val="2F5496"/>
                </a:solidFill>
              </a:uFill>
              <a:cs typeface="Calibri"/>
            </a:endParaRPr>
          </a:p>
        </p:txBody>
      </p:sp>
      <p:pic>
        <p:nvPicPr>
          <p:cNvPr id="6146" name="Picture 2" descr="https://portal.e-lfh.org.uk/ContentServer/content/CYP_04_08/jpg/cyp_04_08_13_01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8150" y="3028950"/>
            <a:ext cx="40195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851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519833"/>
            <a:ext cx="11877675" cy="3141245"/>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Bullying</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Bullying by others can also be a significant risk: almost half (46%) of children report having experienced bullying at some point in their </a:t>
            </a:r>
            <a:r>
              <a:rPr lang="en-GB" spc="20" dirty="0" smtClean="0">
                <a:solidFill>
                  <a:srgbClr val="2F5496"/>
                </a:solidFill>
                <a:uFill>
                  <a:solidFill>
                    <a:srgbClr val="2F5496"/>
                  </a:solidFill>
                </a:uFill>
                <a:cs typeface="Calibri"/>
              </a:rPr>
              <a:t>lives, </a:t>
            </a:r>
            <a:r>
              <a:rPr lang="en-GB" spc="20" dirty="0">
                <a:solidFill>
                  <a:srgbClr val="2F5496"/>
                </a:solidFill>
                <a:uFill>
                  <a:solidFill>
                    <a:srgbClr val="2F5496"/>
                  </a:solidFill>
                </a:uFill>
                <a:cs typeface="Calibri"/>
              </a:rPr>
              <a:t>whilst almost 40% of young people reported that they had been affected by online bullying on a highly frequent </a:t>
            </a:r>
            <a:r>
              <a:rPr lang="en-GB" spc="20" dirty="0" smtClean="0">
                <a:solidFill>
                  <a:srgbClr val="2F5496"/>
                </a:solidFill>
                <a:uFill>
                  <a:solidFill>
                    <a:srgbClr val="2F5496"/>
                  </a:solidFill>
                </a:uFill>
                <a:cs typeface="Calibri"/>
              </a:rPr>
              <a:t>basis.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Online </a:t>
            </a:r>
            <a:r>
              <a:rPr lang="en-GB" b="1" spc="20" dirty="0" smtClean="0">
                <a:solidFill>
                  <a:srgbClr val="2F5496"/>
                </a:solidFill>
                <a:uFill>
                  <a:solidFill>
                    <a:srgbClr val="2F5496"/>
                  </a:solidFill>
                </a:uFill>
                <a:cs typeface="Calibri"/>
              </a:rPr>
              <a:t>bullying</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Practitioners need to be sensitive to issues of cyber-bullying, online grooming and sexual exploitation and explicitly discuss these topics with children or young people where there are concerns about their internet use. As with all forms of abuse, it is better to ask direct questions rather than wait for the child or young person to volunteer information about bullying.</a:t>
            </a:r>
            <a:endParaRPr lang="en-GB" spc="20" dirty="0" smtClean="0">
              <a:solidFill>
                <a:srgbClr val="2F5496"/>
              </a:solidFill>
              <a:uFill>
                <a:solidFill>
                  <a:srgbClr val="2F5496"/>
                </a:solidFill>
              </a:uFill>
              <a:cs typeface="Calibri"/>
            </a:endParaRPr>
          </a:p>
        </p:txBody>
      </p:sp>
      <p:pic>
        <p:nvPicPr>
          <p:cNvPr id="7170" name="Picture 2" descr="https://portal.e-lfh.org.uk/ContentServer/content/CYP_04_08/jpg/cyp_04_08_14_01_5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3770312"/>
            <a:ext cx="4410075"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014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519833"/>
            <a:ext cx="11877675" cy="3418243"/>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Risk to Others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assessment of risk presented by children or young people to other people is not a familiar aspect for many practitioners outside of a forensic CAMHS setting. However, children or young people with conduct disorder commonly present with anti-social behaviour, which may include verbal and/or physical aggression and violence towards others.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Giving a child or young person the opportunity to talk first about violence done to him or her can help explain why they behave in a violent or aggressive way to others. It can also be less threatening to the child or young person who may be ashamed or embarrassed about their behaviour.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Practitioners should discuss problems of risk to other people with colleagues in other organisations (for example, youth offending teams).</a:t>
            </a:r>
            <a:endParaRPr lang="en-GB" spc="20" dirty="0" smtClean="0">
              <a:solidFill>
                <a:srgbClr val="2F5496"/>
              </a:solidFill>
              <a:uFill>
                <a:solidFill>
                  <a:srgbClr val="2F5496"/>
                </a:solidFill>
              </a:uFill>
              <a:cs typeface="Calibri"/>
            </a:endParaRPr>
          </a:p>
        </p:txBody>
      </p:sp>
      <p:pic>
        <p:nvPicPr>
          <p:cNvPr id="8194" name="Picture 2" descr="https://portal.e-lfh.org.uk/ContentServer/content/CYP_04_08/jpg/cyp_04_08_15_01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725" y="3729057"/>
            <a:ext cx="3990975" cy="301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10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519833"/>
            <a:ext cx="11877675" cy="3456716"/>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Risk Factors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Question</a:t>
            </a:r>
            <a:r>
              <a:rPr lang="en-GB" spc="20" dirty="0">
                <a:solidFill>
                  <a:srgbClr val="2F5496"/>
                </a:solidFill>
                <a:uFill>
                  <a:solidFill>
                    <a:srgbClr val="2F5496"/>
                  </a:solidFill>
                </a:uFill>
                <a:cs typeface="Calibri"/>
              </a:rPr>
              <a:t>: What is a risk factor?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Answer</a:t>
            </a:r>
            <a:r>
              <a:rPr lang="en-GB" spc="20" dirty="0">
                <a:solidFill>
                  <a:srgbClr val="2F5496"/>
                </a:solidFill>
                <a:uFill>
                  <a:solidFill>
                    <a:srgbClr val="2F5496"/>
                  </a:solidFill>
                </a:uFill>
                <a:cs typeface="Calibri"/>
              </a:rPr>
              <a:t>: A risk factor is anything that increases the likelihood of harm occurring.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assessing risk factors present in children or young people, there is also the important context of normal developmental changes (for example, physical, cognitive, social and emotional) to </a:t>
            </a:r>
            <a:r>
              <a:rPr lang="en-GB" spc="20" dirty="0" smtClean="0">
                <a:solidFill>
                  <a:srgbClr val="2F5496"/>
                </a:solidFill>
                <a:uFill>
                  <a:solidFill>
                    <a:srgbClr val="2F5496"/>
                  </a:solidFill>
                </a:uFill>
                <a:cs typeface="Calibri"/>
              </a:rPr>
              <a:t>consider.</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Particularly during adolescence, practitioners should identify aspects of impulsivity, risk-taking, emerging personality traits and the more significant impact of peer/social influences that are </a:t>
            </a:r>
            <a:r>
              <a:rPr lang="en-GB" spc="20" dirty="0" smtClean="0">
                <a:solidFill>
                  <a:srgbClr val="2F5496"/>
                </a:solidFill>
                <a:uFill>
                  <a:solidFill>
                    <a:srgbClr val="2F5496"/>
                  </a:solidFill>
                </a:uFill>
                <a:cs typeface="Calibri"/>
              </a:rPr>
              <a:t>considered</a:t>
            </a:r>
          </a:p>
          <a:p>
            <a:pPr marL="12700">
              <a:lnSpc>
                <a:spcPct val="100000"/>
              </a:lnSpc>
              <a:spcBef>
                <a:spcPts val="135"/>
              </a:spcBef>
            </a:pPr>
            <a:r>
              <a:rPr lang="en-GB" spc="20" dirty="0" smtClean="0">
                <a:solidFill>
                  <a:srgbClr val="2F5496"/>
                </a:solidFill>
                <a:uFill>
                  <a:solidFill>
                    <a:srgbClr val="2F5496"/>
                  </a:solidFill>
                </a:uFill>
                <a:cs typeface="Calibri"/>
              </a:rPr>
              <a:t>age-appropriate </a:t>
            </a:r>
            <a:r>
              <a:rPr lang="en-GB" spc="20" dirty="0">
                <a:solidFill>
                  <a:srgbClr val="2F5496"/>
                </a:solidFill>
                <a:uFill>
                  <a:solidFill>
                    <a:srgbClr val="2F5496"/>
                  </a:solidFill>
                </a:uFill>
                <a:cs typeface="Calibri"/>
              </a:rPr>
              <a:t>at this time of life.</a:t>
            </a:r>
            <a:endParaRPr lang="en-GB" spc="20" dirty="0" smtClean="0">
              <a:solidFill>
                <a:srgbClr val="2F5496"/>
              </a:solidFill>
              <a:uFill>
                <a:solidFill>
                  <a:srgbClr val="2F5496"/>
                </a:solidFill>
              </a:uFill>
              <a:cs typeface="Calibri"/>
            </a:endParaRPr>
          </a:p>
        </p:txBody>
      </p:sp>
      <p:pic>
        <p:nvPicPr>
          <p:cNvPr id="9218" name="Picture 2" descr="https://portal.e-lfh.org.uk/ContentServer/content/CYP_04_08/jpg/cyp_04_08_16_02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75" y="3417887"/>
            <a:ext cx="4467225"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E693B0E-63A2-48F0-9DC3-E47CDCA05AD0}"/>
              </a:ext>
            </a:extLst>
          </p:cNvPr>
          <p:cNvGraphicFramePr>
            <a:graphicFrameLocks noGrp="1"/>
          </p:cNvGraphicFramePr>
          <p:nvPr>
            <p:extLst>
              <p:ext uri="{D42A27DB-BD31-4B8C-83A1-F6EECF244321}">
                <p14:modId xmlns:p14="http://schemas.microsoft.com/office/powerpoint/2010/main" val="1499851547"/>
              </p:ext>
            </p:extLst>
          </p:nvPr>
        </p:nvGraphicFramePr>
        <p:xfrm>
          <a:off x="901700" y="1926705"/>
          <a:ext cx="10196208" cy="4304699"/>
        </p:xfrm>
        <a:graphic>
          <a:graphicData uri="http://schemas.openxmlformats.org/drawingml/2006/table">
            <a:tbl>
              <a:tblPr firstRow="1" bandRow="1">
                <a:tableStyleId>{2D5ABB26-0587-4C30-8999-92F81FD0307C}</a:tableStyleId>
              </a:tblPr>
              <a:tblGrid>
                <a:gridCol w="2428426">
                  <a:extLst>
                    <a:ext uri="{9D8B030D-6E8A-4147-A177-3AD203B41FA5}">
                      <a16:colId xmlns:a16="http://schemas.microsoft.com/office/drawing/2014/main" val="20000"/>
                    </a:ext>
                  </a:extLst>
                </a:gridCol>
                <a:gridCol w="7767782">
                  <a:extLst>
                    <a:ext uri="{9D8B030D-6E8A-4147-A177-3AD203B41FA5}">
                      <a16:colId xmlns:a16="http://schemas.microsoft.com/office/drawing/2014/main" val="20001"/>
                    </a:ext>
                  </a:extLst>
                </a:gridCol>
              </a:tblGrid>
              <a:tr h="252984">
                <a:tc>
                  <a:txBody>
                    <a:bodyPr/>
                    <a:lstStyle/>
                    <a:p>
                      <a:pPr marL="69850">
                        <a:lnSpc>
                          <a:spcPts val="1845"/>
                        </a:lnSpc>
                      </a:pPr>
                      <a:r>
                        <a:rPr lang="en-GB" sz="1600" b="1" u="none" spc="15" dirty="0" smtClean="0">
                          <a:solidFill>
                            <a:schemeClr val="tx1">
                              <a:lumMod val="65000"/>
                              <a:lumOff val="35000"/>
                            </a:schemeClr>
                          </a:solidFill>
                          <a:latin typeface="Calibri"/>
                          <a:cs typeface="Calibri"/>
                        </a:rPr>
                        <a:t>Risk Factor</a:t>
                      </a:r>
                      <a:endParaRPr sz="1600" u="none"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b="1" u="none" spc="20" dirty="0" smtClean="0">
                          <a:solidFill>
                            <a:schemeClr val="tx1">
                              <a:lumMod val="65000"/>
                              <a:lumOff val="35000"/>
                            </a:schemeClr>
                          </a:solidFill>
                          <a:latin typeface="Calibri"/>
                          <a:cs typeface="Calibri"/>
                        </a:rPr>
                        <a:t>Examples</a:t>
                      </a:r>
                      <a:endParaRPr lang="en-GB" sz="1600" b="1" u="none" spc="20" dirty="0">
                        <a:solidFill>
                          <a:schemeClr val="tx1">
                            <a:lumMod val="65000"/>
                            <a:lumOff val="35000"/>
                          </a:schemeClr>
                        </a:solidFill>
                        <a:latin typeface="Calibri"/>
                        <a:cs typeface="Calibri"/>
                      </a:endParaRPr>
                    </a:p>
                    <a:p>
                      <a:pPr marL="69850">
                        <a:lnSpc>
                          <a:spcPts val="1845"/>
                        </a:lnSpc>
                      </a:pPr>
                      <a:endParaRPr sz="1600" u="none"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0"/>
                  </a:ext>
                </a:extLst>
              </a:tr>
              <a:tr h="997620">
                <a:tc>
                  <a:txBody>
                    <a:bodyPr/>
                    <a:lstStyle/>
                    <a:p>
                      <a:pPr marL="69850">
                        <a:lnSpc>
                          <a:spcPts val="1845"/>
                        </a:lnSpc>
                      </a:pPr>
                      <a:r>
                        <a:rPr lang="en-GB" sz="1600" spc="20" dirty="0" smtClean="0">
                          <a:solidFill>
                            <a:schemeClr val="tx1">
                              <a:lumMod val="65000"/>
                              <a:lumOff val="35000"/>
                            </a:schemeClr>
                          </a:solidFill>
                          <a:latin typeface="+mn-lt"/>
                          <a:cs typeface="Calibri"/>
                        </a:rPr>
                        <a:t>Static/historical (i.e. unchangeable)</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20" dirty="0" smtClean="0">
                          <a:solidFill>
                            <a:srgbClr val="365F91"/>
                          </a:solidFill>
                          <a:latin typeface="+mn-lt"/>
                          <a:cs typeface="Calibri"/>
                        </a:rPr>
                        <a:t>Gender, a history of being abused during childhood</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749807">
                <a:tc>
                  <a:txBody>
                    <a:bodyPr/>
                    <a:lstStyle/>
                    <a:p>
                      <a:pPr marL="69850">
                        <a:lnSpc>
                          <a:spcPts val="1845"/>
                        </a:lnSpc>
                      </a:pPr>
                      <a:r>
                        <a:rPr lang="en-GB" sz="1600" spc="20" dirty="0" smtClean="0">
                          <a:solidFill>
                            <a:schemeClr val="tx1">
                              <a:lumMod val="65000"/>
                              <a:lumOff val="35000"/>
                            </a:schemeClr>
                          </a:solidFill>
                          <a:latin typeface="+mn-lt"/>
                          <a:cs typeface="Calibri"/>
                        </a:rPr>
                        <a:t>Dynamic but chronic (i.e. changeable over a long period of time)</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20" dirty="0" smtClean="0">
                          <a:solidFill>
                            <a:srgbClr val="365F91"/>
                          </a:solidFill>
                          <a:latin typeface="+mn-lt"/>
                          <a:cs typeface="Calibri"/>
                        </a:rPr>
                        <a:t>Social deprivation and homelessness</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06339">
                <a:tc>
                  <a:txBody>
                    <a:bodyPr/>
                    <a:lstStyle/>
                    <a:p>
                      <a:pPr marL="69850">
                        <a:lnSpc>
                          <a:spcPts val="1845"/>
                        </a:lnSpc>
                      </a:pPr>
                      <a:r>
                        <a:rPr lang="en-GB" sz="1600" spc="15" dirty="0" smtClean="0">
                          <a:solidFill>
                            <a:schemeClr val="tx1">
                              <a:lumMod val="65000"/>
                              <a:lumOff val="35000"/>
                            </a:schemeClr>
                          </a:solidFill>
                          <a:latin typeface="+mn-lt"/>
                          <a:cs typeface="Calibri"/>
                        </a:rPr>
                        <a:t>Dynamic and acute (i.e. change rapidly but future risk prediction is difficult)</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20" dirty="0" smtClean="0">
                          <a:solidFill>
                            <a:srgbClr val="365F91"/>
                          </a:solidFill>
                          <a:latin typeface="+mn-lt"/>
                          <a:cs typeface="Calibri"/>
                        </a:rPr>
                        <a:t>Conflict with family/peers, suicidal intent, access to means of self-harm</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499872">
                <a:tc>
                  <a:txBody>
                    <a:bodyPr/>
                    <a:lstStyle/>
                    <a:p>
                      <a:pPr marL="69850">
                        <a:lnSpc>
                          <a:spcPts val="1845"/>
                        </a:lnSpc>
                      </a:pPr>
                      <a:r>
                        <a:rPr lang="en-GB" sz="1600" spc="15" dirty="0" smtClean="0">
                          <a:solidFill>
                            <a:schemeClr val="tx1">
                              <a:lumMod val="65000"/>
                              <a:lumOff val="35000"/>
                            </a:schemeClr>
                          </a:solidFill>
                          <a:latin typeface="+mn-lt"/>
                          <a:cs typeface="Calibri"/>
                        </a:rPr>
                        <a:t>Personal (i.e. located within the child or young person)</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15" dirty="0" smtClean="0">
                          <a:solidFill>
                            <a:srgbClr val="365F91"/>
                          </a:solidFill>
                          <a:latin typeface="+mn-lt"/>
                          <a:cs typeface="Calibri"/>
                        </a:rPr>
                        <a:t>Hopelessness, depression or anger, current suicidal ideation</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454338">
                <a:tc>
                  <a:txBody>
                    <a:bodyPr/>
                    <a:lstStyle/>
                    <a:p>
                      <a:pPr marL="69850">
                        <a:lnSpc>
                          <a:spcPts val="1845"/>
                        </a:lnSpc>
                      </a:pPr>
                      <a:r>
                        <a:rPr lang="en-GB" sz="1600" spc="15" dirty="0" smtClean="0">
                          <a:solidFill>
                            <a:schemeClr val="tx1">
                              <a:lumMod val="65000"/>
                              <a:lumOff val="35000"/>
                            </a:schemeClr>
                          </a:solidFill>
                          <a:latin typeface="+mn-lt"/>
                          <a:cs typeface="Calibri"/>
                        </a:rPr>
                        <a:t>Environmental or contextual (i.e. located around the child or young person)</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15" dirty="0" smtClean="0">
                          <a:solidFill>
                            <a:srgbClr val="365F91"/>
                          </a:solidFill>
                          <a:latin typeface="+mn-lt"/>
                          <a:cs typeface="Calibri"/>
                        </a:rPr>
                        <a:t>Recent loss, insufficient access to money, housing and work, absence of family/peer support</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object 2">
            <a:extLst>
              <a:ext uri="{FF2B5EF4-FFF2-40B4-BE49-F238E27FC236}">
                <a16:creationId xmlns:a16="http://schemas.microsoft.com/office/drawing/2014/main" id="{E54CC5E5-9E20-47B7-BD37-EBA7DE8A4B9C}"/>
              </a:ext>
            </a:extLst>
          </p:cNvPr>
          <p:cNvSpPr txBox="1"/>
          <p:nvPr/>
        </p:nvSpPr>
        <p:spPr>
          <a:xfrm>
            <a:off x="152400" y="291233"/>
            <a:ext cx="11877675" cy="1427955"/>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Risk Factors Examples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Risk factors can be considered with regards to their changeability (static or dynamic) and their location (personal or environmental). Most risk factors are dynamic and therefore changeable; it is important that risk assessments are reviewed in light of changing circumstances and mood states.</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72035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519833"/>
            <a:ext cx="11877675" cy="4326184"/>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Protective Factors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Protective factors are things that decrease the potentially harmful effect of a risk </a:t>
            </a:r>
            <a:r>
              <a:rPr lang="en-GB" spc="20" dirty="0" smtClean="0">
                <a:solidFill>
                  <a:srgbClr val="2F5496"/>
                </a:solidFill>
                <a:uFill>
                  <a:solidFill>
                    <a:srgbClr val="2F5496"/>
                  </a:solidFill>
                </a:uFill>
                <a:cs typeface="Calibri"/>
              </a:rPr>
              <a:t>factor. Examples </a:t>
            </a:r>
            <a:r>
              <a:rPr lang="en-GB" spc="20" dirty="0">
                <a:solidFill>
                  <a:srgbClr val="2F5496"/>
                </a:solidFill>
                <a:uFill>
                  <a:solidFill>
                    <a:srgbClr val="2F5496"/>
                  </a:solidFill>
                </a:uFill>
                <a:cs typeface="Calibri"/>
              </a:rPr>
              <a:t>of protective factors include a high IQ, commitment to school, warm and supportive relationships with parents/carers or other adults, and supportive peer relationships with adaptive shared interests (for example, sport rather than drug misuse).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considering risks to self, protective factors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Having </a:t>
            </a:r>
            <a:r>
              <a:rPr lang="en-GB" spc="20" dirty="0">
                <a:solidFill>
                  <a:srgbClr val="2F5496"/>
                </a:solidFill>
                <a:uFill>
                  <a:solidFill>
                    <a:srgbClr val="2F5496"/>
                  </a:solidFill>
                </a:uFill>
                <a:cs typeface="Calibri"/>
              </a:rPr>
              <a:t>clear future plans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Citing reasons for living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Having religious views that consider suicide a sin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Having thoughts about the negative impact of suicide on </a:t>
            </a:r>
            <a:r>
              <a:rPr lang="en-GB" spc="20" dirty="0" smtClean="0">
                <a:solidFill>
                  <a:srgbClr val="2F5496"/>
                </a:solidFill>
                <a:uFill>
                  <a:solidFill>
                    <a:srgbClr val="2F5496"/>
                  </a:solidFill>
                </a:uFill>
                <a:cs typeface="Calibri"/>
              </a:rPr>
              <a:t>others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 </a:t>
            </a:r>
            <a:r>
              <a:rPr lang="en-GB" spc="20" dirty="0">
                <a:solidFill>
                  <a:srgbClr val="2F5496"/>
                </a:solidFill>
                <a:uFill>
                  <a:solidFill>
                    <a:srgbClr val="2F5496"/>
                  </a:solidFill>
                </a:uFill>
                <a:cs typeface="Calibri"/>
              </a:rPr>
              <a:t>thorough risk assessment should seek to establish the presence of </a:t>
            </a:r>
            <a:r>
              <a:rPr lang="en-GB" spc="20" dirty="0" smtClean="0">
                <a:solidFill>
                  <a:srgbClr val="2F5496"/>
                </a:solidFill>
                <a:uFill>
                  <a:solidFill>
                    <a:srgbClr val="2F5496"/>
                  </a:solidFill>
                </a:uFill>
                <a:cs typeface="Calibri"/>
              </a:rPr>
              <a:t>risk and protective</a:t>
            </a:r>
          </a:p>
          <a:p>
            <a:pPr marL="12700">
              <a:lnSpc>
                <a:spcPct val="100000"/>
              </a:lnSpc>
              <a:spcBef>
                <a:spcPts val="135"/>
              </a:spcBef>
            </a:pPr>
            <a:r>
              <a:rPr lang="en-GB" spc="20" dirty="0" smtClean="0">
                <a:solidFill>
                  <a:srgbClr val="2F5496"/>
                </a:solidFill>
                <a:uFill>
                  <a:solidFill>
                    <a:srgbClr val="2F5496"/>
                  </a:solidFill>
                </a:uFill>
                <a:cs typeface="Calibri"/>
              </a:rPr>
              <a:t>factors </a:t>
            </a:r>
            <a:r>
              <a:rPr lang="en-GB" spc="20" dirty="0">
                <a:solidFill>
                  <a:srgbClr val="2F5496"/>
                </a:solidFill>
                <a:uFill>
                  <a:solidFill>
                    <a:srgbClr val="2F5496"/>
                  </a:solidFill>
                </a:uFill>
                <a:cs typeface="Calibri"/>
              </a:rPr>
              <a:t>in order to further the practitioner’s, the child </a:t>
            </a:r>
            <a:r>
              <a:rPr lang="en-GB" spc="20" dirty="0" smtClean="0">
                <a:solidFill>
                  <a:srgbClr val="2F5496"/>
                </a:solidFill>
                <a:uFill>
                  <a:solidFill>
                    <a:srgbClr val="2F5496"/>
                  </a:solidFill>
                </a:uFill>
                <a:cs typeface="Calibri"/>
              </a:rPr>
              <a:t>or young </a:t>
            </a:r>
            <a:r>
              <a:rPr lang="en-GB" spc="20" dirty="0">
                <a:solidFill>
                  <a:srgbClr val="2F5496"/>
                </a:solidFill>
                <a:uFill>
                  <a:solidFill>
                    <a:srgbClr val="2F5496"/>
                  </a:solidFill>
                </a:uFill>
                <a:cs typeface="Calibri"/>
              </a:rPr>
              <a:t>person’s and the </a:t>
            </a:r>
            <a:r>
              <a:rPr lang="en-GB" spc="20" dirty="0" smtClean="0">
                <a:solidFill>
                  <a:srgbClr val="2F5496"/>
                </a:solidFill>
                <a:uFill>
                  <a:solidFill>
                    <a:srgbClr val="2F5496"/>
                  </a:solidFill>
                </a:uFill>
                <a:cs typeface="Calibri"/>
              </a:rPr>
              <a:t>system’s</a:t>
            </a:r>
          </a:p>
          <a:p>
            <a:pPr marL="12700">
              <a:lnSpc>
                <a:spcPct val="100000"/>
              </a:lnSpc>
              <a:spcBef>
                <a:spcPts val="135"/>
              </a:spcBef>
            </a:pPr>
            <a:r>
              <a:rPr lang="en-GB" spc="20" dirty="0" smtClean="0">
                <a:solidFill>
                  <a:srgbClr val="2F5496"/>
                </a:solidFill>
                <a:uFill>
                  <a:solidFill>
                    <a:srgbClr val="2F5496"/>
                  </a:solidFill>
                </a:uFill>
                <a:cs typeface="Calibri"/>
              </a:rPr>
              <a:t>understanding </a:t>
            </a:r>
            <a:r>
              <a:rPr lang="en-GB" spc="20" dirty="0">
                <a:solidFill>
                  <a:srgbClr val="2F5496"/>
                </a:solidFill>
                <a:uFill>
                  <a:solidFill>
                    <a:srgbClr val="2F5496"/>
                  </a:solidFill>
                </a:uFill>
                <a:cs typeface="Calibri"/>
              </a:rPr>
              <a:t>and </a:t>
            </a:r>
            <a:r>
              <a:rPr lang="en-GB" spc="20" dirty="0" err="1" smtClean="0">
                <a:solidFill>
                  <a:srgbClr val="2F5496"/>
                </a:solidFill>
                <a:uFill>
                  <a:solidFill>
                    <a:srgbClr val="2F5496"/>
                  </a:solidFill>
                </a:uFill>
                <a:cs typeface="Calibri"/>
              </a:rPr>
              <a:t>managementof</a:t>
            </a:r>
            <a:r>
              <a:rPr lang="en-GB" spc="20" dirty="0" smtClean="0">
                <a:solidFill>
                  <a:srgbClr val="2F5496"/>
                </a:solidFill>
                <a:uFill>
                  <a:solidFill>
                    <a:srgbClr val="2F5496"/>
                  </a:solidFill>
                </a:uFill>
                <a:cs typeface="Calibri"/>
              </a:rPr>
              <a:t> the risks present.</a:t>
            </a:r>
          </a:p>
        </p:txBody>
      </p:sp>
      <p:pic>
        <p:nvPicPr>
          <p:cNvPr id="10244" name="Picture 4" descr="Helping 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4475" y="3635375"/>
            <a:ext cx="29432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6619120"/>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The different steps in the risk assessment process are as follows:</a:t>
            </a:r>
          </a:p>
          <a:p>
            <a:pPr marL="12700">
              <a:lnSpc>
                <a:spcPct val="100000"/>
              </a:lnSpc>
              <a:spcBef>
                <a:spcPts val="135"/>
              </a:spcBef>
            </a:pPr>
            <a:endParaRPr lang="en-GB" b="1"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Engage with the child or young person and the system</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Collect further information</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Make a </a:t>
            </a:r>
            <a:r>
              <a:rPr lang="en-GB" spc="20" dirty="0" smtClean="0">
                <a:solidFill>
                  <a:srgbClr val="2F5496"/>
                </a:solidFill>
                <a:uFill>
                  <a:solidFill>
                    <a:srgbClr val="2F5496"/>
                  </a:solidFill>
                </a:uFill>
                <a:cs typeface="Calibri"/>
              </a:rPr>
              <a:t>decision</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1. Engage with the child or young person and the system</a:t>
            </a:r>
          </a:p>
          <a:p>
            <a:pPr marL="12700">
              <a:lnSpc>
                <a:spcPct val="100000"/>
              </a:lnSpc>
              <a:spcBef>
                <a:spcPts val="135"/>
              </a:spcBef>
            </a:pPr>
            <a:r>
              <a:rPr lang="en-GB" spc="20" dirty="0" smtClean="0">
                <a:solidFill>
                  <a:srgbClr val="2F5496"/>
                </a:solidFill>
                <a:uFill>
                  <a:solidFill>
                    <a:srgbClr val="2F5496"/>
                  </a:solidFill>
                </a:uFill>
                <a:cs typeface="Calibri"/>
              </a:rPr>
              <a:t>	During </a:t>
            </a:r>
            <a:r>
              <a:rPr lang="en-GB" spc="20" dirty="0">
                <a:solidFill>
                  <a:srgbClr val="2F5496"/>
                </a:solidFill>
                <a:uFill>
                  <a:solidFill>
                    <a:srgbClr val="2F5496"/>
                  </a:solidFill>
                </a:uFill>
                <a:cs typeface="Calibri"/>
              </a:rPr>
              <a:t>the risk assessment, the practitioner will seek to establish the presence of risk and protective factors in </a:t>
            </a:r>
            <a:r>
              <a:rPr lang="en-GB" spc="20" dirty="0" smtClean="0">
                <a:solidFill>
                  <a:srgbClr val="2F5496"/>
                </a:solidFill>
                <a:uFill>
                  <a:solidFill>
                    <a:srgbClr val="2F5496"/>
                  </a:solidFill>
                </a:uFill>
                <a:cs typeface="Calibri"/>
              </a:rPr>
              <a:t>	order </a:t>
            </a:r>
            <a:r>
              <a:rPr lang="en-GB" spc="20" dirty="0">
                <a:solidFill>
                  <a:srgbClr val="2F5496"/>
                </a:solidFill>
                <a:uFill>
                  <a:solidFill>
                    <a:srgbClr val="2F5496"/>
                  </a:solidFill>
                </a:uFill>
                <a:cs typeface="Calibri"/>
              </a:rPr>
              <a:t>to better understand and manage the risks present. They will keep detailed notes of the discussion, as well </a:t>
            </a:r>
            <a:r>
              <a:rPr lang="en-GB" spc="20" dirty="0" smtClean="0">
                <a:solidFill>
                  <a:srgbClr val="2F5496"/>
                </a:solidFill>
                <a:uFill>
                  <a:solidFill>
                    <a:srgbClr val="2F5496"/>
                  </a:solidFill>
                </a:uFill>
                <a:cs typeface="Calibri"/>
              </a:rPr>
              <a:t>	as </a:t>
            </a:r>
            <a:r>
              <a:rPr lang="en-GB" spc="20" dirty="0">
                <a:solidFill>
                  <a:srgbClr val="2F5496"/>
                </a:solidFill>
                <a:uFill>
                  <a:solidFill>
                    <a:srgbClr val="2F5496"/>
                  </a:solidFill>
                </a:uFill>
                <a:cs typeface="Calibri"/>
              </a:rPr>
              <a:t>their own observations regarding the child or young </a:t>
            </a:r>
            <a:r>
              <a:rPr lang="en-GB" spc="20" dirty="0" smtClean="0">
                <a:solidFill>
                  <a:srgbClr val="2F5496"/>
                </a:solidFill>
                <a:uFill>
                  <a:solidFill>
                    <a:srgbClr val="2F5496"/>
                  </a:solidFill>
                </a:uFill>
                <a:cs typeface="Calibri"/>
              </a:rPr>
              <a:t>person. The </a:t>
            </a:r>
            <a:r>
              <a:rPr lang="en-GB" spc="20" dirty="0">
                <a:solidFill>
                  <a:srgbClr val="2F5496"/>
                </a:solidFill>
                <a:uFill>
                  <a:solidFill>
                    <a:srgbClr val="2F5496"/>
                  </a:solidFill>
                </a:uFill>
                <a:cs typeface="Calibri"/>
              </a:rPr>
              <a:t>key to the most effective risk assessment and </a:t>
            </a:r>
            <a:r>
              <a:rPr lang="en-GB" spc="20" dirty="0" smtClean="0">
                <a:solidFill>
                  <a:srgbClr val="2F5496"/>
                </a:solidFill>
                <a:uFill>
                  <a:solidFill>
                    <a:srgbClr val="2F5496"/>
                  </a:solidFill>
                </a:uFill>
                <a:cs typeface="Calibri"/>
              </a:rPr>
              <a:t>	management </a:t>
            </a:r>
            <a:r>
              <a:rPr lang="en-GB" spc="20" dirty="0">
                <a:solidFill>
                  <a:srgbClr val="2F5496"/>
                </a:solidFill>
                <a:uFill>
                  <a:solidFill>
                    <a:srgbClr val="2F5496"/>
                  </a:solidFill>
                </a:uFill>
                <a:cs typeface="Calibri"/>
              </a:rPr>
              <a:t>is a good relationship between the child or young person and </a:t>
            </a: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practitioner</a:t>
            </a:r>
            <a:r>
              <a:rPr lang="en-GB" spc="20" dirty="0" smtClean="0">
                <a:solidFill>
                  <a:srgbClr val="2F5496"/>
                </a:solidFill>
                <a:uFill>
                  <a:solidFill>
                    <a:srgbClr val="2F5496"/>
                  </a:solidFill>
                </a:uFill>
                <a:cs typeface="Calibri"/>
              </a:rPr>
              <a:t>.</a:t>
            </a:r>
          </a:p>
          <a:p>
            <a:pPr marL="12700">
              <a:lnSpc>
                <a:spcPct val="100000"/>
              </a:lnSpc>
              <a:spcBef>
                <a:spcPts val="135"/>
              </a:spcBef>
            </a:pPr>
            <a:r>
              <a:rPr lang="en-GB" spc="20" dirty="0">
                <a:solidFill>
                  <a:srgbClr val="2F5496"/>
                </a:solidFill>
                <a:uFill>
                  <a:solidFill>
                    <a:srgbClr val="2F5496"/>
                  </a:solidFill>
                </a:uFill>
                <a:cs typeface="Calibri"/>
              </a:rPr>
              <a:t>2. Collect further information</a:t>
            </a:r>
          </a:p>
          <a:p>
            <a:pPr marL="12700">
              <a:lnSpc>
                <a:spcPct val="100000"/>
              </a:lnSpc>
              <a:spcBef>
                <a:spcPts val="135"/>
              </a:spcBef>
            </a:pPr>
            <a:r>
              <a:rPr lang="en-GB" spc="20" dirty="0" smtClean="0">
                <a:solidFill>
                  <a:srgbClr val="2F5496"/>
                </a:solidFill>
                <a:uFill>
                  <a:solidFill>
                    <a:srgbClr val="2F5496"/>
                  </a:solidFill>
                </a:uFill>
                <a:cs typeface="Calibri"/>
              </a:rPr>
              <a:t>	The </a:t>
            </a:r>
            <a:r>
              <a:rPr lang="en-GB" spc="20" dirty="0">
                <a:solidFill>
                  <a:srgbClr val="2F5496"/>
                </a:solidFill>
                <a:uFill>
                  <a:solidFill>
                    <a:srgbClr val="2F5496"/>
                  </a:solidFill>
                </a:uFill>
                <a:cs typeface="Calibri"/>
              </a:rPr>
              <a:t>Department for Education document ‘Working together to safeguard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children</a:t>
            </a:r>
            <a:r>
              <a:rPr lang="en-GB" spc="20" dirty="0">
                <a:solidFill>
                  <a:srgbClr val="2F5496"/>
                </a:solidFill>
                <a:uFill>
                  <a:solidFill>
                    <a:srgbClr val="2F5496"/>
                  </a:solidFill>
                </a:uFill>
                <a:cs typeface="Calibri"/>
              </a:rPr>
              <a:t>’ describes how important it is </a:t>
            </a:r>
            <a:r>
              <a:rPr lang="en-GB" spc="20" dirty="0" smtClean="0">
                <a:solidFill>
                  <a:srgbClr val="2F5496"/>
                </a:solidFill>
                <a:uFill>
                  <a:solidFill>
                    <a:srgbClr val="2F5496"/>
                  </a:solidFill>
                </a:uFill>
                <a:cs typeface="Calibri"/>
              </a:rPr>
              <a:t>when </a:t>
            </a:r>
            <a:r>
              <a:rPr lang="en-GB" spc="20" dirty="0">
                <a:solidFill>
                  <a:srgbClr val="2F5496"/>
                </a:solidFill>
                <a:uFill>
                  <a:solidFill>
                    <a:srgbClr val="2F5496"/>
                  </a:solidFill>
                </a:uFill>
                <a:cs typeface="Calibri"/>
              </a:rPr>
              <a:t>assessing risk to collate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information </a:t>
            </a:r>
            <a:r>
              <a:rPr lang="en-GB" spc="20" dirty="0">
                <a:solidFill>
                  <a:srgbClr val="2F5496"/>
                </a:solidFill>
                <a:uFill>
                  <a:solidFill>
                    <a:srgbClr val="2F5496"/>
                  </a:solidFill>
                </a:uFill>
                <a:cs typeface="Calibri"/>
              </a:rPr>
              <a:t>from a range of </a:t>
            </a:r>
            <a:r>
              <a:rPr lang="en-GB" spc="20" dirty="0" smtClean="0">
                <a:solidFill>
                  <a:srgbClr val="2F5496"/>
                </a:solidFill>
                <a:uFill>
                  <a:solidFill>
                    <a:srgbClr val="2F5496"/>
                  </a:solidFill>
                </a:uFill>
                <a:cs typeface="Calibri"/>
              </a:rPr>
              <a:t>sources. </a:t>
            </a:r>
            <a:r>
              <a:rPr lang="en-GB" spc="20" dirty="0">
                <a:solidFill>
                  <a:srgbClr val="2F5496"/>
                </a:solidFill>
                <a:uFill>
                  <a:solidFill>
                    <a:srgbClr val="2F5496"/>
                  </a:solidFill>
                </a:uFill>
                <a:cs typeface="Calibri"/>
              </a:rPr>
              <a:t>These </a:t>
            </a:r>
            <a:r>
              <a:rPr lang="en-GB" spc="20" dirty="0" smtClean="0">
                <a:solidFill>
                  <a:srgbClr val="2F5496"/>
                </a:solidFill>
                <a:uFill>
                  <a:solidFill>
                    <a:srgbClr val="2F5496"/>
                  </a:solidFill>
                </a:uFill>
                <a:cs typeface="Calibri"/>
              </a:rPr>
              <a:t>include: Parents, Other health</a:t>
            </a: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professionals, Voluntary </a:t>
            </a:r>
            <a:r>
              <a:rPr lang="en-GB" spc="20" dirty="0">
                <a:solidFill>
                  <a:srgbClr val="2F5496"/>
                </a:solidFill>
                <a:uFill>
                  <a:solidFill>
                    <a:srgbClr val="2F5496"/>
                  </a:solidFill>
                </a:uFill>
                <a:cs typeface="Calibri"/>
              </a:rPr>
              <a:t>agency </a:t>
            </a:r>
            <a:r>
              <a:rPr lang="en-GB" spc="20" dirty="0" smtClean="0">
                <a:solidFill>
                  <a:srgbClr val="2F5496"/>
                </a:solidFill>
                <a:uFill>
                  <a:solidFill>
                    <a:srgbClr val="2F5496"/>
                  </a:solidFill>
                </a:uFill>
                <a:cs typeface="Calibri"/>
              </a:rPr>
              <a:t>staff, Educational staff, Children’s services</a:t>
            </a: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professionals.</a:t>
            </a:r>
          </a:p>
          <a:p>
            <a:pPr marL="12700">
              <a:lnSpc>
                <a:spcPct val="100000"/>
              </a:lnSpc>
              <a:spcBef>
                <a:spcPts val="135"/>
              </a:spcBef>
            </a:pPr>
            <a:r>
              <a:rPr lang="en-GB" spc="20" dirty="0">
                <a:solidFill>
                  <a:srgbClr val="2F5496"/>
                </a:solidFill>
                <a:uFill>
                  <a:solidFill>
                    <a:srgbClr val="2F5496"/>
                  </a:solidFill>
                </a:uFill>
                <a:cs typeface="Calibri"/>
              </a:rPr>
              <a:t>3. Make a decision</a:t>
            </a:r>
          </a:p>
          <a:p>
            <a:pPr marL="12700">
              <a:lnSpc>
                <a:spcPct val="100000"/>
              </a:lnSpc>
              <a:spcBef>
                <a:spcPts val="135"/>
              </a:spcBef>
            </a:pPr>
            <a:r>
              <a:rPr lang="en-GB" spc="20" dirty="0" smtClean="0">
                <a:solidFill>
                  <a:srgbClr val="2F5496"/>
                </a:solidFill>
                <a:uFill>
                  <a:solidFill>
                    <a:srgbClr val="2F5496"/>
                  </a:solidFill>
                </a:uFill>
                <a:cs typeface="Calibri"/>
              </a:rPr>
              <a:t>	The </a:t>
            </a:r>
            <a:r>
              <a:rPr lang="en-GB" spc="20" dirty="0">
                <a:solidFill>
                  <a:srgbClr val="2F5496"/>
                </a:solidFill>
                <a:uFill>
                  <a:solidFill>
                    <a:srgbClr val="2F5496"/>
                  </a:solidFill>
                </a:uFill>
                <a:cs typeface="Calibri"/>
              </a:rPr>
              <a:t>purpose of the risk assessment is to gain a shared understanding of the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context</a:t>
            </a:r>
            <a:r>
              <a:rPr lang="en-GB" spc="20" dirty="0">
                <a:solidFill>
                  <a:srgbClr val="2F5496"/>
                </a:solidFill>
                <a:uFill>
                  <a:solidFill>
                    <a:srgbClr val="2F5496"/>
                  </a:solidFill>
                </a:uFill>
                <a:cs typeface="Calibri"/>
              </a:rPr>
              <a:t>, nature, frequency, duration and extent of any risk to self, to others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and </a:t>
            </a:r>
            <a:r>
              <a:rPr lang="en-GB" spc="20" dirty="0">
                <a:solidFill>
                  <a:srgbClr val="2F5496"/>
                </a:solidFill>
                <a:uFill>
                  <a:solidFill>
                    <a:srgbClr val="2F5496"/>
                  </a:solidFill>
                </a:uFill>
                <a:cs typeface="Calibri"/>
              </a:rPr>
              <a:t>from </a:t>
            </a:r>
            <a:r>
              <a:rPr lang="en-GB" spc="20" dirty="0" smtClean="0">
                <a:solidFill>
                  <a:srgbClr val="2F5496"/>
                </a:solidFill>
                <a:uFill>
                  <a:solidFill>
                    <a:srgbClr val="2F5496"/>
                  </a:solidFill>
                </a:uFill>
                <a:cs typeface="Calibri"/>
              </a:rPr>
              <a:t>others. The </a:t>
            </a:r>
            <a:r>
              <a:rPr lang="en-GB" spc="20" dirty="0">
                <a:solidFill>
                  <a:srgbClr val="2F5496"/>
                </a:solidFill>
                <a:uFill>
                  <a:solidFill>
                    <a:srgbClr val="2F5496"/>
                  </a:solidFill>
                </a:uFill>
                <a:cs typeface="Calibri"/>
              </a:rPr>
              <a:t>practitioner needs to decide who to share </a:t>
            </a:r>
            <a:r>
              <a:rPr lang="en-GB" spc="20" dirty="0" smtClean="0">
                <a:solidFill>
                  <a:srgbClr val="2F5496"/>
                </a:solidFill>
                <a:uFill>
                  <a:solidFill>
                    <a:srgbClr val="2F5496"/>
                  </a:solidFill>
                </a:uFill>
                <a:cs typeface="Calibri"/>
              </a:rPr>
              <a:t>the</a:t>
            </a: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information </a:t>
            </a:r>
            <a:r>
              <a:rPr lang="en-GB" spc="20" dirty="0">
                <a:solidFill>
                  <a:srgbClr val="2F5496"/>
                </a:solidFill>
                <a:uFill>
                  <a:solidFill>
                    <a:srgbClr val="2F5496"/>
                  </a:solidFill>
                </a:uFill>
                <a:cs typeface="Calibri"/>
              </a:rPr>
              <a:t>with; this needs to be done in accordance with the local and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national </a:t>
            </a:r>
            <a:r>
              <a:rPr lang="en-GB" spc="20" dirty="0">
                <a:solidFill>
                  <a:srgbClr val="2F5496"/>
                </a:solidFill>
                <a:uFill>
                  <a:solidFill>
                    <a:srgbClr val="2F5496"/>
                  </a:solidFill>
                </a:uFill>
                <a:cs typeface="Calibri"/>
              </a:rPr>
              <a:t>risk management and child protection guidelines.</a:t>
            </a:r>
            <a:endParaRPr lang="en-GB" spc="20" dirty="0" smtClean="0">
              <a:solidFill>
                <a:srgbClr val="2F5496"/>
              </a:solidFill>
              <a:uFill>
                <a:solidFill>
                  <a:srgbClr val="2F5496"/>
                </a:solidFill>
              </a:uFill>
              <a:cs typeface="Calibri"/>
            </a:endParaRPr>
          </a:p>
        </p:txBody>
      </p:sp>
      <p:pic>
        <p:nvPicPr>
          <p:cNvPr id="3" name="Picture 2"/>
          <p:cNvPicPr>
            <a:picLocks noChangeAspect="1"/>
          </p:cNvPicPr>
          <p:nvPr/>
        </p:nvPicPr>
        <p:blipFill>
          <a:blip r:embed="rId2"/>
          <a:stretch>
            <a:fillRect/>
          </a:stretch>
        </p:blipFill>
        <p:spPr>
          <a:xfrm>
            <a:off x="8505825" y="3409950"/>
            <a:ext cx="3686175" cy="3333750"/>
          </a:xfrm>
          <a:prstGeom prst="rect">
            <a:avLst/>
          </a:prstGeom>
        </p:spPr>
      </p:pic>
    </p:spTree>
    <p:extLst>
      <p:ext uri="{BB962C8B-B14F-4D97-AF65-F5344CB8AC3E}">
        <p14:creationId xmlns:p14="http://schemas.microsoft.com/office/powerpoint/2010/main" val="348485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2864246"/>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Promoting Collaboration</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first step in promoting collaboration between the clinician and child or young person is to explain what will happen during the risk assessment process.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scope and limits of confidentiality should be clearly explained to both children or young people and parents/carers at the earliest </a:t>
            </a:r>
            <a:r>
              <a:rPr lang="en-GB" spc="20" dirty="0" smtClean="0">
                <a:solidFill>
                  <a:srgbClr val="2F5496"/>
                </a:solidFill>
                <a:uFill>
                  <a:solidFill>
                    <a:srgbClr val="2F5496"/>
                  </a:solidFill>
                </a:uFill>
                <a:cs typeface="Calibri"/>
              </a:rPr>
              <a:t>opportunity.</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Whilst the therapeutic alliance(read a full definition of this term</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is very important when working with children and young people, it is secondary to the safe management of identified risks.</a:t>
            </a:r>
            <a:endParaRPr lang="en-GB" spc="20" dirty="0" smtClean="0">
              <a:solidFill>
                <a:srgbClr val="2F5496"/>
              </a:solidFill>
              <a:uFill>
                <a:solidFill>
                  <a:srgbClr val="2F5496"/>
                </a:solidFill>
              </a:uFill>
              <a:cs typeface="Calibri"/>
            </a:endParaRPr>
          </a:p>
        </p:txBody>
      </p:sp>
      <p:pic>
        <p:nvPicPr>
          <p:cNvPr id="12290" name="Picture 2" descr="https://portal.e-lfh.org.uk/ContentServer/content/CYP_04_08/jpg/cyp_04_08_20_01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3352800"/>
            <a:ext cx="445770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0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1981953"/>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Collaboration &amp; Transparency</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you can see in Fig 1 and Fig 2, collaboration and transparency on behalf of the practitioner promotes safer practice through increased transparency from the client. Engagement of the child or young person in a conversation about risks requires all of the clinician's engagement skills including warmth, validation, empathy and positive regard. The therapeutic relationship supports the client in discussing risk in a contained and safe way. However, it is important to remember that the explanation of the scope and limits of confidentiality should be given before any discussion of risk.</a:t>
            </a:r>
            <a:endParaRPr lang="en-GB" spc="20" dirty="0" smtClean="0">
              <a:solidFill>
                <a:srgbClr val="2F5496"/>
              </a:solidFill>
              <a:uFill>
                <a:solidFill>
                  <a:srgbClr val="2F5496"/>
                </a:solidFill>
              </a:uFill>
              <a:cs typeface="Calibri"/>
            </a:endParaRPr>
          </a:p>
        </p:txBody>
      </p:sp>
      <p:pic>
        <p:nvPicPr>
          <p:cNvPr id="3" name="Picture 2"/>
          <p:cNvPicPr>
            <a:picLocks noChangeAspect="1"/>
          </p:cNvPicPr>
          <p:nvPr/>
        </p:nvPicPr>
        <p:blipFill>
          <a:blip r:embed="rId2"/>
          <a:stretch>
            <a:fillRect/>
          </a:stretch>
        </p:blipFill>
        <p:spPr>
          <a:xfrm>
            <a:off x="538162" y="2486025"/>
            <a:ext cx="4676775" cy="4371975"/>
          </a:xfrm>
          <a:prstGeom prst="rect">
            <a:avLst/>
          </a:prstGeom>
        </p:spPr>
      </p:pic>
      <p:pic>
        <p:nvPicPr>
          <p:cNvPr id="4" name="Picture 3"/>
          <p:cNvPicPr>
            <a:picLocks noChangeAspect="1"/>
          </p:cNvPicPr>
          <p:nvPr/>
        </p:nvPicPr>
        <p:blipFill>
          <a:blip r:embed="rId3"/>
          <a:stretch>
            <a:fillRect/>
          </a:stretch>
        </p:blipFill>
        <p:spPr>
          <a:xfrm>
            <a:off x="6700837" y="2486025"/>
            <a:ext cx="4524375" cy="4200525"/>
          </a:xfrm>
          <a:prstGeom prst="rect">
            <a:avLst/>
          </a:prstGeom>
        </p:spPr>
      </p:pic>
    </p:spTree>
    <p:extLst>
      <p:ext uri="{BB962C8B-B14F-4D97-AF65-F5344CB8AC3E}">
        <p14:creationId xmlns:p14="http://schemas.microsoft.com/office/powerpoint/2010/main" val="341486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3128421"/>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Questioning the Child or Young Person</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Sensitive, empathic and confident questioning is needed to support children or young people in sharing information regarding risk. It should be made clear to the child or young person that risk is an important area to be discussed and that the therapist is able to contain the distress it can cause. The therapist must ask the difficult questions; a child or young person will rarely volunteer risk information unless asked.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Appropriate question types</a:t>
            </a:r>
          </a:p>
          <a:p>
            <a:pPr marL="12700">
              <a:lnSpc>
                <a:spcPct val="100000"/>
              </a:lnSpc>
              <a:spcBef>
                <a:spcPts val="135"/>
              </a:spcBef>
            </a:pPr>
            <a:r>
              <a:rPr lang="en-GB" spc="20" dirty="0">
                <a:solidFill>
                  <a:srgbClr val="2F5496"/>
                </a:solidFill>
                <a:uFill>
                  <a:solidFill>
                    <a:srgbClr val="2F5496"/>
                  </a:solidFill>
                </a:uFill>
                <a:cs typeface="Calibri"/>
              </a:rPr>
              <a:t>To introduce the topic, use questions that validate the child or young person’s experiences, normalise and encourage discussion. Then, to help get the child or young person talking, pose open follow-up questions as instructions. After you have done this, the questions can then move on to elicit more detail.</a:t>
            </a:r>
            <a:endParaRPr lang="en-GB" spc="20" dirty="0" smtClean="0">
              <a:solidFill>
                <a:srgbClr val="2F5496"/>
              </a:solidFill>
              <a:uFill>
                <a:solidFill>
                  <a:srgbClr val="2F5496"/>
                </a:solidFill>
              </a:uFill>
              <a:cs typeface="Calibri"/>
            </a:endParaRPr>
          </a:p>
        </p:txBody>
      </p:sp>
      <p:pic>
        <p:nvPicPr>
          <p:cNvPr id="5" name="Picture 4"/>
          <p:cNvPicPr>
            <a:picLocks noChangeAspect="1"/>
          </p:cNvPicPr>
          <p:nvPr/>
        </p:nvPicPr>
        <p:blipFill>
          <a:blip r:embed="rId2"/>
          <a:stretch>
            <a:fillRect/>
          </a:stretch>
        </p:blipFill>
        <p:spPr>
          <a:xfrm>
            <a:off x="76199" y="3257729"/>
            <a:ext cx="3971925" cy="2971800"/>
          </a:xfrm>
          <a:prstGeom prst="rect">
            <a:avLst/>
          </a:prstGeom>
        </p:spPr>
      </p:pic>
      <p:pic>
        <p:nvPicPr>
          <p:cNvPr id="6" name="Picture 5"/>
          <p:cNvPicPr>
            <a:picLocks noChangeAspect="1"/>
          </p:cNvPicPr>
          <p:nvPr/>
        </p:nvPicPr>
        <p:blipFill rotWithShape="1">
          <a:blip r:embed="rId3"/>
          <a:srcRect b="3399"/>
          <a:stretch/>
        </p:blipFill>
        <p:spPr>
          <a:xfrm>
            <a:off x="3800475" y="3262668"/>
            <a:ext cx="4448175" cy="3524071"/>
          </a:xfrm>
          <a:prstGeom prst="rect">
            <a:avLst/>
          </a:prstGeom>
        </p:spPr>
      </p:pic>
      <p:pic>
        <p:nvPicPr>
          <p:cNvPr id="7" name="Picture 6"/>
          <p:cNvPicPr>
            <a:picLocks noChangeAspect="1"/>
          </p:cNvPicPr>
          <p:nvPr/>
        </p:nvPicPr>
        <p:blipFill>
          <a:blip r:embed="rId4"/>
          <a:stretch>
            <a:fillRect/>
          </a:stretch>
        </p:blipFill>
        <p:spPr>
          <a:xfrm>
            <a:off x="8001000" y="3205251"/>
            <a:ext cx="4191000" cy="3629025"/>
          </a:xfrm>
          <a:prstGeom prst="rect">
            <a:avLst/>
          </a:prstGeom>
        </p:spPr>
      </p:pic>
    </p:spTree>
    <p:extLst>
      <p:ext uri="{BB962C8B-B14F-4D97-AF65-F5344CB8AC3E}">
        <p14:creationId xmlns:p14="http://schemas.microsoft.com/office/powerpoint/2010/main" val="787012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3418243"/>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Collating Information </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information is collated and considered according to the practitioner's judgement, whilst assisted by guidelines that reflect current views of best practice.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Most organisations will have some form of in-house structured risk assessment template that will be based on evidence-based risk factors.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Standardised screening measures that explore particular risk factors (such as depression or hopelessness) can also usefully inform clinical decision-making. An example of one of these measures is the Children’s Depression Inventory (CDI-2). This is a self-report assessment for 7-18 year olds which explores the key symptoms of depression, including a child or young person’s feelings of worthlessness and loss of interest in activities.</a:t>
            </a:r>
            <a:endParaRPr lang="en-GB" spc="20" dirty="0" smtClean="0">
              <a:solidFill>
                <a:srgbClr val="2F5496"/>
              </a:solidFill>
              <a:uFill>
                <a:solidFill>
                  <a:srgbClr val="2F5496"/>
                </a:solidFill>
              </a:uFill>
              <a:cs typeface="Calibri"/>
            </a:endParaRPr>
          </a:p>
        </p:txBody>
      </p:sp>
      <p:pic>
        <p:nvPicPr>
          <p:cNvPr id="14338" name="Picture 2" descr="https://portal.e-lfh.org.uk/ContentServer/content/CYP_04_08/jpg/cyp_04_08_23_01_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050" y="4475162"/>
            <a:ext cx="2962275"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042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1453603"/>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Information Sharing</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Without effective communication and planning, the identification of risk serves no meaningful purpose (Fig 1).</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all cases, it is essential that you communicate with the right people.</a:t>
            </a:r>
            <a:endParaRPr lang="en-GB" spc="20" dirty="0" smtClean="0">
              <a:solidFill>
                <a:srgbClr val="2F5496"/>
              </a:solidFill>
              <a:uFill>
                <a:solidFill>
                  <a:srgbClr val="2F5496"/>
                </a:solidFill>
              </a:uFill>
              <a:cs typeface="Calibri"/>
            </a:endParaRPr>
          </a:p>
        </p:txBody>
      </p:sp>
      <p:pic>
        <p:nvPicPr>
          <p:cNvPr id="17410" name="Picture 2" descr="Three images - a man standing below a boulder on top of a cliff, a man warning another man that the boulder is about to fall, both men running to avoid the falling bou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687" y="1743075"/>
            <a:ext cx="7550150" cy="470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935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4313360"/>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Risk Formulation and </a:t>
            </a:r>
            <a:r>
              <a:rPr lang="en-GB" b="1" spc="20" dirty="0" smtClean="0">
                <a:solidFill>
                  <a:srgbClr val="2F5496"/>
                </a:solidFill>
                <a:uFill>
                  <a:solidFill>
                    <a:srgbClr val="2F5496"/>
                  </a:solidFill>
                </a:uFill>
                <a:cs typeface="Calibri"/>
              </a:rPr>
              <a:t>Management</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Once risk is identified, action to eliminate or, more commonly, manage that risk must be taken.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order to make sense of the assessment information and to inform a clear, individualised risk management plan, risk formulations should be devised with the child or young person and the professionals involved in their care. The risk formulation and management plan should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summary of all identified risks and protective factors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Details of the situations in which risks may occur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Early warning signs of escalating risk</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Actions to be taken by the practitioner, child or young person and others in response to these signs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Risk </a:t>
            </a:r>
            <a:r>
              <a:rPr lang="en-GB" spc="20" dirty="0">
                <a:solidFill>
                  <a:srgbClr val="2F5496"/>
                </a:solidFill>
                <a:uFill>
                  <a:solidFill>
                    <a:srgbClr val="2F5496"/>
                  </a:solidFill>
                </a:uFill>
                <a:cs typeface="Calibri"/>
              </a:rPr>
              <a:t>assessments, formulations and management plans should be reviewed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regularly </a:t>
            </a:r>
            <a:r>
              <a:rPr lang="en-GB" spc="20" dirty="0">
                <a:solidFill>
                  <a:srgbClr val="2F5496"/>
                </a:solidFill>
                <a:uFill>
                  <a:solidFill>
                    <a:srgbClr val="2F5496"/>
                  </a:solidFill>
                </a:uFill>
                <a:cs typeface="Calibri"/>
              </a:rPr>
              <a:t>(every 6 months at a minimum) and updated accordingly.</a:t>
            </a:r>
            <a:endParaRPr lang="en-GB" spc="20" dirty="0" smtClean="0">
              <a:solidFill>
                <a:srgbClr val="2F5496"/>
              </a:solidFill>
              <a:uFill>
                <a:solidFill>
                  <a:srgbClr val="2F5496"/>
                </a:solidFill>
              </a:uFill>
              <a:cs typeface="Calibri"/>
            </a:endParaRPr>
          </a:p>
        </p:txBody>
      </p:sp>
      <p:pic>
        <p:nvPicPr>
          <p:cNvPr id="18434" name="Picture 2" descr="https://portal.e-lfh.org.uk/ContentServer/content/CYP_04_08/jpg/cyp_04_08_25_01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702792"/>
            <a:ext cx="4114800" cy="305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433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129308"/>
            <a:ext cx="11877675" cy="4313360"/>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Looking After Yourself</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Working with children or young people who are at risk can be both challenging and rewarding. It is important to consider how to look after yourself to maintain your own emotional health and well-being, as well as preventing it from affecting your work with children or young people.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Have supervision regularly and at a scheduled time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During supervision, take space to reflect on the work and its impact on you</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Consider and raise any gaps in your training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Avoid trying to manage risk on your own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Accept that you alone are not responsible for the well-being of that child or young person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Remember that your colleagues are likely to be working with similarly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     challenging </a:t>
            </a:r>
            <a:r>
              <a:rPr lang="en-GB" spc="20" dirty="0">
                <a:solidFill>
                  <a:srgbClr val="2F5496"/>
                </a:solidFill>
                <a:uFill>
                  <a:solidFill>
                    <a:srgbClr val="2F5496"/>
                  </a:solidFill>
                </a:uFill>
                <a:cs typeface="Calibri"/>
              </a:rPr>
              <a:t>cases; be mindful of others and how they are coping</a:t>
            </a:r>
            <a:endParaRPr lang="en-GB" spc="20" dirty="0" smtClean="0">
              <a:solidFill>
                <a:srgbClr val="2F5496"/>
              </a:solidFill>
              <a:uFill>
                <a:solidFill>
                  <a:srgbClr val="2F5496"/>
                </a:solidFill>
              </a:uFill>
              <a:cs typeface="Calibri"/>
            </a:endParaRPr>
          </a:p>
        </p:txBody>
      </p:sp>
      <p:pic>
        <p:nvPicPr>
          <p:cNvPr id="19458" name="Picture 2" descr="https://portal.e-lfh.org.uk/ContentServer/content/CYP_04_08/jpg/cyp_04_08_26_01_5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00" y="4089854"/>
            <a:ext cx="3860800" cy="262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47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2344103"/>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Clinicians working with children or young people should be aware of current standards, guidance and policies regarding risk</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 full assessment should always include an assessment of risk</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Thorough and collaborative assessment and formulation of identified risk and protective factors informs best management</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Levels of risk change over time; risk assessment and management are ongoing and require regular review</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Risk assessment is only as good as the shared risk management plan that it informs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Risk assessment and management, details of information sharing, and the actions taken should be documented in a secure and timely manner</a:t>
            </a:r>
            <a:endParaRPr lang="en-GB" sz="1600" dirty="0" smtClean="0">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1469890"/>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This session will help practitioners to recognise and put into practice the key elements of a thorough risk assessment when working with children and young people.</a:t>
            </a: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3487493"/>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By the end of this session you will be able to</a:t>
            </a:r>
            <a:r>
              <a:rPr lang="en-GB" sz="1600" spc="15" dirty="0" smtClean="0">
                <a:solidFill>
                  <a:srgbClr val="2F5496"/>
                </a:solidFill>
                <a:cs typeface="Calibri"/>
              </a:rPr>
              <a:t>:</a:t>
            </a:r>
          </a:p>
          <a:p>
            <a:pPr marL="12700">
              <a:lnSpc>
                <a:spcPct val="100000"/>
              </a:lnSpc>
              <a:spcBef>
                <a:spcPts val="5"/>
              </a:spcBef>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Explain what is meant by ‘risk’ and ‘risk assessment’</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Identify the different risks and risk factors for children and young people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Describe the steps involved in the risk assessment process, the associated challenges and their solutions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Outline the action that needs to be taken after the risk </a:t>
            </a:r>
            <a:r>
              <a:rPr lang="en-GB" sz="1600" spc="15" dirty="0" smtClean="0">
                <a:solidFill>
                  <a:srgbClr val="2F5496"/>
                </a:solidFill>
                <a:cs typeface="Calibri"/>
              </a:rPr>
              <a:t>assessment</a:t>
            </a:r>
          </a:p>
          <a:p>
            <a:pPr marL="12700">
              <a:lnSpc>
                <a:spcPct val="100000"/>
              </a:lnSpc>
              <a:spcBef>
                <a:spcPts val="5"/>
              </a:spcBef>
            </a:pPr>
            <a:endParaRPr lang="en-GB" sz="1600" spc="15" dirty="0">
              <a:solidFill>
                <a:srgbClr val="2F5496"/>
              </a:solidFill>
              <a:cs typeface="Calibri"/>
            </a:endParaRPr>
          </a:p>
          <a:p>
            <a:pPr marL="12700">
              <a:lnSpc>
                <a:spcPct val="100000"/>
              </a:lnSpc>
              <a:spcBef>
                <a:spcPts val="5"/>
              </a:spcBef>
            </a:pPr>
            <a:endParaRPr lang="en-GB" sz="1600" spc="15" dirty="0">
              <a:solidFill>
                <a:srgbClr val="2F5496"/>
              </a:solidFill>
              <a:cs typeface="Calibri"/>
            </a:endParaRPr>
          </a:p>
          <a:p>
            <a:pPr marL="12700">
              <a:lnSpc>
                <a:spcPct val="100000"/>
              </a:lnSpc>
              <a:spcBef>
                <a:spcPts val="5"/>
              </a:spcBef>
            </a:pPr>
            <a:r>
              <a:rPr lang="en-GB" sz="1600" spc="15" dirty="0">
                <a:solidFill>
                  <a:srgbClr val="2F5496"/>
                </a:solidFill>
                <a:cs typeface="Calibri"/>
              </a:rPr>
              <a:t>This session uses self assessments that help you check what you have learnt. You do not have to use them and your answers are not seen by anyone else.</a:t>
            </a:r>
            <a:endParaRPr lang="en-GB" sz="1600" spc="20" dirty="0">
              <a:solidFill>
                <a:srgbClr val="2F5496"/>
              </a:solidFill>
              <a:latin typeface="Calibri"/>
              <a:cs typeface="Calibri"/>
            </a:endParaRPr>
          </a:p>
          <a:p>
            <a:pPr marL="12700">
              <a:lnSpc>
                <a:spcPct val="100000"/>
              </a:lnSpc>
              <a:tabLst>
                <a:tab pos="241300" algn="l"/>
                <a:tab pos="241935" algn="l"/>
              </a:tabLst>
            </a:pP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340490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Introduction</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Risk assessment and management are complex issues that can understandably evoke anxiety within clinicians. Risk is not static, so its assessment and management must be continually revisited in light of new information and/or changing circumstances.</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Although there are no universal standardised definitions of risk or risk assessment, there are national policies regarding the management of self-harm and suicidal </a:t>
            </a:r>
            <a:r>
              <a:rPr lang="en-GB" sz="1600" spc="15" dirty="0" smtClean="0">
                <a:solidFill>
                  <a:srgbClr val="2F5496"/>
                </a:solidFill>
                <a:cs typeface="Calibri"/>
              </a:rPr>
              <a:t>ideation, </a:t>
            </a:r>
            <a:r>
              <a:rPr lang="en-GB" sz="1600" spc="15" dirty="0">
                <a:solidFill>
                  <a:srgbClr val="2F5496"/>
                </a:solidFill>
                <a:cs typeface="Calibri"/>
              </a:rPr>
              <a:t>the recognition and reporting of suspected abuse and neglect, and detailed guidance regarding information sharing around risk.</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In addition, each NHS Trust will have its own set of policies or best practice guidelines that should guide risk assessment and management across services. All clinical staff working within Child and Adolescent Mental Health Services (CAMHS) should know what these are.</a:t>
            </a:r>
            <a:endParaRPr sz="1600" dirty="0">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3663439"/>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What is Risk?</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		The </a:t>
            </a:r>
            <a:r>
              <a:rPr lang="en-GB" sz="1600" spc="15" dirty="0">
                <a:solidFill>
                  <a:srgbClr val="2F5496"/>
                </a:solidFill>
                <a:cs typeface="Calibri"/>
              </a:rPr>
              <a:t>nature, severity, frequency/duration and likelihood of </a:t>
            </a:r>
            <a:r>
              <a:rPr lang="en-GB" sz="1600" spc="15" dirty="0" smtClean="0">
                <a:solidFill>
                  <a:srgbClr val="2F5496"/>
                </a:solidFill>
                <a:cs typeface="Calibri"/>
              </a:rPr>
              <a:t>harm</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		An </a:t>
            </a:r>
            <a:r>
              <a:rPr lang="en-GB" sz="1600" spc="15" dirty="0">
                <a:solidFill>
                  <a:srgbClr val="2F5496"/>
                </a:solidFill>
                <a:cs typeface="Calibri"/>
              </a:rPr>
              <a:t>estimation of the likelihood of harm occurring under particular </a:t>
            </a:r>
            <a:r>
              <a:rPr lang="en-GB" sz="1600" spc="15" dirty="0" smtClean="0">
                <a:solidFill>
                  <a:srgbClr val="2F5496"/>
                </a:solidFill>
                <a:cs typeface="Calibri"/>
              </a:rPr>
              <a:t>circumstances,</a:t>
            </a:r>
          </a:p>
          <a:p>
            <a:pPr marL="12700" marR="5080">
              <a:lnSpc>
                <a:spcPct val="105100"/>
              </a:lnSpc>
              <a:spcBef>
                <a:spcPts val="5"/>
              </a:spcBef>
            </a:pPr>
            <a:r>
              <a:rPr lang="en-GB" sz="1600" spc="15" dirty="0" smtClean="0">
                <a:solidFill>
                  <a:srgbClr val="2F5496"/>
                </a:solidFill>
                <a:cs typeface="Calibri"/>
              </a:rPr>
              <a:t>		within </a:t>
            </a:r>
            <a:r>
              <a:rPr lang="en-GB" sz="1600" spc="15" dirty="0">
                <a:solidFill>
                  <a:srgbClr val="2F5496"/>
                </a:solidFill>
                <a:cs typeface="Calibri"/>
              </a:rPr>
              <a:t>a specific period of </a:t>
            </a:r>
            <a:r>
              <a:rPr lang="en-GB" sz="1600" spc="15" dirty="0" smtClean="0">
                <a:solidFill>
                  <a:srgbClr val="2F5496"/>
                </a:solidFill>
                <a:cs typeface="Calibri"/>
              </a:rPr>
              <a:t>time</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		Any </a:t>
            </a:r>
            <a:r>
              <a:rPr lang="en-GB" sz="1600" spc="15" dirty="0">
                <a:solidFill>
                  <a:srgbClr val="2F5496"/>
                </a:solidFill>
                <a:cs typeface="Calibri"/>
              </a:rPr>
              <a:t>features of illness, behaviour, or circumstances that lead to an increase in </a:t>
            </a:r>
            <a:r>
              <a:rPr lang="en-GB" sz="1600" spc="15" dirty="0" smtClean="0">
                <a:solidFill>
                  <a:srgbClr val="2F5496"/>
                </a:solidFill>
                <a:cs typeface="Calibri"/>
              </a:rPr>
              <a:t>risk</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		The </a:t>
            </a:r>
            <a:r>
              <a:rPr lang="en-GB" sz="1600" spc="15" dirty="0">
                <a:solidFill>
                  <a:srgbClr val="2F5496"/>
                </a:solidFill>
                <a:cs typeface="Calibri"/>
              </a:rPr>
              <a:t>identification and implementation of appropriate actions to reduce </a:t>
            </a:r>
            <a:r>
              <a:rPr lang="en-GB" sz="1600" spc="15" dirty="0" smtClean="0">
                <a:solidFill>
                  <a:srgbClr val="2F5496"/>
                </a:solidFill>
                <a:cs typeface="Calibri"/>
              </a:rPr>
              <a:t>harm</a:t>
            </a:r>
          </a:p>
          <a:p>
            <a:pPr marL="12700" marR="5080">
              <a:lnSpc>
                <a:spcPct val="105100"/>
              </a:lnSpc>
              <a:spcBef>
                <a:spcPts val="5"/>
              </a:spcBef>
            </a:pPr>
            <a:endParaRPr lang="en-GB" sz="1600" spc="15" dirty="0">
              <a:solidFill>
                <a:srgbClr val="2F5496"/>
              </a:solidFill>
              <a:cs typeface="Calibri"/>
            </a:endParaRPr>
          </a:p>
        </p:txBody>
      </p:sp>
      <p:pic>
        <p:nvPicPr>
          <p:cNvPr id="3" name="Picture 2"/>
          <p:cNvPicPr>
            <a:picLocks noChangeAspect="1"/>
          </p:cNvPicPr>
          <p:nvPr/>
        </p:nvPicPr>
        <p:blipFill>
          <a:blip r:embed="rId4"/>
          <a:stretch>
            <a:fillRect/>
          </a:stretch>
        </p:blipFill>
        <p:spPr>
          <a:xfrm>
            <a:off x="762000" y="1068448"/>
            <a:ext cx="1504950" cy="552450"/>
          </a:xfrm>
          <a:prstGeom prst="rect">
            <a:avLst/>
          </a:prstGeom>
        </p:spPr>
      </p:pic>
      <p:pic>
        <p:nvPicPr>
          <p:cNvPr id="4" name="Picture 3"/>
          <p:cNvPicPr>
            <a:picLocks noChangeAspect="1"/>
          </p:cNvPicPr>
          <p:nvPr/>
        </p:nvPicPr>
        <p:blipFill>
          <a:blip r:embed="rId5"/>
          <a:stretch>
            <a:fillRect/>
          </a:stretch>
        </p:blipFill>
        <p:spPr>
          <a:xfrm>
            <a:off x="762000" y="3631734"/>
            <a:ext cx="1514475" cy="552450"/>
          </a:xfrm>
          <a:prstGeom prst="rect">
            <a:avLst/>
          </a:prstGeom>
        </p:spPr>
      </p:pic>
      <p:pic>
        <p:nvPicPr>
          <p:cNvPr id="6" name="Picture 5"/>
          <p:cNvPicPr>
            <a:picLocks noChangeAspect="1"/>
          </p:cNvPicPr>
          <p:nvPr/>
        </p:nvPicPr>
        <p:blipFill>
          <a:blip r:embed="rId6"/>
          <a:stretch>
            <a:fillRect/>
          </a:stretch>
        </p:blipFill>
        <p:spPr>
          <a:xfrm>
            <a:off x="771525" y="1969091"/>
            <a:ext cx="1514475" cy="571500"/>
          </a:xfrm>
          <a:prstGeom prst="rect">
            <a:avLst/>
          </a:prstGeom>
        </p:spPr>
      </p:pic>
      <p:pic>
        <p:nvPicPr>
          <p:cNvPr id="7" name="Picture 6"/>
          <p:cNvPicPr>
            <a:picLocks noChangeAspect="1"/>
          </p:cNvPicPr>
          <p:nvPr/>
        </p:nvPicPr>
        <p:blipFill>
          <a:blip r:embed="rId7"/>
          <a:stretch>
            <a:fillRect/>
          </a:stretch>
        </p:blipFill>
        <p:spPr>
          <a:xfrm>
            <a:off x="762000" y="2844125"/>
            <a:ext cx="1514475" cy="561975"/>
          </a:xfrm>
          <a:prstGeom prst="rect">
            <a:avLst/>
          </a:prstGeom>
        </p:spPr>
      </p:pic>
    </p:spTree>
    <p:custDataLst>
      <p:tags r:id="rId1"/>
    </p:custDataLst>
    <p:extLst>
      <p:ext uri="{BB962C8B-B14F-4D97-AF65-F5344CB8AC3E}">
        <p14:creationId xmlns:p14="http://schemas.microsoft.com/office/powerpoint/2010/main" val="19801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33350" y="5483"/>
            <a:ext cx="11877675" cy="6852517"/>
          </a:xfrm>
          <a:prstGeom prst="rect">
            <a:avLst/>
          </a:prstGeom>
        </p:spPr>
        <p:txBody>
          <a:bodyPr vert="horz" wrap="square" lIns="0" tIns="17145" rIns="0" bIns="0" rtlCol="0">
            <a:spAutoFit/>
          </a:bodyPr>
          <a:lstStyle/>
          <a:p>
            <a:pPr marL="12700">
              <a:lnSpc>
                <a:spcPct val="100000"/>
              </a:lnSpc>
              <a:spcBef>
                <a:spcPts val="135"/>
              </a:spcBef>
            </a:pPr>
            <a:r>
              <a:rPr lang="en-GB" spc="20" dirty="0">
                <a:solidFill>
                  <a:srgbClr val="2F5496"/>
                </a:solidFill>
                <a:uFill>
                  <a:solidFill>
                    <a:srgbClr val="2F5496"/>
                  </a:solidFill>
                </a:uFill>
                <a:cs typeface="Calibri"/>
              </a:rPr>
              <a:t>Many children and young people experience temporary difficulties in one or more aspects of their life. These are caused by exposure to specific sources of risks</a:t>
            </a:r>
            <a:r>
              <a:rPr lang="en-GB" spc="20" dirty="0" smtClean="0">
                <a:solidFill>
                  <a:srgbClr val="2F5496"/>
                </a:solidFill>
                <a:uFill>
                  <a:solidFill>
                    <a:srgbClr val="2F5496"/>
                  </a:solidFill>
                </a:uFill>
                <a:cs typeface="Calibri"/>
              </a:rPr>
              <a:t>.</a:t>
            </a:r>
          </a:p>
          <a:p>
            <a:pPr marL="12700">
              <a:lnSpc>
                <a:spcPct val="100000"/>
              </a:lnSpc>
              <a:spcBef>
                <a:spcPts val="135"/>
              </a:spcBef>
            </a:pPr>
            <a:r>
              <a:rPr lang="en-GB" spc="20" dirty="0" smtClean="0">
                <a:solidFill>
                  <a:srgbClr val="2F5496"/>
                </a:solidFill>
                <a:uFill>
                  <a:solidFill>
                    <a:srgbClr val="2F5496"/>
                  </a:solidFill>
                </a:uFill>
                <a:cs typeface="Calibri"/>
              </a:rPr>
              <a:t/>
            </a:r>
            <a:br>
              <a:rPr lang="en-GB" spc="20" dirty="0" smtClean="0">
                <a:solidFill>
                  <a:srgbClr val="2F5496"/>
                </a:solidFill>
                <a:uFill>
                  <a:solidFill>
                    <a:srgbClr val="2F5496"/>
                  </a:solidFill>
                </a:uFill>
                <a:cs typeface="Calibri"/>
              </a:rPr>
            </a:br>
            <a:r>
              <a:rPr lang="en-GB" b="1" spc="20" dirty="0" smtClean="0">
                <a:solidFill>
                  <a:srgbClr val="2F5496"/>
                </a:solidFill>
                <a:uFill>
                  <a:solidFill>
                    <a:srgbClr val="2F5496"/>
                  </a:solidFill>
                </a:uFill>
                <a:cs typeface="Calibri"/>
              </a:rPr>
              <a:t>Sources </a:t>
            </a:r>
            <a:r>
              <a:rPr lang="en-GB" b="1" spc="20" dirty="0">
                <a:solidFill>
                  <a:srgbClr val="2F5496"/>
                </a:solidFill>
                <a:uFill>
                  <a:solidFill>
                    <a:srgbClr val="2F5496"/>
                  </a:solidFill>
                </a:uFill>
                <a:cs typeface="Calibri"/>
              </a:rPr>
              <a:t>of </a:t>
            </a:r>
            <a:r>
              <a:rPr lang="en-GB" b="1" spc="20" dirty="0" smtClean="0">
                <a:solidFill>
                  <a:srgbClr val="2F5496"/>
                </a:solidFill>
                <a:uFill>
                  <a:solidFill>
                    <a:srgbClr val="2F5496"/>
                  </a:solidFill>
                </a:uFill>
                <a:cs typeface="Calibri"/>
              </a:rPr>
              <a:t>risk:</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a child is at risk in some way, that child will have needs related to their well-being. With the risks shown here, the children and young people involved will have complex </a:t>
            </a:r>
            <a:r>
              <a:rPr lang="en-GB" spc="20" dirty="0" smtClean="0">
                <a:solidFill>
                  <a:srgbClr val="2F5496"/>
                </a:solidFill>
                <a:uFill>
                  <a:solidFill>
                    <a:srgbClr val="2F5496"/>
                  </a:solidFill>
                </a:uFill>
                <a:cs typeface="Calibri"/>
              </a:rPr>
              <a:t>needs. Sources </a:t>
            </a:r>
            <a:r>
              <a:rPr lang="en-GB" spc="20" dirty="0">
                <a:solidFill>
                  <a:srgbClr val="2F5496"/>
                </a:solidFill>
                <a:uFill>
                  <a:solidFill>
                    <a:srgbClr val="2F5496"/>
                  </a:solidFill>
                </a:uFill>
                <a:cs typeface="Calibri"/>
              </a:rPr>
              <a:t>of risk are just one side of the coin – we also need to consider the type of </a:t>
            </a:r>
            <a:r>
              <a:rPr lang="en-GB" spc="20" dirty="0" smtClean="0">
                <a:solidFill>
                  <a:srgbClr val="2F5496"/>
                </a:solidFill>
                <a:uFill>
                  <a:solidFill>
                    <a:srgbClr val="2F5496"/>
                  </a:solidFill>
                </a:uFill>
                <a:cs typeface="Calibri"/>
              </a:rPr>
              <a:t>risk.</a:t>
            </a:r>
            <a:endParaRPr lang="en-GB" spc="20" dirty="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latin typeface="Calibri"/>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Self-vulnerability</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Some may face more serious risks from vulnerabilities within themselves, such as mental health problems or learning difficulties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People close to them</a:t>
            </a:r>
          </a:p>
          <a:p>
            <a:pPr marL="12700">
              <a:lnSpc>
                <a:spcPct val="100000"/>
              </a:lnSpc>
              <a:spcBef>
                <a:spcPts val="135"/>
              </a:spcBef>
            </a:pPr>
            <a:r>
              <a:rPr lang="en-GB" spc="20" dirty="0">
                <a:solidFill>
                  <a:srgbClr val="2F5496"/>
                </a:solidFill>
                <a:uFill>
                  <a:solidFill>
                    <a:srgbClr val="2F5496"/>
                  </a:solidFill>
                </a:uFill>
                <a:cs typeface="Calibri"/>
              </a:rPr>
              <a:t>Some are placed at risk by those close to them, such as children at risk of neglect or abuse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Socio-economic disadvantages</a:t>
            </a:r>
          </a:p>
          <a:p>
            <a:pPr marL="12700">
              <a:lnSpc>
                <a:spcPct val="100000"/>
              </a:lnSpc>
              <a:spcBef>
                <a:spcPts val="135"/>
              </a:spcBef>
            </a:pPr>
            <a:r>
              <a:rPr lang="en-GB" spc="20" dirty="0">
                <a:solidFill>
                  <a:srgbClr val="2F5496"/>
                </a:solidFill>
                <a:uFill>
                  <a:solidFill>
                    <a:srgbClr val="2F5496"/>
                  </a:solidFill>
                </a:uFill>
                <a:cs typeface="Calibri"/>
              </a:rPr>
              <a:t>The life opportunities of some children are affected by living in continuing poverty and dangerous communities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Own behaviour</a:t>
            </a:r>
          </a:p>
          <a:p>
            <a:pPr marL="12700">
              <a:lnSpc>
                <a:spcPct val="100000"/>
              </a:lnSpc>
              <a:spcBef>
                <a:spcPts val="135"/>
              </a:spcBef>
            </a:pPr>
            <a:r>
              <a:rPr lang="en-GB" spc="20" dirty="0">
                <a:solidFill>
                  <a:srgbClr val="2F5496"/>
                </a:solidFill>
                <a:uFill>
                  <a:solidFill>
                    <a:srgbClr val="2F5496"/>
                  </a:solidFill>
                </a:uFill>
                <a:cs typeface="Calibri"/>
              </a:rPr>
              <a:t>There are also children who place themselves at risk through their own behaviour. This will include children who present a risk of serious harm to themselves and others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Violence or discrimination</a:t>
            </a:r>
          </a:p>
          <a:p>
            <a:pPr marL="12700">
              <a:lnSpc>
                <a:spcPct val="100000"/>
              </a:lnSpc>
              <a:spcBef>
                <a:spcPts val="135"/>
              </a:spcBef>
            </a:pPr>
            <a:r>
              <a:rPr lang="en-GB" spc="20" dirty="0">
                <a:solidFill>
                  <a:srgbClr val="2F5496"/>
                </a:solidFill>
                <a:uFill>
                  <a:solidFill>
                    <a:srgbClr val="2F5496"/>
                  </a:solidFill>
                </a:uFill>
                <a:cs typeface="Calibri"/>
              </a:rPr>
              <a:t>Children may also become victims of bullying, other violence from peers or discrimination.</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09971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33350" y="5483"/>
            <a:ext cx="11877675" cy="2020425"/>
          </a:xfrm>
          <a:prstGeom prst="rect">
            <a:avLst/>
          </a:prstGeom>
        </p:spPr>
        <p:txBody>
          <a:bodyPr vert="horz" wrap="square" lIns="0" tIns="17145" rIns="0" bIns="0" rtlCol="0">
            <a:spAutoFit/>
          </a:bodyPr>
          <a:lstStyle/>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Types </a:t>
            </a:r>
            <a:r>
              <a:rPr lang="en-GB" b="1" spc="20" dirty="0">
                <a:solidFill>
                  <a:srgbClr val="2F5496"/>
                </a:solidFill>
                <a:uFill>
                  <a:solidFill>
                    <a:srgbClr val="2F5496"/>
                  </a:solidFill>
                </a:uFill>
                <a:cs typeface="Calibri"/>
              </a:rPr>
              <a:t>of risks to self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Deliberate self-harm (with and without suicidal ideation) such as cutting, burning, hitting or head-butting walls or doors, and taking overdoses of medication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Risk-taking behaviour including unsafe promiscuity, absconding, and the use of solvents, drugs and alcohol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Self-neglect (including refusal to eat and drink as seen in anorexia nervosa)</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779485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33350" y="5483"/>
            <a:ext cx="11877675" cy="5775299"/>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Self Harm</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Self-harm </a:t>
            </a:r>
            <a:r>
              <a:rPr lang="en-GB" spc="20" dirty="0">
                <a:solidFill>
                  <a:srgbClr val="2F5496"/>
                </a:solidFill>
                <a:uFill>
                  <a:solidFill>
                    <a:srgbClr val="2F5496"/>
                  </a:solidFill>
                </a:uFill>
                <a:cs typeface="Calibri"/>
              </a:rPr>
              <a:t>often represents an attempt by children or young people to manage or regulate their emotional distress by:</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Inflicting physical pain on themselves to control emotional hurt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Engaging in self-punishment to reduce feelings of guilt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Using self-harm to provide a sense of release from anger or </a:t>
            </a:r>
            <a:r>
              <a:rPr lang="en-GB" spc="20" dirty="0" smtClean="0">
                <a:solidFill>
                  <a:srgbClr val="2F5496"/>
                </a:solidFill>
                <a:uFill>
                  <a:solidFill>
                    <a:srgbClr val="2F5496"/>
                  </a:solidFill>
                </a:uFill>
                <a:cs typeface="Calibri"/>
              </a:rPr>
              <a:t>frustration</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Self-harm should be taken seriously; its occurrence is an identified risk factor of death by suicide as well as accidental death. The nature of the self-harm behaviour (for example, depth of cutting) does not predict underlying intent or levels of emotional distress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Prevalence of self-harm</a:t>
            </a:r>
          </a:p>
          <a:p>
            <a:pPr marL="12700">
              <a:lnSpc>
                <a:spcPct val="100000"/>
              </a:lnSpc>
              <a:spcBef>
                <a:spcPts val="135"/>
              </a:spcBef>
            </a:pPr>
            <a:r>
              <a:rPr lang="en-GB" spc="20" dirty="0">
                <a:solidFill>
                  <a:srgbClr val="2F5496"/>
                </a:solidFill>
                <a:uFill>
                  <a:solidFill>
                    <a:srgbClr val="2F5496"/>
                  </a:solidFill>
                </a:uFill>
                <a:cs typeface="Calibri"/>
              </a:rPr>
              <a:t>In a UK survey of over 6000 15-16 year olds, 15% of adolescents reported thoughts </a:t>
            </a:r>
            <a:r>
              <a:rPr lang="en-GB" spc="20" dirty="0" smtClean="0">
                <a:solidFill>
                  <a:srgbClr val="2F5496"/>
                </a:solidFill>
                <a:uFill>
                  <a:solidFill>
                    <a:srgbClr val="2F5496"/>
                  </a:solidFill>
                </a:uFill>
                <a:cs typeface="Calibri"/>
              </a:rPr>
              <a:t>of</a:t>
            </a:r>
          </a:p>
          <a:p>
            <a:pPr marL="12700">
              <a:lnSpc>
                <a:spcPct val="100000"/>
              </a:lnSpc>
              <a:spcBef>
                <a:spcPts val="135"/>
              </a:spcBef>
            </a:pPr>
            <a:r>
              <a:rPr lang="en-GB" spc="20" dirty="0" smtClean="0">
                <a:solidFill>
                  <a:srgbClr val="2F5496"/>
                </a:solidFill>
                <a:uFill>
                  <a:solidFill>
                    <a:srgbClr val="2F5496"/>
                  </a:solidFill>
                </a:uFill>
                <a:cs typeface="Calibri"/>
              </a:rPr>
              <a:t>suicide </a:t>
            </a:r>
            <a:r>
              <a:rPr lang="en-GB" spc="20" dirty="0">
                <a:solidFill>
                  <a:srgbClr val="2F5496"/>
                </a:solidFill>
                <a:uFill>
                  <a:solidFill>
                    <a:srgbClr val="2F5496"/>
                  </a:solidFill>
                </a:uFill>
                <a:cs typeface="Calibri"/>
              </a:rPr>
              <a:t>and just over 13% had engaged in self-harm. Approximately 80-90% of </a:t>
            </a:r>
            <a:r>
              <a:rPr lang="en-GB" spc="20" dirty="0" smtClean="0">
                <a:solidFill>
                  <a:srgbClr val="2F5496"/>
                </a:solidFill>
                <a:uFill>
                  <a:solidFill>
                    <a:srgbClr val="2F5496"/>
                  </a:solidFill>
                </a:uFill>
                <a:cs typeface="Calibri"/>
              </a:rPr>
              <a:t>self </a:t>
            </a:r>
          </a:p>
          <a:p>
            <a:pPr marL="12700">
              <a:lnSpc>
                <a:spcPct val="100000"/>
              </a:lnSpc>
              <a:spcBef>
                <a:spcPts val="135"/>
              </a:spcBef>
            </a:pPr>
            <a:r>
              <a:rPr lang="en-GB" spc="20" dirty="0" smtClean="0">
                <a:solidFill>
                  <a:srgbClr val="2F5496"/>
                </a:solidFill>
                <a:uFill>
                  <a:solidFill>
                    <a:srgbClr val="2F5496"/>
                  </a:solidFill>
                </a:uFill>
                <a:cs typeface="Calibri"/>
              </a:rPr>
              <a:t>harm </a:t>
            </a:r>
            <a:r>
              <a:rPr lang="en-GB" spc="20" dirty="0">
                <a:solidFill>
                  <a:srgbClr val="2F5496"/>
                </a:solidFill>
                <a:uFill>
                  <a:solidFill>
                    <a:srgbClr val="2F5496"/>
                  </a:solidFill>
                </a:uFill>
                <a:cs typeface="Calibri"/>
              </a:rPr>
              <a:t>occurrences were not known about by </a:t>
            </a:r>
            <a:r>
              <a:rPr lang="en-GB" spc="20" dirty="0" smtClean="0">
                <a:solidFill>
                  <a:srgbClr val="2F5496"/>
                </a:solidFill>
                <a:uFill>
                  <a:solidFill>
                    <a:srgbClr val="2F5496"/>
                  </a:solidFill>
                </a:uFill>
                <a:cs typeface="Calibri"/>
              </a:rPr>
              <a:t>professionals.</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Wherever possible, risk from self-harm and the presence of any suicidal </a:t>
            </a:r>
            <a:r>
              <a:rPr lang="en-GB" spc="20" dirty="0" smtClean="0">
                <a:solidFill>
                  <a:srgbClr val="2F5496"/>
                </a:solidFill>
                <a:uFill>
                  <a:solidFill>
                    <a:srgbClr val="2F5496"/>
                  </a:solidFill>
                </a:uFill>
                <a:cs typeface="Calibri"/>
              </a:rPr>
              <a:t>ideation</a:t>
            </a:r>
          </a:p>
          <a:p>
            <a:pPr marL="12700">
              <a:lnSpc>
                <a:spcPct val="100000"/>
              </a:lnSpc>
              <a:spcBef>
                <a:spcPts val="135"/>
              </a:spcBef>
            </a:pPr>
            <a:r>
              <a:rPr lang="en-GB" spc="20" dirty="0" smtClean="0">
                <a:solidFill>
                  <a:srgbClr val="2F5496"/>
                </a:solidFill>
                <a:uFill>
                  <a:solidFill>
                    <a:srgbClr val="2F5496"/>
                  </a:solidFill>
                </a:uFill>
                <a:cs typeface="Calibri"/>
              </a:rPr>
              <a:t>should </a:t>
            </a:r>
            <a:r>
              <a:rPr lang="en-GB" spc="20" dirty="0">
                <a:solidFill>
                  <a:srgbClr val="2F5496"/>
                </a:solidFill>
                <a:uFill>
                  <a:solidFill>
                    <a:srgbClr val="2F5496"/>
                  </a:solidFill>
                </a:uFill>
                <a:cs typeface="Calibri"/>
              </a:rPr>
              <a:t>be assessed during a one-to-one interview. Immediate medical attention </a:t>
            </a:r>
            <a:r>
              <a:rPr lang="en-GB" spc="20" dirty="0" smtClean="0">
                <a:solidFill>
                  <a:srgbClr val="2F5496"/>
                </a:solidFill>
                <a:uFill>
                  <a:solidFill>
                    <a:srgbClr val="2F5496"/>
                  </a:solidFill>
                </a:uFill>
                <a:cs typeface="Calibri"/>
              </a:rPr>
              <a:t>may</a:t>
            </a:r>
          </a:p>
          <a:p>
            <a:pPr marL="12700">
              <a:lnSpc>
                <a:spcPct val="100000"/>
              </a:lnSpc>
              <a:spcBef>
                <a:spcPts val="135"/>
              </a:spcBef>
            </a:pPr>
            <a:r>
              <a:rPr lang="en-GB" spc="20" dirty="0" smtClean="0">
                <a:solidFill>
                  <a:srgbClr val="2F5496"/>
                </a:solidFill>
                <a:uFill>
                  <a:solidFill>
                    <a:srgbClr val="2F5496"/>
                  </a:solidFill>
                </a:uFill>
                <a:cs typeface="Calibri"/>
              </a:rPr>
              <a:t>be </a:t>
            </a:r>
            <a:r>
              <a:rPr lang="en-GB" spc="20" dirty="0">
                <a:solidFill>
                  <a:srgbClr val="2F5496"/>
                </a:solidFill>
                <a:uFill>
                  <a:solidFill>
                    <a:srgbClr val="2F5496"/>
                  </a:solidFill>
                </a:uFill>
                <a:cs typeface="Calibri"/>
              </a:rPr>
              <a:t>required.</a:t>
            </a:r>
            <a:endParaRPr lang="en-GB" spc="20" dirty="0" smtClean="0">
              <a:solidFill>
                <a:srgbClr val="2F5496"/>
              </a:solidFill>
              <a:uFill>
                <a:solidFill>
                  <a:srgbClr val="2F5496"/>
                </a:solidFill>
              </a:uFill>
              <a:cs typeface="Calibri"/>
            </a:endParaRPr>
          </a:p>
        </p:txBody>
      </p:sp>
      <p:pic>
        <p:nvPicPr>
          <p:cNvPr id="2050" name="Picture 2" descr="https://portal.e-lfh.org.uk/ContentServer/content/CYP_04_08/jpg/cyp_04_08_08_01_5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056" y="3686175"/>
            <a:ext cx="3611769" cy="247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050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3091</Words>
  <Application>Microsoft Office PowerPoint</Application>
  <PresentationFormat>Widescreen</PresentationFormat>
  <Paragraphs>289</Paragraphs>
  <Slides>28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15</cp:revision>
  <dcterms:created xsi:type="dcterms:W3CDTF">2024-07-16T13:12:44Z</dcterms:created>
  <dcterms:modified xsi:type="dcterms:W3CDTF">2024-07-16T15:35:25Z</dcterms:modified>
</cp:coreProperties>
</file>