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9" r:id="rId3"/>
    <p:sldId id="291" r:id="rId4"/>
    <p:sldId id="257" r:id="rId5"/>
    <p:sldId id="258" r:id="rId6"/>
    <p:sldId id="259" r:id="rId7"/>
    <p:sldId id="260" r:id="rId8"/>
    <p:sldId id="261" r:id="rId9"/>
    <p:sldId id="262" r:id="rId10"/>
    <p:sldId id="263" r:id="rId11"/>
    <p:sldId id="264" r:id="rId12"/>
    <p:sldId id="265" r:id="rId13"/>
    <p:sldId id="266" r:id="rId14"/>
    <p:sldId id="267" r:id="rId15"/>
    <p:sldId id="29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4F50A-877A-46ED-9956-5054C0B126F6}" type="datetimeFigureOut">
              <a:rPr lang="en-GB" smtClean="0"/>
              <a:t>06/02/2023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FB040-6456-4A5D-A019-01504F433B6A}" type="slidenum">
              <a:rPr lang="en-GB" smtClean="0"/>
              <a:t>‹#›</a:t>
            </a:fld>
            <a:endParaRPr lang="en-GB"/>
          </a:p>
        </p:txBody>
      </p:sp>
    </p:spTree>
    <p:extLst>
      <p:ext uri="{BB962C8B-B14F-4D97-AF65-F5344CB8AC3E}">
        <p14:creationId xmlns:p14="http://schemas.microsoft.com/office/powerpoint/2010/main" val="267903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a:t>
            </a:fld>
            <a:endParaRPr lang="en-GB"/>
          </a:p>
        </p:txBody>
      </p:sp>
    </p:spTree>
    <p:extLst>
      <p:ext uri="{BB962C8B-B14F-4D97-AF65-F5344CB8AC3E}">
        <p14:creationId xmlns:p14="http://schemas.microsoft.com/office/powerpoint/2010/main" val="52665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10</a:t>
            </a:fld>
            <a:endParaRPr lang="en-GB"/>
          </a:p>
        </p:txBody>
      </p:sp>
    </p:spTree>
    <p:extLst>
      <p:ext uri="{BB962C8B-B14F-4D97-AF65-F5344CB8AC3E}">
        <p14:creationId xmlns:p14="http://schemas.microsoft.com/office/powerpoint/2010/main" val="2504651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11</a:t>
            </a:fld>
            <a:endParaRPr lang="en-GB"/>
          </a:p>
        </p:txBody>
      </p:sp>
    </p:spTree>
    <p:extLst>
      <p:ext uri="{BB962C8B-B14F-4D97-AF65-F5344CB8AC3E}">
        <p14:creationId xmlns:p14="http://schemas.microsoft.com/office/powerpoint/2010/main" val="287245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12</a:t>
            </a:fld>
            <a:endParaRPr lang="en-GB"/>
          </a:p>
        </p:txBody>
      </p:sp>
    </p:spTree>
    <p:extLst>
      <p:ext uri="{BB962C8B-B14F-4D97-AF65-F5344CB8AC3E}">
        <p14:creationId xmlns:p14="http://schemas.microsoft.com/office/powerpoint/2010/main" val="254926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13</a:t>
            </a:fld>
            <a:endParaRPr lang="en-GB"/>
          </a:p>
        </p:txBody>
      </p:sp>
    </p:spTree>
    <p:extLst>
      <p:ext uri="{BB962C8B-B14F-4D97-AF65-F5344CB8AC3E}">
        <p14:creationId xmlns:p14="http://schemas.microsoft.com/office/powerpoint/2010/main" val="374526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14</a:t>
            </a:fld>
            <a:endParaRPr lang="en-GB"/>
          </a:p>
        </p:txBody>
      </p:sp>
    </p:spTree>
    <p:extLst>
      <p:ext uri="{BB962C8B-B14F-4D97-AF65-F5344CB8AC3E}">
        <p14:creationId xmlns:p14="http://schemas.microsoft.com/office/powerpoint/2010/main" val="405757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15</a:t>
            </a:fld>
            <a:endParaRPr lang="en-GB"/>
          </a:p>
        </p:txBody>
      </p:sp>
    </p:spTree>
    <p:extLst>
      <p:ext uri="{BB962C8B-B14F-4D97-AF65-F5344CB8AC3E}">
        <p14:creationId xmlns:p14="http://schemas.microsoft.com/office/powerpoint/2010/main" val="151575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5910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a:t>
            </a:fld>
            <a:endParaRPr lang="en-GB"/>
          </a:p>
        </p:txBody>
      </p:sp>
    </p:spTree>
    <p:extLst>
      <p:ext uri="{BB962C8B-B14F-4D97-AF65-F5344CB8AC3E}">
        <p14:creationId xmlns:p14="http://schemas.microsoft.com/office/powerpoint/2010/main" val="2258019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4</a:t>
            </a:fld>
            <a:endParaRPr lang="en-GB"/>
          </a:p>
        </p:txBody>
      </p:sp>
    </p:spTree>
    <p:extLst>
      <p:ext uri="{BB962C8B-B14F-4D97-AF65-F5344CB8AC3E}">
        <p14:creationId xmlns:p14="http://schemas.microsoft.com/office/powerpoint/2010/main" val="47144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5</a:t>
            </a:fld>
            <a:endParaRPr lang="en-GB"/>
          </a:p>
        </p:txBody>
      </p:sp>
    </p:spTree>
    <p:extLst>
      <p:ext uri="{BB962C8B-B14F-4D97-AF65-F5344CB8AC3E}">
        <p14:creationId xmlns:p14="http://schemas.microsoft.com/office/powerpoint/2010/main" val="1529618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6</a:t>
            </a:fld>
            <a:endParaRPr lang="en-GB"/>
          </a:p>
        </p:txBody>
      </p:sp>
    </p:spTree>
    <p:extLst>
      <p:ext uri="{BB962C8B-B14F-4D97-AF65-F5344CB8AC3E}">
        <p14:creationId xmlns:p14="http://schemas.microsoft.com/office/powerpoint/2010/main" val="328665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7</a:t>
            </a:fld>
            <a:endParaRPr lang="en-GB"/>
          </a:p>
        </p:txBody>
      </p:sp>
    </p:spTree>
    <p:extLst>
      <p:ext uri="{BB962C8B-B14F-4D97-AF65-F5344CB8AC3E}">
        <p14:creationId xmlns:p14="http://schemas.microsoft.com/office/powerpoint/2010/main" val="345763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8</a:t>
            </a:fld>
            <a:endParaRPr lang="en-GB"/>
          </a:p>
        </p:txBody>
      </p:sp>
    </p:spTree>
    <p:extLst>
      <p:ext uri="{BB962C8B-B14F-4D97-AF65-F5344CB8AC3E}">
        <p14:creationId xmlns:p14="http://schemas.microsoft.com/office/powerpoint/2010/main" val="322120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2FB040-6456-4A5D-A019-01504F433B6A}" type="slidenum">
              <a:rPr lang="en-GB" smtClean="0"/>
              <a:t>9</a:t>
            </a:fld>
            <a:endParaRPr lang="en-GB"/>
          </a:p>
        </p:txBody>
      </p:sp>
    </p:spTree>
    <p:extLst>
      <p:ext uri="{BB962C8B-B14F-4D97-AF65-F5344CB8AC3E}">
        <p14:creationId xmlns:p14="http://schemas.microsoft.com/office/powerpoint/2010/main" val="89014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DE8F5-CD24-4A27-AEB2-8D740E4F4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B6455B-1375-4398-8AD5-3983C75FE4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3DE150-900A-44DD-B854-36F7F39975B6}"/>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87FEAAC8-A636-4594-9D0B-8D8FC47694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6B1958-90A5-4DD9-B5EE-3778955FA398}"/>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417097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4E92-F30E-4FA0-B69F-E7F26F8BA0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747BE0-759F-4BB2-A74B-FC630D710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6EF860-1299-4DCA-9058-845737F3ABFC}"/>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38C3D1C9-DFA8-4179-A274-9149990359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72C10-D6C1-4A34-A607-FEEA57339168}"/>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131003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301C2-E132-4D8B-8273-CA99563209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1EED53-BFF7-4436-A0F4-D2D493A8B8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554125-837C-45DE-B274-AC902A9B3AEE}"/>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DD004A76-492D-4C77-A934-D76C09DB7E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AFF4F-5032-4FBE-AB0F-FDADD3A50544}"/>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276465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AD78-EA67-4B5D-800D-8ABC44F8D8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F3AB0B-0966-4F7C-B72B-453010719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AB3D69-5810-4637-9389-973E1F8A9000}"/>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EB11E151-2DD9-44B7-8FA7-CB7683473D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D7269-A648-43D6-9B3E-EACE8BC0D3A2}"/>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2564312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8197-928E-4B94-93EB-5B9CDC113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075E68-D772-4390-80F1-D8EAB1070E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CC1CE5-D3E7-4183-8845-2B7D5A4C89BB}"/>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D43655C2-488D-4070-A895-1A0A2FB508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3D5F2-5751-4528-B4F6-CA813B66712E}"/>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302030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DA9-D9F7-43AD-B405-B862542179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3902E6-3D17-44ED-B051-B1A8C94EC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EAD81-C025-4EA9-8EA2-55322D1E7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C7963E-1A32-4441-9D41-9E3DC5506837}"/>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6" name="Footer Placeholder 5">
            <a:extLst>
              <a:ext uri="{FF2B5EF4-FFF2-40B4-BE49-F238E27FC236}">
                <a16:creationId xmlns:a16="http://schemas.microsoft.com/office/drawing/2014/main" id="{3E1A403B-6F94-4F26-8AB9-321202CE33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9C4CB6-C4F7-45C7-A88B-281EF3420E07}"/>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120651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1DFA-A86C-4333-8DE7-AFAE33B1E7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B875EE-940A-4092-9A24-A97E19857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4DCA5-F4B8-4E3D-9B02-CA2787055B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C64F53-7990-41B4-86BD-FD8C43D25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AF4987-E138-456F-A204-B377FCEC62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A07E37-78FD-42EB-BE65-2848884C99C3}"/>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8" name="Footer Placeholder 7">
            <a:extLst>
              <a:ext uri="{FF2B5EF4-FFF2-40B4-BE49-F238E27FC236}">
                <a16:creationId xmlns:a16="http://schemas.microsoft.com/office/drawing/2014/main" id="{55EC987B-2B1E-4EE4-9CC3-AE6DBC681C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AADEB4-E8D9-4223-B0BF-573125E5ADF0}"/>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410294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3A2F-79FF-468A-BD2E-91ADA250EA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B4B669C-5608-4134-9531-ACD0429C1DCD}"/>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4" name="Footer Placeholder 3">
            <a:extLst>
              <a:ext uri="{FF2B5EF4-FFF2-40B4-BE49-F238E27FC236}">
                <a16:creationId xmlns:a16="http://schemas.microsoft.com/office/drawing/2014/main" id="{FB3F9D36-6313-4AAC-A425-3F3E5812CB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B49DA4A-156B-4C5B-AA8F-50F3913A8C28}"/>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89582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0FE35-4114-4C39-8E6C-A345C80537AF}"/>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3" name="Footer Placeholder 2">
            <a:extLst>
              <a:ext uri="{FF2B5EF4-FFF2-40B4-BE49-F238E27FC236}">
                <a16:creationId xmlns:a16="http://schemas.microsoft.com/office/drawing/2014/main" id="{79A84174-9D03-4C0F-8520-B86340B094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E9147F-29DB-4A67-B778-6CDBC0A39DC0}"/>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112684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6A86-7DCA-4C56-87CC-AEAA2ECBD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0A86FD-A1E4-420E-92AF-C0FB392FD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5E765-3ED8-4C5F-80B3-000385731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2F9F91-A809-415E-B59A-AB1C406CFCD6}"/>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6" name="Footer Placeholder 5">
            <a:extLst>
              <a:ext uri="{FF2B5EF4-FFF2-40B4-BE49-F238E27FC236}">
                <a16:creationId xmlns:a16="http://schemas.microsoft.com/office/drawing/2014/main" id="{27AE5D6D-E096-4BA0-AC82-5BC894E7F0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2A217-2863-4B26-85FC-6F1A0C5AEA17}"/>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403805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1AB4-21CD-456D-B277-17FDA9A03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DE91C5-FC39-4A4D-9C29-B76CD08C57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31058D6-8B58-480F-AC7C-A3131FD4B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C6BFC-D6EF-4BE7-9D85-AAEEFB5CF641}"/>
              </a:ext>
            </a:extLst>
          </p:cNvPr>
          <p:cNvSpPr>
            <a:spLocks noGrp="1"/>
          </p:cNvSpPr>
          <p:nvPr>
            <p:ph type="dt" sz="half" idx="10"/>
          </p:nvPr>
        </p:nvSpPr>
        <p:spPr/>
        <p:txBody>
          <a:bodyPr/>
          <a:lstStyle/>
          <a:p>
            <a:fld id="{0CC03A84-FBBF-4A72-B594-B1EE1C288EE2}" type="datetimeFigureOut">
              <a:rPr lang="en-GB" smtClean="0"/>
              <a:t>06/02/2023</a:t>
            </a:fld>
            <a:endParaRPr lang="en-GB"/>
          </a:p>
        </p:txBody>
      </p:sp>
      <p:sp>
        <p:nvSpPr>
          <p:cNvPr id="6" name="Footer Placeholder 5">
            <a:extLst>
              <a:ext uri="{FF2B5EF4-FFF2-40B4-BE49-F238E27FC236}">
                <a16:creationId xmlns:a16="http://schemas.microsoft.com/office/drawing/2014/main" id="{1F385943-752A-4662-9E09-7732A00B84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569ACD-DB27-4288-B026-6F1AB7E33176}"/>
              </a:ext>
            </a:extLst>
          </p:cNvPr>
          <p:cNvSpPr>
            <a:spLocks noGrp="1"/>
          </p:cNvSpPr>
          <p:nvPr>
            <p:ph type="sldNum" sz="quarter" idx="12"/>
          </p:nvPr>
        </p:nvSpPr>
        <p:spPr/>
        <p:txBody>
          <a:bodyPr/>
          <a:lstStyle/>
          <a:p>
            <a:fld id="{F35C6B40-620A-4852-861E-2B143158C0B4}" type="slidenum">
              <a:rPr lang="en-GB" smtClean="0"/>
              <a:t>‹#›</a:t>
            </a:fld>
            <a:endParaRPr lang="en-GB"/>
          </a:p>
        </p:txBody>
      </p:sp>
    </p:spTree>
    <p:extLst>
      <p:ext uri="{BB962C8B-B14F-4D97-AF65-F5344CB8AC3E}">
        <p14:creationId xmlns:p14="http://schemas.microsoft.com/office/powerpoint/2010/main" val="55363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32BDD-D5AB-4E8C-B5C5-089D82DCE4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7682B6-8522-4BEB-9A10-6D978E315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EC6DC1-355E-4DC9-AE82-65943F9B84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03A84-FBBF-4A72-B594-B1EE1C288EE2}" type="datetimeFigureOut">
              <a:rPr lang="en-GB" smtClean="0"/>
              <a:t>06/02/2023</a:t>
            </a:fld>
            <a:endParaRPr lang="en-GB"/>
          </a:p>
        </p:txBody>
      </p:sp>
      <p:sp>
        <p:nvSpPr>
          <p:cNvPr id="5" name="Footer Placeholder 4">
            <a:extLst>
              <a:ext uri="{FF2B5EF4-FFF2-40B4-BE49-F238E27FC236}">
                <a16:creationId xmlns:a16="http://schemas.microsoft.com/office/drawing/2014/main" id="{83CDEEB7-48FE-4343-A922-E02BBCD1F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AE8E76-4106-4F2C-A516-1DC0B2272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C6B40-620A-4852-861E-2B143158C0B4}" type="slidenum">
              <a:rPr lang="en-GB" smtClean="0"/>
              <a:t>‹#›</a:t>
            </a:fld>
            <a:endParaRPr lang="en-GB"/>
          </a:p>
        </p:txBody>
      </p:sp>
    </p:spTree>
    <p:extLst>
      <p:ext uri="{BB962C8B-B14F-4D97-AF65-F5344CB8AC3E}">
        <p14:creationId xmlns:p14="http://schemas.microsoft.com/office/powerpoint/2010/main" val="284528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hyperlink" Target="/candidate/take-test/35"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utput_HD1080">
            <a:hlinkClick r:id="" action="ppaction://media"/>
            <a:extLst>
              <a:ext uri="{FF2B5EF4-FFF2-40B4-BE49-F238E27FC236}">
                <a16:creationId xmlns:a16="http://schemas.microsoft.com/office/drawing/2014/main" id="{2278425A-FE81-456C-AB57-807E343A987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5" name="object 2">
            <a:extLst>
              <a:ext uri="{FF2B5EF4-FFF2-40B4-BE49-F238E27FC236}">
                <a16:creationId xmlns:a16="http://schemas.microsoft.com/office/drawing/2014/main" id="{E3202B52-BF47-4D48-B523-08185A4CA2CB}"/>
              </a:ext>
            </a:extLst>
          </p:cNvPr>
          <p:cNvSpPr txBox="1">
            <a:spLocks/>
          </p:cNvSpPr>
          <p:nvPr/>
        </p:nvSpPr>
        <p:spPr>
          <a:xfrm>
            <a:off x="2514601" y="4647616"/>
            <a:ext cx="7438292" cy="1236942"/>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indent="0" algn="ctr" defTabSz="914400" eaLnBrk="1" fontAlgn="auto" latinLnBrk="0" hangingPunct="1">
              <a:lnSpc>
                <a:spcPct val="110000"/>
              </a:lnSpc>
              <a:spcBef>
                <a:spcPts val="100"/>
              </a:spcBef>
              <a:spcAft>
                <a:spcPts val="0"/>
              </a:spcAft>
              <a:buClrTx/>
              <a:buSzTx/>
              <a:buFontTx/>
              <a:buNone/>
              <a:tabLst/>
              <a:defRPr/>
            </a:pPr>
            <a:r>
              <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rPr>
              <a:t>Blood Component Transfusion</a:t>
            </a:r>
          </a:p>
          <a:p>
            <a:pPr marL="11430" marR="5080" lvl="0" indent="0" algn="ctr" defTabSz="914400" eaLnBrk="1" fontAlgn="auto" latinLnBrk="0" hangingPunct="1">
              <a:lnSpc>
                <a:spcPct val="110000"/>
              </a:lnSpc>
              <a:spcBef>
                <a:spcPts val="100"/>
              </a:spcBef>
              <a:spcAft>
                <a:spcPts val="0"/>
              </a:spcAft>
              <a:buClrTx/>
              <a:buSzTx/>
              <a:buFontTx/>
              <a:buNone/>
              <a:tabLst/>
              <a:defRPr/>
            </a:pPr>
            <a:r>
              <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rPr>
              <a:t> </a:t>
            </a:r>
          </a:p>
          <a:p>
            <a:pPr marL="11430" marR="5080" lvl="0" indent="0" algn="ctr" defTabSz="914400" eaLnBrk="1" fontAlgn="auto" latinLnBrk="0" hangingPunct="1">
              <a:lnSpc>
                <a:spcPct val="110000"/>
              </a:lnSpc>
              <a:spcBef>
                <a:spcPts val="100"/>
              </a:spcBef>
              <a:spcAft>
                <a:spcPts val="0"/>
              </a:spcAft>
              <a:buClrTx/>
              <a:buSzTx/>
              <a:buFontTx/>
              <a:buNone/>
              <a:tabLst/>
              <a:defRPr/>
            </a:pPr>
            <a:r>
              <a:rPr lang="en-GB" sz="2400" b="1" kern="0" spc="-5" dirty="0">
                <a:ln>
                  <a:solidFill>
                    <a:schemeClr val="accent1">
                      <a:lumMod val="60000"/>
                      <a:lumOff val="40000"/>
                    </a:schemeClr>
                  </a:solidFill>
                </a:ln>
                <a:solidFill>
                  <a:schemeClr val="bg1"/>
                </a:solidFill>
              </a:rPr>
              <a:t>Module 3: Collection and Delivery of Blood Components</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160945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8000"/>
                                        <p:tgtEl>
                                          <p:spTgt spid="5"/>
                                        </p:tgtEl>
                                      </p:cBhvr>
                                    </p:animEffect>
                                    <p:anim calcmode="lin" valueType="num">
                                      <p:cBhvr>
                                        <p:cTn id="10" dur="8000" fill="hold"/>
                                        <p:tgtEl>
                                          <p:spTgt spid="5"/>
                                        </p:tgtEl>
                                        <p:attrNameLst>
                                          <p:attrName>ppt_x</p:attrName>
                                        </p:attrNameLst>
                                      </p:cBhvr>
                                      <p:tavLst>
                                        <p:tav tm="0">
                                          <p:val>
                                            <p:strVal val="#ppt_x"/>
                                          </p:val>
                                        </p:tav>
                                        <p:tav tm="100000">
                                          <p:val>
                                            <p:strVal val="#ppt_x"/>
                                          </p:val>
                                        </p:tav>
                                      </p:tavLst>
                                    </p:anim>
                                    <p:anim calcmode="lin" valueType="num">
                                      <p:cBhvr>
                                        <p:cTn id="11" dur="8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D9F296D-76DD-4972-99F7-C9BAB92D9936}"/>
              </a:ext>
            </a:extLst>
          </p:cNvPr>
          <p:cNvSpPr txBox="1"/>
          <p:nvPr/>
        </p:nvSpPr>
        <p:spPr>
          <a:xfrm>
            <a:off x="1128891" y="627379"/>
            <a:ext cx="9967001" cy="5614294"/>
          </a:xfrm>
          <a:prstGeom prst="rect">
            <a:avLst/>
          </a:prstGeom>
        </p:spPr>
        <p:txBody>
          <a:bodyPr vert="horz" wrap="square" lIns="0" tIns="5715" rIns="0" bIns="0" rtlCol="0">
            <a:spAutoFit/>
          </a:bodyPr>
          <a:lstStyle/>
          <a:p>
            <a:pPr>
              <a:lnSpc>
                <a:spcPct val="100000"/>
              </a:lnSpc>
            </a:pPr>
            <a:endParaRPr sz="1600" dirty="0">
              <a:latin typeface="Times New Roman"/>
              <a:cs typeface="Times New Roman"/>
            </a:endParaRPr>
          </a:p>
          <a:p>
            <a:pPr marL="13335" marR="83820">
              <a:lnSpc>
                <a:spcPct val="105100"/>
              </a:lnSpc>
            </a:pPr>
            <a:r>
              <a:rPr sz="1600" spc="10" dirty="0">
                <a:solidFill>
                  <a:srgbClr val="2F5496"/>
                </a:solidFill>
                <a:latin typeface="Calibri"/>
                <a:cs typeface="Calibri"/>
              </a:rPr>
              <a:t>It is </a:t>
            </a:r>
            <a:r>
              <a:rPr sz="1600" spc="15" dirty="0">
                <a:solidFill>
                  <a:srgbClr val="2F5496"/>
                </a:solidFill>
                <a:latin typeface="Calibri"/>
                <a:cs typeface="Calibri"/>
              </a:rPr>
              <a:t>imperative for patient safety that the right blood </a:t>
            </a:r>
            <a:r>
              <a:rPr sz="1600" spc="10" dirty="0">
                <a:solidFill>
                  <a:srgbClr val="2F5496"/>
                </a:solidFill>
                <a:latin typeface="Calibri"/>
                <a:cs typeface="Calibri"/>
              </a:rPr>
              <a:t>is </a:t>
            </a:r>
            <a:r>
              <a:rPr sz="1600" spc="15" dirty="0">
                <a:solidFill>
                  <a:srgbClr val="2F5496"/>
                </a:solidFill>
                <a:latin typeface="Calibri"/>
                <a:cs typeface="Calibri"/>
              </a:rPr>
              <a:t>transfused to the right patient at the right </a:t>
            </a:r>
            <a:r>
              <a:rPr sz="1600" spc="20" dirty="0">
                <a:solidFill>
                  <a:srgbClr val="2F5496"/>
                </a:solidFill>
                <a:latin typeface="Calibri"/>
                <a:cs typeface="Calibri"/>
              </a:rPr>
              <a:t>time.  </a:t>
            </a:r>
            <a:r>
              <a:rPr sz="1600" spc="10" dirty="0">
                <a:solidFill>
                  <a:srgbClr val="2F5496"/>
                </a:solidFill>
                <a:latin typeface="Calibri"/>
                <a:cs typeface="Calibri"/>
              </a:rPr>
              <a:t>It is </a:t>
            </a:r>
            <a:r>
              <a:rPr sz="1600" spc="15" dirty="0">
                <a:solidFill>
                  <a:srgbClr val="2F5496"/>
                </a:solidFill>
                <a:latin typeface="Calibri"/>
                <a:cs typeface="Calibri"/>
              </a:rPr>
              <a:t>the responsibility of the </a:t>
            </a:r>
            <a:r>
              <a:rPr sz="1600" spc="20" dirty="0">
                <a:solidFill>
                  <a:srgbClr val="2F5496"/>
                </a:solidFill>
                <a:latin typeface="Calibri"/>
                <a:cs typeface="Calibri"/>
              </a:rPr>
              <a:t>person </a:t>
            </a:r>
            <a:r>
              <a:rPr sz="1600" spc="15" dirty="0">
                <a:solidFill>
                  <a:srgbClr val="2F5496"/>
                </a:solidFill>
                <a:latin typeface="Calibri"/>
                <a:cs typeface="Calibri"/>
              </a:rPr>
              <a:t>to </a:t>
            </a:r>
            <a:r>
              <a:rPr sz="1600" spc="20" dirty="0">
                <a:solidFill>
                  <a:srgbClr val="2F5496"/>
                </a:solidFill>
                <a:latin typeface="Calibri"/>
                <a:cs typeface="Calibri"/>
              </a:rPr>
              <a:t>complete another </a:t>
            </a:r>
            <a:r>
              <a:rPr sz="1600" spc="15" dirty="0">
                <a:solidFill>
                  <a:srgbClr val="2F5496"/>
                </a:solidFill>
                <a:latin typeface="Calibri"/>
                <a:cs typeface="Calibri"/>
              </a:rPr>
              <a:t>check </a:t>
            </a:r>
            <a:r>
              <a:rPr sz="1600" spc="20" dirty="0">
                <a:solidFill>
                  <a:srgbClr val="2F5496"/>
                </a:solidFill>
                <a:latin typeface="Calibri"/>
                <a:cs typeface="Calibri"/>
              </a:rPr>
              <a:t>on </a:t>
            </a:r>
            <a:r>
              <a:rPr sz="1600" spc="15" dirty="0">
                <a:solidFill>
                  <a:srgbClr val="2F5496"/>
                </a:solidFill>
                <a:latin typeface="Calibri"/>
                <a:cs typeface="Calibri"/>
              </a:rPr>
              <a:t>the blood </a:t>
            </a:r>
            <a:r>
              <a:rPr sz="1600" spc="20" dirty="0">
                <a:solidFill>
                  <a:srgbClr val="2F5496"/>
                </a:solidFill>
                <a:latin typeface="Calibri"/>
                <a:cs typeface="Calibri"/>
              </a:rPr>
              <a:t>component </a:t>
            </a:r>
            <a:r>
              <a:rPr sz="1600" spc="15" dirty="0">
                <a:solidFill>
                  <a:srgbClr val="2F5496"/>
                </a:solidFill>
                <a:latin typeface="Calibri"/>
                <a:cs typeface="Calibri"/>
              </a:rPr>
              <a:t>to </a:t>
            </a:r>
            <a:r>
              <a:rPr sz="1600" spc="20" dirty="0">
                <a:solidFill>
                  <a:srgbClr val="2F5496"/>
                </a:solidFill>
                <a:latin typeface="Calibri"/>
                <a:cs typeface="Calibri"/>
              </a:rPr>
              <a:t>ensure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the correct</a:t>
            </a:r>
            <a:r>
              <a:rPr sz="1600" spc="10" dirty="0">
                <a:solidFill>
                  <a:srgbClr val="2F5496"/>
                </a:solidFill>
                <a:latin typeface="Calibri"/>
                <a:cs typeface="Calibri"/>
              </a:rPr>
              <a:t> </a:t>
            </a:r>
            <a:r>
              <a:rPr sz="1600" spc="15" dirty="0">
                <a:solidFill>
                  <a:srgbClr val="2F5496"/>
                </a:solidFill>
                <a:latin typeface="Calibri"/>
                <a:cs typeface="Calibri"/>
              </a:rPr>
              <a:t>one.</a:t>
            </a:r>
            <a:endParaRPr sz="1600" dirty="0">
              <a:latin typeface="Calibri"/>
              <a:cs typeface="Calibri"/>
            </a:endParaRPr>
          </a:p>
          <a:p>
            <a:pPr>
              <a:lnSpc>
                <a:spcPct val="100000"/>
              </a:lnSpc>
              <a:spcBef>
                <a:spcPts val="5"/>
              </a:spcBef>
            </a:pPr>
            <a:endParaRPr sz="1600" dirty="0">
              <a:latin typeface="Times New Roman"/>
              <a:cs typeface="Times New Roman"/>
            </a:endParaRPr>
          </a:p>
          <a:p>
            <a:pPr marL="12700" marR="248285">
              <a:lnSpc>
                <a:spcPct val="104900"/>
              </a:lnSpc>
            </a:pPr>
            <a:r>
              <a:rPr sz="1600" spc="20" dirty="0">
                <a:solidFill>
                  <a:srgbClr val="2F5496"/>
                </a:solidFill>
                <a:latin typeface="Calibri"/>
                <a:cs typeface="Calibri"/>
              </a:rPr>
              <a:t>Wherever </a:t>
            </a:r>
            <a:r>
              <a:rPr sz="1600" spc="15" dirty="0">
                <a:solidFill>
                  <a:srgbClr val="2F5496"/>
                </a:solidFill>
                <a:latin typeface="Calibri"/>
                <a:cs typeface="Calibri"/>
              </a:rPr>
              <a:t>possible, transfusions should not be started at night (the definition of a night transfusion </a:t>
            </a:r>
            <a:r>
              <a:rPr sz="1600" spc="10" dirty="0">
                <a:solidFill>
                  <a:srgbClr val="2F5496"/>
                </a:solidFill>
                <a:latin typeface="Calibri"/>
                <a:cs typeface="Calibri"/>
              </a:rPr>
              <a:t>is  </a:t>
            </a:r>
            <a:r>
              <a:rPr sz="1600" spc="20" dirty="0">
                <a:solidFill>
                  <a:srgbClr val="2F5496"/>
                </a:solidFill>
                <a:latin typeface="Calibri"/>
                <a:cs typeface="Calibri"/>
              </a:rPr>
              <a:t>one which commences on </a:t>
            </a:r>
            <a:r>
              <a:rPr sz="1600" spc="15" dirty="0">
                <a:solidFill>
                  <a:srgbClr val="2F5496"/>
                </a:solidFill>
                <a:latin typeface="Calibri"/>
                <a:cs typeface="Calibri"/>
              </a:rPr>
              <a:t>the night shift </a:t>
            </a:r>
            <a:r>
              <a:rPr sz="1600" spc="10" dirty="0">
                <a:solidFill>
                  <a:srgbClr val="2F5496"/>
                </a:solidFill>
                <a:latin typeface="Calibri"/>
                <a:cs typeface="Calibri"/>
              </a:rPr>
              <a:t>in </a:t>
            </a:r>
            <a:r>
              <a:rPr sz="1600" spc="15" dirty="0">
                <a:solidFill>
                  <a:srgbClr val="2F5496"/>
                </a:solidFill>
                <a:latin typeface="Calibri"/>
                <a:cs typeface="Calibri"/>
              </a:rPr>
              <a:t>any </a:t>
            </a:r>
            <a:r>
              <a:rPr sz="1600" spc="10" dirty="0">
                <a:solidFill>
                  <a:srgbClr val="2F5496"/>
                </a:solidFill>
                <a:latin typeface="Calibri"/>
                <a:cs typeface="Calibri"/>
              </a:rPr>
              <a:t>clinical </a:t>
            </a:r>
            <a:r>
              <a:rPr sz="1600" spc="15" dirty="0">
                <a:solidFill>
                  <a:srgbClr val="2F5496"/>
                </a:solidFill>
                <a:latin typeface="Calibri"/>
                <a:cs typeface="Calibri"/>
              </a:rPr>
              <a:t>area). </a:t>
            </a:r>
            <a:r>
              <a:rPr sz="1600" spc="10" dirty="0">
                <a:solidFill>
                  <a:srgbClr val="2F5496"/>
                </a:solidFill>
                <a:latin typeface="Calibri"/>
                <a:cs typeface="Calibri"/>
              </a:rPr>
              <a:t>In </a:t>
            </a:r>
            <a:r>
              <a:rPr sz="1600" spc="15" dirty="0">
                <a:solidFill>
                  <a:srgbClr val="2F5496"/>
                </a:solidFill>
                <a:latin typeface="Calibri"/>
                <a:cs typeface="Calibri"/>
              </a:rPr>
              <a:t>an </a:t>
            </a:r>
            <a:r>
              <a:rPr sz="1600" spc="20" dirty="0">
                <a:solidFill>
                  <a:srgbClr val="2F5496"/>
                </a:solidFill>
                <a:latin typeface="Calibri"/>
                <a:cs typeface="Calibri"/>
              </a:rPr>
              <a:t>emergency, </a:t>
            </a:r>
            <a:r>
              <a:rPr sz="1600" spc="5" dirty="0">
                <a:solidFill>
                  <a:srgbClr val="2F5496"/>
                </a:solidFill>
                <a:latin typeface="Calibri"/>
                <a:cs typeface="Calibri"/>
              </a:rPr>
              <a:t>it </a:t>
            </a:r>
            <a:r>
              <a:rPr sz="1600" spc="20" dirty="0">
                <a:solidFill>
                  <a:srgbClr val="2F5496"/>
                </a:solidFill>
                <a:latin typeface="Calibri"/>
                <a:cs typeface="Calibri"/>
              </a:rPr>
              <a:t>would </a:t>
            </a:r>
            <a:r>
              <a:rPr sz="1600" spc="15" dirty="0">
                <a:solidFill>
                  <a:srgbClr val="2F5496"/>
                </a:solidFill>
                <a:latin typeface="Calibri"/>
                <a:cs typeface="Calibri"/>
              </a:rPr>
              <a:t>not </a:t>
            </a:r>
            <a:r>
              <a:rPr sz="1600" spc="20" dirty="0">
                <a:solidFill>
                  <a:srgbClr val="2F5496"/>
                </a:solidFill>
                <a:latin typeface="Calibri"/>
                <a:cs typeface="Calibri"/>
              </a:rPr>
              <a:t>be  </a:t>
            </a:r>
            <a:r>
              <a:rPr sz="1600" spc="15" dirty="0">
                <a:solidFill>
                  <a:srgbClr val="2F5496"/>
                </a:solidFill>
                <a:latin typeface="Calibri"/>
                <a:cs typeface="Calibri"/>
              </a:rPr>
              <a:t>appropriate </a:t>
            </a:r>
            <a:r>
              <a:rPr sz="1600" spc="10" dirty="0">
                <a:solidFill>
                  <a:srgbClr val="2F5496"/>
                </a:solidFill>
                <a:latin typeface="Calibri"/>
                <a:cs typeface="Calibri"/>
              </a:rPr>
              <a:t>to </a:t>
            </a:r>
            <a:r>
              <a:rPr sz="1600" spc="15" dirty="0">
                <a:solidFill>
                  <a:srgbClr val="2F5496"/>
                </a:solidFill>
                <a:latin typeface="Calibri"/>
                <a:cs typeface="Calibri"/>
              </a:rPr>
              <a:t>delay a transfusion for this reason, so </a:t>
            </a:r>
            <a:r>
              <a:rPr sz="1600" spc="10" dirty="0">
                <a:solidFill>
                  <a:srgbClr val="2F5496"/>
                </a:solidFill>
                <a:latin typeface="Calibri"/>
                <a:cs typeface="Calibri"/>
              </a:rPr>
              <a:t>in </a:t>
            </a:r>
            <a:r>
              <a:rPr sz="1600" spc="15" dirty="0">
                <a:solidFill>
                  <a:srgbClr val="2F5496"/>
                </a:solidFill>
                <a:latin typeface="Calibri"/>
                <a:cs typeface="Calibri"/>
              </a:rPr>
              <a:t>cases of </a:t>
            </a:r>
            <a:r>
              <a:rPr sz="1600" spc="20" dirty="0">
                <a:solidFill>
                  <a:srgbClr val="2F5496"/>
                </a:solidFill>
                <a:latin typeface="Calibri"/>
                <a:cs typeface="Calibri"/>
              </a:rPr>
              <a:t>massive trauma </a:t>
            </a:r>
            <a:r>
              <a:rPr sz="1600" spc="15" dirty="0">
                <a:solidFill>
                  <a:srgbClr val="2F5496"/>
                </a:solidFill>
                <a:latin typeface="Calibri"/>
                <a:cs typeface="Calibri"/>
              </a:rPr>
              <a:t>or </a:t>
            </a:r>
            <a:r>
              <a:rPr sz="1600" spc="20" dirty="0">
                <a:solidFill>
                  <a:srgbClr val="2F5496"/>
                </a:solidFill>
                <a:latin typeface="Calibri"/>
                <a:cs typeface="Calibri"/>
              </a:rPr>
              <a:t>haemorrhage, </a:t>
            </a:r>
            <a:r>
              <a:rPr sz="1600" spc="15" dirty="0">
                <a:solidFill>
                  <a:srgbClr val="2F5496"/>
                </a:solidFill>
                <a:latin typeface="Calibri"/>
                <a:cs typeface="Calibri"/>
              </a:rPr>
              <a:t>a  night transfusion </a:t>
            </a:r>
            <a:r>
              <a:rPr sz="1600" spc="10" dirty="0">
                <a:solidFill>
                  <a:srgbClr val="2F5496"/>
                </a:solidFill>
                <a:latin typeface="Calibri"/>
                <a:cs typeface="Calibri"/>
              </a:rPr>
              <a:t>will </a:t>
            </a:r>
            <a:r>
              <a:rPr sz="1600" spc="15" dirty="0">
                <a:solidFill>
                  <a:srgbClr val="2F5496"/>
                </a:solidFill>
                <a:latin typeface="Calibri"/>
                <a:cs typeface="Calibri"/>
              </a:rPr>
              <a:t>take place as</a:t>
            </a:r>
            <a:r>
              <a:rPr sz="1600" spc="20" dirty="0">
                <a:solidFill>
                  <a:srgbClr val="2F5496"/>
                </a:solidFill>
                <a:latin typeface="Calibri"/>
                <a:cs typeface="Calibri"/>
              </a:rPr>
              <a:t> </a:t>
            </a:r>
            <a:r>
              <a:rPr sz="1600" spc="15" dirty="0">
                <a:solidFill>
                  <a:srgbClr val="2F5496"/>
                </a:solidFill>
                <a:latin typeface="Calibri"/>
                <a:cs typeface="Calibri"/>
              </a:rPr>
              <a:t>necessary.</a:t>
            </a:r>
            <a:endParaRPr sz="1600" dirty="0">
              <a:latin typeface="Calibri"/>
              <a:cs typeface="Calibri"/>
            </a:endParaRPr>
          </a:p>
          <a:p>
            <a:pPr>
              <a:lnSpc>
                <a:spcPct val="100000"/>
              </a:lnSpc>
              <a:spcBef>
                <a:spcPts val="30"/>
              </a:spcBef>
            </a:pPr>
            <a:endParaRPr sz="1600" dirty="0">
              <a:latin typeface="Times New Roman"/>
              <a:cs typeface="Times New Roman"/>
            </a:endParaRPr>
          </a:p>
          <a:p>
            <a:pPr marL="12700" marR="5080">
              <a:lnSpc>
                <a:spcPct val="105300"/>
              </a:lnSpc>
            </a:pPr>
            <a:r>
              <a:rPr sz="1600" spc="15" dirty="0">
                <a:solidFill>
                  <a:srgbClr val="2F5496"/>
                </a:solidFill>
                <a:latin typeface="Calibri"/>
                <a:cs typeface="Calibri"/>
              </a:rPr>
              <a:t>Blood </a:t>
            </a:r>
            <a:r>
              <a:rPr sz="1600" spc="20" dirty="0">
                <a:solidFill>
                  <a:srgbClr val="2F5496"/>
                </a:solidFill>
                <a:latin typeface="Calibri"/>
                <a:cs typeface="Calibri"/>
              </a:rPr>
              <a:t>components </a:t>
            </a:r>
            <a:r>
              <a:rPr sz="1600" spc="15" dirty="0">
                <a:solidFill>
                  <a:srgbClr val="2F5496"/>
                </a:solidFill>
                <a:latin typeface="Calibri"/>
                <a:cs typeface="Calibri"/>
              </a:rPr>
              <a:t>should never be </a:t>
            </a:r>
            <a:r>
              <a:rPr sz="1600" spc="10" dirty="0">
                <a:solidFill>
                  <a:srgbClr val="2F5496"/>
                </a:solidFill>
                <a:latin typeface="Calibri"/>
                <a:cs typeface="Calibri"/>
              </a:rPr>
              <a:t>left </a:t>
            </a:r>
            <a:r>
              <a:rPr sz="1600" spc="20" dirty="0">
                <a:solidFill>
                  <a:srgbClr val="2F5496"/>
                </a:solidFill>
                <a:latin typeface="Calibri"/>
                <a:cs typeface="Calibri"/>
              </a:rPr>
              <a:t>unattended. Once </a:t>
            </a:r>
            <a:r>
              <a:rPr sz="1600" spc="15" dirty="0">
                <a:solidFill>
                  <a:srgbClr val="2F5496"/>
                </a:solidFill>
                <a:latin typeface="Calibri"/>
                <a:cs typeface="Calibri"/>
              </a:rPr>
              <a:t>they are delivered to the </a:t>
            </a:r>
            <a:r>
              <a:rPr sz="1600" spc="10" dirty="0">
                <a:solidFill>
                  <a:srgbClr val="2F5496"/>
                </a:solidFill>
                <a:latin typeface="Calibri"/>
                <a:cs typeface="Calibri"/>
              </a:rPr>
              <a:t>clinical </a:t>
            </a:r>
            <a:r>
              <a:rPr sz="1600" spc="15" dirty="0">
                <a:solidFill>
                  <a:srgbClr val="2F5496"/>
                </a:solidFill>
                <a:latin typeface="Calibri"/>
                <a:cs typeface="Calibri"/>
              </a:rPr>
              <a:t>area they  should be taken directly to the patient’s bedside </a:t>
            </a:r>
            <a:r>
              <a:rPr sz="1600" spc="20" dirty="0">
                <a:solidFill>
                  <a:srgbClr val="2F5496"/>
                </a:solidFill>
                <a:latin typeface="Calibri"/>
                <a:cs typeface="Calibri"/>
              </a:rPr>
              <a:t>and </a:t>
            </a:r>
            <a:r>
              <a:rPr sz="1600" spc="15" dirty="0">
                <a:solidFill>
                  <a:srgbClr val="2F5496"/>
                </a:solidFill>
                <a:latin typeface="Calibri"/>
                <a:cs typeface="Calibri"/>
              </a:rPr>
              <a:t>checked. </a:t>
            </a:r>
            <a:r>
              <a:rPr sz="1600" spc="25" dirty="0">
                <a:solidFill>
                  <a:srgbClr val="2F5496"/>
                </a:solidFill>
                <a:latin typeface="Calibri"/>
                <a:cs typeface="Calibri"/>
              </a:rPr>
              <a:t>We </a:t>
            </a:r>
            <a:r>
              <a:rPr sz="1600" spc="20" dirty="0">
                <a:solidFill>
                  <a:srgbClr val="2F5496"/>
                </a:solidFill>
                <a:latin typeface="Calibri"/>
                <a:cs typeface="Calibri"/>
              </a:rPr>
              <a:t>cannot </a:t>
            </a:r>
            <a:r>
              <a:rPr sz="1600" spc="15" dirty="0">
                <a:solidFill>
                  <a:srgbClr val="2F5496"/>
                </a:solidFill>
                <a:latin typeface="Calibri"/>
                <a:cs typeface="Calibri"/>
              </a:rPr>
              <a:t>stress </a:t>
            </a:r>
            <a:r>
              <a:rPr sz="1600" spc="20" dirty="0">
                <a:solidFill>
                  <a:srgbClr val="2F5496"/>
                </a:solidFill>
                <a:latin typeface="Calibri"/>
                <a:cs typeface="Calibri"/>
              </a:rPr>
              <a:t>how </a:t>
            </a:r>
            <a:r>
              <a:rPr sz="1600" spc="15" dirty="0">
                <a:solidFill>
                  <a:srgbClr val="2F5496"/>
                </a:solidFill>
                <a:latin typeface="Calibri"/>
                <a:cs typeface="Calibri"/>
              </a:rPr>
              <a:t>important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that  checking should not take place </a:t>
            </a:r>
            <a:r>
              <a:rPr sz="1600" spc="10" dirty="0">
                <a:solidFill>
                  <a:srgbClr val="2F5496"/>
                </a:solidFill>
                <a:latin typeface="Calibri"/>
                <a:cs typeface="Calibri"/>
              </a:rPr>
              <a:t>in </a:t>
            </a:r>
            <a:r>
              <a:rPr sz="1600" spc="15" dirty="0">
                <a:solidFill>
                  <a:srgbClr val="2F5496"/>
                </a:solidFill>
                <a:latin typeface="Calibri"/>
                <a:cs typeface="Calibri"/>
              </a:rPr>
              <a:t>a separate area, as </a:t>
            </a:r>
            <a:r>
              <a:rPr sz="1600" spc="10" dirty="0">
                <a:solidFill>
                  <a:srgbClr val="2F5496"/>
                </a:solidFill>
                <a:latin typeface="Calibri"/>
                <a:cs typeface="Calibri"/>
              </a:rPr>
              <a:t>this </a:t>
            </a:r>
            <a:r>
              <a:rPr sz="1600" spc="15" dirty="0">
                <a:solidFill>
                  <a:srgbClr val="2F5496"/>
                </a:solidFill>
                <a:latin typeface="Calibri"/>
                <a:cs typeface="Calibri"/>
              </a:rPr>
              <a:t>has </a:t>
            </a:r>
            <a:r>
              <a:rPr sz="1600" spc="20" dirty="0">
                <a:solidFill>
                  <a:srgbClr val="2F5496"/>
                </a:solidFill>
                <a:latin typeface="Calibri"/>
                <a:cs typeface="Calibri"/>
              </a:rPr>
              <a:t>been documented </a:t>
            </a:r>
            <a:r>
              <a:rPr sz="1600" spc="15" dirty="0">
                <a:solidFill>
                  <a:srgbClr val="2F5496"/>
                </a:solidFill>
                <a:latin typeface="Calibri"/>
                <a:cs typeface="Calibri"/>
              </a:rPr>
              <a:t>as the cause of </a:t>
            </a:r>
            <a:r>
              <a:rPr sz="1600" spc="20" dirty="0">
                <a:solidFill>
                  <a:srgbClr val="2F5496"/>
                </a:solidFill>
                <a:latin typeface="Calibri"/>
                <a:cs typeface="Calibri"/>
              </a:rPr>
              <a:t>severe  </a:t>
            </a:r>
            <a:r>
              <a:rPr sz="1600" spc="15" dirty="0">
                <a:solidFill>
                  <a:srgbClr val="2F5496"/>
                </a:solidFill>
                <a:latin typeface="Calibri"/>
                <a:cs typeface="Calibri"/>
              </a:rPr>
              <a:t>reactions </a:t>
            </a:r>
            <a:r>
              <a:rPr sz="1600" spc="20" dirty="0">
                <a:solidFill>
                  <a:srgbClr val="2F5496"/>
                </a:solidFill>
                <a:latin typeface="Calibri"/>
                <a:cs typeface="Calibri"/>
              </a:rPr>
              <a:t>and even </a:t>
            </a:r>
            <a:r>
              <a:rPr sz="1600" spc="15" dirty="0">
                <a:solidFill>
                  <a:srgbClr val="2F5496"/>
                </a:solidFill>
                <a:latin typeface="Calibri"/>
                <a:cs typeface="Calibri"/>
              </a:rPr>
              <a:t>mortality </a:t>
            </a:r>
            <a:r>
              <a:rPr sz="1600" spc="20" dirty="0">
                <a:solidFill>
                  <a:srgbClr val="2F5496"/>
                </a:solidFill>
                <a:latin typeface="Calibri"/>
                <a:cs typeface="Calibri"/>
              </a:rPr>
              <a:t>and </a:t>
            </a:r>
            <a:r>
              <a:rPr sz="1600" spc="10" dirty="0">
                <a:solidFill>
                  <a:srgbClr val="2F5496"/>
                </a:solidFill>
                <a:latin typeface="Calibri"/>
                <a:cs typeface="Calibri"/>
              </a:rPr>
              <a:t>is </a:t>
            </a:r>
            <a:r>
              <a:rPr sz="1600" spc="15" dirty="0">
                <a:solidFill>
                  <a:srgbClr val="2F5496"/>
                </a:solidFill>
                <a:latin typeface="Calibri"/>
                <a:cs typeface="Calibri"/>
              </a:rPr>
              <a:t>therefore extremely </a:t>
            </a:r>
            <a:r>
              <a:rPr sz="1600" spc="20" dirty="0">
                <a:solidFill>
                  <a:srgbClr val="2F5496"/>
                </a:solidFill>
                <a:latin typeface="Calibri"/>
                <a:cs typeface="Calibri"/>
              </a:rPr>
              <a:t>bad</a:t>
            </a:r>
            <a:r>
              <a:rPr sz="1600" spc="10" dirty="0">
                <a:solidFill>
                  <a:srgbClr val="2F5496"/>
                </a:solidFill>
                <a:latin typeface="Calibri"/>
                <a:cs typeface="Calibri"/>
              </a:rPr>
              <a:t> </a:t>
            </a:r>
            <a:r>
              <a:rPr sz="1600" spc="15" dirty="0">
                <a:solidFill>
                  <a:srgbClr val="2F5496"/>
                </a:solidFill>
                <a:latin typeface="Calibri"/>
                <a:cs typeface="Calibri"/>
              </a:rPr>
              <a:t>practice.</a:t>
            </a:r>
            <a:endParaRPr sz="1600" dirty="0">
              <a:latin typeface="Calibri"/>
              <a:cs typeface="Calibri"/>
            </a:endParaRPr>
          </a:p>
          <a:p>
            <a:pPr>
              <a:lnSpc>
                <a:spcPct val="100000"/>
              </a:lnSpc>
              <a:spcBef>
                <a:spcPts val="35"/>
              </a:spcBef>
            </a:pPr>
            <a:endParaRPr sz="1600" dirty="0">
              <a:latin typeface="Times New Roman"/>
              <a:cs typeface="Times New Roman"/>
            </a:endParaRPr>
          </a:p>
          <a:p>
            <a:pPr marL="13970" marR="204470">
              <a:lnSpc>
                <a:spcPct val="104500"/>
              </a:lnSpc>
              <a:spcBef>
                <a:spcPts val="50"/>
              </a:spcBef>
            </a:pPr>
            <a:r>
              <a:rPr sz="1600" spc="20" dirty="0">
                <a:solidFill>
                  <a:srgbClr val="2F5496"/>
                </a:solidFill>
                <a:latin typeface="Calibri"/>
                <a:cs typeface="Calibri"/>
              </a:rPr>
              <a:t>Once </a:t>
            </a:r>
            <a:r>
              <a:rPr sz="1600" spc="15" dirty="0">
                <a:solidFill>
                  <a:srgbClr val="2F5496"/>
                </a:solidFill>
                <a:latin typeface="Calibri"/>
                <a:cs typeface="Calibri"/>
              </a:rPr>
              <a:t>checking has </a:t>
            </a:r>
            <a:r>
              <a:rPr sz="1600" spc="20" dirty="0">
                <a:solidFill>
                  <a:srgbClr val="2F5496"/>
                </a:solidFill>
                <a:latin typeface="Calibri"/>
                <a:cs typeface="Calibri"/>
              </a:rPr>
              <a:t>been completed </a:t>
            </a:r>
            <a:r>
              <a:rPr sz="1600" spc="10" dirty="0">
                <a:solidFill>
                  <a:srgbClr val="2F5496"/>
                </a:solidFill>
                <a:latin typeface="Calibri"/>
                <a:cs typeface="Calibri"/>
              </a:rPr>
              <a:t>in line </a:t>
            </a:r>
            <a:r>
              <a:rPr sz="1600" spc="15" dirty="0">
                <a:solidFill>
                  <a:srgbClr val="2F5496"/>
                </a:solidFill>
                <a:latin typeface="Calibri"/>
                <a:cs typeface="Calibri"/>
              </a:rPr>
              <a:t>with your </a:t>
            </a:r>
            <a:r>
              <a:rPr sz="1600" spc="25" dirty="0">
                <a:solidFill>
                  <a:srgbClr val="2F5496"/>
                </a:solidFill>
                <a:latin typeface="Calibri"/>
                <a:cs typeface="Calibri"/>
              </a:rPr>
              <a:t>own </a:t>
            </a:r>
            <a:r>
              <a:rPr sz="1600" spc="15" dirty="0">
                <a:solidFill>
                  <a:srgbClr val="2F5496"/>
                </a:solidFill>
                <a:latin typeface="Calibri"/>
                <a:cs typeface="Calibri"/>
              </a:rPr>
              <a:t>organisations procedures, </a:t>
            </a:r>
            <a:r>
              <a:rPr sz="1600" spc="20" dirty="0">
                <a:solidFill>
                  <a:srgbClr val="2F5496"/>
                </a:solidFill>
                <a:latin typeface="Calibri"/>
                <a:cs typeface="Calibri"/>
              </a:rPr>
              <a:t>with </a:t>
            </a:r>
            <a:r>
              <a:rPr sz="1600" spc="15" dirty="0">
                <a:solidFill>
                  <a:srgbClr val="2F5496"/>
                </a:solidFill>
                <a:latin typeface="Calibri"/>
                <a:cs typeface="Calibri"/>
              </a:rPr>
              <a:t>the patient’s  identity being </a:t>
            </a:r>
            <a:r>
              <a:rPr sz="1600" spc="20" dirty="0">
                <a:solidFill>
                  <a:srgbClr val="2F5496"/>
                </a:solidFill>
                <a:latin typeface="Calibri"/>
                <a:cs typeface="Calibri"/>
              </a:rPr>
              <a:t>checked </a:t>
            </a:r>
            <a:r>
              <a:rPr sz="1600" spc="15" dirty="0">
                <a:solidFill>
                  <a:srgbClr val="2F5496"/>
                </a:solidFill>
                <a:latin typeface="Calibri"/>
                <a:cs typeface="Calibri"/>
              </a:rPr>
              <a:t>a </a:t>
            </a:r>
            <a:r>
              <a:rPr sz="1600" spc="10" dirty="0">
                <a:solidFill>
                  <a:srgbClr val="2F5496"/>
                </a:solidFill>
                <a:latin typeface="Calibri"/>
                <a:cs typeface="Calibri"/>
              </a:rPr>
              <a:t>final </a:t>
            </a:r>
            <a:r>
              <a:rPr sz="1600" spc="15" dirty="0">
                <a:solidFill>
                  <a:srgbClr val="2F5496"/>
                </a:solidFill>
                <a:latin typeface="Calibri"/>
                <a:cs typeface="Calibri"/>
              </a:rPr>
              <a:t>time, the blood should be administered. Local </a:t>
            </a:r>
            <a:r>
              <a:rPr sz="1600" spc="20" dirty="0">
                <a:solidFill>
                  <a:srgbClr val="2F5496"/>
                </a:solidFill>
                <a:latin typeface="Calibri"/>
                <a:cs typeface="Calibri"/>
              </a:rPr>
              <a:t>procedures </a:t>
            </a:r>
            <a:r>
              <a:rPr sz="1600" spc="15" dirty="0">
                <a:solidFill>
                  <a:srgbClr val="2F5496"/>
                </a:solidFill>
                <a:latin typeface="Calibri"/>
                <a:cs typeface="Calibri"/>
              </a:rPr>
              <a:t>vary </a:t>
            </a:r>
            <a:r>
              <a:rPr sz="1600" spc="20" dirty="0">
                <a:solidFill>
                  <a:srgbClr val="2F5496"/>
                </a:solidFill>
                <a:latin typeface="Calibri"/>
                <a:cs typeface="Calibri"/>
              </a:rPr>
              <a:t>about </a:t>
            </a:r>
            <a:r>
              <a:rPr sz="1600" spc="25" dirty="0">
                <a:solidFill>
                  <a:srgbClr val="2F5496"/>
                </a:solidFill>
                <a:latin typeface="Calibri"/>
                <a:cs typeface="Calibri"/>
              </a:rPr>
              <a:t>who  </a:t>
            </a:r>
            <a:r>
              <a:rPr sz="1600" spc="15" dirty="0">
                <a:solidFill>
                  <a:srgbClr val="2F5496"/>
                </a:solidFill>
                <a:latin typeface="Calibri"/>
                <a:cs typeface="Calibri"/>
              </a:rPr>
              <a:t>should </a:t>
            </a:r>
            <a:r>
              <a:rPr sz="1600" spc="20" dirty="0">
                <a:solidFill>
                  <a:srgbClr val="2F5496"/>
                </a:solidFill>
                <a:latin typeface="Calibri"/>
                <a:cs typeface="Calibri"/>
              </a:rPr>
              <a:t>complete </a:t>
            </a:r>
            <a:r>
              <a:rPr sz="1600" spc="15" dirty="0">
                <a:solidFill>
                  <a:srgbClr val="2F5496"/>
                </a:solidFill>
                <a:latin typeface="Calibri"/>
                <a:cs typeface="Calibri"/>
              </a:rPr>
              <a:t>the checking process, </a:t>
            </a:r>
            <a:r>
              <a:rPr sz="1600" spc="10" dirty="0">
                <a:solidFill>
                  <a:srgbClr val="2F5496"/>
                </a:solidFill>
                <a:latin typeface="Calibri"/>
                <a:cs typeface="Calibri"/>
              </a:rPr>
              <a:t>in </a:t>
            </a:r>
            <a:r>
              <a:rPr sz="1600" spc="20" dirty="0">
                <a:solidFill>
                  <a:srgbClr val="2F5496"/>
                </a:solidFill>
                <a:latin typeface="Calibri"/>
                <a:cs typeface="Calibri"/>
              </a:rPr>
              <a:t>some </a:t>
            </a:r>
            <a:r>
              <a:rPr sz="1600" spc="15" dirty="0">
                <a:solidFill>
                  <a:srgbClr val="2F5496"/>
                </a:solidFill>
                <a:latin typeface="Calibri"/>
                <a:cs typeface="Calibri"/>
              </a:rPr>
              <a:t>places </a:t>
            </a:r>
            <a:r>
              <a:rPr sz="1600" spc="20" dirty="0">
                <a:solidFill>
                  <a:srgbClr val="2F5496"/>
                </a:solidFill>
                <a:latin typeface="Calibri"/>
                <a:cs typeface="Calibri"/>
              </a:rPr>
              <a:t>one </a:t>
            </a:r>
            <a:r>
              <a:rPr sz="1600" spc="15" dirty="0">
                <a:solidFill>
                  <a:srgbClr val="2F5496"/>
                </a:solidFill>
                <a:latin typeface="Calibri"/>
                <a:cs typeface="Calibri"/>
              </a:rPr>
              <a:t>registered nurse </a:t>
            </a:r>
            <a:r>
              <a:rPr sz="1600" spc="20" dirty="0">
                <a:solidFill>
                  <a:srgbClr val="2F5496"/>
                </a:solidFill>
                <a:latin typeface="Calibri"/>
                <a:cs typeface="Calibri"/>
              </a:rPr>
              <a:t>may </a:t>
            </a:r>
            <a:r>
              <a:rPr sz="1600" spc="15" dirty="0">
                <a:solidFill>
                  <a:srgbClr val="2F5496"/>
                </a:solidFill>
                <a:latin typeface="Calibri"/>
                <a:cs typeface="Calibri"/>
              </a:rPr>
              <a:t>check </a:t>
            </a:r>
            <a:r>
              <a:rPr sz="1600" spc="20" dirty="0">
                <a:solidFill>
                  <a:srgbClr val="2F5496"/>
                </a:solidFill>
                <a:latin typeface="Calibri"/>
                <a:cs typeface="Calibri"/>
              </a:rPr>
              <a:t>and</a:t>
            </a:r>
            <a:r>
              <a:rPr sz="1600" spc="114" dirty="0">
                <a:solidFill>
                  <a:srgbClr val="2F5496"/>
                </a:solidFill>
                <a:latin typeface="Calibri"/>
                <a:cs typeface="Calibri"/>
              </a:rPr>
              <a:t> </a:t>
            </a:r>
            <a:r>
              <a:rPr sz="1600" spc="15" dirty="0">
                <a:solidFill>
                  <a:srgbClr val="2F5496"/>
                </a:solidFill>
                <a:latin typeface="Calibri"/>
                <a:cs typeface="Calibri"/>
              </a:rPr>
              <a:t>administer</a:t>
            </a:r>
            <a:r>
              <a:rPr lang="en-GB" sz="1600" spc="15" dirty="0">
                <a:solidFill>
                  <a:srgbClr val="2F5496"/>
                </a:solidFill>
                <a:cs typeface="Calibri"/>
              </a:rPr>
              <a:t>blood </a:t>
            </a:r>
            <a:r>
              <a:rPr lang="en-GB" sz="1600" spc="20" dirty="0">
                <a:solidFill>
                  <a:srgbClr val="2F5496"/>
                </a:solidFill>
                <a:cs typeface="Calibri"/>
              </a:rPr>
              <a:t>components, </a:t>
            </a:r>
            <a:r>
              <a:rPr lang="en-GB" sz="1600" spc="15" dirty="0">
                <a:solidFill>
                  <a:srgbClr val="2F5496"/>
                </a:solidFill>
                <a:cs typeface="Calibri"/>
              </a:rPr>
              <a:t>while </a:t>
            </a:r>
            <a:r>
              <a:rPr lang="en-GB" sz="1600" spc="10" dirty="0">
                <a:solidFill>
                  <a:srgbClr val="2F5496"/>
                </a:solidFill>
                <a:cs typeface="Calibri"/>
              </a:rPr>
              <a:t>in </a:t>
            </a:r>
            <a:r>
              <a:rPr lang="en-GB" sz="1600" spc="15" dirty="0">
                <a:solidFill>
                  <a:srgbClr val="2F5496"/>
                </a:solidFill>
                <a:cs typeface="Calibri"/>
              </a:rPr>
              <a:t>other places </a:t>
            </a:r>
            <a:r>
              <a:rPr lang="en-GB" sz="1600" spc="20" dirty="0">
                <a:solidFill>
                  <a:srgbClr val="2F5496"/>
                </a:solidFill>
                <a:cs typeface="Calibri"/>
              </a:rPr>
              <a:t>two </a:t>
            </a:r>
            <a:r>
              <a:rPr lang="en-GB" sz="1600" spc="15" dirty="0">
                <a:solidFill>
                  <a:srgbClr val="2F5496"/>
                </a:solidFill>
                <a:cs typeface="Calibri"/>
              </a:rPr>
              <a:t>registered nurses </a:t>
            </a:r>
            <a:r>
              <a:rPr lang="en-GB" sz="1600" spc="20" dirty="0">
                <a:solidFill>
                  <a:srgbClr val="2F5496"/>
                </a:solidFill>
                <a:cs typeface="Calibri"/>
              </a:rPr>
              <a:t>must </a:t>
            </a:r>
            <a:r>
              <a:rPr lang="en-GB" sz="1600" spc="15" dirty="0">
                <a:solidFill>
                  <a:srgbClr val="2F5496"/>
                </a:solidFill>
                <a:cs typeface="Calibri"/>
              </a:rPr>
              <a:t>be present with </a:t>
            </a:r>
            <a:r>
              <a:rPr lang="en-GB" sz="1600" spc="20" dirty="0">
                <a:solidFill>
                  <a:srgbClr val="2F5496"/>
                </a:solidFill>
                <a:cs typeface="Calibri"/>
              </a:rPr>
              <a:t>both </a:t>
            </a:r>
            <a:r>
              <a:rPr lang="en-GB" sz="1600" spc="15" dirty="0">
                <a:solidFill>
                  <a:srgbClr val="2F5496"/>
                </a:solidFill>
                <a:cs typeface="Calibri"/>
              </a:rPr>
              <a:t>completing  the process carefully </a:t>
            </a:r>
            <a:r>
              <a:rPr lang="en-GB" sz="1600" spc="20" dirty="0">
                <a:solidFill>
                  <a:srgbClr val="2F5496"/>
                </a:solidFill>
                <a:cs typeface="Calibri"/>
              </a:rPr>
              <a:t>and </a:t>
            </a:r>
            <a:r>
              <a:rPr lang="en-GB" sz="1600" spc="15" dirty="0">
                <a:solidFill>
                  <a:srgbClr val="2F5496"/>
                </a:solidFill>
                <a:cs typeface="Calibri"/>
              </a:rPr>
              <a:t>signing the</a:t>
            </a:r>
            <a:r>
              <a:rPr lang="en-GB" sz="1600" spc="10" dirty="0">
                <a:solidFill>
                  <a:srgbClr val="2F5496"/>
                </a:solidFill>
                <a:cs typeface="Calibri"/>
              </a:rPr>
              <a:t> </a:t>
            </a:r>
            <a:r>
              <a:rPr lang="en-GB" sz="1600" spc="20" dirty="0">
                <a:solidFill>
                  <a:srgbClr val="2F5496"/>
                </a:solidFill>
                <a:cs typeface="Calibri"/>
              </a:rPr>
              <a:t>paperwork.</a:t>
            </a:r>
            <a:endParaRPr lang="en-GB" sz="1600" dirty="0">
              <a:cs typeface="Calibri"/>
            </a:endParaRPr>
          </a:p>
          <a:p>
            <a:pPr>
              <a:lnSpc>
                <a:spcPct val="100000"/>
              </a:lnSpc>
              <a:spcBef>
                <a:spcPts val="35"/>
              </a:spcBef>
            </a:pPr>
            <a:endParaRPr lang="en-GB" sz="1600" dirty="0">
              <a:latin typeface="Times New Roman"/>
              <a:cs typeface="Times New Roman"/>
            </a:endParaRPr>
          </a:p>
          <a:p>
            <a:pPr marL="13970">
              <a:lnSpc>
                <a:spcPct val="100000"/>
              </a:lnSpc>
            </a:pPr>
            <a:r>
              <a:rPr lang="en-GB" sz="1600" spc="15" dirty="0">
                <a:solidFill>
                  <a:srgbClr val="2F5496"/>
                </a:solidFill>
                <a:cs typeface="Calibri"/>
              </a:rPr>
              <a:t>Please </a:t>
            </a:r>
            <a:r>
              <a:rPr lang="en-GB" sz="1600" spc="20" dirty="0">
                <a:solidFill>
                  <a:srgbClr val="2F5496"/>
                </a:solidFill>
                <a:cs typeface="Calibri"/>
              </a:rPr>
              <a:t>ensure </a:t>
            </a:r>
            <a:r>
              <a:rPr lang="en-GB" sz="1600" spc="15" dirty="0">
                <a:solidFill>
                  <a:srgbClr val="2F5496"/>
                </a:solidFill>
                <a:cs typeface="Calibri"/>
              </a:rPr>
              <a:t>sure </a:t>
            </a:r>
            <a:r>
              <a:rPr lang="en-GB" sz="1600" spc="20" dirty="0">
                <a:solidFill>
                  <a:srgbClr val="2F5496"/>
                </a:solidFill>
                <a:cs typeface="Calibri"/>
              </a:rPr>
              <a:t>you </a:t>
            </a:r>
            <a:r>
              <a:rPr lang="en-GB" sz="1600" spc="15" dirty="0">
                <a:solidFill>
                  <a:srgbClr val="2F5496"/>
                </a:solidFill>
                <a:cs typeface="Calibri"/>
              </a:rPr>
              <a:t>are </a:t>
            </a:r>
            <a:r>
              <a:rPr lang="en-GB" sz="1600" spc="10" dirty="0">
                <a:solidFill>
                  <a:srgbClr val="2F5496"/>
                </a:solidFill>
                <a:cs typeface="Calibri"/>
              </a:rPr>
              <a:t>fully </a:t>
            </a:r>
            <a:r>
              <a:rPr lang="en-GB" sz="1600" spc="20" dirty="0">
                <a:solidFill>
                  <a:srgbClr val="2F5496"/>
                </a:solidFill>
                <a:cs typeface="Calibri"/>
              </a:rPr>
              <a:t>aware </a:t>
            </a:r>
            <a:r>
              <a:rPr lang="en-GB" sz="1600" spc="15" dirty="0">
                <a:solidFill>
                  <a:srgbClr val="2F5496"/>
                </a:solidFill>
                <a:cs typeface="Calibri"/>
              </a:rPr>
              <a:t>of the </a:t>
            </a:r>
            <a:r>
              <a:rPr lang="en-GB" sz="1600" spc="20" dirty="0">
                <a:solidFill>
                  <a:srgbClr val="2F5496"/>
                </a:solidFill>
                <a:cs typeface="Calibri"/>
              </a:rPr>
              <a:t>requirements </a:t>
            </a:r>
            <a:r>
              <a:rPr lang="en-GB" sz="1600" spc="15" dirty="0">
                <a:solidFill>
                  <a:srgbClr val="2F5496"/>
                </a:solidFill>
                <a:cs typeface="Calibri"/>
              </a:rPr>
              <a:t>for your </a:t>
            </a:r>
            <a:r>
              <a:rPr lang="en-GB" sz="1600" spc="25" dirty="0">
                <a:solidFill>
                  <a:srgbClr val="2F5496"/>
                </a:solidFill>
                <a:cs typeface="Calibri"/>
              </a:rPr>
              <a:t>own</a:t>
            </a:r>
            <a:r>
              <a:rPr lang="en-GB" sz="1600" spc="35" dirty="0">
                <a:solidFill>
                  <a:srgbClr val="2F5496"/>
                </a:solidFill>
                <a:cs typeface="Calibri"/>
              </a:rPr>
              <a:t> </a:t>
            </a:r>
            <a:r>
              <a:rPr lang="en-GB" sz="1600" spc="15" dirty="0">
                <a:solidFill>
                  <a:srgbClr val="2F5496"/>
                </a:solidFill>
                <a:cs typeface="Calibri"/>
              </a:rPr>
              <a:t>workplace.</a:t>
            </a:r>
            <a:endParaRPr lang="en-GB" sz="1600" dirty="0">
              <a:cs typeface="Calibri"/>
            </a:endParaRPr>
          </a:p>
          <a:p>
            <a:pPr marL="12700" marR="43180">
              <a:lnSpc>
                <a:spcPct val="105100"/>
              </a:lnSpc>
            </a:pPr>
            <a:endParaRPr sz="1550" dirty="0">
              <a:latin typeface="Calibri"/>
              <a:cs typeface="Calibri"/>
            </a:endParaRPr>
          </a:p>
        </p:txBody>
      </p:sp>
    </p:spTree>
    <p:custDataLst>
      <p:tags r:id="rId1"/>
    </p:custDataLst>
    <p:extLst>
      <p:ext uri="{BB962C8B-B14F-4D97-AF65-F5344CB8AC3E}">
        <p14:creationId xmlns:p14="http://schemas.microsoft.com/office/powerpoint/2010/main" val="9458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1E498A6-C46E-4BAD-8F15-675C6A938EC5}"/>
              </a:ext>
            </a:extLst>
          </p:cNvPr>
          <p:cNvSpPr txBox="1"/>
          <p:nvPr/>
        </p:nvSpPr>
        <p:spPr>
          <a:xfrm>
            <a:off x="1128690" y="627379"/>
            <a:ext cx="9659472" cy="5430910"/>
          </a:xfrm>
          <a:prstGeom prst="rect">
            <a:avLst/>
          </a:prstGeom>
        </p:spPr>
        <p:txBody>
          <a:bodyPr vert="horz" wrap="square" lIns="0" tIns="6350" rIns="0" bIns="0" rtlCol="0">
            <a:spAutoFit/>
          </a:bodyPr>
          <a:lstStyle/>
          <a:p>
            <a:pPr>
              <a:lnSpc>
                <a:spcPct val="100000"/>
              </a:lnSpc>
              <a:spcBef>
                <a:spcPts val="40"/>
              </a:spcBef>
            </a:pPr>
            <a:endParaRPr sz="1750" dirty="0">
              <a:latin typeface="Times New Roman"/>
              <a:cs typeface="Times New Roman"/>
            </a:endParaRPr>
          </a:p>
          <a:p>
            <a:pPr marL="13970">
              <a:lnSpc>
                <a:spcPct val="100000"/>
              </a:lnSpc>
            </a:pPr>
            <a:r>
              <a:rPr b="1" u="sng" spc="25" dirty="0">
                <a:solidFill>
                  <a:srgbClr val="2F5496"/>
                </a:solidFill>
                <a:uFill>
                  <a:solidFill>
                    <a:srgbClr val="2F5496"/>
                  </a:solidFill>
                </a:uFill>
                <a:latin typeface="Calibri"/>
                <a:cs typeface="Calibri"/>
              </a:rPr>
              <a:t>CONFUSED </a:t>
            </a:r>
            <a:r>
              <a:rPr b="1" u="sng" spc="20" dirty="0">
                <a:solidFill>
                  <a:srgbClr val="2F5496"/>
                </a:solidFill>
                <a:uFill>
                  <a:solidFill>
                    <a:srgbClr val="2F5496"/>
                  </a:solidFill>
                </a:uFill>
                <a:latin typeface="Calibri"/>
                <a:cs typeface="Calibri"/>
              </a:rPr>
              <a:t>SAMPLES </a:t>
            </a:r>
            <a:r>
              <a:rPr b="1" u="sng" spc="25" dirty="0">
                <a:solidFill>
                  <a:srgbClr val="2F5496"/>
                </a:solidFill>
                <a:uFill>
                  <a:solidFill>
                    <a:srgbClr val="2F5496"/>
                  </a:solidFill>
                </a:uFill>
                <a:latin typeface="Calibri"/>
                <a:cs typeface="Calibri"/>
              </a:rPr>
              <a:t>OR </a:t>
            </a:r>
            <a:r>
              <a:rPr b="1" u="sng" spc="20" dirty="0">
                <a:solidFill>
                  <a:srgbClr val="2F5496"/>
                </a:solidFill>
                <a:uFill>
                  <a:solidFill>
                    <a:srgbClr val="2F5496"/>
                  </a:solidFill>
                </a:uFill>
                <a:latin typeface="Calibri"/>
                <a:cs typeface="Calibri"/>
              </a:rPr>
              <a:t>INCORRECT</a:t>
            </a:r>
            <a:r>
              <a:rPr b="1" u="sng" spc="-5" dirty="0">
                <a:solidFill>
                  <a:srgbClr val="2F5496"/>
                </a:solidFill>
                <a:uFill>
                  <a:solidFill>
                    <a:srgbClr val="2F5496"/>
                  </a:solidFill>
                </a:uFill>
                <a:latin typeface="Calibri"/>
                <a:cs typeface="Calibri"/>
              </a:rPr>
              <a:t> </a:t>
            </a:r>
            <a:r>
              <a:rPr b="1" u="sng" spc="20" dirty="0">
                <a:solidFill>
                  <a:srgbClr val="2F5496"/>
                </a:solidFill>
                <a:uFill>
                  <a:solidFill>
                    <a:srgbClr val="2F5496"/>
                  </a:solidFill>
                </a:uFill>
                <a:latin typeface="Calibri"/>
                <a:cs typeface="Calibri"/>
              </a:rPr>
              <a:t>LABELLING</a:t>
            </a:r>
            <a:endParaRPr dirty="0">
              <a:latin typeface="Calibri"/>
              <a:cs typeface="Calibri"/>
            </a:endParaRPr>
          </a:p>
          <a:p>
            <a:pPr>
              <a:lnSpc>
                <a:spcPct val="100000"/>
              </a:lnSpc>
              <a:spcBef>
                <a:spcPts val="35"/>
              </a:spcBef>
            </a:pPr>
            <a:endParaRPr sz="1650" dirty="0">
              <a:latin typeface="Times New Roman"/>
              <a:cs typeface="Times New Roman"/>
            </a:endParaRPr>
          </a:p>
          <a:p>
            <a:pPr marL="13335" marR="147955">
              <a:lnSpc>
                <a:spcPct val="105300"/>
              </a:lnSpc>
            </a:pPr>
            <a:r>
              <a:rPr sz="1600" spc="15" dirty="0">
                <a:solidFill>
                  <a:srgbClr val="2F5496"/>
                </a:solidFill>
                <a:latin typeface="Calibri"/>
                <a:cs typeface="Calibri"/>
              </a:rPr>
              <a:t>As </a:t>
            </a:r>
            <a:r>
              <a:rPr sz="1600" spc="25" dirty="0">
                <a:solidFill>
                  <a:srgbClr val="2F5496"/>
                </a:solidFill>
                <a:latin typeface="Calibri"/>
                <a:cs typeface="Calibri"/>
              </a:rPr>
              <a:t>we </a:t>
            </a:r>
            <a:r>
              <a:rPr sz="1600" spc="20" dirty="0">
                <a:solidFill>
                  <a:srgbClr val="2F5496"/>
                </a:solidFill>
                <a:latin typeface="Calibri"/>
                <a:cs typeface="Calibri"/>
              </a:rPr>
              <a:t>have </a:t>
            </a:r>
            <a:r>
              <a:rPr sz="1600" spc="15" dirty="0">
                <a:solidFill>
                  <a:srgbClr val="2F5496"/>
                </a:solidFill>
                <a:latin typeface="Calibri"/>
                <a:cs typeface="Calibri"/>
              </a:rPr>
              <a:t>discussed, the </a:t>
            </a:r>
            <a:r>
              <a:rPr sz="1600" spc="10" dirty="0">
                <a:solidFill>
                  <a:srgbClr val="2F5496"/>
                </a:solidFill>
                <a:latin typeface="Calibri"/>
                <a:cs typeface="Calibri"/>
              </a:rPr>
              <a:t>risk </a:t>
            </a:r>
            <a:r>
              <a:rPr sz="1600" spc="15" dirty="0">
                <a:solidFill>
                  <a:srgbClr val="2F5496"/>
                </a:solidFill>
                <a:latin typeface="Calibri"/>
                <a:cs typeface="Calibri"/>
              </a:rPr>
              <a:t>of a patient receiving the </a:t>
            </a:r>
            <a:r>
              <a:rPr sz="1600" spc="20" dirty="0">
                <a:solidFill>
                  <a:srgbClr val="2F5496"/>
                </a:solidFill>
                <a:latin typeface="Calibri"/>
                <a:cs typeface="Calibri"/>
              </a:rPr>
              <a:t>wrong </a:t>
            </a:r>
            <a:r>
              <a:rPr sz="1600" spc="15" dirty="0">
                <a:solidFill>
                  <a:srgbClr val="2F5496"/>
                </a:solidFill>
                <a:latin typeface="Calibri"/>
                <a:cs typeface="Calibri"/>
              </a:rPr>
              <a:t>blood or </a:t>
            </a:r>
            <a:r>
              <a:rPr sz="1600" spc="20" dirty="0">
                <a:solidFill>
                  <a:srgbClr val="2F5496"/>
                </a:solidFill>
                <a:latin typeface="Calibri"/>
                <a:cs typeface="Calibri"/>
              </a:rPr>
              <a:t>component </a:t>
            </a:r>
            <a:r>
              <a:rPr sz="1600" spc="15" dirty="0">
                <a:solidFill>
                  <a:srgbClr val="2F5496"/>
                </a:solidFill>
                <a:latin typeface="Calibri"/>
                <a:cs typeface="Calibri"/>
              </a:rPr>
              <a:t>transfusion can be  very serious </a:t>
            </a:r>
            <a:r>
              <a:rPr sz="1600" spc="20" dirty="0">
                <a:solidFill>
                  <a:srgbClr val="2F5496"/>
                </a:solidFill>
                <a:latin typeface="Calibri"/>
                <a:cs typeface="Calibri"/>
              </a:rPr>
              <a:t>and </a:t>
            </a:r>
            <a:r>
              <a:rPr sz="1600" spc="15" dirty="0">
                <a:solidFill>
                  <a:srgbClr val="2F5496"/>
                </a:solidFill>
                <a:latin typeface="Calibri"/>
                <a:cs typeface="Calibri"/>
              </a:rPr>
              <a:t>potentially </a:t>
            </a:r>
            <a:r>
              <a:rPr sz="1600" spc="10" dirty="0">
                <a:solidFill>
                  <a:srgbClr val="2F5496"/>
                </a:solidFill>
                <a:latin typeface="Calibri"/>
                <a:cs typeface="Calibri"/>
              </a:rPr>
              <a:t>fatal. </a:t>
            </a:r>
            <a:r>
              <a:rPr sz="1600" spc="15" dirty="0">
                <a:solidFill>
                  <a:srgbClr val="2F5496"/>
                </a:solidFill>
                <a:latin typeface="Calibri"/>
                <a:cs typeface="Calibri"/>
              </a:rPr>
              <a:t>Care </a:t>
            </a:r>
            <a:r>
              <a:rPr sz="1600" spc="20" dirty="0">
                <a:solidFill>
                  <a:srgbClr val="2F5496"/>
                </a:solidFill>
                <a:latin typeface="Calibri"/>
                <a:cs typeface="Calibri"/>
              </a:rPr>
              <a:t>must </a:t>
            </a:r>
            <a:r>
              <a:rPr sz="1600" spc="15" dirty="0">
                <a:solidFill>
                  <a:srgbClr val="2F5496"/>
                </a:solidFill>
                <a:latin typeface="Calibri"/>
                <a:cs typeface="Calibri"/>
              </a:rPr>
              <a:t>be taken </a:t>
            </a:r>
            <a:r>
              <a:rPr sz="1600" spc="20" dirty="0">
                <a:solidFill>
                  <a:srgbClr val="2F5496"/>
                </a:solidFill>
                <a:latin typeface="Calibri"/>
                <a:cs typeface="Calibri"/>
              </a:rPr>
              <a:t>each </a:t>
            </a:r>
            <a:r>
              <a:rPr sz="1600" spc="15" dirty="0">
                <a:solidFill>
                  <a:srgbClr val="2F5496"/>
                </a:solidFill>
                <a:latin typeface="Calibri"/>
                <a:cs typeface="Calibri"/>
              </a:rPr>
              <a:t>step of the </a:t>
            </a:r>
            <a:r>
              <a:rPr sz="1600" spc="20" dirty="0">
                <a:solidFill>
                  <a:srgbClr val="2F5496"/>
                </a:solidFill>
                <a:latin typeface="Calibri"/>
                <a:cs typeface="Calibri"/>
              </a:rPr>
              <a:t>way </a:t>
            </a:r>
            <a:r>
              <a:rPr sz="1600" spc="15" dirty="0">
                <a:solidFill>
                  <a:srgbClr val="2F5496"/>
                </a:solidFill>
                <a:latin typeface="Calibri"/>
                <a:cs typeface="Calibri"/>
              </a:rPr>
              <a:t>to reduce errors </a:t>
            </a:r>
            <a:r>
              <a:rPr sz="1600" spc="20" dirty="0">
                <a:solidFill>
                  <a:srgbClr val="2F5496"/>
                </a:solidFill>
                <a:latin typeface="Calibri"/>
                <a:cs typeface="Calibri"/>
              </a:rPr>
              <a:t>wherever  </a:t>
            </a:r>
            <a:r>
              <a:rPr sz="1600" spc="15" dirty="0">
                <a:solidFill>
                  <a:srgbClr val="2F5496"/>
                </a:solidFill>
                <a:latin typeface="Calibri"/>
                <a:cs typeface="Calibri"/>
              </a:rPr>
              <a:t>possible. Confusing </a:t>
            </a:r>
            <a:r>
              <a:rPr sz="1600" spc="20" dirty="0">
                <a:solidFill>
                  <a:srgbClr val="2F5496"/>
                </a:solidFill>
                <a:latin typeface="Calibri"/>
                <a:cs typeface="Calibri"/>
              </a:rPr>
              <a:t>and </a:t>
            </a:r>
            <a:r>
              <a:rPr sz="1600" spc="15" dirty="0">
                <a:solidFill>
                  <a:srgbClr val="2F5496"/>
                </a:solidFill>
                <a:latin typeface="Calibri"/>
                <a:cs typeface="Calibri"/>
              </a:rPr>
              <a:t>incorrectly labelled blood </a:t>
            </a:r>
            <a:r>
              <a:rPr sz="1600" spc="20" dirty="0">
                <a:solidFill>
                  <a:srgbClr val="2F5496"/>
                </a:solidFill>
                <a:latin typeface="Calibri"/>
                <a:cs typeface="Calibri"/>
              </a:rPr>
              <a:t>samples </a:t>
            </a:r>
            <a:r>
              <a:rPr sz="1600" spc="15" dirty="0">
                <a:solidFill>
                  <a:srgbClr val="2F5496"/>
                </a:solidFill>
                <a:latin typeface="Calibri"/>
                <a:cs typeface="Calibri"/>
              </a:rPr>
              <a:t>can ultimately result </a:t>
            </a:r>
            <a:r>
              <a:rPr sz="1600" spc="10" dirty="0">
                <a:solidFill>
                  <a:srgbClr val="2F5496"/>
                </a:solidFill>
                <a:latin typeface="Calibri"/>
                <a:cs typeface="Calibri"/>
              </a:rPr>
              <a:t>in </a:t>
            </a:r>
            <a:r>
              <a:rPr sz="1600" spc="15" dirty="0">
                <a:solidFill>
                  <a:srgbClr val="2F5496"/>
                </a:solidFill>
                <a:latin typeface="Calibri"/>
                <a:cs typeface="Calibri"/>
              </a:rPr>
              <a:t>the </a:t>
            </a:r>
            <a:r>
              <a:rPr sz="1600" spc="20" dirty="0">
                <a:solidFill>
                  <a:srgbClr val="2F5496"/>
                </a:solidFill>
                <a:latin typeface="Calibri"/>
                <a:cs typeface="Calibri"/>
              </a:rPr>
              <a:t>wrong  component </a:t>
            </a:r>
            <a:r>
              <a:rPr sz="1600" spc="15" dirty="0">
                <a:solidFill>
                  <a:srgbClr val="2F5496"/>
                </a:solidFill>
                <a:latin typeface="Calibri"/>
                <a:cs typeface="Calibri"/>
              </a:rPr>
              <a:t>being prescribed, or an incompatible blood </a:t>
            </a:r>
            <a:r>
              <a:rPr sz="1600" spc="20" dirty="0">
                <a:solidFill>
                  <a:srgbClr val="2F5496"/>
                </a:solidFill>
                <a:latin typeface="Calibri"/>
                <a:cs typeface="Calibri"/>
              </a:rPr>
              <a:t>type </a:t>
            </a:r>
            <a:r>
              <a:rPr sz="1600" spc="15" dirty="0">
                <a:solidFill>
                  <a:srgbClr val="2F5496"/>
                </a:solidFill>
                <a:latin typeface="Calibri"/>
                <a:cs typeface="Calibri"/>
              </a:rPr>
              <a:t>being</a:t>
            </a:r>
            <a:r>
              <a:rPr sz="1600" spc="20" dirty="0">
                <a:solidFill>
                  <a:srgbClr val="2F5496"/>
                </a:solidFill>
                <a:latin typeface="Calibri"/>
                <a:cs typeface="Calibri"/>
              </a:rPr>
              <a:t> </a:t>
            </a:r>
            <a:r>
              <a:rPr sz="1600" spc="15" dirty="0">
                <a:solidFill>
                  <a:srgbClr val="2F5496"/>
                </a:solidFill>
                <a:latin typeface="Calibri"/>
                <a:cs typeface="Calibri"/>
              </a:rPr>
              <a:t>transfused.</a:t>
            </a:r>
            <a:endParaRPr sz="1600" dirty="0">
              <a:latin typeface="Calibri"/>
              <a:cs typeface="Calibri"/>
            </a:endParaRPr>
          </a:p>
          <a:p>
            <a:pPr>
              <a:lnSpc>
                <a:spcPct val="100000"/>
              </a:lnSpc>
              <a:spcBef>
                <a:spcPts val="20"/>
              </a:spcBef>
            </a:pPr>
            <a:endParaRPr sz="1600" dirty="0">
              <a:latin typeface="Times New Roman"/>
              <a:cs typeface="Times New Roman"/>
            </a:endParaRPr>
          </a:p>
          <a:p>
            <a:pPr marL="299085" marR="5080" indent="-285750">
              <a:lnSpc>
                <a:spcPct val="105800"/>
              </a:lnSpc>
              <a:buFont typeface="Arial" panose="020B0604020202020204" pitchFamily="34" charset="0"/>
              <a:buChar char="•"/>
              <a:tabLst>
                <a:tab pos="241935" algn="l"/>
                <a:tab pos="242570" algn="l"/>
              </a:tabLst>
            </a:pPr>
            <a:r>
              <a:rPr sz="1600" spc="20" dirty="0">
                <a:solidFill>
                  <a:srgbClr val="2F5496"/>
                </a:solidFill>
                <a:latin typeface="Calibri"/>
                <a:cs typeface="Calibri"/>
              </a:rPr>
              <a:t>Always </a:t>
            </a:r>
            <a:r>
              <a:rPr sz="1600" spc="15" dirty="0">
                <a:solidFill>
                  <a:srgbClr val="2F5496"/>
                </a:solidFill>
                <a:latin typeface="Calibri"/>
                <a:cs typeface="Calibri"/>
              </a:rPr>
              <a:t>ensure </a:t>
            </a:r>
            <a:r>
              <a:rPr sz="1600" spc="20" dirty="0">
                <a:solidFill>
                  <a:srgbClr val="2F5496"/>
                </a:solidFill>
                <a:latin typeface="Calibri"/>
                <a:cs typeface="Calibri"/>
              </a:rPr>
              <a:t>you </a:t>
            </a:r>
            <a:r>
              <a:rPr sz="1600" spc="15" dirty="0">
                <a:solidFill>
                  <a:srgbClr val="2F5496"/>
                </a:solidFill>
                <a:latin typeface="Calibri"/>
                <a:cs typeface="Calibri"/>
              </a:rPr>
              <a:t>follow the instructions </a:t>
            </a:r>
            <a:r>
              <a:rPr sz="1600" spc="20" dirty="0">
                <a:solidFill>
                  <a:srgbClr val="2F5496"/>
                </a:solidFill>
                <a:latin typeface="Calibri"/>
                <a:cs typeface="Calibri"/>
              </a:rPr>
              <a:t>on </a:t>
            </a:r>
            <a:r>
              <a:rPr sz="1600" spc="15" dirty="0">
                <a:solidFill>
                  <a:srgbClr val="2F5496"/>
                </a:solidFill>
                <a:latin typeface="Calibri"/>
                <a:cs typeface="Calibri"/>
              </a:rPr>
              <a:t>the sampling request to ensure that the correct </a:t>
            </a:r>
            <a:r>
              <a:rPr sz="1600" spc="20" dirty="0">
                <a:solidFill>
                  <a:srgbClr val="2F5496"/>
                </a:solidFill>
                <a:latin typeface="Calibri"/>
                <a:cs typeface="Calibri"/>
              </a:rPr>
              <a:t>samples  </a:t>
            </a:r>
            <a:r>
              <a:rPr sz="1600" spc="15" dirty="0">
                <a:solidFill>
                  <a:srgbClr val="2F5496"/>
                </a:solidFill>
                <a:latin typeface="Calibri"/>
                <a:cs typeface="Calibri"/>
              </a:rPr>
              <a:t>are taken </a:t>
            </a:r>
            <a:r>
              <a:rPr sz="1600" spc="10" dirty="0">
                <a:solidFill>
                  <a:srgbClr val="2F5496"/>
                </a:solidFill>
                <a:latin typeface="Calibri"/>
                <a:cs typeface="Calibri"/>
              </a:rPr>
              <a:t>to </a:t>
            </a:r>
            <a:r>
              <a:rPr sz="1600" spc="15" dirty="0">
                <a:solidFill>
                  <a:srgbClr val="2F5496"/>
                </a:solidFill>
                <a:latin typeface="Calibri"/>
                <a:cs typeface="Calibri"/>
              </a:rPr>
              <a:t>allow the laboratory </a:t>
            </a:r>
            <a:r>
              <a:rPr sz="1600" spc="10" dirty="0">
                <a:solidFill>
                  <a:srgbClr val="2F5496"/>
                </a:solidFill>
                <a:latin typeface="Calibri"/>
                <a:cs typeface="Calibri"/>
              </a:rPr>
              <a:t>to </a:t>
            </a:r>
            <a:r>
              <a:rPr sz="1600" spc="15" dirty="0">
                <a:solidFill>
                  <a:srgbClr val="2F5496"/>
                </a:solidFill>
                <a:latin typeface="Calibri"/>
                <a:cs typeface="Calibri"/>
              </a:rPr>
              <a:t>analyse the patient’s blood type </a:t>
            </a:r>
            <a:r>
              <a:rPr sz="1600" spc="20" dirty="0">
                <a:solidFill>
                  <a:srgbClr val="2F5496"/>
                </a:solidFill>
                <a:latin typeface="Calibri"/>
                <a:cs typeface="Calibri"/>
              </a:rPr>
              <a:t>and </a:t>
            </a:r>
            <a:r>
              <a:rPr sz="1600" spc="15" dirty="0">
                <a:solidFill>
                  <a:srgbClr val="2F5496"/>
                </a:solidFill>
                <a:latin typeface="Calibri"/>
                <a:cs typeface="Calibri"/>
              </a:rPr>
              <a:t>blood needs,</a:t>
            </a:r>
            <a:r>
              <a:rPr sz="1600" spc="145" dirty="0">
                <a:solidFill>
                  <a:srgbClr val="2F5496"/>
                </a:solidFill>
                <a:latin typeface="Calibri"/>
                <a:cs typeface="Calibri"/>
              </a:rPr>
              <a:t> </a:t>
            </a:r>
            <a:r>
              <a:rPr sz="1600" spc="15" dirty="0">
                <a:solidFill>
                  <a:srgbClr val="2F5496"/>
                </a:solidFill>
                <a:latin typeface="Calibri"/>
                <a:cs typeface="Calibri"/>
              </a:rPr>
              <a:t>correctly.</a:t>
            </a:r>
            <a:endParaRPr sz="1600" dirty="0">
              <a:latin typeface="Calibri"/>
              <a:cs typeface="Calibri"/>
            </a:endParaRPr>
          </a:p>
          <a:p>
            <a:pPr marL="299085" marR="99060" indent="-285750">
              <a:lnSpc>
                <a:spcPct val="104500"/>
              </a:lnSpc>
              <a:buFont typeface="Arial" panose="020B0604020202020204" pitchFamily="34" charset="0"/>
              <a:buChar char="•"/>
              <a:tabLst>
                <a:tab pos="241935" algn="l"/>
                <a:tab pos="242570" algn="l"/>
              </a:tabLst>
            </a:pPr>
            <a:r>
              <a:rPr sz="1600" spc="15" dirty="0">
                <a:solidFill>
                  <a:srgbClr val="2F5496"/>
                </a:solidFill>
                <a:latin typeface="Calibri"/>
                <a:cs typeface="Calibri"/>
              </a:rPr>
              <a:t>Include </a:t>
            </a:r>
            <a:r>
              <a:rPr sz="1600" spc="10" dirty="0">
                <a:solidFill>
                  <a:srgbClr val="2F5496"/>
                </a:solidFill>
                <a:latin typeface="Calibri"/>
                <a:cs typeface="Calibri"/>
              </a:rPr>
              <a:t>all </a:t>
            </a:r>
            <a:r>
              <a:rPr sz="1600" spc="15" dirty="0">
                <a:solidFill>
                  <a:srgbClr val="2F5496"/>
                </a:solidFill>
                <a:latin typeface="Calibri"/>
                <a:cs typeface="Calibri"/>
              </a:rPr>
              <a:t>the necessary details with the test request so that the test can be </a:t>
            </a:r>
            <a:r>
              <a:rPr sz="1600" spc="20" dirty="0">
                <a:solidFill>
                  <a:srgbClr val="2F5496"/>
                </a:solidFill>
                <a:latin typeface="Calibri"/>
                <a:cs typeface="Calibri"/>
              </a:rPr>
              <a:t>matched </a:t>
            </a:r>
            <a:r>
              <a:rPr sz="1600" spc="15" dirty="0">
                <a:solidFill>
                  <a:srgbClr val="2F5496"/>
                </a:solidFill>
                <a:latin typeface="Calibri"/>
                <a:cs typeface="Calibri"/>
              </a:rPr>
              <a:t>to the patient,  </a:t>
            </a:r>
            <a:r>
              <a:rPr sz="1600" spc="20" dirty="0">
                <a:solidFill>
                  <a:srgbClr val="2F5496"/>
                </a:solidFill>
                <a:latin typeface="Calibri"/>
                <a:cs typeface="Calibri"/>
              </a:rPr>
              <a:t>and </a:t>
            </a:r>
            <a:r>
              <a:rPr sz="1600" spc="15" dirty="0">
                <a:solidFill>
                  <a:srgbClr val="2F5496"/>
                </a:solidFill>
                <a:latin typeface="Calibri"/>
                <a:cs typeface="Calibri"/>
              </a:rPr>
              <a:t>the results </a:t>
            </a:r>
            <a:r>
              <a:rPr sz="1600" spc="20" dirty="0">
                <a:solidFill>
                  <a:srgbClr val="2F5496"/>
                </a:solidFill>
                <a:latin typeface="Calibri"/>
                <a:cs typeface="Calibri"/>
              </a:rPr>
              <a:t>recorded </a:t>
            </a:r>
            <a:r>
              <a:rPr sz="1600" spc="10" dirty="0">
                <a:solidFill>
                  <a:srgbClr val="2F5496"/>
                </a:solidFill>
                <a:latin typeface="Calibri"/>
                <a:cs typeface="Calibri"/>
              </a:rPr>
              <a:t>in </a:t>
            </a:r>
            <a:r>
              <a:rPr sz="1600" spc="15" dirty="0">
                <a:solidFill>
                  <a:srgbClr val="2F5496"/>
                </a:solidFill>
                <a:latin typeface="Calibri"/>
                <a:cs typeface="Calibri"/>
              </a:rPr>
              <a:t>their records.</a:t>
            </a:r>
            <a:endParaRPr sz="1600" dirty="0">
              <a:latin typeface="Calibri"/>
              <a:cs typeface="Calibri"/>
            </a:endParaRPr>
          </a:p>
          <a:p>
            <a:pPr marL="299085" marR="626110" indent="-285750">
              <a:lnSpc>
                <a:spcPct val="104500"/>
              </a:lnSpc>
              <a:spcBef>
                <a:spcPts val="25"/>
              </a:spcBef>
              <a:buFont typeface="Arial" panose="020B0604020202020204" pitchFamily="34" charset="0"/>
              <a:buChar char="•"/>
              <a:tabLst>
                <a:tab pos="241935" algn="l"/>
                <a:tab pos="242570" algn="l"/>
              </a:tabLst>
            </a:pPr>
            <a:r>
              <a:rPr sz="1600" spc="5" dirty="0">
                <a:solidFill>
                  <a:srgbClr val="2F5496"/>
                </a:solidFill>
                <a:latin typeface="Calibri"/>
                <a:cs typeface="Calibri"/>
              </a:rPr>
              <a:t>If </a:t>
            </a:r>
            <a:r>
              <a:rPr sz="1600" spc="15" dirty="0">
                <a:solidFill>
                  <a:srgbClr val="2F5496"/>
                </a:solidFill>
                <a:latin typeface="Calibri"/>
                <a:cs typeface="Calibri"/>
              </a:rPr>
              <a:t>the details are unclear then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possible the laboratory </a:t>
            </a:r>
            <a:r>
              <a:rPr sz="1600" spc="10" dirty="0">
                <a:solidFill>
                  <a:srgbClr val="2F5496"/>
                </a:solidFill>
                <a:latin typeface="Calibri"/>
                <a:cs typeface="Calibri"/>
              </a:rPr>
              <a:t>will </a:t>
            </a:r>
            <a:r>
              <a:rPr sz="1600" spc="15" dirty="0">
                <a:solidFill>
                  <a:srgbClr val="2F5496"/>
                </a:solidFill>
                <a:latin typeface="Calibri"/>
                <a:cs typeface="Calibri"/>
              </a:rPr>
              <a:t>reject the samples, or </a:t>
            </a:r>
            <a:r>
              <a:rPr sz="1600" spc="20" dirty="0">
                <a:solidFill>
                  <a:srgbClr val="2F5496"/>
                </a:solidFill>
                <a:latin typeface="Calibri"/>
                <a:cs typeface="Calibri"/>
              </a:rPr>
              <a:t>worse </a:t>
            </a:r>
            <a:r>
              <a:rPr sz="1600" spc="10" dirty="0">
                <a:solidFill>
                  <a:srgbClr val="2F5496"/>
                </a:solidFill>
                <a:latin typeface="Calibri"/>
                <a:cs typeface="Calibri"/>
              </a:rPr>
              <a:t>still  </a:t>
            </a:r>
            <a:r>
              <a:rPr sz="1600" spc="20" dirty="0">
                <a:solidFill>
                  <a:srgbClr val="2F5496"/>
                </a:solidFill>
                <a:latin typeface="Calibri"/>
                <a:cs typeface="Calibri"/>
              </a:rPr>
              <a:t>conduct </a:t>
            </a:r>
            <a:r>
              <a:rPr sz="1600" spc="15" dirty="0">
                <a:solidFill>
                  <a:srgbClr val="2F5496"/>
                </a:solidFill>
                <a:latin typeface="Calibri"/>
                <a:cs typeface="Calibri"/>
              </a:rPr>
              <a:t>the </a:t>
            </a:r>
            <a:r>
              <a:rPr sz="1600" spc="20" dirty="0">
                <a:solidFill>
                  <a:srgbClr val="2F5496"/>
                </a:solidFill>
                <a:latin typeface="Calibri"/>
                <a:cs typeface="Calibri"/>
              </a:rPr>
              <a:t>wrong </a:t>
            </a:r>
            <a:r>
              <a:rPr sz="1600" spc="15" dirty="0">
                <a:solidFill>
                  <a:srgbClr val="2F5496"/>
                </a:solidFill>
                <a:latin typeface="Calibri"/>
                <a:cs typeface="Calibri"/>
              </a:rPr>
              <a:t>tests </a:t>
            </a:r>
            <a:r>
              <a:rPr sz="1600" spc="20" dirty="0">
                <a:solidFill>
                  <a:srgbClr val="2F5496"/>
                </a:solidFill>
                <a:latin typeface="Calibri"/>
                <a:cs typeface="Calibri"/>
              </a:rPr>
              <a:t>on</a:t>
            </a:r>
            <a:r>
              <a:rPr sz="1600" dirty="0">
                <a:solidFill>
                  <a:srgbClr val="2F5496"/>
                </a:solidFill>
                <a:latin typeface="Calibri"/>
                <a:cs typeface="Calibri"/>
              </a:rPr>
              <a:t> </a:t>
            </a:r>
            <a:r>
              <a:rPr sz="1600" spc="20" dirty="0">
                <a:solidFill>
                  <a:srgbClr val="2F5496"/>
                </a:solidFill>
                <a:latin typeface="Calibri"/>
                <a:cs typeface="Calibri"/>
              </a:rPr>
              <a:t>them.</a:t>
            </a:r>
            <a:endParaRPr sz="1600" dirty="0">
              <a:latin typeface="Calibri"/>
              <a:cs typeface="Calibri"/>
            </a:endParaRPr>
          </a:p>
          <a:p>
            <a:pPr marL="298450" marR="377825" indent="-285750">
              <a:lnSpc>
                <a:spcPct val="104500"/>
              </a:lnSpc>
              <a:spcBef>
                <a:spcPts val="25"/>
              </a:spcBef>
              <a:buFont typeface="Arial" panose="020B0604020202020204" pitchFamily="34" charset="0"/>
              <a:buChar char="•"/>
              <a:tabLst>
                <a:tab pos="241300" algn="l"/>
                <a:tab pos="241935" algn="l"/>
              </a:tabLst>
            </a:pPr>
            <a:r>
              <a:rPr sz="1600" spc="15" dirty="0">
                <a:solidFill>
                  <a:srgbClr val="2F5496"/>
                </a:solidFill>
                <a:latin typeface="Calibri"/>
                <a:cs typeface="Calibri"/>
              </a:rPr>
              <a:t>Try not to </a:t>
            </a:r>
            <a:r>
              <a:rPr sz="1600" spc="20" dirty="0">
                <a:solidFill>
                  <a:srgbClr val="2F5496"/>
                </a:solidFill>
                <a:latin typeface="Calibri"/>
                <a:cs typeface="Calibri"/>
              </a:rPr>
              <a:t>make </a:t>
            </a:r>
            <a:r>
              <a:rPr sz="1600" spc="15" dirty="0">
                <a:solidFill>
                  <a:srgbClr val="2F5496"/>
                </a:solidFill>
                <a:latin typeface="Calibri"/>
                <a:cs typeface="Calibri"/>
              </a:rPr>
              <a:t>any alterations to the labels </a:t>
            </a:r>
            <a:r>
              <a:rPr sz="1600" spc="20" dirty="0">
                <a:solidFill>
                  <a:srgbClr val="2F5496"/>
                </a:solidFill>
                <a:latin typeface="Calibri"/>
                <a:cs typeface="Calibri"/>
              </a:rPr>
              <a:t>once </a:t>
            </a:r>
            <a:r>
              <a:rPr sz="1600" spc="15" dirty="0">
                <a:solidFill>
                  <a:srgbClr val="2F5496"/>
                </a:solidFill>
                <a:latin typeface="Calibri"/>
                <a:cs typeface="Calibri"/>
              </a:rPr>
              <a:t>they are </a:t>
            </a:r>
            <a:r>
              <a:rPr sz="1600" spc="20" dirty="0">
                <a:solidFill>
                  <a:srgbClr val="2F5496"/>
                </a:solidFill>
                <a:latin typeface="Calibri"/>
                <a:cs typeface="Calibri"/>
              </a:rPr>
              <a:t>completed and </a:t>
            </a:r>
            <a:r>
              <a:rPr sz="1600" spc="15" dirty="0">
                <a:solidFill>
                  <a:srgbClr val="2F5496"/>
                </a:solidFill>
                <a:latin typeface="Calibri"/>
                <a:cs typeface="Calibri"/>
              </a:rPr>
              <a:t>attached, as </a:t>
            </a:r>
            <a:r>
              <a:rPr sz="1600" spc="10" dirty="0">
                <a:solidFill>
                  <a:srgbClr val="2F5496"/>
                </a:solidFill>
                <a:latin typeface="Calibri"/>
                <a:cs typeface="Calibri"/>
              </a:rPr>
              <a:t>this </a:t>
            </a:r>
            <a:r>
              <a:rPr sz="1600" spc="15" dirty="0">
                <a:solidFill>
                  <a:srgbClr val="2F5496"/>
                </a:solidFill>
                <a:latin typeface="Calibri"/>
                <a:cs typeface="Calibri"/>
              </a:rPr>
              <a:t>could  lead to the laboratory raising concerns that the </a:t>
            </a:r>
            <a:r>
              <a:rPr sz="1600" spc="20" dirty="0">
                <a:solidFill>
                  <a:srgbClr val="2F5496"/>
                </a:solidFill>
                <a:latin typeface="Calibri"/>
                <a:cs typeface="Calibri"/>
              </a:rPr>
              <a:t>sample may have been tampered</a:t>
            </a:r>
            <a:r>
              <a:rPr sz="1600" spc="45" dirty="0">
                <a:solidFill>
                  <a:srgbClr val="2F5496"/>
                </a:solidFill>
                <a:latin typeface="Calibri"/>
                <a:cs typeface="Calibri"/>
              </a:rPr>
              <a:t> </a:t>
            </a:r>
            <a:r>
              <a:rPr sz="1600" spc="15" dirty="0">
                <a:solidFill>
                  <a:srgbClr val="2F5496"/>
                </a:solidFill>
                <a:latin typeface="Calibri"/>
                <a:cs typeface="Calibri"/>
              </a:rPr>
              <a:t>with.</a:t>
            </a:r>
            <a:endParaRPr sz="1600" dirty="0">
              <a:latin typeface="Calibri"/>
              <a:cs typeface="Calibri"/>
            </a:endParaRPr>
          </a:p>
          <a:p>
            <a:pPr marL="298450" marR="334645" indent="-285750">
              <a:lnSpc>
                <a:spcPts val="1970"/>
              </a:lnSpc>
              <a:spcBef>
                <a:spcPts val="55"/>
              </a:spcBef>
              <a:buFont typeface="Arial" panose="020B0604020202020204" pitchFamily="34" charset="0"/>
              <a:buChar char="•"/>
              <a:tabLst>
                <a:tab pos="240665" algn="l"/>
                <a:tab pos="241300" algn="l"/>
              </a:tabLst>
            </a:pPr>
            <a:r>
              <a:rPr sz="1600" spc="20" dirty="0">
                <a:solidFill>
                  <a:srgbClr val="2F5496"/>
                </a:solidFill>
                <a:latin typeface="Calibri"/>
                <a:cs typeface="Calibri"/>
              </a:rPr>
              <a:t>Speak </a:t>
            </a:r>
            <a:r>
              <a:rPr sz="1600" spc="15" dirty="0">
                <a:solidFill>
                  <a:srgbClr val="2F5496"/>
                </a:solidFill>
                <a:latin typeface="Calibri"/>
                <a:cs typeface="Calibri"/>
              </a:rPr>
              <a:t>to your </a:t>
            </a:r>
            <a:r>
              <a:rPr sz="1600" spc="10" dirty="0">
                <a:solidFill>
                  <a:srgbClr val="2F5496"/>
                </a:solidFill>
                <a:latin typeface="Calibri"/>
                <a:cs typeface="Calibri"/>
              </a:rPr>
              <a:t>line </a:t>
            </a:r>
            <a:r>
              <a:rPr sz="1600" spc="20" dirty="0">
                <a:solidFill>
                  <a:srgbClr val="2F5496"/>
                </a:solidFill>
                <a:latin typeface="Calibri"/>
                <a:cs typeface="Calibri"/>
              </a:rPr>
              <a:t>manager </a:t>
            </a:r>
            <a:r>
              <a:rPr sz="1600" spc="15" dirty="0">
                <a:solidFill>
                  <a:srgbClr val="2F5496"/>
                </a:solidFill>
                <a:latin typeface="Calibri"/>
                <a:cs typeface="Calibri"/>
              </a:rPr>
              <a:t>to establish </a:t>
            </a:r>
            <a:r>
              <a:rPr sz="1600" spc="20" dirty="0">
                <a:solidFill>
                  <a:srgbClr val="2F5496"/>
                </a:solidFill>
                <a:latin typeface="Calibri"/>
                <a:cs typeface="Calibri"/>
              </a:rPr>
              <a:t>what </a:t>
            </a:r>
            <a:r>
              <a:rPr sz="1600" spc="15" dirty="0">
                <a:solidFill>
                  <a:srgbClr val="2F5496"/>
                </a:solidFill>
                <a:latin typeface="Calibri"/>
                <a:cs typeface="Calibri"/>
              </a:rPr>
              <a:t>your organisation’s </a:t>
            </a:r>
            <a:r>
              <a:rPr sz="1600" spc="20" dirty="0">
                <a:solidFill>
                  <a:srgbClr val="2F5496"/>
                </a:solidFill>
                <a:latin typeface="Calibri"/>
                <a:cs typeface="Calibri"/>
              </a:rPr>
              <a:t>procedure </a:t>
            </a:r>
            <a:r>
              <a:rPr sz="1600" spc="10" dirty="0">
                <a:solidFill>
                  <a:srgbClr val="2F5496"/>
                </a:solidFill>
                <a:latin typeface="Calibri"/>
                <a:cs typeface="Calibri"/>
              </a:rPr>
              <a:t>is </a:t>
            </a:r>
            <a:r>
              <a:rPr sz="1600" spc="15" dirty="0">
                <a:solidFill>
                  <a:srgbClr val="2F5496"/>
                </a:solidFill>
                <a:latin typeface="Calibri"/>
                <a:cs typeface="Calibri"/>
              </a:rPr>
              <a:t>should </a:t>
            </a:r>
            <a:r>
              <a:rPr sz="1600" spc="20" dirty="0">
                <a:solidFill>
                  <a:srgbClr val="2F5496"/>
                </a:solidFill>
                <a:latin typeface="Calibri"/>
                <a:cs typeface="Calibri"/>
              </a:rPr>
              <a:t>you need </a:t>
            </a:r>
            <a:r>
              <a:rPr sz="1600" spc="15" dirty="0">
                <a:solidFill>
                  <a:srgbClr val="2F5496"/>
                </a:solidFill>
                <a:latin typeface="Calibri"/>
                <a:cs typeface="Calibri"/>
              </a:rPr>
              <a:t>to  </a:t>
            </a:r>
            <a:r>
              <a:rPr sz="1600" spc="20" dirty="0">
                <a:solidFill>
                  <a:srgbClr val="2F5496"/>
                </a:solidFill>
                <a:latin typeface="Calibri"/>
                <a:cs typeface="Calibri"/>
              </a:rPr>
              <a:t>make </a:t>
            </a:r>
            <a:r>
              <a:rPr sz="1600" spc="15" dirty="0">
                <a:solidFill>
                  <a:srgbClr val="2F5496"/>
                </a:solidFill>
                <a:latin typeface="Calibri"/>
                <a:cs typeface="Calibri"/>
              </a:rPr>
              <a:t>an </a:t>
            </a:r>
            <a:r>
              <a:rPr sz="1600" spc="20" dirty="0">
                <a:solidFill>
                  <a:srgbClr val="2F5496"/>
                </a:solidFill>
                <a:latin typeface="Calibri"/>
                <a:cs typeface="Calibri"/>
              </a:rPr>
              <a:t>amendment on </a:t>
            </a:r>
            <a:r>
              <a:rPr sz="1600" spc="15" dirty="0">
                <a:solidFill>
                  <a:srgbClr val="2F5496"/>
                </a:solidFill>
                <a:latin typeface="Calibri"/>
                <a:cs typeface="Calibri"/>
              </a:rPr>
              <a:t>any</a:t>
            </a:r>
            <a:r>
              <a:rPr sz="1600" spc="-5" dirty="0">
                <a:solidFill>
                  <a:srgbClr val="2F5496"/>
                </a:solidFill>
                <a:latin typeface="Calibri"/>
                <a:cs typeface="Calibri"/>
              </a:rPr>
              <a:t> </a:t>
            </a:r>
            <a:r>
              <a:rPr sz="1600" spc="15" dirty="0">
                <a:solidFill>
                  <a:srgbClr val="2F5496"/>
                </a:solidFill>
                <a:latin typeface="Calibri"/>
                <a:cs typeface="Calibri"/>
              </a:rPr>
              <a:t>labels.</a:t>
            </a:r>
            <a:endParaRPr lang="en-GB" sz="1600" spc="15" dirty="0">
              <a:solidFill>
                <a:srgbClr val="2F5496"/>
              </a:solidFill>
              <a:latin typeface="Calibri"/>
              <a:cs typeface="Calibri"/>
            </a:endParaRPr>
          </a:p>
          <a:p>
            <a:pPr marL="298450" marR="334645" indent="-285750">
              <a:lnSpc>
                <a:spcPts val="1970"/>
              </a:lnSpc>
              <a:spcBef>
                <a:spcPts val="55"/>
              </a:spcBef>
              <a:buFont typeface="Arial" panose="020B0604020202020204" pitchFamily="34" charset="0"/>
              <a:buChar char="•"/>
              <a:tabLst>
                <a:tab pos="240665" algn="l"/>
                <a:tab pos="241300" algn="l"/>
              </a:tabLst>
            </a:pPr>
            <a:r>
              <a:rPr lang="en-GB" sz="1600" spc="20" dirty="0">
                <a:solidFill>
                  <a:srgbClr val="2F5496"/>
                </a:solidFill>
                <a:cs typeface="Calibri"/>
              </a:rPr>
              <a:t>Always </a:t>
            </a:r>
            <a:r>
              <a:rPr lang="en-GB" sz="1600" spc="15" dirty="0">
                <a:solidFill>
                  <a:srgbClr val="2F5496"/>
                </a:solidFill>
                <a:cs typeface="Calibri"/>
              </a:rPr>
              <a:t>ensure </a:t>
            </a:r>
            <a:r>
              <a:rPr lang="en-GB" sz="1600" spc="10" dirty="0">
                <a:solidFill>
                  <a:srgbClr val="2F5496"/>
                </a:solidFill>
                <a:cs typeface="Calibri"/>
              </a:rPr>
              <a:t>full </a:t>
            </a:r>
            <a:r>
              <a:rPr lang="en-GB" sz="1600" spc="15" dirty="0">
                <a:solidFill>
                  <a:srgbClr val="2F5496"/>
                </a:solidFill>
                <a:cs typeface="Calibri"/>
              </a:rPr>
              <a:t>patient details are included, </a:t>
            </a:r>
            <a:r>
              <a:rPr lang="en-GB" sz="1600" spc="20" dirty="0">
                <a:solidFill>
                  <a:srgbClr val="2F5496"/>
                </a:solidFill>
                <a:cs typeface="Calibri"/>
              </a:rPr>
              <a:t>the </a:t>
            </a:r>
            <a:r>
              <a:rPr lang="en-GB" sz="1600" spc="15" dirty="0">
                <a:solidFill>
                  <a:srgbClr val="2F5496"/>
                </a:solidFill>
                <a:cs typeface="Calibri"/>
              </a:rPr>
              <a:t>patient’s identity </a:t>
            </a:r>
            <a:r>
              <a:rPr lang="en-GB" sz="1600" spc="10" dirty="0">
                <a:solidFill>
                  <a:srgbClr val="2F5496"/>
                </a:solidFill>
                <a:cs typeface="Calibri"/>
              </a:rPr>
              <a:t>is </a:t>
            </a:r>
            <a:r>
              <a:rPr lang="en-GB" sz="1600" spc="15" dirty="0">
                <a:solidFill>
                  <a:srgbClr val="2F5496"/>
                </a:solidFill>
                <a:cs typeface="Calibri"/>
              </a:rPr>
              <a:t>confirmed </a:t>
            </a:r>
            <a:r>
              <a:rPr lang="en-GB" sz="1600" spc="20" dirty="0">
                <a:solidFill>
                  <a:srgbClr val="2F5496"/>
                </a:solidFill>
                <a:cs typeface="Calibri"/>
              </a:rPr>
              <a:t>and </a:t>
            </a:r>
            <a:r>
              <a:rPr lang="en-GB" sz="1600" spc="15" dirty="0">
                <a:solidFill>
                  <a:srgbClr val="2F5496"/>
                </a:solidFill>
                <a:cs typeface="Calibri"/>
              </a:rPr>
              <a:t>that </a:t>
            </a:r>
            <a:r>
              <a:rPr lang="en-GB" sz="1600" spc="20" dirty="0">
                <a:solidFill>
                  <a:srgbClr val="2F5496"/>
                </a:solidFill>
                <a:cs typeface="Calibri"/>
              </a:rPr>
              <a:t>you have  </a:t>
            </a:r>
            <a:r>
              <a:rPr lang="en-GB" sz="1600" spc="15" dirty="0">
                <a:solidFill>
                  <a:srgbClr val="2F5496"/>
                </a:solidFill>
                <a:cs typeface="Calibri"/>
              </a:rPr>
              <a:t>carefully </a:t>
            </a:r>
            <a:r>
              <a:rPr lang="en-GB" sz="1600" spc="20" dirty="0">
                <a:solidFill>
                  <a:srgbClr val="2F5496"/>
                </a:solidFill>
                <a:cs typeface="Calibri"/>
              </a:rPr>
              <a:t>and </a:t>
            </a:r>
            <a:r>
              <a:rPr lang="en-GB" sz="1600" spc="15" dirty="0">
                <a:solidFill>
                  <a:srgbClr val="2F5496"/>
                </a:solidFill>
                <a:cs typeface="Calibri"/>
              </a:rPr>
              <a:t>correctly </a:t>
            </a:r>
            <a:r>
              <a:rPr lang="en-GB" sz="1600" spc="20" dirty="0">
                <a:solidFill>
                  <a:srgbClr val="2F5496"/>
                </a:solidFill>
                <a:cs typeface="Calibri"/>
              </a:rPr>
              <a:t>added them </a:t>
            </a:r>
            <a:r>
              <a:rPr lang="en-GB" sz="1600" spc="15" dirty="0">
                <a:solidFill>
                  <a:srgbClr val="2F5496"/>
                </a:solidFill>
                <a:cs typeface="Calibri"/>
              </a:rPr>
              <a:t>to the</a:t>
            </a:r>
            <a:r>
              <a:rPr lang="en-GB" sz="1600" spc="5" dirty="0">
                <a:solidFill>
                  <a:srgbClr val="2F5496"/>
                </a:solidFill>
                <a:cs typeface="Calibri"/>
              </a:rPr>
              <a:t> </a:t>
            </a:r>
            <a:r>
              <a:rPr lang="en-GB" sz="1600" spc="15" dirty="0">
                <a:solidFill>
                  <a:srgbClr val="2F5496"/>
                </a:solidFill>
                <a:cs typeface="Calibri"/>
              </a:rPr>
              <a:t>sample.</a:t>
            </a:r>
            <a:endParaRPr lang="en-GB" sz="1600" dirty="0">
              <a:cs typeface="Calibri"/>
            </a:endParaRPr>
          </a:p>
          <a:p>
            <a:pPr marL="240665" marR="334645" indent="-227965">
              <a:lnSpc>
                <a:spcPts val="1970"/>
              </a:lnSpc>
              <a:spcBef>
                <a:spcPts val="55"/>
              </a:spcBef>
              <a:buChar char="•"/>
              <a:tabLst>
                <a:tab pos="240665" algn="l"/>
                <a:tab pos="241300" algn="l"/>
              </a:tabLst>
            </a:pPr>
            <a:endParaRPr sz="1550" dirty="0">
              <a:latin typeface="Calibri"/>
              <a:cs typeface="Calibri"/>
            </a:endParaRPr>
          </a:p>
        </p:txBody>
      </p:sp>
    </p:spTree>
    <p:custDataLst>
      <p:tags r:id="rId1"/>
    </p:custDataLst>
    <p:extLst>
      <p:ext uri="{BB962C8B-B14F-4D97-AF65-F5344CB8AC3E}">
        <p14:creationId xmlns:p14="http://schemas.microsoft.com/office/powerpoint/2010/main" val="38704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9B6E6D5-EC5B-4C84-858F-F15B20B764F7}"/>
              </a:ext>
            </a:extLst>
          </p:cNvPr>
          <p:cNvSpPr txBox="1"/>
          <p:nvPr/>
        </p:nvSpPr>
        <p:spPr>
          <a:xfrm>
            <a:off x="1129696" y="627379"/>
            <a:ext cx="10186004" cy="6213048"/>
          </a:xfrm>
          <a:prstGeom prst="rect">
            <a:avLst/>
          </a:prstGeom>
        </p:spPr>
        <p:txBody>
          <a:bodyPr vert="horz" wrap="square" lIns="0" tIns="6350" rIns="0" bIns="0" rtlCol="0">
            <a:spAutoFit/>
          </a:bodyPr>
          <a:lstStyle/>
          <a:p>
            <a:pPr marL="12700" marR="5080">
              <a:lnSpc>
                <a:spcPct val="104900"/>
              </a:lnSpc>
            </a:pPr>
            <a:r>
              <a:rPr sz="1600" spc="15" dirty="0">
                <a:solidFill>
                  <a:srgbClr val="2F5496"/>
                </a:solidFill>
                <a:latin typeface="Calibri"/>
                <a:cs typeface="Calibri"/>
              </a:rPr>
              <a:t>This ensures that the laboratory </a:t>
            </a:r>
            <a:r>
              <a:rPr sz="1600" spc="10" dirty="0">
                <a:solidFill>
                  <a:srgbClr val="2F5496"/>
                </a:solidFill>
                <a:latin typeface="Calibri"/>
                <a:cs typeface="Calibri"/>
              </a:rPr>
              <a:t>will </a:t>
            </a:r>
            <a:r>
              <a:rPr sz="1600" spc="20" dirty="0">
                <a:solidFill>
                  <a:srgbClr val="2F5496"/>
                </a:solidFill>
                <a:latin typeface="Calibri"/>
                <a:cs typeface="Calibri"/>
              </a:rPr>
              <a:t>have no </a:t>
            </a:r>
            <a:r>
              <a:rPr sz="1600" spc="15" dirty="0">
                <a:solidFill>
                  <a:srgbClr val="2F5496"/>
                </a:solidFill>
                <a:latin typeface="Calibri"/>
                <a:cs typeface="Calibri"/>
              </a:rPr>
              <a:t>reason to </a:t>
            </a:r>
            <a:r>
              <a:rPr sz="1600" spc="20" dirty="0">
                <a:solidFill>
                  <a:srgbClr val="2F5496"/>
                </a:solidFill>
                <a:latin typeface="Calibri"/>
                <a:cs typeface="Calibri"/>
              </a:rPr>
              <a:t>doubt </a:t>
            </a:r>
            <a:r>
              <a:rPr sz="1600" spc="25" dirty="0">
                <a:solidFill>
                  <a:srgbClr val="2F5496"/>
                </a:solidFill>
                <a:latin typeface="Calibri"/>
                <a:cs typeface="Calibri"/>
              </a:rPr>
              <a:t>who </a:t>
            </a:r>
            <a:r>
              <a:rPr sz="1600" spc="15" dirty="0">
                <a:solidFill>
                  <a:srgbClr val="2F5496"/>
                </a:solidFill>
                <a:latin typeface="Calibri"/>
                <a:cs typeface="Calibri"/>
              </a:rPr>
              <a:t>the </a:t>
            </a:r>
            <a:r>
              <a:rPr sz="1600" spc="20" dirty="0">
                <a:solidFill>
                  <a:srgbClr val="2F5496"/>
                </a:solidFill>
                <a:latin typeface="Calibri"/>
                <a:cs typeface="Calibri"/>
              </a:rPr>
              <a:t>sample came from and </a:t>
            </a:r>
            <a:r>
              <a:rPr sz="1600" spc="15" dirty="0">
                <a:solidFill>
                  <a:srgbClr val="2F5496"/>
                </a:solidFill>
                <a:latin typeface="Calibri"/>
                <a:cs typeface="Calibri"/>
              </a:rPr>
              <a:t>can assign  the results </a:t>
            </a:r>
            <a:r>
              <a:rPr sz="1600" spc="20" dirty="0">
                <a:solidFill>
                  <a:srgbClr val="2F5496"/>
                </a:solidFill>
                <a:latin typeface="Calibri"/>
                <a:cs typeface="Calibri"/>
              </a:rPr>
              <a:t>and subsequent </a:t>
            </a:r>
            <a:r>
              <a:rPr sz="1600" spc="15" dirty="0">
                <a:solidFill>
                  <a:srgbClr val="2F5496"/>
                </a:solidFill>
                <a:latin typeface="Calibri"/>
                <a:cs typeface="Calibri"/>
              </a:rPr>
              <a:t>transfusion </a:t>
            </a:r>
            <a:r>
              <a:rPr sz="1600" spc="20" dirty="0">
                <a:solidFill>
                  <a:srgbClr val="2F5496"/>
                </a:solidFill>
                <a:latin typeface="Calibri"/>
                <a:cs typeface="Calibri"/>
              </a:rPr>
              <a:t>components more </a:t>
            </a:r>
            <a:r>
              <a:rPr sz="1600" spc="15" dirty="0">
                <a:solidFill>
                  <a:srgbClr val="2F5496"/>
                </a:solidFill>
                <a:latin typeface="Calibri"/>
                <a:cs typeface="Calibri"/>
              </a:rPr>
              <a:t>safely. This helps to </a:t>
            </a:r>
            <a:r>
              <a:rPr sz="1600" spc="20" dirty="0">
                <a:solidFill>
                  <a:srgbClr val="2F5496"/>
                </a:solidFill>
                <a:latin typeface="Calibri"/>
                <a:cs typeface="Calibri"/>
              </a:rPr>
              <a:t>ensure </a:t>
            </a:r>
            <a:r>
              <a:rPr sz="1600" spc="15" dirty="0">
                <a:solidFill>
                  <a:srgbClr val="2F5496"/>
                </a:solidFill>
                <a:latin typeface="Calibri"/>
                <a:cs typeface="Calibri"/>
              </a:rPr>
              <a:t>that </a:t>
            </a:r>
            <a:r>
              <a:rPr sz="1600" spc="20" dirty="0">
                <a:solidFill>
                  <a:srgbClr val="2F5496"/>
                </a:solidFill>
                <a:latin typeface="Calibri"/>
                <a:cs typeface="Calibri"/>
              </a:rPr>
              <a:t>you </a:t>
            </a:r>
            <a:r>
              <a:rPr sz="1600" spc="15" dirty="0">
                <a:solidFill>
                  <a:srgbClr val="2F5496"/>
                </a:solidFill>
                <a:latin typeface="Calibri"/>
                <a:cs typeface="Calibri"/>
              </a:rPr>
              <a:t>are  putting the right blood into the right tube, </a:t>
            </a:r>
            <a:r>
              <a:rPr sz="1600" spc="20" dirty="0">
                <a:solidFill>
                  <a:srgbClr val="2F5496"/>
                </a:solidFill>
                <a:latin typeface="Calibri"/>
                <a:cs typeface="Calibri"/>
              </a:rPr>
              <a:t>which </a:t>
            </a:r>
            <a:r>
              <a:rPr sz="1600" spc="15" dirty="0">
                <a:solidFill>
                  <a:srgbClr val="2F5496"/>
                </a:solidFill>
                <a:latin typeface="Calibri"/>
                <a:cs typeface="Calibri"/>
              </a:rPr>
              <a:t>again helps to minimise the </a:t>
            </a:r>
            <a:r>
              <a:rPr sz="1600" spc="10" dirty="0">
                <a:solidFill>
                  <a:srgbClr val="2F5496"/>
                </a:solidFill>
                <a:latin typeface="Calibri"/>
                <a:cs typeface="Calibri"/>
              </a:rPr>
              <a:t>risk </a:t>
            </a:r>
            <a:r>
              <a:rPr sz="1600" spc="15" dirty="0">
                <a:solidFill>
                  <a:srgbClr val="2F5496"/>
                </a:solidFill>
                <a:latin typeface="Calibri"/>
                <a:cs typeface="Calibri"/>
              </a:rPr>
              <a:t>of </a:t>
            </a:r>
            <a:r>
              <a:rPr sz="1600" spc="20" dirty="0">
                <a:solidFill>
                  <a:srgbClr val="2F5496"/>
                </a:solidFill>
                <a:latin typeface="Calibri"/>
                <a:cs typeface="Calibri"/>
              </a:rPr>
              <a:t>mismatched  </a:t>
            </a:r>
            <a:r>
              <a:rPr sz="1600" spc="15" dirty="0">
                <a:solidFill>
                  <a:srgbClr val="2F5496"/>
                </a:solidFill>
                <a:latin typeface="Calibri"/>
                <a:cs typeface="Calibri"/>
              </a:rPr>
              <a:t>transfusions.</a:t>
            </a:r>
            <a:endParaRPr sz="1600" dirty="0">
              <a:latin typeface="Calibri"/>
              <a:cs typeface="Calibri"/>
            </a:endParaRPr>
          </a:p>
          <a:p>
            <a:pPr>
              <a:lnSpc>
                <a:spcPct val="100000"/>
              </a:lnSpc>
            </a:pPr>
            <a:endParaRPr sz="1600" dirty="0">
              <a:latin typeface="Times New Roman"/>
              <a:cs typeface="Times New Roman"/>
            </a:endParaRPr>
          </a:p>
          <a:p>
            <a:pPr marL="12700" marR="9525">
              <a:lnSpc>
                <a:spcPct val="105000"/>
              </a:lnSpc>
            </a:pPr>
            <a:r>
              <a:rPr sz="1600" spc="20" dirty="0">
                <a:solidFill>
                  <a:srgbClr val="2F5496"/>
                </a:solidFill>
                <a:latin typeface="Calibri"/>
                <a:cs typeface="Calibri"/>
              </a:rPr>
              <a:t>Most </a:t>
            </a:r>
            <a:r>
              <a:rPr sz="1600" spc="15" dirty="0">
                <a:solidFill>
                  <a:srgbClr val="2F5496"/>
                </a:solidFill>
                <a:latin typeface="Calibri"/>
                <a:cs typeface="Calibri"/>
              </a:rPr>
              <a:t>laboratories </a:t>
            </a:r>
            <a:r>
              <a:rPr sz="1600" spc="10" dirty="0">
                <a:solidFill>
                  <a:srgbClr val="2F5496"/>
                </a:solidFill>
                <a:latin typeface="Calibri"/>
                <a:cs typeface="Calibri"/>
              </a:rPr>
              <a:t>will </a:t>
            </a:r>
            <a:r>
              <a:rPr sz="1600" spc="20" dirty="0">
                <a:solidFill>
                  <a:srgbClr val="2F5496"/>
                </a:solidFill>
                <a:latin typeface="Calibri"/>
                <a:cs typeface="Calibri"/>
              </a:rPr>
              <a:t>have </a:t>
            </a:r>
            <a:r>
              <a:rPr sz="1600" spc="15" dirty="0">
                <a:solidFill>
                  <a:srgbClr val="2F5496"/>
                </a:solidFill>
                <a:latin typeface="Calibri"/>
                <a:cs typeface="Calibri"/>
              </a:rPr>
              <a:t>a policy of rejecting unclear or poorly labelled samples. </a:t>
            </a:r>
            <a:r>
              <a:rPr sz="1600" spc="10" dirty="0">
                <a:solidFill>
                  <a:srgbClr val="2F5496"/>
                </a:solidFill>
                <a:latin typeface="Calibri"/>
                <a:cs typeface="Calibri"/>
              </a:rPr>
              <a:t>It is </a:t>
            </a:r>
            <a:r>
              <a:rPr sz="1600" spc="15" dirty="0">
                <a:solidFill>
                  <a:srgbClr val="2F5496"/>
                </a:solidFill>
                <a:latin typeface="Calibri"/>
                <a:cs typeface="Calibri"/>
              </a:rPr>
              <a:t>not the  laboratory staff’s duty to </a:t>
            </a:r>
            <a:r>
              <a:rPr sz="1600" spc="20" dirty="0">
                <a:solidFill>
                  <a:srgbClr val="2F5496"/>
                </a:solidFill>
                <a:latin typeface="Calibri"/>
                <a:cs typeface="Calibri"/>
              </a:rPr>
              <a:t>“work </a:t>
            </a:r>
            <a:r>
              <a:rPr sz="1600" spc="15" dirty="0">
                <a:solidFill>
                  <a:srgbClr val="2F5496"/>
                </a:solidFill>
                <a:latin typeface="Calibri"/>
                <a:cs typeface="Calibri"/>
              </a:rPr>
              <a:t>out” </a:t>
            </a:r>
            <a:r>
              <a:rPr sz="1600" spc="20" dirty="0">
                <a:solidFill>
                  <a:srgbClr val="2F5496"/>
                </a:solidFill>
                <a:latin typeface="Calibri"/>
                <a:cs typeface="Calibri"/>
              </a:rPr>
              <a:t>which </a:t>
            </a:r>
            <a:r>
              <a:rPr sz="1600" spc="15" dirty="0">
                <a:solidFill>
                  <a:srgbClr val="2F5496"/>
                </a:solidFill>
                <a:latin typeface="Calibri"/>
                <a:cs typeface="Calibri"/>
              </a:rPr>
              <a:t>patient’s blood they are analysing, or </a:t>
            </a:r>
            <a:r>
              <a:rPr sz="1600" spc="20" dirty="0">
                <a:solidFill>
                  <a:srgbClr val="2F5496"/>
                </a:solidFill>
                <a:latin typeface="Calibri"/>
                <a:cs typeface="Calibri"/>
              </a:rPr>
              <a:t>which </a:t>
            </a:r>
            <a:r>
              <a:rPr sz="1600" spc="15" dirty="0">
                <a:solidFill>
                  <a:srgbClr val="2F5496"/>
                </a:solidFill>
                <a:latin typeface="Calibri"/>
                <a:cs typeface="Calibri"/>
              </a:rPr>
              <a:t>type of </a:t>
            </a:r>
            <a:r>
              <a:rPr sz="1600" spc="20" dirty="0">
                <a:solidFill>
                  <a:srgbClr val="2F5496"/>
                </a:solidFill>
                <a:latin typeface="Calibri"/>
                <a:cs typeface="Calibri"/>
              </a:rPr>
              <a:t>sample  </a:t>
            </a:r>
            <a:r>
              <a:rPr sz="1600" spc="15" dirty="0">
                <a:solidFill>
                  <a:srgbClr val="2F5496"/>
                </a:solidFill>
                <a:latin typeface="Calibri"/>
                <a:cs typeface="Calibri"/>
              </a:rPr>
              <a:t>or test they are </a:t>
            </a:r>
            <a:r>
              <a:rPr sz="1600" spc="20" dirty="0">
                <a:solidFill>
                  <a:srgbClr val="2F5496"/>
                </a:solidFill>
                <a:latin typeface="Calibri"/>
                <a:cs typeface="Calibri"/>
              </a:rPr>
              <a:t>working </a:t>
            </a:r>
            <a:r>
              <a:rPr sz="1600" spc="15" dirty="0">
                <a:solidFill>
                  <a:srgbClr val="2F5496"/>
                </a:solidFill>
                <a:latin typeface="Calibri"/>
                <a:cs typeface="Calibri"/>
              </a:rPr>
              <a:t>with. </a:t>
            </a:r>
            <a:r>
              <a:rPr sz="1600" spc="20" dirty="0">
                <a:solidFill>
                  <a:srgbClr val="2F5496"/>
                </a:solidFill>
                <a:latin typeface="Calibri"/>
                <a:cs typeface="Calibri"/>
              </a:rPr>
              <a:t>You have </a:t>
            </a:r>
            <a:r>
              <a:rPr sz="1600" spc="15" dirty="0">
                <a:solidFill>
                  <a:srgbClr val="2F5496"/>
                </a:solidFill>
                <a:latin typeface="Calibri"/>
                <a:cs typeface="Calibri"/>
              </a:rPr>
              <a:t>an </a:t>
            </a:r>
            <a:r>
              <a:rPr sz="1600" spc="20" dirty="0">
                <a:solidFill>
                  <a:srgbClr val="2F5496"/>
                </a:solidFill>
                <a:latin typeface="Calibri"/>
                <a:cs typeface="Calibri"/>
              </a:rPr>
              <a:t>important </a:t>
            </a:r>
            <a:r>
              <a:rPr sz="1600" spc="15" dirty="0">
                <a:solidFill>
                  <a:srgbClr val="2F5496"/>
                </a:solidFill>
                <a:latin typeface="Calibri"/>
                <a:cs typeface="Calibri"/>
              </a:rPr>
              <a:t>duty to carefully </a:t>
            </a:r>
            <a:r>
              <a:rPr sz="1600" spc="20" dirty="0">
                <a:solidFill>
                  <a:srgbClr val="2F5496"/>
                </a:solidFill>
                <a:latin typeface="Calibri"/>
                <a:cs typeface="Calibri"/>
              </a:rPr>
              <a:t>and </a:t>
            </a:r>
            <a:r>
              <a:rPr sz="1600" spc="15" dirty="0">
                <a:solidFill>
                  <a:srgbClr val="2F5496"/>
                </a:solidFill>
                <a:latin typeface="Calibri"/>
                <a:cs typeface="Calibri"/>
              </a:rPr>
              <a:t>correctly identify the patient,  using the correct blood sampling </a:t>
            </a:r>
            <a:r>
              <a:rPr sz="1600" spc="20" dirty="0">
                <a:solidFill>
                  <a:srgbClr val="2F5496"/>
                </a:solidFill>
                <a:latin typeface="Calibri"/>
                <a:cs typeface="Calibri"/>
              </a:rPr>
              <a:t>equipment and ensure </a:t>
            </a:r>
            <a:r>
              <a:rPr sz="1600" spc="15" dirty="0">
                <a:solidFill>
                  <a:srgbClr val="2F5496"/>
                </a:solidFill>
                <a:latin typeface="Calibri"/>
                <a:cs typeface="Calibri"/>
              </a:rPr>
              <a:t>that </a:t>
            </a:r>
            <a:r>
              <a:rPr sz="1600" spc="10" dirty="0">
                <a:solidFill>
                  <a:srgbClr val="2F5496"/>
                </a:solidFill>
                <a:latin typeface="Calibri"/>
                <a:cs typeface="Calibri"/>
              </a:rPr>
              <a:t>all </a:t>
            </a:r>
            <a:r>
              <a:rPr sz="1600" spc="20" dirty="0">
                <a:solidFill>
                  <a:srgbClr val="2F5496"/>
                </a:solidFill>
                <a:latin typeface="Calibri"/>
                <a:cs typeface="Calibri"/>
              </a:rPr>
              <a:t>samples and </a:t>
            </a:r>
            <a:r>
              <a:rPr sz="1600" spc="15" dirty="0">
                <a:solidFill>
                  <a:srgbClr val="2F5496"/>
                </a:solidFill>
                <a:latin typeface="Calibri"/>
                <a:cs typeface="Calibri"/>
              </a:rPr>
              <a:t>test requests are  accurately labelled. This </a:t>
            </a:r>
            <a:r>
              <a:rPr sz="1600" spc="10" dirty="0">
                <a:solidFill>
                  <a:srgbClr val="2F5496"/>
                </a:solidFill>
                <a:latin typeface="Calibri"/>
                <a:cs typeface="Calibri"/>
              </a:rPr>
              <a:t>will </a:t>
            </a:r>
            <a:r>
              <a:rPr sz="1600" spc="15" dirty="0">
                <a:solidFill>
                  <a:srgbClr val="2F5496"/>
                </a:solidFill>
                <a:latin typeface="Calibri"/>
                <a:cs typeface="Calibri"/>
              </a:rPr>
              <a:t>prevent </a:t>
            </a:r>
            <a:r>
              <a:rPr sz="1600" spc="20" dirty="0">
                <a:solidFill>
                  <a:srgbClr val="2F5496"/>
                </a:solidFill>
                <a:latin typeface="Calibri"/>
                <a:cs typeface="Calibri"/>
              </a:rPr>
              <a:t>unnecessary </a:t>
            </a:r>
            <a:r>
              <a:rPr sz="1600" spc="15" dirty="0">
                <a:solidFill>
                  <a:srgbClr val="2F5496"/>
                </a:solidFill>
                <a:latin typeface="Calibri"/>
                <a:cs typeface="Calibri"/>
              </a:rPr>
              <a:t>delays </a:t>
            </a:r>
            <a:r>
              <a:rPr sz="1600" spc="10" dirty="0">
                <a:solidFill>
                  <a:srgbClr val="2F5496"/>
                </a:solidFill>
                <a:latin typeface="Calibri"/>
                <a:cs typeface="Calibri"/>
              </a:rPr>
              <a:t>in </a:t>
            </a:r>
            <a:r>
              <a:rPr sz="1600" spc="15" dirty="0">
                <a:solidFill>
                  <a:srgbClr val="2F5496"/>
                </a:solidFill>
                <a:latin typeface="Calibri"/>
                <a:cs typeface="Calibri"/>
              </a:rPr>
              <a:t>the correct transfusion getting to the patient  </a:t>
            </a:r>
            <a:r>
              <a:rPr sz="1600" spc="10" dirty="0">
                <a:solidFill>
                  <a:srgbClr val="2F5496"/>
                </a:solidFill>
                <a:latin typeface="Calibri"/>
                <a:cs typeface="Calibri"/>
              </a:rPr>
              <a:t>in </a:t>
            </a:r>
            <a:r>
              <a:rPr sz="1600" spc="15" dirty="0">
                <a:solidFill>
                  <a:srgbClr val="2F5496"/>
                </a:solidFill>
                <a:latin typeface="Calibri"/>
                <a:cs typeface="Calibri"/>
              </a:rPr>
              <a:t>a timely</a:t>
            </a:r>
            <a:r>
              <a:rPr sz="1600" spc="20" dirty="0">
                <a:solidFill>
                  <a:srgbClr val="2F5496"/>
                </a:solidFill>
                <a:latin typeface="Calibri"/>
                <a:cs typeface="Calibri"/>
              </a:rPr>
              <a:t> manner.</a:t>
            </a:r>
            <a:endParaRPr sz="1600" dirty="0">
              <a:latin typeface="Calibri"/>
              <a:cs typeface="Calibri"/>
            </a:endParaRPr>
          </a:p>
          <a:p>
            <a:pPr>
              <a:lnSpc>
                <a:spcPct val="100000"/>
              </a:lnSpc>
              <a:spcBef>
                <a:spcPts val="15"/>
              </a:spcBef>
            </a:pPr>
            <a:endParaRPr sz="1750" dirty="0">
              <a:latin typeface="Times New Roman"/>
              <a:cs typeface="Times New Roman"/>
            </a:endParaRPr>
          </a:p>
          <a:p>
            <a:pPr marL="12700">
              <a:lnSpc>
                <a:spcPct val="100000"/>
              </a:lnSpc>
            </a:pPr>
            <a:r>
              <a:rPr b="1" u="sng" spc="20" dirty="0">
                <a:solidFill>
                  <a:srgbClr val="2F5496"/>
                </a:solidFill>
                <a:uFill>
                  <a:solidFill>
                    <a:srgbClr val="2F5496"/>
                  </a:solidFill>
                </a:uFill>
                <a:latin typeface="Calibri"/>
                <a:cs typeface="Calibri"/>
              </a:rPr>
              <a:t>RETURNING </a:t>
            </a:r>
            <a:r>
              <a:rPr b="1" u="sng" spc="25" dirty="0">
                <a:solidFill>
                  <a:srgbClr val="2F5496"/>
                </a:solidFill>
                <a:uFill>
                  <a:solidFill>
                    <a:srgbClr val="2F5496"/>
                  </a:solidFill>
                </a:uFill>
                <a:latin typeface="Calibri"/>
                <a:cs typeface="Calibri"/>
              </a:rPr>
              <a:t>BLOOD</a:t>
            </a:r>
            <a:r>
              <a:rPr b="1" u="sng" spc="15" dirty="0">
                <a:solidFill>
                  <a:srgbClr val="2F5496"/>
                </a:solidFill>
                <a:uFill>
                  <a:solidFill>
                    <a:srgbClr val="2F5496"/>
                  </a:solidFill>
                </a:uFill>
                <a:latin typeface="Calibri"/>
                <a:cs typeface="Calibri"/>
              </a:rPr>
              <a:t> </a:t>
            </a:r>
            <a:r>
              <a:rPr b="1" u="sng" spc="25" dirty="0">
                <a:solidFill>
                  <a:srgbClr val="2F5496"/>
                </a:solidFill>
                <a:uFill>
                  <a:solidFill>
                    <a:srgbClr val="2F5496"/>
                  </a:solidFill>
                </a:uFill>
                <a:latin typeface="Calibri"/>
                <a:cs typeface="Calibri"/>
              </a:rPr>
              <a:t>COMPONENTS</a:t>
            </a:r>
            <a:endParaRPr dirty="0">
              <a:latin typeface="Calibri"/>
              <a:cs typeface="Calibri"/>
            </a:endParaRPr>
          </a:p>
          <a:p>
            <a:pPr>
              <a:lnSpc>
                <a:spcPct val="100000"/>
              </a:lnSpc>
              <a:spcBef>
                <a:spcPts val="10"/>
              </a:spcBef>
            </a:pPr>
            <a:endParaRPr sz="1700" dirty="0">
              <a:latin typeface="Times New Roman"/>
              <a:cs typeface="Times New Roman"/>
            </a:endParaRPr>
          </a:p>
          <a:p>
            <a:pPr marL="12700" marR="43815">
              <a:lnSpc>
                <a:spcPct val="105000"/>
              </a:lnSpc>
              <a:spcBef>
                <a:spcPts val="5"/>
              </a:spcBef>
            </a:pPr>
            <a:r>
              <a:rPr sz="1600" spc="5" dirty="0">
                <a:solidFill>
                  <a:srgbClr val="2F5496"/>
                </a:solidFill>
                <a:latin typeface="Calibri"/>
                <a:cs typeface="Calibri"/>
              </a:rPr>
              <a:t>If </a:t>
            </a:r>
            <a:r>
              <a:rPr sz="1600" spc="15" dirty="0">
                <a:solidFill>
                  <a:srgbClr val="2F5496"/>
                </a:solidFill>
                <a:latin typeface="Calibri"/>
                <a:cs typeface="Calibri"/>
              </a:rPr>
              <a:t>a decision </a:t>
            </a:r>
            <a:r>
              <a:rPr sz="1600" spc="10" dirty="0">
                <a:solidFill>
                  <a:srgbClr val="2F5496"/>
                </a:solidFill>
                <a:latin typeface="Calibri"/>
                <a:cs typeface="Calibri"/>
              </a:rPr>
              <a:t>is </a:t>
            </a:r>
            <a:r>
              <a:rPr sz="1600" spc="20" dirty="0">
                <a:solidFill>
                  <a:srgbClr val="2F5496"/>
                </a:solidFill>
                <a:latin typeface="Calibri"/>
                <a:cs typeface="Calibri"/>
              </a:rPr>
              <a:t>made </a:t>
            </a:r>
            <a:r>
              <a:rPr sz="1600" spc="15" dirty="0">
                <a:solidFill>
                  <a:srgbClr val="2F5496"/>
                </a:solidFill>
                <a:latin typeface="Calibri"/>
                <a:cs typeface="Calibri"/>
              </a:rPr>
              <a:t>not </a:t>
            </a:r>
            <a:r>
              <a:rPr sz="1600" spc="10" dirty="0">
                <a:solidFill>
                  <a:srgbClr val="2F5496"/>
                </a:solidFill>
                <a:latin typeface="Calibri"/>
                <a:cs typeface="Calibri"/>
              </a:rPr>
              <a:t>to </a:t>
            </a:r>
            <a:r>
              <a:rPr sz="1600" spc="15" dirty="0">
                <a:solidFill>
                  <a:srgbClr val="2F5496"/>
                </a:solidFill>
                <a:latin typeface="Calibri"/>
                <a:cs typeface="Calibri"/>
              </a:rPr>
              <a:t>transfuse blood or blood </a:t>
            </a:r>
            <a:r>
              <a:rPr sz="1600" spc="20" dirty="0">
                <a:solidFill>
                  <a:srgbClr val="2F5496"/>
                </a:solidFill>
                <a:latin typeface="Calibri"/>
                <a:cs typeface="Calibri"/>
              </a:rPr>
              <a:t>components </a:t>
            </a:r>
            <a:r>
              <a:rPr sz="1600" spc="15" dirty="0">
                <a:solidFill>
                  <a:srgbClr val="2F5496"/>
                </a:solidFill>
                <a:latin typeface="Calibri"/>
                <a:cs typeface="Calibri"/>
              </a:rPr>
              <a:t>for any reason after </a:t>
            </a:r>
            <a:r>
              <a:rPr sz="1600" spc="5" dirty="0">
                <a:solidFill>
                  <a:srgbClr val="2F5496"/>
                </a:solidFill>
                <a:latin typeface="Calibri"/>
                <a:cs typeface="Calibri"/>
              </a:rPr>
              <a:t>it </a:t>
            </a:r>
            <a:r>
              <a:rPr sz="1600" spc="15" dirty="0">
                <a:solidFill>
                  <a:srgbClr val="2F5496"/>
                </a:solidFill>
                <a:latin typeface="Calibri"/>
                <a:cs typeface="Calibri"/>
              </a:rPr>
              <a:t>has </a:t>
            </a:r>
            <a:r>
              <a:rPr sz="1600" spc="20" dirty="0">
                <a:solidFill>
                  <a:srgbClr val="2F5496"/>
                </a:solidFill>
                <a:latin typeface="Calibri"/>
                <a:cs typeface="Calibri"/>
              </a:rPr>
              <a:t>been  </a:t>
            </a:r>
            <a:r>
              <a:rPr sz="1600" spc="15" dirty="0">
                <a:solidFill>
                  <a:srgbClr val="2F5496"/>
                </a:solidFill>
                <a:latin typeface="Calibri"/>
                <a:cs typeface="Calibri"/>
              </a:rPr>
              <a:t>delivered, then the unit(s) </a:t>
            </a:r>
            <a:r>
              <a:rPr sz="1600" spc="20" dirty="0">
                <a:solidFill>
                  <a:srgbClr val="2F5496"/>
                </a:solidFill>
                <a:latin typeface="Calibri"/>
                <a:cs typeface="Calibri"/>
              </a:rPr>
              <a:t>must </a:t>
            </a:r>
            <a:r>
              <a:rPr sz="1600" spc="15" dirty="0">
                <a:solidFill>
                  <a:srgbClr val="2F5496"/>
                </a:solidFill>
                <a:latin typeface="Calibri"/>
                <a:cs typeface="Calibri"/>
              </a:rPr>
              <a:t>be returned immediately to the laboratory. </a:t>
            </a:r>
            <a:r>
              <a:rPr sz="1600" spc="5" dirty="0">
                <a:solidFill>
                  <a:srgbClr val="2F5496"/>
                </a:solidFill>
                <a:latin typeface="Calibri"/>
                <a:cs typeface="Calibri"/>
              </a:rPr>
              <a:t>If </a:t>
            </a:r>
            <a:r>
              <a:rPr sz="1600" spc="15" dirty="0">
                <a:solidFill>
                  <a:srgbClr val="2F5496"/>
                </a:solidFill>
                <a:latin typeface="Calibri"/>
                <a:cs typeface="Calibri"/>
              </a:rPr>
              <a:t>the unit(s) </a:t>
            </a:r>
            <a:r>
              <a:rPr sz="1600" spc="20" dirty="0">
                <a:solidFill>
                  <a:srgbClr val="2F5496"/>
                </a:solidFill>
                <a:latin typeface="Calibri"/>
                <a:cs typeface="Calibri"/>
              </a:rPr>
              <a:t>have been out  </a:t>
            </a:r>
            <a:r>
              <a:rPr sz="1600" spc="15" dirty="0">
                <a:solidFill>
                  <a:srgbClr val="2F5496"/>
                </a:solidFill>
                <a:latin typeface="Calibri"/>
                <a:cs typeface="Calibri"/>
              </a:rPr>
              <a:t>of temperature-controlled storage for </a:t>
            </a:r>
            <a:r>
              <a:rPr sz="1600" spc="20" dirty="0">
                <a:solidFill>
                  <a:srgbClr val="2F5496"/>
                </a:solidFill>
                <a:latin typeface="Calibri"/>
                <a:cs typeface="Calibri"/>
              </a:rPr>
              <a:t>more </a:t>
            </a:r>
            <a:r>
              <a:rPr sz="1600" spc="15" dirty="0">
                <a:solidFill>
                  <a:srgbClr val="2F5496"/>
                </a:solidFill>
                <a:latin typeface="Calibri"/>
                <a:cs typeface="Calibri"/>
              </a:rPr>
              <a:t>than 30 minutes, then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the laboratory’s responsibility to  dispose of </a:t>
            </a:r>
            <a:r>
              <a:rPr sz="1600" spc="20" dirty="0">
                <a:solidFill>
                  <a:srgbClr val="2F5496"/>
                </a:solidFill>
                <a:latin typeface="Calibri"/>
                <a:cs typeface="Calibri"/>
              </a:rPr>
              <a:t>them </a:t>
            </a:r>
            <a:r>
              <a:rPr sz="1600" spc="10" dirty="0">
                <a:solidFill>
                  <a:srgbClr val="2F5496"/>
                </a:solidFill>
                <a:latin typeface="Calibri"/>
                <a:cs typeface="Calibri"/>
              </a:rPr>
              <a:t>in line </a:t>
            </a:r>
            <a:r>
              <a:rPr sz="1600" spc="15" dirty="0">
                <a:solidFill>
                  <a:srgbClr val="2F5496"/>
                </a:solidFill>
                <a:latin typeface="Calibri"/>
                <a:cs typeface="Calibri"/>
              </a:rPr>
              <a:t>with your organisations </a:t>
            </a:r>
            <a:r>
              <a:rPr sz="1600" spc="20" dirty="0">
                <a:solidFill>
                  <a:srgbClr val="2F5496"/>
                </a:solidFill>
                <a:latin typeface="Calibri"/>
                <a:cs typeface="Calibri"/>
              </a:rPr>
              <a:t>waste management </a:t>
            </a:r>
            <a:r>
              <a:rPr sz="1600" spc="15" dirty="0">
                <a:solidFill>
                  <a:srgbClr val="2F5496"/>
                </a:solidFill>
                <a:latin typeface="Calibri"/>
                <a:cs typeface="Calibri"/>
              </a:rPr>
              <a:t>procedures. </a:t>
            </a:r>
            <a:r>
              <a:rPr sz="1600" spc="10" dirty="0">
                <a:solidFill>
                  <a:srgbClr val="2F5496"/>
                </a:solidFill>
                <a:latin typeface="Calibri"/>
                <a:cs typeface="Calibri"/>
              </a:rPr>
              <a:t>If, </a:t>
            </a:r>
            <a:r>
              <a:rPr sz="1600" spc="20" dirty="0">
                <a:solidFill>
                  <a:srgbClr val="2F5496"/>
                </a:solidFill>
                <a:latin typeface="Calibri"/>
                <a:cs typeface="Calibri"/>
              </a:rPr>
              <a:t>however, the  </a:t>
            </a:r>
            <a:r>
              <a:rPr sz="1600" spc="15" dirty="0">
                <a:solidFill>
                  <a:srgbClr val="2F5496"/>
                </a:solidFill>
                <a:latin typeface="Calibri"/>
                <a:cs typeface="Calibri"/>
              </a:rPr>
              <a:t>laboratory staff are contemplating re-issuing the returned </a:t>
            </a:r>
            <a:r>
              <a:rPr sz="1600" spc="20" dirty="0">
                <a:solidFill>
                  <a:srgbClr val="2F5496"/>
                </a:solidFill>
                <a:latin typeface="Calibri"/>
                <a:cs typeface="Calibri"/>
              </a:rPr>
              <a:t>components </a:t>
            </a:r>
            <a:r>
              <a:rPr sz="1600" spc="15" dirty="0">
                <a:solidFill>
                  <a:srgbClr val="2F5496"/>
                </a:solidFill>
                <a:latin typeface="Calibri"/>
                <a:cs typeface="Calibri"/>
              </a:rPr>
              <a:t>for any reason, then they </a:t>
            </a:r>
            <a:r>
              <a:rPr sz="1600" spc="10" dirty="0">
                <a:solidFill>
                  <a:srgbClr val="2F5496"/>
                </a:solidFill>
                <a:latin typeface="Calibri"/>
                <a:cs typeface="Calibri"/>
              </a:rPr>
              <a:t>will  </a:t>
            </a:r>
            <a:r>
              <a:rPr sz="1600" spc="20" dirty="0">
                <a:solidFill>
                  <a:srgbClr val="2F5496"/>
                </a:solidFill>
                <a:latin typeface="Calibri"/>
                <a:cs typeface="Calibri"/>
              </a:rPr>
              <a:t>have </a:t>
            </a:r>
            <a:r>
              <a:rPr sz="1600" spc="15" dirty="0">
                <a:solidFill>
                  <a:srgbClr val="2F5496"/>
                </a:solidFill>
                <a:latin typeface="Calibri"/>
                <a:cs typeface="Calibri"/>
              </a:rPr>
              <a:t>certain criteria that they </a:t>
            </a:r>
            <a:r>
              <a:rPr sz="1600" spc="20" dirty="0">
                <a:solidFill>
                  <a:srgbClr val="2F5496"/>
                </a:solidFill>
                <a:latin typeface="Calibri"/>
                <a:cs typeface="Calibri"/>
              </a:rPr>
              <a:t>must </a:t>
            </a:r>
            <a:r>
              <a:rPr sz="1600" spc="15" dirty="0">
                <a:solidFill>
                  <a:srgbClr val="2F5496"/>
                </a:solidFill>
                <a:latin typeface="Calibri"/>
                <a:cs typeface="Calibri"/>
              </a:rPr>
              <a:t>follow. Blood or </a:t>
            </a:r>
            <a:r>
              <a:rPr sz="1600" spc="20" dirty="0">
                <a:solidFill>
                  <a:srgbClr val="2F5496"/>
                </a:solidFill>
                <a:latin typeface="Calibri"/>
                <a:cs typeface="Calibri"/>
              </a:rPr>
              <a:t>components </a:t>
            </a:r>
            <a:r>
              <a:rPr sz="1600" spc="15" dirty="0">
                <a:solidFill>
                  <a:srgbClr val="2F5496"/>
                </a:solidFill>
                <a:latin typeface="Calibri"/>
                <a:cs typeface="Calibri"/>
              </a:rPr>
              <a:t>can only be returned to inventory</a:t>
            </a:r>
            <a:r>
              <a:rPr sz="1600" spc="100" dirty="0">
                <a:solidFill>
                  <a:srgbClr val="2F5496"/>
                </a:solidFill>
                <a:latin typeface="Calibri"/>
                <a:cs typeface="Calibri"/>
              </a:rPr>
              <a:t> </a:t>
            </a:r>
            <a:r>
              <a:rPr sz="1600" spc="5" dirty="0">
                <a:solidFill>
                  <a:srgbClr val="2F5496"/>
                </a:solidFill>
                <a:latin typeface="Calibri"/>
                <a:cs typeface="Calibri"/>
              </a:rPr>
              <a:t>if</a:t>
            </a:r>
            <a:r>
              <a:rPr lang="en-GB" sz="1600" spc="5" dirty="0">
                <a:solidFill>
                  <a:srgbClr val="2F5496"/>
                </a:solidFill>
                <a:latin typeface="Calibri"/>
                <a:cs typeface="Calibri"/>
              </a:rPr>
              <a:t> </a:t>
            </a:r>
            <a:r>
              <a:rPr lang="en-GB" sz="1600" spc="15" dirty="0">
                <a:solidFill>
                  <a:srgbClr val="2F5496"/>
                </a:solidFill>
                <a:cs typeface="Calibri"/>
              </a:rPr>
              <a:t>they </a:t>
            </a:r>
            <a:r>
              <a:rPr lang="en-GB" sz="1600" spc="20" dirty="0">
                <a:solidFill>
                  <a:srgbClr val="2F5496"/>
                </a:solidFill>
                <a:cs typeface="Calibri"/>
              </a:rPr>
              <a:t>meet </a:t>
            </a:r>
            <a:r>
              <a:rPr lang="en-GB" sz="1600" spc="15" dirty="0">
                <a:solidFill>
                  <a:srgbClr val="2F5496"/>
                </a:solidFill>
                <a:cs typeface="Calibri"/>
              </a:rPr>
              <a:t>the strict return criteria, controlled </a:t>
            </a:r>
            <a:r>
              <a:rPr lang="en-GB" sz="1600" spc="20" dirty="0">
                <a:solidFill>
                  <a:srgbClr val="2F5496"/>
                </a:solidFill>
                <a:cs typeface="Calibri"/>
              </a:rPr>
              <a:t>environment </a:t>
            </a:r>
            <a:r>
              <a:rPr lang="en-GB" sz="1600" spc="15" dirty="0">
                <a:solidFill>
                  <a:srgbClr val="2F5496"/>
                </a:solidFill>
                <a:cs typeface="Calibri"/>
              </a:rPr>
              <a:t>criteria </a:t>
            </a:r>
            <a:r>
              <a:rPr lang="en-GB" sz="1600" spc="20" dirty="0">
                <a:solidFill>
                  <a:srgbClr val="2F5496"/>
                </a:solidFill>
                <a:cs typeface="Calibri"/>
              </a:rPr>
              <a:t>and temperature </a:t>
            </a:r>
            <a:r>
              <a:rPr lang="en-GB" sz="1600" spc="15" dirty="0">
                <a:solidFill>
                  <a:srgbClr val="2F5496"/>
                </a:solidFill>
                <a:cs typeface="Calibri"/>
              </a:rPr>
              <a:t>range criteria. </a:t>
            </a:r>
          </a:p>
          <a:p>
            <a:pPr marL="12700" marR="43815">
              <a:lnSpc>
                <a:spcPct val="105000"/>
              </a:lnSpc>
              <a:spcBef>
                <a:spcPts val="5"/>
              </a:spcBef>
            </a:pPr>
            <a:endParaRPr lang="en-GB" sz="1600" spc="15" dirty="0">
              <a:solidFill>
                <a:srgbClr val="2F5496"/>
              </a:solidFill>
              <a:cs typeface="Calibri"/>
            </a:endParaRPr>
          </a:p>
          <a:p>
            <a:pPr marL="12700" marR="43815">
              <a:lnSpc>
                <a:spcPct val="105000"/>
              </a:lnSpc>
              <a:spcBef>
                <a:spcPts val="5"/>
              </a:spcBef>
            </a:pPr>
            <a:r>
              <a:rPr lang="en-GB" sz="1600" spc="20" dirty="0">
                <a:solidFill>
                  <a:srgbClr val="2F5496"/>
                </a:solidFill>
                <a:cs typeface="Calibri"/>
              </a:rPr>
              <a:t>Each  </a:t>
            </a:r>
            <a:r>
              <a:rPr lang="en-GB" sz="1600" spc="15" dirty="0">
                <a:solidFill>
                  <a:srgbClr val="2F5496"/>
                </a:solidFill>
                <a:cs typeface="Calibri"/>
              </a:rPr>
              <a:t>laboratory </a:t>
            </a:r>
            <a:r>
              <a:rPr lang="en-GB" sz="1600" spc="10" dirty="0">
                <a:solidFill>
                  <a:srgbClr val="2F5496"/>
                </a:solidFill>
                <a:cs typeface="Calibri"/>
              </a:rPr>
              <a:t>will </a:t>
            </a:r>
            <a:r>
              <a:rPr lang="en-GB" sz="1600" spc="20" dirty="0">
                <a:solidFill>
                  <a:srgbClr val="2F5496"/>
                </a:solidFill>
                <a:cs typeface="Calibri"/>
              </a:rPr>
              <a:t>have </a:t>
            </a:r>
            <a:r>
              <a:rPr lang="en-GB" sz="1600" spc="15" dirty="0">
                <a:solidFill>
                  <a:srgbClr val="2F5496"/>
                </a:solidFill>
                <a:cs typeface="Calibri"/>
              </a:rPr>
              <a:t>their </a:t>
            </a:r>
            <a:r>
              <a:rPr lang="en-GB" sz="1600" spc="25" dirty="0">
                <a:solidFill>
                  <a:srgbClr val="2F5496"/>
                </a:solidFill>
                <a:cs typeface="Calibri"/>
              </a:rPr>
              <a:t>own </a:t>
            </a:r>
            <a:r>
              <a:rPr lang="en-GB" sz="1600" spc="15" dirty="0">
                <a:solidFill>
                  <a:srgbClr val="2F5496"/>
                </a:solidFill>
                <a:cs typeface="Calibri"/>
              </a:rPr>
              <a:t>rules </a:t>
            </a:r>
            <a:r>
              <a:rPr lang="en-GB" sz="1600" spc="20" dirty="0">
                <a:solidFill>
                  <a:srgbClr val="2F5496"/>
                </a:solidFill>
                <a:cs typeface="Calibri"/>
              </a:rPr>
              <a:t>and methods </a:t>
            </a:r>
            <a:r>
              <a:rPr lang="en-GB" sz="1600" spc="15" dirty="0">
                <a:solidFill>
                  <a:srgbClr val="2F5496"/>
                </a:solidFill>
                <a:cs typeface="Calibri"/>
              </a:rPr>
              <a:t>of </a:t>
            </a:r>
            <a:r>
              <a:rPr lang="en-GB" sz="1600" spc="20" dirty="0">
                <a:solidFill>
                  <a:srgbClr val="2F5496"/>
                </a:solidFill>
                <a:cs typeface="Calibri"/>
              </a:rPr>
              <a:t>managing </a:t>
            </a:r>
            <a:r>
              <a:rPr lang="en-GB" sz="1600" spc="15" dirty="0">
                <a:solidFill>
                  <a:srgbClr val="2F5496"/>
                </a:solidFill>
                <a:cs typeface="Calibri"/>
              </a:rPr>
              <a:t>these checks. To aid the laboratory </a:t>
            </a:r>
            <a:r>
              <a:rPr lang="en-GB" sz="1600" spc="10" dirty="0">
                <a:solidFill>
                  <a:srgbClr val="2F5496"/>
                </a:solidFill>
                <a:cs typeface="Calibri"/>
              </a:rPr>
              <a:t>in  </a:t>
            </a:r>
            <a:r>
              <a:rPr lang="en-GB" sz="1600" spc="15" dirty="0">
                <a:solidFill>
                  <a:srgbClr val="2F5496"/>
                </a:solidFill>
                <a:cs typeface="Calibri"/>
              </a:rPr>
              <a:t>correctly processing the returned blood, </a:t>
            </a:r>
            <a:r>
              <a:rPr lang="en-GB" sz="1600" spc="20" dirty="0">
                <a:solidFill>
                  <a:srgbClr val="2F5496"/>
                </a:solidFill>
                <a:cs typeface="Calibri"/>
              </a:rPr>
              <a:t>make </a:t>
            </a:r>
            <a:r>
              <a:rPr lang="en-GB" sz="1600" spc="15" dirty="0">
                <a:solidFill>
                  <a:srgbClr val="2F5496"/>
                </a:solidFill>
                <a:cs typeface="Calibri"/>
              </a:rPr>
              <a:t>sure that </a:t>
            </a:r>
            <a:r>
              <a:rPr lang="en-GB" sz="1600" spc="20" dirty="0">
                <a:solidFill>
                  <a:srgbClr val="2F5496"/>
                </a:solidFill>
                <a:cs typeface="Calibri"/>
              </a:rPr>
              <a:t>you </a:t>
            </a:r>
            <a:r>
              <a:rPr lang="en-GB" sz="1600" spc="15" dirty="0">
                <a:solidFill>
                  <a:srgbClr val="2F5496"/>
                </a:solidFill>
                <a:cs typeface="Calibri"/>
              </a:rPr>
              <a:t>include </a:t>
            </a:r>
            <a:r>
              <a:rPr lang="en-GB" sz="1600" spc="10" dirty="0">
                <a:solidFill>
                  <a:srgbClr val="2F5496"/>
                </a:solidFill>
                <a:cs typeface="Calibri"/>
              </a:rPr>
              <a:t>all </a:t>
            </a:r>
            <a:r>
              <a:rPr lang="en-GB" sz="1600" spc="15" dirty="0">
                <a:solidFill>
                  <a:srgbClr val="2F5496"/>
                </a:solidFill>
                <a:cs typeface="Calibri"/>
              </a:rPr>
              <a:t>the labels </a:t>
            </a:r>
            <a:r>
              <a:rPr lang="en-GB" sz="1600" spc="20" dirty="0">
                <a:solidFill>
                  <a:srgbClr val="2F5496"/>
                </a:solidFill>
                <a:cs typeface="Calibri"/>
              </a:rPr>
              <a:t>and </a:t>
            </a:r>
            <a:r>
              <a:rPr lang="en-GB" sz="1600" spc="15" dirty="0">
                <a:solidFill>
                  <a:srgbClr val="2F5496"/>
                </a:solidFill>
                <a:cs typeface="Calibri"/>
              </a:rPr>
              <a:t>compatibility tags  as well as the issue or transfusion</a:t>
            </a:r>
            <a:r>
              <a:rPr lang="en-GB" sz="1600" spc="25" dirty="0">
                <a:solidFill>
                  <a:srgbClr val="2F5496"/>
                </a:solidFill>
                <a:cs typeface="Calibri"/>
              </a:rPr>
              <a:t> </a:t>
            </a:r>
            <a:r>
              <a:rPr lang="en-GB" sz="1600" spc="15" dirty="0">
                <a:solidFill>
                  <a:srgbClr val="2F5496"/>
                </a:solidFill>
                <a:cs typeface="Calibri"/>
              </a:rPr>
              <a:t>card.</a:t>
            </a:r>
            <a:endParaRPr lang="en-GB" sz="1600" dirty="0">
              <a:cs typeface="Calibri"/>
            </a:endParaRPr>
          </a:p>
          <a:p>
            <a:pPr marL="12700" marR="43815">
              <a:lnSpc>
                <a:spcPct val="105000"/>
              </a:lnSpc>
              <a:spcBef>
                <a:spcPts val="5"/>
              </a:spcBef>
            </a:pPr>
            <a:endParaRPr sz="1550" dirty="0">
              <a:latin typeface="Calibri"/>
              <a:cs typeface="Calibri"/>
            </a:endParaRPr>
          </a:p>
        </p:txBody>
      </p:sp>
    </p:spTree>
    <p:custDataLst>
      <p:tags r:id="rId1"/>
    </p:custDataLst>
    <p:extLst>
      <p:ext uri="{BB962C8B-B14F-4D97-AF65-F5344CB8AC3E}">
        <p14:creationId xmlns:p14="http://schemas.microsoft.com/office/powerpoint/2010/main" val="39801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D0EE59E-5F70-48CA-B157-7E6E29DBAA83}"/>
              </a:ext>
            </a:extLst>
          </p:cNvPr>
          <p:cNvSpPr txBox="1"/>
          <p:nvPr/>
        </p:nvSpPr>
        <p:spPr>
          <a:xfrm>
            <a:off x="1130098" y="627379"/>
            <a:ext cx="8648065" cy="3900555"/>
          </a:xfrm>
          <a:prstGeom prst="rect">
            <a:avLst/>
          </a:prstGeom>
        </p:spPr>
        <p:txBody>
          <a:bodyPr vert="horz" wrap="square" lIns="0" tIns="5080" rIns="0" bIns="0" rtlCol="0">
            <a:spAutoFit/>
          </a:bodyPr>
          <a:lstStyle/>
          <a:p>
            <a:pPr marL="12700" marR="330835">
              <a:lnSpc>
                <a:spcPct val="104500"/>
              </a:lnSpc>
            </a:pPr>
            <a:r>
              <a:rPr sz="1600" spc="20" dirty="0">
                <a:solidFill>
                  <a:srgbClr val="2F5496"/>
                </a:solidFill>
                <a:latin typeface="Calibri"/>
                <a:cs typeface="Calibri"/>
              </a:rPr>
              <a:t>The </a:t>
            </a:r>
            <a:r>
              <a:rPr sz="1600" spc="15" dirty="0">
                <a:solidFill>
                  <a:srgbClr val="2F5496"/>
                </a:solidFill>
                <a:latin typeface="Calibri"/>
                <a:cs typeface="Calibri"/>
              </a:rPr>
              <a:t>laboratory </a:t>
            </a:r>
            <a:r>
              <a:rPr sz="1600" spc="20" dirty="0">
                <a:solidFill>
                  <a:srgbClr val="2F5496"/>
                </a:solidFill>
                <a:latin typeface="Calibri"/>
                <a:cs typeface="Calibri"/>
              </a:rPr>
              <a:t>must </a:t>
            </a:r>
            <a:r>
              <a:rPr sz="1600" spc="15" dirty="0">
                <a:solidFill>
                  <a:srgbClr val="2F5496"/>
                </a:solidFill>
                <a:latin typeface="Calibri"/>
                <a:cs typeface="Calibri"/>
              </a:rPr>
              <a:t>be informed of the return of blood </a:t>
            </a:r>
            <a:r>
              <a:rPr sz="1600" spc="20" dirty="0">
                <a:solidFill>
                  <a:srgbClr val="2F5496"/>
                </a:solidFill>
                <a:latin typeface="Calibri"/>
                <a:cs typeface="Calibri"/>
              </a:rPr>
              <a:t>components. </a:t>
            </a:r>
            <a:r>
              <a:rPr sz="1600" spc="15" dirty="0">
                <a:solidFill>
                  <a:srgbClr val="2F5496"/>
                </a:solidFill>
                <a:latin typeface="Calibri"/>
                <a:cs typeface="Calibri"/>
              </a:rPr>
              <a:t>Part </a:t>
            </a:r>
            <a:r>
              <a:rPr sz="1600" spc="20" dirty="0">
                <a:solidFill>
                  <a:srgbClr val="2F5496"/>
                </a:solidFill>
                <a:latin typeface="Calibri"/>
                <a:cs typeface="Calibri"/>
              </a:rPr>
              <a:t>used </a:t>
            </a:r>
            <a:r>
              <a:rPr sz="1600" spc="15" dirty="0">
                <a:solidFill>
                  <a:srgbClr val="2F5496"/>
                </a:solidFill>
                <a:latin typeface="Calibri"/>
                <a:cs typeface="Calibri"/>
              </a:rPr>
              <a:t>blood products </a:t>
            </a:r>
            <a:r>
              <a:rPr sz="1600" spc="20" dirty="0">
                <a:solidFill>
                  <a:srgbClr val="2F5496"/>
                </a:solidFill>
                <a:latin typeface="Calibri"/>
                <a:cs typeface="Calibri"/>
              </a:rPr>
              <a:t>and  </a:t>
            </a:r>
            <a:r>
              <a:rPr sz="1600" spc="15" dirty="0">
                <a:solidFill>
                  <a:srgbClr val="2F5496"/>
                </a:solidFill>
                <a:latin typeface="Calibri"/>
                <a:cs typeface="Calibri"/>
              </a:rPr>
              <a:t>platelets </a:t>
            </a:r>
            <a:r>
              <a:rPr sz="1600" spc="20" dirty="0">
                <a:solidFill>
                  <a:srgbClr val="2F5496"/>
                </a:solidFill>
                <a:latin typeface="Calibri"/>
                <a:cs typeface="Calibri"/>
              </a:rPr>
              <a:t>must </a:t>
            </a:r>
            <a:r>
              <a:rPr sz="1600" spc="15" dirty="0">
                <a:solidFill>
                  <a:srgbClr val="2F5496"/>
                </a:solidFill>
                <a:latin typeface="Calibri"/>
                <a:cs typeface="Calibri"/>
              </a:rPr>
              <a:t>never be returned to the blood </a:t>
            </a:r>
            <a:r>
              <a:rPr sz="1600" spc="20" dirty="0">
                <a:solidFill>
                  <a:srgbClr val="2F5496"/>
                </a:solidFill>
                <a:latin typeface="Calibri"/>
                <a:cs typeface="Calibri"/>
              </a:rPr>
              <a:t>bank </a:t>
            </a:r>
            <a:r>
              <a:rPr sz="1600" spc="15" dirty="0">
                <a:solidFill>
                  <a:srgbClr val="2F5496"/>
                </a:solidFill>
                <a:latin typeface="Calibri"/>
                <a:cs typeface="Calibri"/>
              </a:rPr>
              <a:t>fridge. Notify the laboratory that return of blood  </a:t>
            </a:r>
            <a:r>
              <a:rPr sz="1600" spc="20" dirty="0">
                <a:solidFill>
                  <a:srgbClr val="2F5496"/>
                </a:solidFill>
                <a:latin typeface="Calibri"/>
                <a:cs typeface="Calibri"/>
              </a:rPr>
              <a:t>components </a:t>
            </a:r>
            <a:r>
              <a:rPr sz="1600" spc="10" dirty="0">
                <a:solidFill>
                  <a:srgbClr val="2F5496"/>
                </a:solidFill>
                <a:latin typeface="Calibri"/>
                <a:cs typeface="Calibri"/>
              </a:rPr>
              <a:t>is </a:t>
            </a:r>
            <a:r>
              <a:rPr sz="1600" spc="15" dirty="0">
                <a:solidFill>
                  <a:srgbClr val="2F5496"/>
                </a:solidFill>
                <a:latin typeface="Calibri"/>
                <a:cs typeface="Calibri"/>
              </a:rPr>
              <a:t>to be scheduled.</a:t>
            </a:r>
            <a:endParaRPr sz="1600" dirty="0">
              <a:latin typeface="Calibri"/>
              <a:cs typeface="Calibri"/>
            </a:endParaRPr>
          </a:p>
          <a:p>
            <a:pPr>
              <a:lnSpc>
                <a:spcPct val="100000"/>
              </a:lnSpc>
            </a:pPr>
            <a:endParaRPr sz="1600" dirty="0">
              <a:latin typeface="Times New Roman"/>
              <a:cs typeface="Times New Roman"/>
            </a:endParaRPr>
          </a:p>
          <a:p>
            <a:pPr marL="12700" marR="226060" algn="just">
              <a:lnSpc>
                <a:spcPct val="105100"/>
              </a:lnSpc>
            </a:pPr>
            <a:r>
              <a:rPr sz="1600" spc="15" dirty="0">
                <a:solidFill>
                  <a:srgbClr val="2F5496"/>
                </a:solidFill>
                <a:latin typeface="Calibri"/>
                <a:cs typeface="Calibri"/>
              </a:rPr>
              <a:t>To return blood </a:t>
            </a:r>
            <a:r>
              <a:rPr sz="1600" spc="20" dirty="0">
                <a:solidFill>
                  <a:srgbClr val="2F5496"/>
                </a:solidFill>
                <a:latin typeface="Calibri"/>
                <a:cs typeface="Calibri"/>
              </a:rPr>
              <a:t>components </a:t>
            </a:r>
            <a:r>
              <a:rPr sz="1600" spc="15" dirty="0">
                <a:solidFill>
                  <a:srgbClr val="2F5496"/>
                </a:solidFill>
                <a:latin typeface="Calibri"/>
                <a:cs typeface="Calibri"/>
              </a:rPr>
              <a:t>into inventory, the laboratory </a:t>
            </a:r>
            <a:r>
              <a:rPr sz="1600" spc="5" dirty="0">
                <a:solidFill>
                  <a:srgbClr val="2F5496"/>
                </a:solidFill>
                <a:latin typeface="Calibri"/>
                <a:cs typeface="Calibri"/>
              </a:rPr>
              <a:t>will </a:t>
            </a:r>
            <a:r>
              <a:rPr sz="1600" spc="15" dirty="0">
                <a:solidFill>
                  <a:srgbClr val="2F5496"/>
                </a:solidFill>
                <a:latin typeface="Calibri"/>
                <a:cs typeface="Calibri"/>
              </a:rPr>
              <a:t>check the date </a:t>
            </a:r>
            <a:r>
              <a:rPr sz="1600" spc="20" dirty="0">
                <a:solidFill>
                  <a:srgbClr val="2F5496"/>
                </a:solidFill>
                <a:latin typeface="Calibri"/>
                <a:cs typeface="Calibri"/>
              </a:rPr>
              <a:t>and </a:t>
            </a:r>
            <a:r>
              <a:rPr sz="1600" spc="15" dirty="0">
                <a:solidFill>
                  <a:srgbClr val="2F5496"/>
                </a:solidFill>
                <a:latin typeface="Calibri"/>
                <a:cs typeface="Calibri"/>
              </a:rPr>
              <a:t>time of the return,  </a:t>
            </a:r>
            <a:r>
              <a:rPr sz="1600" spc="20" dirty="0">
                <a:solidFill>
                  <a:srgbClr val="2F5496"/>
                </a:solidFill>
                <a:latin typeface="Calibri"/>
                <a:cs typeface="Calibri"/>
              </a:rPr>
              <a:t>compared </a:t>
            </a:r>
            <a:r>
              <a:rPr sz="1600" spc="15" dirty="0">
                <a:solidFill>
                  <a:srgbClr val="2F5496"/>
                </a:solidFill>
                <a:latin typeface="Calibri"/>
                <a:cs typeface="Calibri"/>
              </a:rPr>
              <a:t>to the date </a:t>
            </a:r>
            <a:r>
              <a:rPr sz="1600" spc="20" dirty="0">
                <a:solidFill>
                  <a:srgbClr val="2F5496"/>
                </a:solidFill>
                <a:latin typeface="Calibri"/>
                <a:cs typeface="Calibri"/>
              </a:rPr>
              <a:t>and </a:t>
            </a:r>
            <a:r>
              <a:rPr sz="1600" spc="15" dirty="0">
                <a:solidFill>
                  <a:srgbClr val="2F5496"/>
                </a:solidFill>
                <a:latin typeface="Calibri"/>
                <a:cs typeface="Calibri"/>
              </a:rPr>
              <a:t>time of </a:t>
            </a:r>
            <a:r>
              <a:rPr sz="1600" spc="10" dirty="0">
                <a:solidFill>
                  <a:srgbClr val="2F5496"/>
                </a:solidFill>
                <a:latin typeface="Calibri"/>
                <a:cs typeface="Calibri"/>
              </a:rPr>
              <a:t>its </a:t>
            </a:r>
            <a:r>
              <a:rPr sz="1600" spc="15" dirty="0">
                <a:solidFill>
                  <a:srgbClr val="2F5496"/>
                </a:solidFill>
                <a:latin typeface="Calibri"/>
                <a:cs typeface="Calibri"/>
              </a:rPr>
              <a:t>issue. </a:t>
            </a:r>
            <a:r>
              <a:rPr sz="1600" spc="20" dirty="0">
                <a:solidFill>
                  <a:srgbClr val="2F5496"/>
                </a:solidFill>
                <a:latin typeface="Calibri"/>
                <a:cs typeface="Calibri"/>
              </a:rPr>
              <a:t>They </a:t>
            </a:r>
            <a:r>
              <a:rPr sz="1600" spc="10" dirty="0">
                <a:solidFill>
                  <a:srgbClr val="2F5496"/>
                </a:solidFill>
                <a:latin typeface="Calibri"/>
                <a:cs typeface="Calibri"/>
              </a:rPr>
              <a:t>will </a:t>
            </a:r>
            <a:r>
              <a:rPr sz="1600" spc="15" dirty="0">
                <a:solidFill>
                  <a:srgbClr val="2F5496"/>
                </a:solidFill>
                <a:latin typeface="Calibri"/>
                <a:cs typeface="Calibri"/>
              </a:rPr>
              <a:t>visually inspect to </a:t>
            </a:r>
            <a:r>
              <a:rPr sz="1600" spc="20" dirty="0">
                <a:solidFill>
                  <a:srgbClr val="2F5496"/>
                </a:solidFill>
                <a:latin typeface="Calibri"/>
                <a:cs typeface="Calibri"/>
              </a:rPr>
              <a:t>ensure </a:t>
            </a:r>
            <a:r>
              <a:rPr sz="1600" spc="15" dirty="0">
                <a:solidFill>
                  <a:srgbClr val="2F5496"/>
                </a:solidFill>
                <a:latin typeface="Calibri"/>
                <a:cs typeface="Calibri"/>
              </a:rPr>
              <a:t>that </a:t>
            </a:r>
            <a:r>
              <a:rPr sz="1600" spc="10" dirty="0">
                <a:solidFill>
                  <a:srgbClr val="2F5496"/>
                </a:solidFill>
                <a:latin typeface="Calibri"/>
                <a:cs typeface="Calibri"/>
              </a:rPr>
              <a:t>all </a:t>
            </a:r>
            <a:r>
              <a:rPr sz="1600" spc="15" dirty="0">
                <a:solidFill>
                  <a:srgbClr val="2F5496"/>
                </a:solidFill>
                <a:latin typeface="Calibri"/>
                <a:cs typeface="Calibri"/>
              </a:rPr>
              <a:t>criteria are </a:t>
            </a:r>
            <a:r>
              <a:rPr sz="1600" spc="20" dirty="0">
                <a:solidFill>
                  <a:srgbClr val="2F5496"/>
                </a:solidFill>
                <a:latin typeface="Calibri"/>
                <a:cs typeface="Calibri"/>
              </a:rPr>
              <a:t>met  </a:t>
            </a:r>
            <a:r>
              <a:rPr sz="1600" spc="15" dirty="0">
                <a:solidFill>
                  <a:srgbClr val="2F5496"/>
                </a:solidFill>
                <a:latin typeface="Calibri"/>
                <a:cs typeface="Calibri"/>
              </a:rPr>
              <a:t>and, importantly, </a:t>
            </a:r>
            <a:r>
              <a:rPr sz="1600" spc="20" dirty="0">
                <a:solidFill>
                  <a:srgbClr val="2F5496"/>
                </a:solidFill>
                <a:latin typeface="Calibri"/>
                <a:cs typeface="Calibri"/>
              </a:rPr>
              <a:t>documented. They </a:t>
            </a:r>
            <a:r>
              <a:rPr sz="1600" spc="10" dirty="0">
                <a:solidFill>
                  <a:srgbClr val="2F5496"/>
                </a:solidFill>
                <a:latin typeface="Calibri"/>
                <a:cs typeface="Calibri"/>
              </a:rPr>
              <a:t>will </a:t>
            </a:r>
            <a:r>
              <a:rPr sz="1600" spc="15" dirty="0">
                <a:solidFill>
                  <a:srgbClr val="2F5496"/>
                </a:solidFill>
                <a:latin typeface="Calibri"/>
                <a:cs typeface="Calibri"/>
              </a:rPr>
              <a:t>be checking </a:t>
            </a:r>
            <a:r>
              <a:rPr sz="1600" spc="10" dirty="0">
                <a:solidFill>
                  <a:srgbClr val="2F5496"/>
                </a:solidFill>
                <a:latin typeface="Calibri"/>
                <a:cs typeface="Calibri"/>
              </a:rPr>
              <a:t>to</a:t>
            </a:r>
            <a:r>
              <a:rPr sz="1600" spc="25" dirty="0">
                <a:solidFill>
                  <a:srgbClr val="2F5496"/>
                </a:solidFill>
                <a:latin typeface="Calibri"/>
                <a:cs typeface="Calibri"/>
              </a:rPr>
              <a:t> </a:t>
            </a:r>
            <a:r>
              <a:rPr sz="1600" spc="15" dirty="0">
                <a:solidFill>
                  <a:srgbClr val="2F5496"/>
                </a:solidFill>
                <a:latin typeface="Calibri"/>
                <a:cs typeface="Calibri"/>
              </a:rPr>
              <a:t>see:</a:t>
            </a:r>
            <a:endParaRPr sz="1600" dirty="0">
              <a:latin typeface="Calibri"/>
              <a:cs typeface="Calibri"/>
            </a:endParaRPr>
          </a:p>
          <a:p>
            <a:pPr>
              <a:lnSpc>
                <a:spcPct val="100000"/>
              </a:lnSpc>
              <a:spcBef>
                <a:spcPts val="55"/>
              </a:spcBef>
            </a:pPr>
            <a:endParaRPr sz="1600" dirty="0">
              <a:latin typeface="Times New Roman"/>
              <a:cs typeface="Times New Roman"/>
            </a:endParaRPr>
          </a:p>
          <a:p>
            <a:pPr marL="526415" indent="-285750">
              <a:lnSpc>
                <a:spcPct val="100000"/>
              </a:lnSpc>
              <a:buFont typeface="Arial" panose="020B0604020202020204" pitchFamily="34" charset="0"/>
              <a:buChar char="•"/>
              <a:tabLst>
                <a:tab pos="469265" algn="l"/>
                <a:tab pos="470534" algn="l"/>
              </a:tabLst>
            </a:pPr>
            <a:r>
              <a:rPr sz="1600" spc="20" dirty="0">
                <a:solidFill>
                  <a:srgbClr val="2F5496"/>
                </a:solidFill>
                <a:latin typeface="Calibri"/>
                <a:cs typeface="Calibri"/>
              </a:rPr>
              <a:t>The bag and/or </a:t>
            </a:r>
            <a:r>
              <a:rPr sz="1600" spc="15" dirty="0">
                <a:solidFill>
                  <a:srgbClr val="2F5496"/>
                </a:solidFill>
                <a:latin typeface="Calibri"/>
                <a:cs typeface="Calibri"/>
              </a:rPr>
              <a:t>product are intact, </a:t>
            </a:r>
            <a:r>
              <a:rPr sz="1600" spc="20" dirty="0">
                <a:solidFill>
                  <a:srgbClr val="2F5496"/>
                </a:solidFill>
                <a:latin typeface="Calibri"/>
                <a:cs typeface="Calibri"/>
              </a:rPr>
              <a:t>no </a:t>
            </a:r>
            <a:r>
              <a:rPr sz="1600" spc="15" dirty="0">
                <a:solidFill>
                  <a:srgbClr val="2F5496"/>
                </a:solidFill>
                <a:latin typeface="Calibri"/>
                <a:cs typeface="Calibri"/>
              </a:rPr>
              <a:t>signs of</a:t>
            </a:r>
            <a:r>
              <a:rPr sz="1600" spc="-5" dirty="0">
                <a:solidFill>
                  <a:srgbClr val="2F5496"/>
                </a:solidFill>
                <a:latin typeface="Calibri"/>
                <a:cs typeface="Calibri"/>
              </a:rPr>
              <a:t> </a:t>
            </a:r>
            <a:r>
              <a:rPr sz="1600" spc="20" dirty="0">
                <a:solidFill>
                  <a:srgbClr val="2F5496"/>
                </a:solidFill>
                <a:latin typeface="Calibri"/>
                <a:cs typeface="Calibri"/>
              </a:rPr>
              <a:t>tampering</a:t>
            </a:r>
            <a:endParaRPr sz="1600" dirty="0">
              <a:latin typeface="Calibri"/>
              <a:cs typeface="Calibri"/>
            </a:endParaRPr>
          </a:p>
          <a:p>
            <a:pPr marL="527050" indent="-285750">
              <a:lnSpc>
                <a:spcPct val="100000"/>
              </a:lnSpc>
              <a:spcBef>
                <a:spcPts val="180"/>
              </a:spcBef>
              <a:buFont typeface="Arial" panose="020B0604020202020204" pitchFamily="34" charset="0"/>
              <a:buChar char="•"/>
              <a:tabLst>
                <a:tab pos="469900" algn="l"/>
                <a:tab pos="470534" algn="l"/>
              </a:tabLst>
            </a:pPr>
            <a:r>
              <a:rPr sz="1600" spc="15" dirty="0">
                <a:solidFill>
                  <a:srgbClr val="2F5496"/>
                </a:solidFill>
                <a:latin typeface="Calibri"/>
                <a:cs typeface="Calibri"/>
              </a:rPr>
              <a:t>Inside the bag, the sealed </a:t>
            </a:r>
            <a:r>
              <a:rPr sz="1600" spc="20" dirty="0">
                <a:solidFill>
                  <a:srgbClr val="2F5496"/>
                </a:solidFill>
                <a:latin typeface="Calibri"/>
                <a:cs typeface="Calibri"/>
              </a:rPr>
              <a:t>segment </a:t>
            </a:r>
            <a:r>
              <a:rPr sz="1600" spc="15" dirty="0">
                <a:solidFill>
                  <a:srgbClr val="2F5496"/>
                </a:solidFill>
                <a:latin typeface="Calibri"/>
                <a:cs typeface="Calibri"/>
              </a:rPr>
              <a:t>of </a:t>
            </a:r>
            <a:r>
              <a:rPr sz="1600" spc="20" dirty="0">
                <a:solidFill>
                  <a:srgbClr val="2F5496"/>
                </a:solidFill>
                <a:latin typeface="Calibri"/>
                <a:cs typeface="Calibri"/>
              </a:rPr>
              <a:t>donor </a:t>
            </a:r>
            <a:r>
              <a:rPr sz="1600" spc="15" dirty="0">
                <a:solidFill>
                  <a:srgbClr val="2F5496"/>
                </a:solidFill>
                <a:latin typeface="Calibri"/>
                <a:cs typeface="Calibri"/>
              </a:rPr>
              <a:t>tubing </a:t>
            </a:r>
            <a:r>
              <a:rPr sz="1600" spc="10" dirty="0">
                <a:solidFill>
                  <a:srgbClr val="2F5496"/>
                </a:solidFill>
                <a:latin typeface="Calibri"/>
                <a:cs typeface="Calibri"/>
              </a:rPr>
              <a:t>is</a:t>
            </a:r>
            <a:r>
              <a:rPr sz="1600" dirty="0">
                <a:solidFill>
                  <a:srgbClr val="2F5496"/>
                </a:solidFill>
                <a:latin typeface="Calibri"/>
                <a:cs typeface="Calibri"/>
              </a:rPr>
              <a:t> </a:t>
            </a:r>
            <a:r>
              <a:rPr sz="1600" spc="15" dirty="0">
                <a:solidFill>
                  <a:srgbClr val="2F5496"/>
                </a:solidFill>
                <a:latin typeface="Calibri"/>
                <a:cs typeface="Calibri"/>
              </a:rPr>
              <a:t>intact</a:t>
            </a:r>
            <a:endParaRPr sz="1600" dirty="0">
              <a:latin typeface="Calibri"/>
              <a:cs typeface="Calibri"/>
            </a:endParaRPr>
          </a:p>
          <a:p>
            <a:pPr marL="527050" indent="-285750">
              <a:lnSpc>
                <a:spcPct val="100000"/>
              </a:lnSpc>
              <a:spcBef>
                <a:spcPts val="180"/>
              </a:spcBef>
              <a:buFont typeface="Arial" panose="020B0604020202020204" pitchFamily="34" charset="0"/>
              <a:buChar char="•"/>
              <a:tabLst>
                <a:tab pos="469900" algn="l"/>
                <a:tab pos="470534" algn="l"/>
              </a:tabLst>
            </a:pPr>
            <a:r>
              <a:rPr sz="1600" spc="20" dirty="0">
                <a:solidFill>
                  <a:srgbClr val="2F5496"/>
                </a:solidFill>
                <a:latin typeface="Calibri"/>
                <a:cs typeface="Calibri"/>
              </a:rPr>
              <a:t>The </a:t>
            </a:r>
            <a:r>
              <a:rPr sz="1600" spc="15" dirty="0">
                <a:solidFill>
                  <a:srgbClr val="2F5496"/>
                </a:solidFill>
                <a:latin typeface="Calibri"/>
                <a:cs typeface="Calibri"/>
              </a:rPr>
              <a:t>product has not </a:t>
            </a:r>
            <a:r>
              <a:rPr sz="1600" spc="20" dirty="0">
                <a:solidFill>
                  <a:srgbClr val="2F5496"/>
                </a:solidFill>
                <a:latin typeface="Calibri"/>
                <a:cs typeface="Calibri"/>
              </a:rPr>
              <a:t>been </a:t>
            </a:r>
            <a:r>
              <a:rPr sz="1600" spc="15" dirty="0">
                <a:solidFill>
                  <a:srgbClr val="2F5496"/>
                </a:solidFill>
                <a:latin typeface="Calibri"/>
                <a:cs typeface="Calibri"/>
              </a:rPr>
              <a:t>out of a controlled </a:t>
            </a:r>
            <a:r>
              <a:rPr sz="1600" spc="20" dirty="0">
                <a:solidFill>
                  <a:srgbClr val="2F5496"/>
                </a:solidFill>
                <a:latin typeface="Calibri"/>
                <a:cs typeface="Calibri"/>
              </a:rPr>
              <a:t>environment </a:t>
            </a:r>
            <a:r>
              <a:rPr sz="1600" spc="15" dirty="0">
                <a:solidFill>
                  <a:srgbClr val="2F5496"/>
                </a:solidFill>
                <a:latin typeface="Calibri"/>
                <a:cs typeface="Calibri"/>
              </a:rPr>
              <a:t>for </a:t>
            </a:r>
            <a:r>
              <a:rPr sz="1600" spc="20" dirty="0">
                <a:solidFill>
                  <a:srgbClr val="2F5496"/>
                </a:solidFill>
                <a:latin typeface="Calibri"/>
                <a:cs typeface="Calibri"/>
              </a:rPr>
              <a:t>more </a:t>
            </a:r>
            <a:r>
              <a:rPr sz="1600" spc="15" dirty="0">
                <a:solidFill>
                  <a:srgbClr val="2F5496"/>
                </a:solidFill>
                <a:latin typeface="Calibri"/>
                <a:cs typeface="Calibri"/>
              </a:rPr>
              <a:t>than 30</a:t>
            </a:r>
            <a:r>
              <a:rPr sz="1600" spc="30" dirty="0">
                <a:solidFill>
                  <a:srgbClr val="2F5496"/>
                </a:solidFill>
                <a:latin typeface="Calibri"/>
                <a:cs typeface="Calibri"/>
              </a:rPr>
              <a:t> </a:t>
            </a:r>
            <a:r>
              <a:rPr sz="1600" spc="20" dirty="0">
                <a:solidFill>
                  <a:srgbClr val="2F5496"/>
                </a:solidFill>
                <a:latin typeface="Calibri"/>
                <a:cs typeface="Calibri"/>
              </a:rPr>
              <a:t>minutes</a:t>
            </a:r>
            <a:endParaRPr sz="1600" dirty="0">
              <a:latin typeface="Calibri"/>
              <a:cs typeface="Calibri"/>
            </a:endParaRPr>
          </a:p>
          <a:p>
            <a:pPr marL="527050" indent="-285750">
              <a:lnSpc>
                <a:spcPct val="100000"/>
              </a:lnSpc>
              <a:spcBef>
                <a:spcPts val="155"/>
              </a:spcBef>
              <a:buFont typeface="Arial" panose="020B0604020202020204" pitchFamily="34" charset="0"/>
              <a:buChar char="•"/>
              <a:tabLst>
                <a:tab pos="469900" algn="l"/>
                <a:tab pos="470534" algn="l"/>
              </a:tabLst>
            </a:pPr>
            <a:r>
              <a:rPr sz="1600" spc="10" dirty="0">
                <a:solidFill>
                  <a:srgbClr val="2F5496"/>
                </a:solidFill>
                <a:latin typeface="Calibri"/>
                <a:cs typeface="Calibri"/>
              </a:rPr>
              <a:t>It is </a:t>
            </a:r>
            <a:r>
              <a:rPr sz="1600" spc="15" dirty="0">
                <a:solidFill>
                  <a:srgbClr val="2F5496"/>
                </a:solidFill>
                <a:latin typeface="Calibri"/>
                <a:cs typeface="Calibri"/>
              </a:rPr>
              <a:t>within an acceptable </a:t>
            </a:r>
            <a:r>
              <a:rPr sz="1600" spc="20" dirty="0">
                <a:solidFill>
                  <a:srgbClr val="2F5496"/>
                </a:solidFill>
                <a:latin typeface="Calibri"/>
                <a:cs typeface="Calibri"/>
              </a:rPr>
              <a:t>temperature </a:t>
            </a:r>
            <a:r>
              <a:rPr sz="1600" spc="15" dirty="0">
                <a:solidFill>
                  <a:srgbClr val="2F5496"/>
                </a:solidFill>
                <a:latin typeface="Calibri"/>
                <a:cs typeface="Calibri"/>
              </a:rPr>
              <a:t>range:</a:t>
            </a:r>
            <a:endParaRPr sz="1600" dirty="0">
              <a:latin typeface="Calibri"/>
              <a:cs typeface="Calibri"/>
            </a:endParaRPr>
          </a:p>
          <a:p>
            <a:pPr marL="1044575" lvl="1" indent="-228600">
              <a:lnSpc>
                <a:spcPct val="100000"/>
              </a:lnSpc>
              <a:spcBef>
                <a:spcPts val="110"/>
              </a:spcBef>
              <a:buAutoNum type="arabicPeriod"/>
              <a:tabLst>
                <a:tab pos="1045210" algn="l"/>
              </a:tabLst>
            </a:pPr>
            <a:r>
              <a:rPr sz="1600" spc="20" dirty="0">
                <a:solidFill>
                  <a:srgbClr val="2F5496"/>
                </a:solidFill>
                <a:latin typeface="Calibri"/>
                <a:cs typeface="Calibri"/>
              </a:rPr>
              <a:t>Red </a:t>
            </a:r>
            <a:r>
              <a:rPr sz="1600" spc="15" dirty="0">
                <a:solidFill>
                  <a:srgbClr val="2F5496"/>
                </a:solidFill>
                <a:latin typeface="Calibri"/>
                <a:cs typeface="Calibri"/>
              </a:rPr>
              <a:t>blood </a:t>
            </a:r>
            <a:r>
              <a:rPr sz="1600" spc="10" dirty="0">
                <a:solidFill>
                  <a:srgbClr val="2F5496"/>
                </a:solidFill>
                <a:latin typeface="Calibri"/>
                <a:cs typeface="Calibri"/>
              </a:rPr>
              <a:t>cells</a:t>
            </a:r>
            <a:r>
              <a:rPr sz="1600" spc="5" dirty="0">
                <a:solidFill>
                  <a:srgbClr val="2F5496"/>
                </a:solidFill>
                <a:latin typeface="Calibri"/>
                <a:cs typeface="Calibri"/>
              </a:rPr>
              <a:t> </a:t>
            </a:r>
            <a:r>
              <a:rPr sz="1600" spc="15" dirty="0">
                <a:solidFill>
                  <a:srgbClr val="2F5496"/>
                </a:solidFill>
                <a:latin typeface="Calibri"/>
                <a:cs typeface="Calibri"/>
              </a:rPr>
              <a:t>(1-10⁰C)</a:t>
            </a:r>
            <a:endParaRPr sz="1600" dirty="0">
              <a:latin typeface="Calibri"/>
              <a:cs typeface="Calibri"/>
            </a:endParaRPr>
          </a:p>
          <a:p>
            <a:pPr marL="1044575" lvl="1" indent="-228600">
              <a:lnSpc>
                <a:spcPct val="100000"/>
              </a:lnSpc>
              <a:spcBef>
                <a:spcPts val="105"/>
              </a:spcBef>
              <a:buAutoNum type="arabicPeriod"/>
              <a:tabLst>
                <a:tab pos="1045210" algn="l"/>
              </a:tabLst>
            </a:pPr>
            <a:r>
              <a:rPr sz="1600" spc="15" dirty="0">
                <a:solidFill>
                  <a:srgbClr val="2F5496"/>
                </a:solidFill>
                <a:latin typeface="Calibri"/>
                <a:cs typeface="Calibri"/>
              </a:rPr>
              <a:t>Platelets</a:t>
            </a:r>
            <a:r>
              <a:rPr sz="1600" spc="10" dirty="0">
                <a:solidFill>
                  <a:srgbClr val="2F5496"/>
                </a:solidFill>
                <a:latin typeface="Calibri"/>
                <a:cs typeface="Calibri"/>
              </a:rPr>
              <a:t> </a:t>
            </a:r>
            <a:r>
              <a:rPr sz="1600" spc="15" dirty="0">
                <a:solidFill>
                  <a:srgbClr val="2F5496"/>
                </a:solidFill>
                <a:latin typeface="Calibri"/>
                <a:cs typeface="Calibri"/>
              </a:rPr>
              <a:t>(20-24⁰C)</a:t>
            </a:r>
            <a:endParaRPr sz="1600" dirty="0">
              <a:latin typeface="Calibri"/>
              <a:cs typeface="Calibri"/>
            </a:endParaRPr>
          </a:p>
          <a:p>
            <a:pPr marL="1044575" lvl="1" indent="-228600">
              <a:lnSpc>
                <a:spcPct val="100000"/>
              </a:lnSpc>
              <a:spcBef>
                <a:spcPts val="85"/>
              </a:spcBef>
              <a:buAutoNum type="arabicPeriod"/>
              <a:tabLst>
                <a:tab pos="1045210" algn="l"/>
              </a:tabLst>
            </a:pPr>
            <a:r>
              <a:rPr sz="1600" spc="20" dirty="0">
                <a:solidFill>
                  <a:srgbClr val="2F5496"/>
                </a:solidFill>
                <a:latin typeface="Calibri"/>
                <a:cs typeface="Calibri"/>
              </a:rPr>
              <a:t>Thawed Plasma</a:t>
            </a:r>
            <a:r>
              <a:rPr sz="1600" spc="10" dirty="0">
                <a:solidFill>
                  <a:srgbClr val="2F5496"/>
                </a:solidFill>
                <a:latin typeface="Calibri"/>
                <a:cs typeface="Calibri"/>
              </a:rPr>
              <a:t> </a:t>
            </a:r>
            <a:r>
              <a:rPr sz="1600" spc="15" dirty="0">
                <a:solidFill>
                  <a:srgbClr val="2F5496"/>
                </a:solidFill>
                <a:latin typeface="Calibri"/>
                <a:cs typeface="Calibri"/>
              </a:rPr>
              <a:t>(1-10⁰C)</a:t>
            </a:r>
            <a:endParaRPr sz="1600" dirty="0">
              <a:latin typeface="Calibri"/>
              <a:cs typeface="Calibri"/>
            </a:endParaRPr>
          </a:p>
        </p:txBody>
      </p:sp>
    </p:spTree>
    <p:custDataLst>
      <p:tags r:id="rId1"/>
    </p:custDataLst>
    <p:extLst>
      <p:ext uri="{BB962C8B-B14F-4D97-AF65-F5344CB8AC3E}">
        <p14:creationId xmlns:p14="http://schemas.microsoft.com/office/powerpoint/2010/main" val="370782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5E4ABD9-1CEB-494F-9243-342C3CEA3539}"/>
              </a:ext>
            </a:extLst>
          </p:cNvPr>
          <p:cNvSpPr txBox="1"/>
          <p:nvPr/>
        </p:nvSpPr>
        <p:spPr>
          <a:xfrm>
            <a:off x="1129897" y="627379"/>
            <a:ext cx="8646795" cy="284962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latin typeface="Calibri"/>
                <a:cs typeface="Calibri"/>
              </a:rPr>
              <a:t>DOCUMENTATION </a:t>
            </a:r>
            <a:r>
              <a:rPr lang="en-GB" b="1" u="sng" spc="15" dirty="0">
                <a:solidFill>
                  <a:srgbClr val="2F5496"/>
                </a:solidFill>
                <a:latin typeface="Calibri"/>
                <a:cs typeface="Calibri"/>
              </a:rPr>
              <a:t>FOR THE RETURN OF BLOOD </a:t>
            </a:r>
            <a:r>
              <a:rPr lang="en-GB" b="1" u="sng" spc="20" dirty="0">
                <a:solidFill>
                  <a:srgbClr val="2F5496"/>
                </a:solidFill>
                <a:latin typeface="Calibri"/>
                <a:cs typeface="Calibri"/>
              </a:rPr>
              <a:t>COMPONENTS</a:t>
            </a:r>
            <a:r>
              <a:rPr lang="en-GB" u="sng" spc="20" dirty="0">
                <a:solidFill>
                  <a:srgbClr val="2F5496"/>
                </a:solidFill>
                <a:latin typeface="Calibri"/>
                <a:cs typeface="Calibri"/>
              </a:rPr>
              <a:t>:</a:t>
            </a:r>
            <a:endParaRPr lang="en-GB" u="sng" dirty="0">
              <a:latin typeface="Calibri"/>
              <a:cs typeface="Calibri"/>
            </a:endParaRPr>
          </a:p>
          <a:p>
            <a:pPr>
              <a:lnSpc>
                <a:spcPct val="100000"/>
              </a:lnSpc>
              <a:spcBef>
                <a:spcPts val="10"/>
              </a:spcBef>
            </a:pPr>
            <a:endParaRPr sz="1750" dirty="0">
              <a:latin typeface="Times New Roman"/>
              <a:cs typeface="Times New Roman"/>
            </a:endParaRPr>
          </a:p>
          <a:p>
            <a:pPr marL="527050" indent="-285750">
              <a:lnSpc>
                <a:spcPct val="100000"/>
              </a:lnSpc>
              <a:buFont typeface="Arial" panose="020B0604020202020204" pitchFamily="34" charset="0"/>
              <a:buChar char="•"/>
              <a:tabLst>
                <a:tab pos="469900" algn="l"/>
                <a:tab pos="470534" algn="l"/>
              </a:tabLst>
            </a:pPr>
            <a:r>
              <a:rPr sz="1600" spc="15" dirty="0">
                <a:solidFill>
                  <a:srgbClr val="2F5496"/>
                </a:solidFill>
                <a:latin typeface="Calibri"/>
                <a:cs typeface="Calibri"/>
              </a:rPr>
              <a:t>Find the patient’s form </a:t>
            </a:r>
            <a:r>
              <a:rPr sz="1600" spc="10" dirty="0">
                <a:solidFill>
                  <a:srgbClr val="2F5496"/>
                </a:solidFill>
                <a:latin typeface="Calibri"/>
                <a:cs typeface="Calibri"/>
              </a:rPr>
              <a:t>in </a:t>
            </a:r>
            <a:r>
              <a:rPr sz="1600" spc="15" dirty="0">
                <a:solidFill>
                  <a:srgbClr val="2F5496"/>
                </a:solidFill>
                <a:latin typeface="Calibri"/>
                <a:cs typeface="Calibri"/>
              </a:rPr>
              <a:t>the</a:t>
            </a:r>
            <a:r>
              <a:rPr sz="1600" spc="20" dirty="0">
                <a:solidFill>
                  <a:srgbClr val="2F5496"/>
                </a:solidFill>
                <a:latin typeface="Calibri"/>
                <a:cs typeface="Calibri"/>
              </a:rPr>
              <a:t> </a:t>
            </a:r>
            <a:r>
              <a:rPr sz="1600" spc="15" dirty="0">
                <a:solidFill>
                  <a:srgbClr val="2F5496"/>
                </a:solidFill>
                <a:latin typeface="Calibri"/>
                <a:cs typeface="Calibri"/>
              </a:rPr>
              <a:t>register</a:t>
            </a:r>
            <a:endParaRPr sz="1600" dirty="0">
              <a:latin typeface="Calibri"/>
              <a:cs typeface="Calibri"/>
            </a:endParaRPr>
          </a:p>
          <a:p>
            <a:pPr marL="527050" indent="-285750">
              <a:lnSpc>
                <a:spcPct val="100000"/>
              </a:lnSpc>
              <a:spcBef>
                <a:spcPts val="110"/>
              </a:spcBef>
              <a:buFont typeface="Arial" panose="020B0604020202020204" pitchFamily="34" charset="0"/>
              <a:buChar char="•"/>
              <a:tabLst>
                <a:tab pos="469900" algn="l"/>
                <a:tab pos="470534" algn="l"/>
              </a:tabLst>
            </a:pPr>
            <a:r>
              <a:rPr sz="1600" spc="15" dirty="0">
                <a:solidFill>
                  <a:srgbClr val="2F5496"/>
                </a:solidFill>
                <a:latin typeface="Calibri"/>
                <a:cs typeface="Calibri"/>
              </a:rPr>
              <a:t>Find the donation </a:t>
            </a:r>
            <a:r>
              <a:rPr sz="1600" spc="20" dirty="0">
                <a:solidFill>
                  <a:srgbClr val="2F5496"/>
                </a:solidFill>
                <a:latin typeface="Calibri"/>
                <a:cs typeface="Calibri"/>
              </a:rPr>
              <a:t>number </a:t>
            </a:r>
            <a:r>
              <a:rPr sz="1600" spc="15" dirty="0">
                <a:solidFill>
                  <a:srgbClr val="2F5496"/>
                </a:solidFill>
                <a:latin typeface="Calibri"/>
                <a:cs typeface="Calibri"/>
              </a:rPr>
              <a:t>of the unit </a:t>
            </a:r>
            <a:r>
              <a:rPr sz="1600" spc="20" dirty="0">
                <a:solidFill>
                  <a:srgbClr val="2F5496"/>
                </a:solidFill>
                <a:latin typeface="Calibri"/>
                <a:cs typeface="Calibri"/>
              </a:rPr>
              <a:t>you </a:t>
            </a:r>
            <a:r>
              <a:rPr sz="1600" spc="15" dirty="0">
                <a:solidFill>
                  <a:srgbClr val="2F5496"/>
                </a:solidFill>
                <a:latin typeface="Calibri"/>
                <a:cs typeface="Calibri"/>
              </a:rPr>
              <a:t>are returning </a:t>
            </a:r>
            <a:r>
              <a:rPr sz="1600" spc="20" dirty="0">
                <a:solidFill>
                  <a:srgbClr val="2F5496"/>
                </a:solidFill>
                <a:latin typeface="Calibri"/>
                <a:cs typeface="Calibri"/>
              </a:rPr>
              <a:t>on </a:t>
            </a:r>
            <a:r>
              <a:rPr sz="1600" spc="15" dirty="0">
                <a:solidFill>
                  <a:srgbClr val="2F5496"/>
                </a:solidFill>
                <a:latin typeface="Calibri"/>
                <a:cs typeface="Calibri"/>
              </a:rPr>
              <a:t>the issue</a:t>
            </a:r>
            <a:r>
              <a:rPr sz="1600" spc="10" dirty="0">
                <a:solidFill>
                  <a:srgbClr val="2F5496"/>
                </a:solidFill>
                <a:latin typeface="Calibri"/>
                <a:cs typeface="Calibri"/>
              </a:rPr>
              <a:t> </a:t>
            </a:r>
            <a:r>
              <a:rPr sz="1600" spc="15" dirty="0">
                <a:solidFill>
                  <a:srgbClr val="2F5496"/>
                </a:solidFill>
                <a:latin typeface="Calibri"/>
                <a:cs typeface="Calibri"/>
              </a:rPr>
              <a:t>form</a:t>
            </a:r>
            <a:endParaRPr sz="1600" dirty="0">
              <a:latin typeface="Calibri"/>
              <a:cs typeface="Calibri"/>
            </a:endParaRPr>
          </a:p>
          <a:p>
            <a:pPr marL="527050" marR="5080" indent="-285750">
              <a:lnSpc>
                <a:spcPts val="1970"/>
              </a:lnSpc>
              <a:spcBef>
                <a:spcPts val="55"/>
              </a:spcBef>
              <a:buFont typeface="Arial" panose="020B0604020202020204" pitchFamily="34" charset="0"/>
              <a:buChar char="•"/>
              <a:tabLst>
                <a:tab pos="469900" algn="l"/>
                <a:tab pos="470534" algn="l"/>
              </a:tabLst>
            </a:pPr>
            <a:r>
              <a:rPr sz="1600" spc="15" dirty="0">
                <a:solidFill>
                  <a:srgbClr val="2F5496"/>
                </a:solidFill>
                <a:latin typeface="Calibri"/>
                <a:cs typeface="Calibri"/>
              </a:rPr>
              <a:t>Enter the time (24-hour clock), date </a:t>
            </a:r>
            <a:r>
              <a:rPr sz="1600" spc="20" dirty="0">
                <a:solidFill>
                  <a:srgbClr val="2F5496"/>
                </a:solidFill>
                <a:latin typeface="Calibri"/>
                <a:cs typeface="Calibri"/>
              </a:rPr>
              <a:t>and </a:t>
            </a:r>
            <a:r>
              <a:rPr sz="1600" spc="15" dirty="0">
                <a:solidFill>
                  <a:srgbClr val="2F5496"/>
                </a:solidFill>
                <a:latin typeface="Calibri"/>
                <a:cs typeface="Calibri"/>
              </a:rPr>
              <a:t>your signature </a:t>
            </a:r>
            <a:r>
              <a:rPr sz="1600" spc="10" dirty="0">
                <a:solidFill>
                  <a:srgbClr val="2F5496"/>
                </a:solidFill>
                <a:latin typeface="Calibri"/>
                <a:cs typeface="Calibri"/>
              </a:rPr>
              <a:t>in </a:t>
            </a:r>
            <a:r>
              <a:rPr sz="1600" spc="15" dirty="0">
                <a:solidFill>
                  <a:srgbClr val="2F5496"/>
                </a:solidFill>
                <a:latin typeface="Calibri"/>
                <a:cs typeface="Calibri"/>
              </a:rPr>
              <a:t>the </a:t>
            </a:r>
            <a:r>
              <a:rPr sz="1600" b="1" spc="20" dirty="0">
                <a:solidFill>
                  <a:srgbClr val="2F5496"/>
                </a:solidFill>
                <a:latin typeface="Calibri"/>
                <a:cs typeface="Calibri"/>
              </a:rPr>
              <a:t>RETURNED </a:t>
            </a:r>
            <a:r>
              <a:rPr sz="1600" spc="15" dirty="0">
                <a:solidFill>
                  <a:srgbClr val="2F5496"/>
                </a:solidFill>
                <a:latin typeface="Calibri"/>
                <a:cs typeface="Calibri"/>
              </a:rPr>
              <a:t>section of the form (right  </a:t>
            </a:r>
            <a:r>
              <a:rPr sz="1600" spc="20" dirty="0">
                <a:solidFill>
                  <a:srgbClr val="2F5496"/>
                </a:solidFill>
                <a:latin typeface="Calibri"/>
                <a:cs typeface="Calibri"/>
              </a:rPr>
              <a:t>hand</a:t>
            </a:r>
            <a:r>
              <a:rPr sz="1600" spc="10" dirty="0">
                <a:solidFill>
                  <a:srgbClr val="2F5496"/>
                </a:solidFill>
                <a:latin typeface="Calibri"/>
                <a:cs typeface="Calibri"/>
              </a:rPr>
              <a:t> </a:t>
            </a:r>
            <a:r>
              <a:rPr sz="1600" spc="15" dirty="0">
                <a:solidFill>
                  <a:srgbClr val="2F5496"/>
                </a:solidFill>
                <a:latin typeface="Calibri"/>
                <a:cs typeface="Calibri"/>
              </a:rPr>
              <a:t>side)</a:t>
            </a:r>
            <a:endParaRPr sz="1600" dirty="0">
              <a:latin typeface="Calibri"/>
              <a:cs typeface="Calibri"/>
            </a:endParaRPr>
          </a:p>
          <a:p>
            <a:pPr marL="527050" indent="-285750">
              <a:lnSpc>
                <a:spcPts val="1855"/>
              </a:lnSpc>
              <a:buFont typeface="Arial" panose="020B0604020202020204" pitchFamily="34" charset="0"/>
              <a:buChar char="•"/>
              <a:tabLst>
                <a:tab pos="469900" algn="l"/>
                <a:tab pos="470534" algn="l"/>
              </a:tabLst>
            </a:pPr>
            <a:r>
              <a:rPr sz="1600" spc="15" dirty="0">
                <a:solidFill>
                  <a:srgbClr val="2F5496"/>
                </a:solidFill>
                <a:latin typeface="Calibri"/>
                <a:cs typeface="Calibri"/>
              </a:rPr>
              <a:t>Place the blood </a:t>
            </a:r>
            <a:r>
              <a:rPr sz="1600" spc="20" dirty="0">
                <a:solidFill>
                  <a:srgbClr val="2F5496"/>
                </a:solidFill>
                <a:latin typeface="Calibri"/>
                <a:cs typeface="Calibri"/>
              </a:rPr>
              <a:t>component on </a:t>
            </a:r>
            <a:r>
              <a:rPr sz="1600" spc="15" dirty="0">
                <a:solidFill>
                  <a:srgbClr val="2F5496"/>
                </a:solidFill>
                <a:latin typeface="Calibri"/>
                <a:cs typeface="Calibri"/>
              </a:rPr>
              <a:t>the returns shelf of the fridge bottom right </a:t>
            </a:r>
            <a:r>
              <a:rPr sz="1600" spc="20" dirty="0">
                <a:solidFill>
                  <a:srgbClr val="2F5496"/>
                </a:solidFill>
                <a:latin typeface="Calibri"/>
                <a:cs typeface="Calibri"/>
              </a:rPr>
              <a:t>hand</a:t>
            </a:r>
            <a:r>
              <a:rPr sz="1600" spc="60" dirty="0">
                <a:solidFill>
                  <a:srgbClr val="2F5496"/>
                </a:solidFill>
                <a:latin typeface="Calibri"/>
                <a:cs typeface="Calibri"/>
              </a:rPr>
              <a:t> </a:t>
            </a:r>
            <a:r>
              <a:rPr sz="1600" spc="15" dirty="0">
                <a:solidFill>
                  <a:srgbClr val="2F5496"/>
                </a:solidFill>
                <a:latin typeface="Calibri"/>
                <a:cs typeface="Calibri"/>
              </a:rPr>
              <a:t>side.</a:t>
            </a:r>
            <a:endParaRPr sz="1600" dirty="0">
              <a:latin typeface="Calibri"/>
              <a:cs typeface="Calibri"/>
            </a:endParaRPr>
          </a:p>
          <a:p>
            <a:pPr>
              <a:lnSpc>
                <a:spcPct val="100000"/>
              </a:lnSpc>
            </a:pPr>
            <a:endParaRPr sz="1600" dirty="0">
              <a:latin typeface="Times New Roman"/>
              <a:cs typeface="Times New Roman"/>
            </a:endParaRPr>
          </a:p>
          <a:p>
            <a:pPr marL="12700" marR="32384">
              <a:lnSpc>
                <a:spcPct val="105100"/>
              </a:lnSpc>
              <a:spcBef>
                <a:spcPts val="5"/>
              </a:spcBef>
            </a:pPr>
            <a:r>
              <a:rPr sz="1600" spc="15" dirty="0">
                <a:solidFill>
                  <a:srgbClr val="2F5496"/>
                </a:solidFill>
                <a:latin typeface="Calibri"/>
                <a:cs typeface="Calibri"/>
              </a:rPr>
              <a:t>Inform laboratory staff that </a:t>
            </a:r>
            <a:r>
              <a:rPr sz="1600" spc="20" dirty="0">
                <a:solidFill>
                  <a:srgbClr val="2F5496"/>
                </a:solidFill>
                <a:latin typeface="Calibri"/>
                <a:cs typeface="Calibri"/>
              </a:rPr>
              <a:t>you have </a:t>
            </a:r>
            <a:r>
              <a:rPr sz="1600" spc="15" dirty="0">
                <a:solidFill>
                  <a:srgbClr val="2F5496"/>
                </a:solidFill>
                <a:latin typeface="Calibri"/>
                <a:cs typeface="Calibri"/>
              </a:rPr>
              <a:t>returned blood products </a:t>
            </a:r>
            <a:r>
              <a:rPr sz="1600" spc="20" dirty="0">
                <a:solidFill>
                  <a:srgbClr val="2F5496"/>
                </a:solidFill>
                <a:latin typeface="Calibri"/>
                <a:cs typeface="Calibri"/>
              </a:rPr>
              <a:t>and </a:t>
            </a:r>
            <a:r>
              <a:rPr sz="1600" spc="10" dirty="0">
                <a:solidFill>
                  <a:srgbClr val="2F5496"/>
                </a:solidFill>
                <a:latin typeface="Calibri"/>
                <a:cs typeface="Calibri"/>
              </a:rPr>
              <a:t>/ </a:t>
            </a:r>
            <a:r>
              <a:rPr sz="1600" spc="15" dirty="0">
                <a:solidFill>
                  <a:srgbClr val="2F5496"/>
                </a:solidFill>
                <a:latin typeface="Calibri"/>
                <a:cs typeface="Calibri"/>
              </a:rPr>
              <a:t>or a blood box. Again, always </a:t>
            </a:r>
            <a:r>
              <a:rPr sz="1600" spc="20" dirty="0">
                <a:solidFill>
                  <a:srgbClr val="2F5496"/>
                </a:solidFill>
                <a:latin typeface="Calibri"/>
                <a:cs typeface="Calibri"/>
              </a:rPr>
              <a:t>check  </a:t>
            </a:r>
            <a:r>
              <a:rPr sz="1600" spc="15" dirty="0">
                <a:solidFill>
                  <a:srgbClr val="2F5496"/>
                </a:solidFill>
                <a:latin typeface="Calibri"/>
                <a:cs typeface="Calibri"/>
              </a:rPr>
              <a:t>the Trust’s/Organisations policies </a:t>
            </a:r>
            <a:r>
              <a:rPr sz="1600" spc="10" dirty="0">
                <a:solidFill>
                  <a:srgbClr val="2F5496"/>
                </a:solidFill>
                <a:latin typeface="Calibri"/>
                <a:cs typeface="Calibri"/>
              </a:rPr>
              <a:t>in </a:t>
            </a:r>
            <a:r>
              <a:rPr sz="1600" spc="15" dirty="0">
                <a:solidFill>
                  <a:srgbClr val="2F5496"/>
                </a:solidFill>
                <a:latin typeface="Calibri"/>
                <a:cs typeface="Calibri"/>
              </a:rPr>
              <a:t>regards to the safe return of blood </a:t>
            </a:r>
            <a:r>
              <a:rPr sz="1600" spc="20" dirty="0">
                <a:solidFill>
                  <a:srgbClr val="2F5496"/>
                </a:solidFill>
                <a:latin typeface="Calibri"/>
                <a:cs typeface="Calibri"/>
              </a:rPr>
              <a:t>components </a:t>
            </a:r>
            <a:r>
              <a:rPr sz="1600" spc="15" dirty="0">
                <a:solidFill>
                  <a:srgbClr val="2F5496"/>
                </a:solidFill>
                <a:latin typeface="Calibri"/>
                <a:cs typeface="Calibri"/>
              </a:rPr>
              <a:t>back to the  laboratory.</a:t>
            </a:r>
            <a:endParaRPr sz="1600" dirty="0">
              <a:latin typeface="Calibri"/>
              <a:cs typeface="Calibri"/>
            </a:endParaRPr>
          </a:p>
        </p:txBody>
      </p:sp>
    </p:spTree>
    <p:custDataLst>
      <p:tags r:id="rId1"/>
    </p:custDataLst>
    <p:extLst>
      <p:ext uri="{BB962C8B-B14F-4D97-AF65-F5344CB8AC3E}">
        <p14:creationId xmlns:p14="http://schemas.microsoft.com/office/powerpoint/2010/main" val="189712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569603" y="1466844"/>
            <a:ext cx="9337431" cy="4404604"/>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Please click on the button below to begin.</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r>
              <a:rPr lang="en-GB" sz="2800" b="1" kern="0" spc="-5" dirty="0">
                <a:ln>
                  <a:solidFill>
                    <a:schemeClr val="bg1"/>
                  </a:solidFill>
                </a:ln>
                <a:solidFill>
                  <a:schemeClr val="accent1">
                    <a:lumMod val="75000"/>
                  </a:schemeClr>
                </a:solidFill>
              </a:rPr>
              <a:t>!</a:t>
            </a:r>
            <a:endParaRPr lang="en-GB" b="1" kern="0" spc="-5" dirty="0">
              <a:ln>
                <a:solidFill>
                  <a:schemeClr val="bg1"/>
                </a:solidFill>
              </a:ln>
              <a:solidFill>
                <a:schemeClr val="accent1">
                  <a:lumMod val="75000"/>
                </a:schemeClr>
              </a:solidFill>
            </a:endParaRPr>
          </a:p>
        </p:txBody>
      </p:sp>
      <p:sp>
        <p:nvSpPr>
          <p:cNvPr id="7" name="Rectangle: Rounded Corners 6">
            <a:hlinkClick r:id="rId5" action="ppaction://hlinkfile"/>
            <a:extLst>
              <a:ext uri="{FF2B5EF4-FFF2-40B4-BE49-F238E27FC236}">
                <a16:creationId xmlns:a16="http://schemas.microsoft.com/office/drawing/2014/main" id="{3AFED049-B1A2-4A21-9C54-0FB3FA46A8F3}"/>
              </a:ext>
            </a:extLst>
          </p:cNvPr>
          <p:cNvSpPr/>
          <p:nvPr/>
        </p:nvSpPr>
        <p:spPr>
          <a:xfrm>
            <a:off x="4424308" y="3645787"/>
            <a:ext cx="3463903" cy="925867"/>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hlinkClick r:id="rId5" action="ppaction://hlinkfile"/>
            <a:extLst>
              <a:ext uri="{FF2B5EF4-FFF2-40B4-BE49-F238E27FC236}">
                <a16:creationId xmlns:a16="http://schemas.microsoft.com/office/drawing/2014/main" id="{A5DB16EE-32F2-4A14-8ED9-BDAAAE2F2CA1}"/>
              </a:ext>
            </a:extLst>
          </p:cNvPr>
          <p:cNvSpPr txBox="1"/>
          <p:nvPr/>
        </p:nvSpPr>
        <p:spPr>
          <a:xfrm>
            <a:off x="4555233" y="3645787"/>
            <a:ext cx="3202052" cy="864211"/>
          </a:xfrm>
          <a:prstGeom prst="rect">
            <a:avLst/>
          </a:prstGeom>
          <a:noFill/>
        </p:spPr>
        <p:txBody>
          <a:bodyPr wrap="square" rtlCol="0">
            <a:spAutoFit/>
          </a:bodyPr>
          <a:lstStyle/>
          <a:p>
            <a:pPr marL="11430" marR="5080" lvl="0" algn="ctr">
              <a:lnSpc>
                <a:spcPct val="110000"/>
              </a:lnSpc>
              <a:spcBef>
                <a:spcPts val="100"/>
              </a:spcBef>
              <a:defRPr/>
            </a:pPr>
            <a:r>
              <a:rPr lang="en-GB" sz="4800" b="1" kern="0" spc="-5" dirty="0">
                <a:ln>
                  <a:solidFill>
                    <a:schemeClr val="bg1"/>
                  </a:solidFill>
                </a:ln>
                <a:solidFill>
                  <a:schemeClr val="accent1">
                    <a:lumMod val="75000"/>
                  </a:schemeClr>
                </a:solidFill>
              </a:rPr>
              <a:t>TAKE TEST</a:t>
            </a:r>
          </a:p>
        </p:txBody>
      </p:sp>
      <p:sp>
        <p:nvSpPr>
          <p:cNvPr id="9" name="TextBox 8">
            <a:extLst>
              <a:ext uri="{FF2B5EF4-FFF2-40B4-BE49-F238E27FC236}">
                <a16:creationId xmlns:a16="http://schemas.microsoft.com/office/drawing/2014/main" id="{451070DB-0A5C-4E68-8F08-2EEA58BA1069}"/>
              </a:ext>
            </a:extLst>
          </p:cNvPr>
          <p:cNvSpPr txBox="1"/>
          <p:nvPr/>
        </p:nvSpPr>
        <p:spPr>
          <a:xfrm>
            <a:off x="372679" y="5999101"/>
            <a:ext cx="11567160" cy="707886"/>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GB" sz="2000" b="1" dirty="0">
                <a:ln>
                  <a:solidFill>
                    <a:schemeClr val="bg1"/>
                  </a:solidFill>
                </a:ln>
                <a:solidFill>
                  <a:schemeClr val="accent1">
                    <a:lumMod val="75000"/>
                  </a:schemeClr>
                </a:solidFill>
              </a:rPr>
              <a:t>PLEASE NOTE</a:t>
            </a:r>
          </a:p>
          <a:p>
            <a:pPr algn="ctr"/>
            <a:r>
              <a:rPr lang="en-GB" sz="2000" b="1" dirty="0">
                <a:ln>
                  <a:solidFill>
                    <a:schemeClr val="bg1"/>
                  </a:solidFill>
                </a:ln>
                <a:solidFill>
                  <a:schemeClr val="accent1">
                    <a:lumMod val="75000"/>
                  </a:schemeClr>
                </a:solidFill>
                <a:effectLst>
                  <a:outerShdw blurRad="75057" dist="38100" dir="5400000" sy="-20000" rotWithShape="0">
                    <a:prstClr val="black">
                      <a:alpha val="25000"/>
                    </a:prstClr>
                  </a:outerShdw>
                </a:effectLst>
              </a:rPr>
              <a:t>A new tab will open, once test is complete close the window and hit the back button to return to course list. </a:t>
            </a:r>
          </a:p>
        </p:txBody>
      </p:sp>
      <p:cxnSp>
        <p:nvCxnSpPr>
          <p:cNvPr id="6" name="Straight Connector 5">
            <a:extLst>
              <a:ext uri="{FF2B5EF4-FFF2-40B4-BE49-F238E27FC236}">
                <a16:creationId xmlns:a16="http://schemas.microsoft.com/office/drawing/2014/main" id="{D0CDD051-F155-47A9-A3CD-EAD461D32E10}"/>
              </a:ext>
            </a:extLst>
          </p:cNvPr>
          <p:cNvCxnSpPr>
            <a:cxnSpLocks/>
          </p:cNvCxnSpPr>
          <p:nvPr/>
        </p:nvCxnSpPr>
        <p:spPr>
          <a:xfrm>
            <a:off x="5433646" y="6346233"/>
            <a:ext cx="147710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20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SCENARIO_SHAPE0">
            <a:extLst>
              <a:ext uri="{FF2B5EF4-FFF2-40B4-BE49-F238E27FC236}">
                <a16:creationId xmlns:a16="http://schemas.microsoft.com/office/drawing/2014/main" id="{0FCDDF22-853E-4726-B851-A2E0B6AE0181}"/>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SPRING_SCENARIO_SHAPE1">
            <a:extLst>
              <a:ext uri="{FF2B5EF4-FFF2-40B4-BE49-F238E27FC236}">
                <a16:creationId xmlns:a16="http://schemas.microsoft.com/office/drawing/2014/main" id="{EA26EBB9-EDB6-4BA8-8E08-06A91B182F6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1"/>
            <a:ext cx="12192000" cy="6857999"/>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39850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74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39875B-57D5-4812-9BCD-C8E292D9297C}"/>
              </a:ext>
            </a:extLst>
          </p:cNvPr>
          <p:cNvSpPr txBox="1"/>
          <p:nvPr/>
        </p:nvSpPr>
        <p:spPr>
          <a:xfrm>
            <a:off x="901700" y="506069"/>
            <a:ext cx="10229362" cy="3917163"/>
          </a:xfrm>
          <a:prstGeom prst="rect">
            <a:avLst/>
          </a:prstGeom>
        </p:spPr>
        <p:txBody>
          <a:bodyPr vert="horz" wrap="square" lIns="0" tIns="140970" rIns="0" bIns="0" rtlCol="0">
            <a:spAutoFit/>
          </a:bodyPr>
          <a:lstStyle/>
          <a:p>
            <a:pPr marL="12700">
              <a:lnSpc>
                <a:spcPct val="100000"/>
              </a:lnSpc>
              <a:spcBef>
                <a:spcPts val="1110"/>
              </a:spcBef>
            </a:pPr>
            <a:r>
              <a:rPr b="1" u="sng" spc="20" dirty="0">
                <a:solidFill>
                  <a:srgbClr val="2F5496"/>
                </a:solidFill>
                <a:uFill>
                  <a:solidFill>
                    <a:srgbClr val="2F5496"/>
                  </a:solidFill>
                </a:uFill>
                <a:latin typeface="Calibri"/>
                <a:cs typeface="Calibri"/>
              </a:rPr>
              <a:t>INTRODUCTION</a:t>
            </a:r>
            <a:endParaRPr dirty="0">
              <a:latin typeface="Calibri"/>
              <a:cs typeface="Calibri"/>
            </a:endParaRPr>
          </a:p>
          <a:p>
            <a:pPr marL="12700" marR="190500">
              <a:lnSpc>
                <a:spcPct val="104500"/>
              </a:lnSpc>
              <a:spcBef>
                <a:spcPts val="940"/>
              </a:spcBef>
            </a:pPr>
            <a:r>
              <a:rPr sz="1600" spc="20" dirty="0">
                <a:solidFill>
                  <a:srgbClr val="2F5496"/>
                </a:solidFill>
                <a:latin typeface="Calibri"/>
                <a:cs typeface="Calibri"/>
              </a:rPr>
              <a:t>Module </a:t>
            </a:r>
            <a:r>
              <a:rPr sz="1600" spc="15" dirty="0">
                <a:solidFill>
                  <a:srgbClr val="2F5496"/>
                </a:solidFill>
                <a:latin typeface="Calibri"/>
                <a:cs typeface="Calibri"/>
              </a:rPr>
              <a:t>3 </a:t>
            </a:r>
            <a:r>
              <a:rPr sz="1600" spc="10" dirty="0">
                <a:solidFill>
                  <a:srgbClr val="2F5496"/>
                </a:solidFill>
                <a:latin typeface="Calibri"/>
                <a:cs typeface="Calibri"/>
              </a:rPr>
              <a:t>will </a:t>
            </a:r>
            <a:r>
              <a:rPr sz="1600" spc="15" dirty="0">
                <a:solidFill>
                  <a:srgbClr val="2F5496"/>
                </a:solidFill>
                <a:latin typeface="Calibri"/>
                <a:cs typeface="Calibri"/>
              </a:rPr>
              <a:t>discuss the </a:t>
            </a:r>
            <a:r>
              <a:rPr sz="1600" spc="20" dirty="0">
                <a:solidFill>
                  <a:srgbClr val="2F5496"/>
                </a:solidFill>
                <a:latin typeface="Calibri"/>
                <a:cs typeface="Calibri"/>
              </a:rPr>
              <a:t>expected </a:t>
            </a:r>
            <a:r>
              <a:rPr sz="1600" spc="15" dirty="0">
                <a:solidFill>
                  <a:srgbClr val="2F5496"/>
                </a:solidFill>
                <a:latin typeface="Calibri"/>
                <a:cs typeface="Calibri"/>
              </a:rPr>
              <a:t>standards </a:t>
            </a:r>
            <a:r>
              <a:rPr sz="1600" spc="20" dirty="0">
                <a:solidFill>
                  <a:srgbClr val="2F5496"/>
                </a:solidFill>
                <a:latin typeface="Calibri"/>
                <a:cs typeface="Calibri"/>
              </a:rPr>
              <a:t>and procedures </a:t>
            </a:r>
            <a:r>
              <a:rPr sz="1600" spc="10" dirty="0">
                <a:solidFill>
                  <a:srgbClr val="2F5496"/>
                </a:solidFill>
                <a:latin typeface="Calibri"/>
                <a:cs typeface="Calibri"/>
              </a:rPr>
              <a:t>in </a:t>
            </a:r>
            <a:r>
              <a:rPr sz="1600" spc="15" dirty="0">
                <a:solidFill>
                  <a:srgbClr val="2F5496"/>
                </a:solidFill>
                <a:latin typeface="Calibri"/>
                <a:cs typeface="Calibri"/>
              </a:rPr>
              <a:t>the safe collection </a:t>
            </a:r>
            <a:r>
              <a:rPr sz="1600" spc="20" dirty="0">
                <a:solidFill>
                  <a:srgbClr val="2F5496"/>
                </a:solidFill>
                <a:latin typeface="Calibri"/>
                <a:cs typeface="Calibri"/>
              </a:rPr>
              <a:t>and </a:t>
            </a:r>
            <a:r>
              <a:rPr sz="1600" spc="15" dirty="0">
                <a:solidFill>
                  <a:srgbClr val="2F5496"/>
                </a:solidFill>
                <a:latin typeface="Calibri"/>
                <a:cs typeface="Calibri"/>
              </a:rPr>
              <a:t>transportation of  blood </a:t>
            </a:r>
            <a:r>
              <a:rPr sz="1600" spc="20" dirty="0">
                <a:solidFill>
                  <a:srgbClr val="2F5496"/>
                </a:solidFill>
                <a:latin typeface="Calibri"/>
                <a:cs typeface="Calibri"/>
              </a:rPr>
              <a:t>samples/components </a:t>
            </a:r>
            <a:r>
              <a:rPr sz="1600" spc="15" dirty="0">
                <a:solidFill>
                  <a:srgbClr val="2F5496"/>
                </a:solidFill>
                <a:latin typeface="Calibri"/>
                <a:cs typeface="Calibri"/>
              </a:rPr>
              <a:t>to </a:t>
            </a:r>
            <a:r>
              <a:rPr sz="1600" spc="20" dirty="0">
                <a:solidFill>
                  <a:srgbClr val="2F5496"/>
                </a:solidFill>
                <a:latin typeface="Calibri"/>
                <a:cs typeface="Calibri"/>
              </a:rPr>
              <a:t>and from </a:t>
            </a:r>
            <a:r>
              <a:rPr sz="1600" spc="15" dirty="0">
                <a:solidFill>
                  <a:srgbClr val="2F5496"/>
                </a:solidFill>
                <a:latin typeface="Calibri"/>
                <a:cs typeface="Calibri"/>
              </a:rPr>
              <a:t>the patient </a:t>
            </a:r>
            <a:r>
              <a:rPr sz="1600" spc="20" dirty="0">
                <a:solidFill>
                  <a:srgbClr val="2F5496"/>
                </a:solidFill>
                <a:latin typeface="Calibri"/>
                <a:cs typeface="Calibri"/>
              </a:rPr>
              <a:t>and </a:t>
            </a:r>
            <a:r>
              <a:rPr sz="1600" spc="15" dirty="0">
                <a:solidFill>
                  <a:srgbClr val="2F5496"/>
                </a:solidFill>
                <a:latin typeface="Calibri"/>
                <a:cs typeface="Calibri"/>
              </a:rPr>
              <a:t>designated</a:t>
            </a:r>
            <a:r>
              <a:rPr sz="1600" spc="10" dirty="0">
                <a:solidFill>
                  <a:srgbClr val="2F5496"/>
                </a:solidFill>
                <a:latin typeface="Calibri"/>
                <a:cs typeface="Calibri"/>
              </a:rPr>
              <a:t> </a:t>
            </a:r>
            <a:r>
              <a:rPr sz="1600" spc="15" dirty="0">
                <a:solidFill>
                  <a:srgbClr val="2F5496"/>
                </a:solidFill>
                <a:latin typeface="Calibri"/>
                <a:cs typeface="Calibri"/>
              </a:rPr>
              <a:t>laboratory.</a:t>
            </a:r>
            <a:endParaRPr sz="1600" dirty="0">
              <a:latin typeface="Calibri"/>
              <a:cs typeface="Calibri"/>
            </a:endParaRPr>
          </a:p>
          <a:p>
            <a:pPr>
              <a:lnSpc>
                <a:spcPct val="100000"/>
              </a:lnSpc>
              <a:spcBef>
                <a:spcPts val="45"/>
              </a:spcBef>
            </a:pPr>
            <a:endParaRPr sz="2600" dirty="0">
              <a:latin typeface="Times New Roman"/>
              <a:cs typeface="Times New Roman"/>
            </a:endParaRPr>
          </a:p>
          <a:p>
            <a:pPr marL="12700">
              <a:lnSpc>
                <a:spcPct val="100000"/>
              </a:lnSpc>
            </a:pPr>
            <a:r>
              <a:rPr b="1" u="sng" spc="20" dirty="0">
                <a:solidFill>
                  <a:srgbClr val="2F5496"/>
                </a:solidFill>
                <a:uFill>
                  <a:solidFill>
                    <a:srgbClr val="2F5496"/>
                  </a:solidFill>
                </a:uFill>
                <a:latin typeface="Calibri"/>
                <a:cs typeface="Calibri"/>
              </a:rPr>
              <a:t>LEARNING</a:t>
            </a:r>
            <a:r>
              <a:rPr b="1" u="sng" spc="15" dirty="0">
                <a:solidFill>
                  <a:srgbClr val="2F5496"/>
                </a:solidFill>
                <a:uFill>
                  <a:solidFill>
                    <a:srgbClr val="2F5496"/>
                  </a:solidFill>
                </a:uFill>
                <a:latin typeface="Calibri"/>
                <a:cs typeface="Calibri"/>
              </a:rPr>
              <a:t> </a:t>
            </a:r>
            <a:r>
              <a:rPr b="1" u="sng" spc="25" dirty="0">
                <a:solidFill>
                  <a:srgbClr val="2F5496"/>
                </a:solidFill>
                <a:uFill>
                  <a:solidFill>
                    <a:srgbClr val="2F5496"/>
                  </a:solidFill>
                </a:uFill>
                <a:latin typeface="Calibri"/>
                <a:cs typeface="Calibri"/>
              </a:rPr>
              <a:t>OUTCOMES</a:t>
            </a:r>
            <a:r>
              <a:rPr spc="25" dirty="0">
                <a:solidFill>
                  <a:srgbClr val="2F5496"/>
                </a:solidFill>
                <a:latin typeface="Calibri"/>
                <a:cs typeface="Calibri"/>
              </a:rPr>
              <a:t>:</a:t>
            </a:r>
            <a:endParaRPr dirty="0">
              <a:latin typeface="Calibri"/>
              <a:cs typeface="Calibri"/>
            </a:endParaRPr>
          </a:p>
          <a:p>
            <a:pPr marL="12700">
              <a:lnSpc>
                <a:spcPct val="100000"/>
              </a:lnSpc>
              <a:spcBef>
                <a:spcPts val="1019"/>
              </a:spcBef>
            </a:pPr>
            <a:r>
              <a:rPr sz="1600" spc="15" dirty="0">
                <a:solidFill>
                  <a:srgbClr val="2F5496"/>
                </a:solidFill>
                <a:latin typeface="Calibri"/>
                <a:cs typeface="Calibri"/>
              </a:rPr>
              <a:t>By the </a:t>
            </a:r>
            <a:r>
              <a:rPr sz="1600" spc="20" dirty="0">
                <a:solidFill>
                  <a:srgbClr val="2F5496"/>
                </a:solidFill>
                <a:latin typeface="Calibri"/>
                <a:cs typeface="Calibri"/>
              </a:rPr>
              <a:t>end </a:t>
            </a:r>
            <a:r>
              <a:rPr sz="1600" spc="15" dirty="0">
                <a:solidFill>
                  <a:srgbClr val="2F5496"/>
                </a:solidFill>
                <a:latin typeface="Calibri"/>
                <a:cs typeface="Calibri"/>
              </a:rPr>
              <a:t>of </a:t>
            </a:r>
            <a:r>
              <a:rPr sz="1600" spc="20" dirty="0">
                <a:solidFill>
                  <a:srgbClr val="2F5496"/>
                </a:solidFill>
                <a:latin typeface="Calibri"/>
                <a:cs typeface="Calibri"/>
              </a:rPr>
              <a:t>Module 3, you </a:t>
            </a:r>
            <a:r>
              <a:rPr sz="1600" spc="15" dirty="0">
                <a:solidFill>
                  <a:srgbClr val="2F5496"/>
                </a:solidFill>
                <a:latin typeface="Calibri"/>
                <a:cs typeface="Calibri"/>
              </a:rPr>
              <a:t>should be able</a:t>
            </a:r>
            <a:r>
              <a:rPr sz="1600" spc="-10" dirty="0">
                <a:solidFill>
                  <a:srgbClr val="2F5496"/>
                </a:solidFill>
                <a:latin typeface="Calibri"/>
                <a:cs typeface="Calibri"/>
              </a:rPr>
              <a:t> </a:t>
            </a:r>
            <a:r>
              <a:rPr sz="1600" spc="10" dirty="0">
                <a:solidFill>
                  <a:srgbClr val="2F5496"/>
                </a:solidFill>
                <a:latin typeface="Calibri"/>
                <a:cs typeface="Calibri"/>
              </a:rPr>
              <a:t>to:</a:t>
            </a:r>
            <a:endParaRPr sz="1600" dirty="0">
              <a:latin typeface="Calibri"/>
              <a:cs typeface="Calibri"/>
            </a:endParaRPr>
          </a:p>
          <a:p>
            <a:pPr>
              <a:lnSpc>
                <a:spcPct val="100000"/>
              </a:lnSpc>
            </a:pPr>
            <a:endParaRPr sz="1600" dirty="0">
              <a:latin typeface="Times New Roman"/>
              <a:cs typeface="Times New Roman"/>
            </a:endParaRPr>
          </a:p>
          <a:p>
            <a:pPr marL="526415" marR="554355" indent="-285750">
              <a:lnSpc>
                <a:spcPct val="105800"/>
              </a:lnSpc>
              <a:spcBef>
                <a:spcPts val="5"/>
              </a:spcBef>
              <a:buFont typeface="Arial" panose="020B0604020202020204" pitchFamily="34" charset="0"/>
              <a:buChar char="•"/>
              <a:tabLst>
                <a:tab pos="469265" algn="l"/>
                <a:tab pos="470534" algn="l"/>
              </a:tabLst>
            </a:pPr>
            <a:r>
              <a:rPr sz="1600" spc="15" dirty="0">
                <a:solidFill>
                  <a:srgbClr val="2F5496"/>
                </a:solidFill>
                <a:latin typeface="Calibri"/>
                <a:cs typeface="Calibri"/>
              </a:rPr>
              <a:t>Identify the </a:t>
            </a:r>
            <a:r>
              <a:rPr sz="1600" spc="25" dirty="0">
                <a:solidFill>
                  <a:srgbClr val="2F5496"/>
                </a:solidFill>
                <a:latin typeface="Calibri"/>
                <a:cs typeface="Calibri"/>
              </a:rPr>
              <a:t>common </a:t>
            </a:r>
            <a:r>
              <a:rPr sz="1600" spc="15" dirty="0">
                <a:solidFill>
                  <a:srgbClr val="2F5496"/>
                </a:solidFill>
                <a:latin typeface="Calibri"/>
                <a:cs typeface="Calibri"/>
              </a:rPr>
              <a:t>errors related to the collection of blood </a:t>
            </a:r>
            <a:r>
              <a:rPr sz="1600" spc="20" dirty="0">
                <a:solidFill>
                  <a:srgbClr val="2F5496"/>
                </a:solidFill>
                <a:latin typeface="Calibri"/>
                <a:cs typeface="Calibri"/>
              </a:rPr>
              <a:t>components and </a:t>
            </a:r>
            <a:r>
              <a:rPr sz="1600" spc="15" dirty="0">
                <a:solidFill>
                  <a:srgbClr val="2F5496"/>
                </a:solidFill>
                <a:latin typeface="Calibri"/>
                <a:cs typeface="Calibri"/>
              </a:rPr>
              <a:t>identify </a:t>
            </a:r>
            <a:r>
              <a:rPr sz="1600" spc="20" dirty="0">
                <a:solidFill>
                  <a:srgbClr val="2F5496"/>
                </a:solidFill>
                <a:latin typeface="Calibri"/>
                <a:cs typeface="Calibri"/>
              </a:rPr>
              <a:t>ways </a:t>
            </a:r>
            <a:r>
              <a:rPr sz="1600" spc="15" dirty="0">
                <a:solidFill>
                  <a:srgbClr val="2F5496"/>
                </a:solidFill>
                <a:latin typeface="Calibri"/>
                <a:cs typeface="Calibri"/>
              </a:rPr>
              <a:t>of  reducing potential</a:t>
            </a:r>
            <a:r>
              <a:rPr sz="1600" spc="5" dirty="0">
                <a:solidFill>
                  <a:srgbClr val="2F5496"/>
                </a:solidFill>
                <a:latin typeface="Calibri"/>
                <a:cs typeface="Calibri"/>
              </a:rPr>
              <a:t> </a:t>
            </a:r>
            <a:r>
              <a:rPr sz="1600" spc="15" dirty="0">
                <a:solidFill>
                  <a:srgbClr val="2F5496"/>
                </a:solidFill>
                <a:latin typeface="Calibri"/>
                <a:cs typeface="Calibri"/>
              </a:rPr>
              <a:t>risks</a:t>
            </a:r>
            <a:endParaRPr sz="1600" dirty="0">
              <a:latin typeface="Calibri"/>
              <a:cs typeface="Calibri"/>
            </a:endParaRPr>
          </a:p>
          <a:p>
            <a:pPr marL="526415" marR="128905" indent="-285750">
              <a:lnSpc>
                <a:spcPct val="105800"/>
              </a:lnSpc>
              <a:spcBef>
                <a:spcPts val="45"/>
              </a:spcBef>
              <a:buFont typeface="Arial" panose="020B0604020202020204" pitchFamily="34" charset="0"/>
              <a:buChar char="•"/>
              <a:tabLst>
                <a:tab pos="469265" algn="l"/>
                <a:tab pos="470534" algn="l"/>
              </a:tabLst>
            </a:pPr>
            <a:r>
              <a:rPr sz="1600" spc="20" dirty="0">
                <a:solidFill>
                  <a:srgbClr val="2F5496"/>
                </a:solidFill>
                <a:latin typeface="Calibri"/>
                <a:cs typeface="Calibri"/>
              </a:rPr>
              <a:t>Understand </a:t>
            </a:r>
            <a:r>
              <a:rPr sz="1600" spc="15" dirty="0">
                <a:solidFill>
                  <a:srgbClr val="2F5496"/>
                </a:solidFill>
                <a:latin typeface="Calibri"/>
                <a:cs typeface="Calibri"/>
              </a:rPr>
              <a:t>the </a:t>
            </a:r>
            <a:r>
              <a:rPr sz="1600" spc="20" dirty="0">
                <a:solidFill>
                  <a:srgbClr val="2F5496"/>
                </a:solidFill>
                <a:latin typeface="Calibri"/>
                <a:cs typeface="Calibri"/>
              </a:rPr>
              <a:t>importance </a:t>
            </a:r>
            <a:r>
              <a:rPr sz="1600" spc="15" dirty="0">
                <a:solidFill>
                  <a:srgbClr val="2F5496"/>
                </a:solidFill>
                <a:latin typeface="Calibri"/>
                <a:cs typeface="Calibri"/>
              </a:rPr>
              <a:t>of obtaining positive confirmation before starting the </a:t>
            </a:r>
            <a:r>
              <a:rPr sz="1600" spc="20" dirty="0">
                <a:solidFill>
                  <a:srgbClr val="2F5496"/>
                </a:solidFill>
                <a:latin typeface="Calibri"/>
                <a:cs typeface="Calibri"/>
              </a:rPr>
              <a:t>procedure and be  aware </a:t>
            </a:r>
            <a:r>
              <a:rPr sz="1600" spc="15" dirty="0">
                <a:solidFill>
                  <a:srgbClr val="2F5496"/>
                </a:solidFill>
                <a:latin typeface="Calibri"/>
                <a:cs typeface="Calibri"/>
              </a:rPr>
              <a:t>of the </a:t>
            </a:r>
            <a:r>
              <a:rPr sz="1600" spc="20" dirty="0">
                <a:solidFill>
                  <a:srgbClr val="2F5496"/>
                </a:solidFill>
                <a:latin typeface="Calibri"/>
                <a:cs typeface="Calibri"/>
              </a:rPr>
              <a:t>method </a:t>
            </a:r>
            <a:r>
              <a:rPr sz="1600" spc="15" dirty="0">
                <a:solidFill>
                  <a:srgbClr val="2F5496"/>
                </a:solidFill>
                <a:latin typeface="Calibri"/>
                <a:cs typeface="Calibri"/>
              </a:rPr>
              <a:t>for getting positive</a:t>
            </a:r>
            <a:r>
              <a:rPr sz="1600" spc="10" dirty="0">
                <a:solidFill>
                  <a:srgbClr val="2F5496"/>
                </a:solidFill>
                <a:latin typeface="Calibri"/>
                <a:cs typeface="Calibri"/>
              </a:rPr>
              <a:t> </a:t>
            </a:r>
            <a:r>
              <a:rPr sz="1600" spc="15" dirty="0">
                <a:solidFill>
                  <a:srgbClr val="2F5496"/>
                </a:solidFill>
                <a:latin typeface="Calibri"/>
                <a:cs typeface="Calibri"/>
              </a:rPr>
              <a:t>identification</a:t>
            </a:r>
            <a:endParaRPr sz="1600" dirty="0">
              <a:latin typeface="Calibri"/>
              <a:cs typeface="Calibri"/>
            </a:endParaRPr>
          </a:p>
          <a:p>
            <a:pPr marL="526415" marR="5080" indent="-285750">
              <a:lnSpc>
                <a:spcPct val="105800"/>
              </a:lnSpc>
              <a:spcBef>
                <a:spcPts val="50"/>
              </a:spcBef>
              <a:buFont typeface="Arial" panose="020B0604020202020204" pitchFamily="34" charset="0"/>
              <a:buChar char="•"/>
              <a:tabLst>
                <a:tab pos="469265" algn="l"/>
                <a:tab pos="470534" algn="l"/>
              </a:tabLst>
            </a:pPr>
            <a:r>
              <a:rPr sz="1600" spc="20" dirty="0">
                <a:solidFill>
                  <a:srgbClr val="2F5496"/>
                </a:solidFill>
                <a:latin typeface="Calibri"/>
                <a:cs typeface="Calibri"/>
              </a:rPr>
              <a:t>Understand and implement </a:t>
            </a:r>
            <a:r>
              <a:rPr sz="1600" spc="15" dirty="0">
                <a:solidFill>
                  <a:srgbClr val="2F5496"/>
                </a:solidFill>
                <a:latin typeface="Calibri"/>
                <a:cs typeface="Calibri"/>
              </a:rPr>
              <a:t>the </a:t>
            </a:r>
            <a:r>
              <a:rPr sz="1600" spc="20" dirty="0">
                <a:solidFill>
                  <a:srgbClr val="2F5496"/>
                </a:solidFill>
                <a:latin typeface="Calibri"/>
                <a:cs typeface="Calibri"/>
              </a:rPr>
              <a:t>knowledge </a:t>
            </a:r>
            <a:r>
              <a:rPr sz="1600" spc="15" dirty="0">
                <a:solidFill>
                  <a:srgbClr val="2F5496"/>
                </a:solidFill>
                <a:latin typeface="Calibri"/>
                <a:cs typeface="Calibri"/>
              </a:rPr>
              <a:t>to perform procedures correctly </a:t>
            </a:r>
            <a:r>
              <a:rPr sz="1600" spc="20" dirty="0">
                <a:solidFill>
                  <a:srgbClr val="2F5496"/>
                </a:solidFill>
                <a:latin typeface="Calibri"/>
                <a:cs typeface="Calibri"/>
              </a:rPr>
              <a:t>and </a:t>
            </a:r>
            <a:r>
              <a:rPr sz="1600" spc="15" dirty="0">
                <a:solidFill>
                  <a:srgbClr val="2F5496"/>
                </a:solidFill>
                <a:latin typeface="Calibri"/>
                <a:cs typeface="Calibri"/>
              </a:rPr>
              <a:t>ensure clear, concise  record keeping </a:t>
            </a:r>
            <a:r>
              <a:rPr sz="1600" spc="10" dirty="0">
                <a:solidFill>
                  <a:srgbClr val="2F5496"/>
                </a:solidFill>
                <a:latin typeface="Calibri"/>
                <a:cs typeface="Calibri"/>
              </a:rPr>
              <a:t>in </a:t>
            </a:r>
            <a:r>
              <a:rPr sz="1600" spc="15" dirty="0">
                <a:solidFill>
                  <a:srgbClr val="2F5496"/>
                </a:solidFill>
                <a:latin typeface="Calibri"/>
                <a:cs typeface="Calibri"/>
              </a:rPr>
              <a:t>the receiving </a:t>
            </a:r>
            <a:r>
              <a:rPr sz="1600" spc="20" dirty="0">
                <a:solidFill>
                  <a:srgbClr val="2F5496"/>
                </a:solidFill>
                <a:latin typeface="Calibri"/>
                <a:cs typeface="Calibri"/>
              </a:rPr>
              <a:t>and </a:t>
            </a:r>
            <a:r>
              <a:rPr sz="1600" spc="15" dirty="0">
                <a:solidFill>
                  <a:srgbClr val="2F5496"/>
                </a:solidFill>
                <a:latin typeface="Calibri"/>
                <a:cs typeface="Calibri"/>
              </a:rPr>
              <a:t>delivery of blood</a:t>
            </a:r>
            <a:r>
              <a:rPr sz="1600" spc="30" dirty="0">
                <a:solidFill>
                  <a:srgbClr val="2F5496"/>
                </a:solidFill>
                <a:latin typeface="Calibri"/>
                <a:cs typeface="Calibri"/>
              </a:rPr>
              <a:t> </a:t>
            </a:r>
            <a:r>
              <a:rPr sz="1600" spc="20" dirty="0">
                <a:solidFill>
                  <a:srgbClr val="2F5496"/>
                </a:solidFill>
                <a:latin typeface="Calibri"/>
                <a:cs typeface="Calibri"/>
              </a:rPr>
              <a:t>components</a:t>
            </a:r>
            <a:endParaRPr sz="1600" dirty="0">
              <a:latin typeface="Calibri"/>
              <a:cs typeface="Calibri"/>
            </a:endParaRPr>
          </a:p>
        </p:txBody>
      </p:sp>
    </p:spTree>
    <p:custDataLst>
      <p:tags r:id="rId1"/>
    </p:custDataLst>
    <p:extLst>
      <p:ext uri="{BB962C8B-B14F-4D97-AF65-F5344CB8AC3E}">
        <p14:creationId xmlns:p14="http://schemas.microsoft.com/office/powerpoint/2010/main" val="263082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5D1BB90-6192-4DB2-A9F8-5193D9A53ACB}"/>
              </a:ext>
            </a:extLst>
          </p:cNvPr>
          <p:cNvSpPr txBox="1"/>
          <p:nvPr/>
        </p:nvSpPr>
        <p:spPr>
          <a:xfrm>
            <a:off x="901699" y="627379"/>
            <a:ext cx="10326077" cy="4845301"/>
          </a:xfrm>
          <a:prstGeom prst="rect">
            <a:avLst/>
          </a:prstGeom>
        </p:spPr>
        <p:txBody>
          <a:bodyPr vert="horz" wrap="square" lIns="0" tIns="17145" rIns="0" bIns="0" rtlCol="0">
            <a:spAutoFit/>
          </a:bodyPr>
          <a:lstStyle/>
          <a:p>
            <a:pPr marL="12700">
              <a:lnSpc>
                <a:spcPct val="100000"/>
              </a:lnSpc>
              <a:spcBef>
                <a:spcPts val="135"/>
              </a:spcBef>
            </a:pPr>
            <a:r>
              <a:rPr b="1" u="sng" spc="20" dirty="0">
                <a:solidFill>
                  <a:srgbClr val="2F5496"/>
                </a:solidFill>
                <a:uFill>
                  <a:solidFill>
                    <a:srgbClr val="2F5496"/>
                  </a:solidFill>
                </a:uFill>
                <a:latin typeface="Calibri"/>
                <a:cs typeface="Calibri"/>
              </a:rPr>
              <a:t>COLLECTION OF </a:t>
            </a:r>
            <a:r>
              <a:rPr b="1" u="sng" spc="25" dirty="0">
                <a:solidFill>
                  <a:srgbClr val="2F5496"/>
                </a:solidFill>
                <a:uFill>
                  <a:solidFill>
                    <a:srgbClr val="2F5496"/>
                  </a:solidFill>
                </a:uFill>
                <a:latin typeface="Calibri"/>
                <a:cs typeface="Calibri"/>
              </a:rPr>
              <a:t>BLOOD COMPONENTS FROM</a:t>
            </a:r>
            <a:r>
              <a:rPr b="1" u="sng" dirty="0">
                <a:solidFill>
                  <a:srgbClr val="2F5496"/>
                </a:solidFill>
                <a:uFill>
                  <a:solidFill>
                    <a:srgbClr val="2F5496"/>
                  </a:solidFill>
                </a:uFill>
                <a:latin typeface="Calibri"/>
                <a:cs typeface="Calibri"/>
              </a:rPr>
              <a:t> </a:t>
            </a:r>
            <a:r>
              <a:rPr b="1" u="sng" spc="25" dirty="0">
                <a:solidFill>
                  <a:srgbClr val="2F5496"/>
                </a:solidFill>
                <a:uFill>
                  <a:solidFill>
                    <a:srgbClr val="2F5496"/>
                  </a:solidFill>
                </a:uFill>
                <a:latin typeface="Calibri"/>
                <a:cs typeface="Calibri"/>
              </a:rPr>
              <a:t>STORAGE</a:t>
            </a:r>
            <a:endParaRPr dirty="0">
              <a:latin typeface="Calibri"/>
              <a:cs typeface="Calibri"/>
            </a:endParaRPr>
          </a:p>
          <a:p>
            <a:pPr>
              <a:lnSpc>
                <a:spcPct val="100000"/>
              </a:lnSpc>
              <a:spcBef>
                <a:spcPts val="30"/>
              </a:spcBef>
            </a:pPr>
            <a:endParaRPr sz="1650" dirty="0">
              <a:latin typeface="Times New Roman"/>
              <a:cs typeface="Times New Roman"/>
            </a:endParaRPr>
          </a:p>
          <a:p>
            <a:pPr marL="12700" marR="144145">
              <a:lnSpc>
                <a:spcPct val="105100"/>
              </a:lnSpc>
              <a:spcBef>
                <a:spcPts val="5"/>
              </a:spcBef>
            </a:pPr>
            <a:r>
              <a:rPr sz="1600" spc="5" dirty="0">
                <a:solidFill>
                  <a:srgbClr val="2F5496"/>
                </a:solidFill>
                <a:latin typeface="Calibri"/>
                <a:cs typeface="Calibri"/>
              </a:rPr>
              <a:t>If </a:t>
            </a:r>
            <a:r>
              <a:rPr sz="1600" spc="20" dirty="0">
                <a:solidFill>
                  <a:srgbClr val="2F5496"/>
                </a:solidFill>
                <a:latin typeface="Calibri"/>
                <a:cs typeface="Calibri"/>
              </a:rPr>
              <a:t>you </a:t>
            </a:r>
            <a:r>
              <a:rPr sz="1600" spc="15" dirty="0">
                <a:solidFill>
                  <a:srgbClr val="2F5496"/>
                </a:solidFill>
                <a:latin typeface="Calibri"/>
                <a:cs typeface="Calibri"/>
              </a:rPr>
              <a:t>are required to collect blood </a:t>
            </a:r>
            <a:r>
              <a:rPr sz="1600" spc="20" dirty="0">
                <a:solidFill>
                  <a:srgbClr val="2F5496"/>
                </a:solidFill>
                <a:latin typeface="Calibri"/>
                <a:cs typeface="Calibri"/>
              </a:rPr>
              <a:t>components from </a:t>
            </a:r>
            <a:r>
              <a:rPr sz="1600" spc="15" dirty="0">
                <a:solidFill>
                  <a:srgbClr val="2F5496"/>
                </a:solidFill>
                <a:latin typeface="Calibri"/>
                <a:cs typeface="Calibri"/>
              </a:rPr>
              <a:t>storage </a:t>
            </a:r>
            <a:r>
              <a:rPr sz="1600" spc="20" dirty="0">
                <a:solidFill>
                  <a:srgbClr val="2F5496"/>
                </a:solidFill>
                <a:latin typeface="Calibri"/>
                <a:cs typeface="Calibri"/>
              </a:rPr>
              <a:t>and </a:t>
            </a:r>
            <a:r>
              <a:rPr sz="1600" spc="15" dirty="0">
                <a:solidFill>
                  <a:srgbClr val="2F5496"/>
                </a:solidFill>
                <a:latin typeface="Calibri"/>
                <a:cs typeface="Calibri"/>
              </a:rPr>
              <a:t>transport </a:t>
            </a:r>
            <a:r>
              <a:rPr sz="1600" spc="20" dirty="0">
                <a:solidFill>
                  <a:srgbClr val="2F5496"/>
                </a:solidFill>
                <a:latin typeface="Calibri"/>
                <a:cs typeface="Calibri"/>
              </a:rPr>
              <a:t>them </a:t>
            </a:r>
            <a:r>
              <a:rPr sz="1600" spc="15" dirty="0">
                <a:solidFill>
                  <a:srgbClr val="2F5496"/>
                </a:solidFill>
                <a:latin typeface="Calibri"/>
                <a:cs typeface="Calibri"/>
              </a:rPr>
              <a:t>to the </a:t>
            </a:r>
            <a:r>
              <a:rPr sz="1600" spc="10" dirty="0">
                <a:solidFill>
                  <a:srgbClr val="2F5496"/>
                </a:solidFill>
                <a:latin typeface="Calibri"/>
                <a:cs typeface="Calibri"/>
              </a:rPr>
              <a:t>clinical </a:t>
            </a:r>
            <a:r>
              <a:rPr sz="1600" spc="15" dirty="0">
                <a:solidFill>
                  <a:srgbClr val="2F5496"/>
                </a:solidFill>
                <a:latin typeface="Calibri"/>
                <a:cs typeface="Calibri"/>
              </a:rPr>
              <a:t>setting </a:t>
            </a:r>
            <a:r>
              <a:rPr sz="1600" spc="10" dirty="0">
                <a:solidFill>
                  <a:srgbClr val="2F5496"/>
                </a:solidFill>
                <a:latin typeface="Calibri"/>
                <a:cs typeface="Calibri"/>
              </a:rPr>
              <a:t>in  </a:t>
            </a:r>
            <a:r>
              <a:rPr sz="1600" spc="20" dirty="0">
                <a:solidFill>
                  <a:srgbClr val="2F5496"/>
                </a:solidFill>
                <a:latin typeface="Calibri"/>
                <a:cs typeface="Calibri"/>
              </a:rPr>
              <a:t>which </a:t>
            </a:r>
            <a:r>
              <a:rPr sz="1600" spc="15" dirty="0">
                <a:solidFill>
                  <a:srgbClr val="2F5496"/>
                </a:solidFill>
                <a:latin typeface="Calibri"/>
                <a:cs typeface="Calibri"/>
              </a:rPr>
              <a:t>they will be used,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20" dirty="0">
                <a:solidFill>
                  <a:srgbClr val="2F5496"/>
                </a:solidFill>
                <a:latin typeface="Calibri"/>
                <a:cs typeface="Calibri"/>
              </a:rPr>
              <a:t>important </a:t>
            </a:r>
            <a:r>
              <a:rPr sz="1600" spc="15" dirty="0">
                <a:solidFill>
                  <a:srgbClr val="2F5496"/>
                </a:solidFill>
                <a:latin typeface="Calibri"/>
                <a:cs typeface="Calibri"/>
              </a:rPr>
              <a:t>that </a:t>
            </a:r>
            <a:r>
              <a:rPr sz="1600" spc="20" dirty="0">
                <a:solidFill>
                  <a:srgbClr val="2F5496"/>
                </a:solidFill>
                <a:latin typeface="Calibri"/>
                <a:cs typeface="Calibri"/>
              </a:rPr>
              <a:t>you </a:t>
            </a:r>
            <a:r>
              <a:rPr sz="1600" spc="15" dirty="0">
                <a:solidFill>
                  <a:srgbClr val="2F5496"/>
                </a:solidFill>
                <a:latin typeface="Calibri"/>
                <a:cs typeface="Calibri"/>
              </a:rPr>
              <a:t>understand </a:t>
            </a:r>
            <a:r>
              <a:rPr sz="1600" spc="10" dirty="0">
                <a:solidFill>
                  <a:srgbClr val="2F5496"/>
                </a:solidFill>
                <a:latin typeface="Calibri"/>
                <a:cs typeface="Calibri"/>
              </a:rPr>
              <a:t>all </a:t>
            </a:r>
            <a:r>
              <a:rPr sz="1600" spc="15" dirty="0">
                <a:solidFill>
                  <a:srgbClr val="2F5496"/>
                </a:solidFill>
                <a:latin typeface="Calibri"/>
                <a:cs typeface="Calibri"/>
              </a:rPr>
              <a:t>the points </a:t>
            </a:r>
            <a:r>
              <a:rPr sz="1600" spc="20" dirty="0">
                <a:solidFill>
                  <a:srgbClr val="2F5496"/>
                </a:solidFill>
                <a:latin typeface="Calibri"/>
                <a:cs typeface="Calibri"/>
              </a:rPr>
              <a:t>where something </a:t>
            </a:r>
            <a:r>
              <a:rPr sz="1600" spc="15" dirty="0">
                <a:solidFill>
                  <a:srgbClr val="2F5496"/>
                </a:solidFill>
                <a:latin typeface="Calibri"/>
                <a:cs typeface="Calibri"/>
              </a:rPr>
              <a:t>could go  </a:t>
            </a:r>
            <a:r>
              <a:rPr sz="1600" spc="20" dirty="0">
                <a:solidFill>
                  <a:srgbClr val="2F5496"/>
                </a:solidFill>
                <a:latin typeface="Calibri"/>
                <a:cs typeface="Calibri"/>
              </a:rPr>
              <a:t>wrong, and </a:t>
            </a:r>
            <a:r>
              <a:rPr sz="1600" spc="15" dirty="0">
                <a:solidFill>
                  <a:srgbClr val="2F5496"/>
                </a:solidFill>
                <a:latin typeface="Calibri"/>
                <a:cs typeface="Calibri"/>
              </a:rPr>
              <a:t>the steps that </a:t>
            </a:r>
            <a:r>
              <a:rPr sz="1600" spc="20" dirty="0">
                <a:solidFill>
                  <a:srgbClr val="2F5496"/>
                </a:solidFill>
                <a:latin typeface="Calibri"/>
                <a:cs typeface="Calibri"/>
              </a:rPr>
              <a:t>you </a:t>
            </a:r>
            <a:r>
              <a:rPr sz="1600" spc="15" dirty="0">
                <a:solidFill>
                  <a:srgbClr val="2F5496"/>
                </a:solidFill>
                <a:latin typeface="Calibri"/>
                <a:cs typeface="Calibri"/>
              </a:rPr>
              <a:t>can take to minimize these risks.</a:t>
            </a:r>
            <a:endParaRPr sz="1600" dirty="0">
              <a:latin typeface="Calibri"/>
              <a:cs typeface="Calibri"/>
            </a:endParaRPr>
          </a:p>
          <a:p>
            <a:pPr>
              <a:lnSpc>
                <a:spcPct val="100000"/>
              </a:lnSpc>
            </a:pPr>
            <a:endParaRPr sz="1600" dirty="0">
              <a:latin typeface="Times New Roman"/>
              <a:cs typeface="Times New Roman"/>
            </a:endParaRPr>
          </a:p>
          <a:p>
            <a:pPr marL="12700" marR="5080">
              <a:lnSpc>
                <a:spcPct val="105100"/>
              </a:lnSpc>
            </a:pPr>
            <a:r>
              <a:rPr sz="1600" spc="15" dirty="0">
                <a:solidFill>
                  <a:srgbClr val="2F5496"/>
                </a:solidFill>
                <a:latin typeface="Calibri"/>
                <a:cs typeface="Calibri"/>
              </a:rPr>
              <a:t>Collection errors are a frequent cause of situations </a:t>
            </a:r>
            <a:r>
              <a:rPr sz="1600" spc="20" dirty="0">
                <a:solidFill>
                  <a:srgbClr val="2F5496"/>
                </a:solidFill>
                <a:latin typeface="Calibri"/>
                <a:cs typeface="Calibri"/>
              </a:rPr>
              <a:t>where </a:t>
            </a:r>
            <a:r>
              <a:rPr sz="1600" spc="15" dirty="0">
                <a:solidFill>
                  <a:srgbClr val="2F5496"/>
                </a:solidFill>
                <a:latin typeface="Calibri"/>
                <a:cs typeface="Calibri"/>
              </a:rPr>
              <a:t>patients receive the </a:t>
            </a:r>
            <a:r>
              <a:rPr sz="1600" spc="20" dirty="0">
                <a:solidFill>
                  <a:srgbClr val="2F5496"/>
                </a:solidFill>
                <a:latin typeface="Calibri"/>
                <a:cs typeface="Calibri"/>
              </a:rPr>
              <a:t>wrong </a:t>
            </a:r>
            <a:r>
              <a:rPr sz="1600" spc="15" dirty="0">
                <a:solidFill>
                  <a:srgbClr val="2F5496"/>
                </a:solidFill>
                <a:latin typeface="Calibri"/>
                <a:cs typeface="Calibri"/>
              </a:rPr>
              <a:t>blood, </a:t>
            </a:r>
            <a:r>
              <a:rPr sz="1600" spc="20" dirty="0">
                <a:solidFill>
                  <a:srgbClr val="2F5496"/>
                </a:solidFill>
                <a:latin typeface="Calibri"/>
                <a:cs typeface="Calibri"/>
              </a:rPr>
              <a:t>and </a:t>
            </a:r>
            <a:r>
              <a:rPr sz="1600" spc="15" dirty="0">
                <a:solidFill>
                  <a:srgbClr val="2F5496"/>
                </a:solidFill>
                <a:latin typeface="Calibri"/>
                <a:cs typeface="Calibri"/>
              </a:rPr>
              <a:t>as already  discussed this can be a very serious, </a:t>
            </a:r>
            <a:r>
              <a:rPr sz="1600" spc="20" dirty="0">
                <a:solidFill>
                  <a:srgbClr val="2F5496"/>
                </a:solidFill>
                <a:latin typeface="Calibri"/>
                <a:cs typeface="Calibri"/>
              </a:rPr>
              <a:t>sometimes </a:t>
            </a:r>
            <a:r>
              <a:rPr sz="1600" spc="10" dirty="0">
                <a:solidFill>
                  <a:srgbClr val="2F5496"/>
                </a:solidFill>
                <a:latin typeface="Calibri"/>
                <a:cs typeface="Calibri"/>
              </a:rPr>
              <a:t>fatal </a:t>
            </a:r>
            <a:r>
              <a:rPr sz="1600" spc="15" dirty="0">
                <a:solidFill>
                  <a:srgbClr val="2F5496"/>
                </a:solidFill>
                <a:latin typeface="Calibri"/>
                <a:cs typeface="Calibri"/>
              </a:rPr>
              <a:t>error. </a:t>
            </a:r>
            <a:r>
              <a:rPr sz="1600" spc="20" dirty="0">
                <a:solidFill>
                  <a:srgbClr val="2F5496"/>
                </a:solidFill>
                <a:latin typeface="Calibri"/>
                <a:cs typeface="Calibri"/>
              </a:rPr>
              <a:t>Any </a:t>
            </a:r>
            <a:r>
              <a:rPr sz="1600" spc="25" dirty="0">
                <a:solidFill>
                  <a:srgbClr val="2F5496"/>
                </a:solidFill>
                <a:latin typeface="Calibri"/>
                <a:cs typeface="Calibri"/>
              </a:rPr>
              <a:t>member </a:t>
            </a:r>
            <a:r>
              <a:rPr sz="1600" spc="15" dirty="0">
                <a:solidFill>
                  <a:srgbClr val="2F5496"/>
                </a:solidFill>
                <a:latin typeface="Calibri"/>
                <a:cs typeface="Calibri"/>
              </a:rPr>
              <a:t>of staff </a:t>
            </a:r>
            <a:r>
              <a:rPr sz="1600" spc="25" dirty="0">
                <a:solidFill>
                  <a:srgbClr val="2F5496"/>
                </a:solidFill>
                <a:latin typeface="Calibri"/>
                <a:cs typeface="Calibri"/>
              </a:rPr>
              <a:t>who </a:t>
            </a:r>
            <a:r>
              <a:rPr sz="1600" spc="15" dirty="0">
                <a:solidFill>
                  <a:srgbClr val="2F5496"/>
                </a:solidFill>
                <a:latin typeface="Calibri"/>
                <a:cs typeface="Calibri"/>
              </a:rPr>
              <a:t>has the responsibility  of collecting blood from the transfusion laboratory or an external satellite </a:t>
            </a:r>
            <a:r>
              <a:rPr sz="1600" spc="10" dirty="0">
                <a:solidFill>
                  <a:srgbClr val="2F5496"/>
                </a:solidFill>
                <a:latin typeface="Calibri"/>
                <a:cs typeface="Calibri"/>
              </a:rPr>
              <a:t>site </a:t>
            </a:r>
            <a:r>
              <a:rPr sz="1600" spc="20" dirty="0">
                <a:solidFill>
                  <a:srgbClr val="2F5496"/>
                </a:solidFill>
                <a:latin typeface="Calibri"/>
                <a:cs typeface="Calibri"/>
              </a:rPr>
              <a:t>must </a:t>
            </a:r>
            <a:r>
              <a:rPr sz="1600" spc="15" dirty="0">
                <a:solidFill>
                  <a:srgbClr val="2F5496"/>
                </a:solidFill>
                <a:latin typeface="Calibri"/>
                <a:cs typeface="Calibri"/>
              </a:rPr>
              <a:t>receive </a:t>
            </a:r>
            <a:r>
              <a:rPr sz="1600" spc="10" dirty="0">
                <a:solidFill>
                  <a:srgbClr val="2F5496"/>
                </a:solidFill>
                <a:latin typeface="Calibri"/>
                <a:cs typeface="Calibri"/>
              </a:rPr>
              <a:t>full </a:t>
            </a:r>
            <a:r>
              <a:rPr sz="1600" spc="15" dirty="0">
                <a:solidFill>
                  <a:srgbClr val="2F5496"/>
                </a:solidFill>
                <a:latin typeface="Calibri"/>
                <a:cs typeface="Calibri"/>
              </a:rPr>
              <a:t>training  </a:t>
            </a:r>
            <a:r>
              <a:rPr sz="1600" spc="20" dirty="0">
                <a:solidFill>
                  <a:srgbClr val="2F5496"/>
                </a:solidFill>
                <a:latin typeface="Calibri"/>
                <a:cs typeface="Calibri"/>
              </a:rPr>
              <a:t>and have </a:t>
            </a:r>
            <a:r>
              <a:rPr sz="1600" spc="15" dirty="0">
                <a:solidFill>
                  <a:srgbClr val="2F5496"/>
                </a:solidFill>
                <a:latin typeface="Calibri"/>
                <a:cs typeface="Calibri"/>
              </a:rPr>
              <a:t>their </a:t>
            </a:r>
            <a:r>
              <a:rPr sz="1600" spc="20" dirty="0">
                <a:solidFill>
                  <a:srgbClr val="2F5496"/>
                </a:solidFill>
                <a:latin typeface="Calibri"/>
                <a:cs typeface="Calibri"/>
              </a:rPr>
              <a:t>competency </a:t>
            </a:r>
            <a:r>
              <a:rPr sz="1600" spc="15" dirty="0">
                <a:solidFill>
                  <a:srgbClr val="2F5496"/>
                </a:solidFill>
                <a:latin typeface="Calibri"/>
                <a:cs typeface="Calibri"/>
              </a:rPr>
              <a:t>assessed against </a:t>
            </a:r>
            <a:r>
              <a:rPr sz="1600" spc="20" dirty="0">
                <a:solidFill>
                  <a:srgbClr val="2F5496"/>
                </a:solidFill>
                <a:latin typeface="Calibri"/>
                <a:cs typeface="Calibri"/>
              </a:rPr>
              <a:t>workplace </a:t>
            </a:r>
            <a:r>
              <a:rPr sz="1600" spc="15" dirty="0">
                <a:solidFill>
                  <a:srgbClr val="2F5496"/>
                </a:solidFill>
                <a:latin typeface="Calibri"/>
                <a:cs typeface="Calibri"/>
              </a:rPr>
              <a:t>procedures. </a:t>
            </a:r>
            <a:r>
              <a:rPr sz="1600" spc="5" dirty="0">
                <a:solidFill>
                  <a:srgbClr val="2F5496"/>
                </a:solidFill>
                <a:latin typeface="Calibri"/>
                <a:cs typeface="Calibri"/>
              </a:rPr>
              <a:t>If </a:t>
            </a:r>
            <a:r>
              <a:rPr sz="1600" spc="20" dirty="0">
                <a:solidFill>
                  <a:srgbClr val="2F5496"/>
                </a:solidFill>
                <a:latin typeface="Calibri"/>
                <a:cs typeface="Calibri"/>
              </a:rPr>
              <a:t>you have </a:t>
            </a:r>
            <a:r>
              <a:rPr sz="1600" spc="15" dirty="0">
                <a:solidFill>
                  <a:srgbClr val="2F5496"/>
                </a:solidFill>
                <a:latin typeface="Calibri"/>
                <a:cs typeface="Calibri"/>
              </a:rPr>
              <a:t>not </a:t>
            </a:r>
            <a:r>
              <a:rPr sz="1600" spc="20" dirty="0">
                <a:solidFill>
                  <a:srgbClr val="2F5496"/>
                </a:solidFill>
                <a:latin typeface="Calibri"/>
                <a:cs typeface="Calibri"/>
              </a:rPr>
              <a:t>had </a:t>
            </a:r>
            <a:r>
              <a:rPr sz="1600" spc="10" dirty="0">
                <a:solidFill>
                  <a:srgbClr val="2F5496"/>
                </a:solidFill>
                <a:latin typeface="Calibri"/>
                <a:cs typeface="Calibri"/>
              </a:rPr>
              <a:t>this </a:t>
            </a:r>
            <a:r>
              <a:rPr sz="1600" spc="15" dirty="0">
                <a:solidFill>
                  <a:srgbClr val="2F5496"/>
                </a:solidFill>
                <a:latin typeface="Calibri"/>
                <a:cs typeface="Calibri"/>
              </a:rPr>
              <a:t>training, or  </a:t>
            </a:r>
            <a:r>
              <a:rPr sz="1600" spc="20" dirty="0">
                <a:solidFill>
                  <a:srgbClr val="2F5496"/>
                </a:solidFill>
                <a:latin typeface="Calibri"/>
                <a:cs typeface="Calibri"/>
              </a:rPr>
              <a:t>passed assessment, </a:t>
            </a:r>
            <a:r>
              <a:rPr sz="1600" spc="15" dirty="0">
                <a:solidFill>
                  <a:srgbClr val="2F5496"/>
                </a:solidFill>
                <a:latin typeface="Calibri"/>
                <a:cs typeface="Calibri"/>
              </a:rPr>
              <a:t>then </a:t>
            </a:r>
            <a:r>
              <a:rPr sz="1600" spc="20" dirty="0">
                <a:solidFill>
                  <a:srgbClr val="2F5496"/>
                </a:solidFill>
                <a:latin typeface="Calibri"/>
                <a:cs typeface="Calibri"/>
              </a:rPr>
              <a:t>you must </a:t>
            </a:r>
            <a:r>
              <a:rPr sz="1600" spc="15" dirty="0">
                <a:solidFill>
                  <a:srgbClr val="2F5496"/>
                </a:solidFill>
                <a:latin typeface="Calibri"/>
                <a:cs typeface="Calibri"/>
              </a:rPr>
              <a:t>not collect</a:t>
            </a:r>
            <a:r>
              <a:rPr sz="1600" dirty="0">
                <a:solidFill>
                  <a:srgbClr val="2F5496"/>
                </a:solidFill>
                <a:latin typeface="Calibri"/>
                <a:cs typeface="Calibri"/>
              </a:rPr>
              <a:t> </a:t>
            </a:r>
            <a:r>
              <a:rPr sz="1600" spc="15" dirty="0">
                <a:solidFill>
                  <a:srgbClr val="2F5496"/>
                </a:solidFill>
                <a:latin typeface="Calibri"/>
                <a:cs typeface="Calibri"/>
              </a:rPr>
              <a:t>blood.</a:t>
            </a:r>
            <a:endParaRPr sz="1600" dirty="0">
              <a:latin typeface="Calibri"/>
              <a:cs typeface="Calibri"/>
            </a:endParaRPr>
          </a:p>
          <a:p>
            <a:pPr>
              <a:lnSpc>
                <a:spcPct val="100000"/>
              </a:lnSpc>
              <a:spcBef>
                <a:spcPts val="15"/>
              </a:spcBef>
            </a:pPr>
            <a:endParaRPr sz="1600" dirty="0">
              <a:latin typeface="Times New Roman"/>
              <a:cs typeface="Times New Roman"/>
            </a:endParaRPr>
          </a:p>
          <a:p>
            <a:pPr marL="12700">
              <a:lnSpc>
                <a:spcPct val="100000"/>
              </a:lnSpc>
            </a:pPr>
            <a:r>
              <a:rPr sz="1600" spc="15" dirty="0">
                <a:solidFill>
                  <a:srgbClr val="2F5496"/>
                </a:solidFill>
                <a:latin typeface="Calibri"/>
                <a:cs typeface="Calibri"/>
              </a:rPr>
              <a:t>Before </a:t>
            </a:r>
            <a:r>
              <a:rPr sz="1600" spc="20" dirty="0">
                <a:solidFill>
                  <a:srgbClr val="2F5496"/>
                </a:solidFill>
                <a:latin typeface="Calibri"/>
                <a:cs typeface="Calibri"/>
              </a:rPr>
              <a:t>you </a:t>
            </a:r>
            <a:r>
              <a:rPr sz="1600" spc="15" dirty="0">
                <a:solidFill>
                  <a:srgbClr val="2F5496"/>
                </a:solidFill>
                <a:latin typeface="Calibri"/>
                <a:cs typeface="Calibri"/>
              </a:rPr>
              <a:t>collect the blood </a:t>
            </a:r>
            <a:r>
              <a:rPr sz="1600" spc="20" dirty="0">
                <a:solidFill>
                  <a:srgbClr val="2F5496"/>
                </a:solidFill>
                <a:latin typeface="Calibri"/>
                <a:cs typeface="Calibri"/>
              </a:rPr>
              <a:t>components from </a:t>
            </a:r>
            <a:r>
              <a:rPr sz="1600" spc="15" dirty="0">
                <a:solidFill>
                  <a:srgbClr val="2F5496"/>
                </a:solidFill>
                <a:latin typeface="Calibri"/>
                <a:cs typeface="Calibri"/>
              </a:rPr>
              <a:t>the storage area, </a:t>
            </a:r>
            <a:r>
              <a:rPr sz="1600" spc="20" dirty="0">
                <a:solidFill>
                  <a:srgbClr val="2F5496"/>
                </a:solidFill>
                <a:latin typeface="Calibri"/>
                <a:cs typeface="Calibri"/>
              </a:rPr>
              <a:t>you </a:t>
            </a:r>
            <a:r>
              <a:rPr sz="1600" spc="10" dirty="0">
                <a:solidFill>
                  <a:srgbClr val="2F5496"/>
                </a:solidFill>
                <a:latin typeface="Calibri"/>
                <a:cs typeface="Calibri"/>
              </a:rPr>
              <a:t>will </a:t>
            </a:r>
            <a:r>
              <a:rPr sz="1600" spc="25" dirty="0">
                <a:solidFill>
                  <a:srgbClr val="2F5496"/>
                </a:solidFill>
                <a:latin typeface="Calibri"/>
                <a:cs typeface="Calibri"/>
              </a:rPr>
              <a:t>need </a:t>
            </a:r>
            <a:r>
              <a:rPr sz="1600" spc="15" dirty="0">
                <a:solidFill>
                  <a:srgbClr val="2F5496"/>
                </a:solidFill>
                <a:latin typeface="Calibri"/>
                <a:cs typeface="Calibri"/>
              </a:rPr>
              <a:t>to check the</a:t>
            </a:r>
            <a:r>
              <a:rPr sz="1600" spc="65" dirty="0">
                <a:solidFill>
                  <a:srgbClr val="2F5496"/>
                </a:solidFill>
                <a:latin typeface="Calibri"/>
                <a:cs typeface="Calibri"/>
              </a:rPr>
              <a:t> </a:t>
            </a:r>
            <a:r>
              <a:rPr sz="1600" spc="15" dirty="0">
                <a:solidFill>
                  <a:srgbClr val="2F5496"/>
                </a:solidFill>
                <a:latin typeface="Calibri"/>
                <a:cs typeface="Calibri"/>
              </a:rPr>
              <a:t>following:</a:t>
            </a:r>
            <a:endParaRPr sz="1600" dirty="0">
              <a:latin typeface="Calibri"/>
              <a:cs typeface="Calibri"/>
            </a:endParaRPr>
          </a:p>
          <a:p>
            <a:pPr>
              <a:lnSpc>
                <a:spcPct val="100000"/>
              </a:lnSpc>
              <a:spcBef>
                <a:spcPts val="35"/>
              </a:spcBef>
            </a:pPr>
            <a:endParaRPr sz="1600" dirty="0">
              <a:latin typeface="Times New Roman"/>
              <a:cs typeface="Times New Roman"/>
            </a:endParaRPr>
          </a:p>
          <a:p>
            <a:pPr marL="298450" indent="-285750">
              <a:lnSpc>
                <a:spcPct val="100000"/>
              </a:lnSpc>
              <a:buFont typeface="Arial" panose="020B0604020202020204" pitchFamily="34" charset="0"/>
              <a:buChar char="•"/>
              <a:tabLst>
                <a:tab pos="469900" algn="l"/>
                <a:tab pos="470534" algn="l"/>
              </a:tabLst>
            </a:pPr>
            <a:r>
              <a:rPr sz="1600" spc="10" dirty="0">
                <a:solidFill>
                  <a:srgbClr val="2F5496"/>
                </a:solidFill>
                <a:latin typeface="Calibri"/>
                <a:cs typeface="Calibri"/>
              </a:rPr>
              <a:t>Is </a:t>
            </a:r>
            <a:r>
              <a:rPr sz="1600" spc="15" dirty="0">
                <a:solidFill>
                  <a:srgbClr val="2F5496"/>
                </a:solidFill>
                <a:latin typeface="Calibri"/>
                <a:cs typeface="Calibri"/>
              </a:rPr>
              <a:t>the patient </a:t>
            </a:r>
            <a:r>
              <a:rPr sz="1600" spc="20" dirty="0">
                <a:solidFill>
                  <a:srgbClr val="2F5496"/>
                </a:solidFill>
                <a:latin typeface="Calibri"/>
                <a:cs typeface="Calibri"/>
              </a:rPr>
              <a:t>wearing </a:t>
            </a:r>
            <a:r>
              <a:rPr sz="1600" spc="15" dirty="0">
                <a:solidFill>
                  <a:srgbClr val="2F5496"/>
                </a:solidFill>
                <a:latin typeface="Calibri"/>
                <a:cs typeface="Calibri"/>
              </a:rPr>
              <a:t>an identity</a:t>
            </a:r>
            <a:r>
              <a:rPr sz="1600" spc="10" dirty="0">
                <a:solidFill>
                  <a:srgbClr val="2F5496"/>
                </a:solidFill>
                <a:latin typeface="Calibri"/>
                <a:cs typeface="Calibri"/>
              </a:rPr>
              <a:t> </a:t>
            </a:r>
            <a:r>
              <a:rPr sz="1600" spc="20" dirty="0">
                <a:solidFill>
                  <a:srgbClr val="2F5496"/>
                </a:solidFill>
                <a:latin typeface="Calibri"/>
                <a:cs typeface="Calibri"/>
              </a:rPr>
              <a:t>band?</a:t>
            </a:r>
            <a:endParaRPr sz="1600" dirty="0">
              <a:latin typeface="Calibri"/>
              <a:cs typeface="Calibri"/>
            </a:endParaRPr>
          </a:p>
          <a:p>
            <a:pPr marL="298450" indent="-285750">
              <a:lnSpc>
                <a:spcPct val="100000"/>
              </a:lnSpc>
              <a:spcBef>
                <a:spcPts val="85"/>
              </a:spcBef>
              <a:buFont typeface="Arial" panose="020B0604020202020204" pitchFamily="34" charset="0"/>
              <a:buChar char="•"/>
              <a:tabLst>
                <a:tab pos="469900" algn="l"/>
                <a:tab pos="470534" algn="l"/>
              </a:tabLst>
            </a:pPr>
            <a:r>
              <a:rPr sz="1600" spc="20" dirty="0">
                <a:solidFill>
                  <a:srgbClr val="2F5496"/>
                </a:solidFill>
                <a:latin typeface="Calibri"/>
                <a:cs typeface="Calibri"/>
              </a:rPr>
              <a:t>Has </a:t>
            </a:r>
            <a:r>
              <a:rPr sz="1600" spc="15" dirty="0">
                <a:solidFill>
                  <a:srgbClr val="2F5496"/>
                </a:solidFill>
                <a:latin typeface="Calibri"/>
                <a:cs typeface="Calibri"/>
              </a:rPr>
              <a:t>the patient given </a:t>
            </a:r>
            <a:r>
              <a:rPr sz="1600" spc="20" dirty="0">
                <a:solidFill>
                  <a:srgbClr val="2F5496"/>
                </a:solidFill>
                <a:latin typeface="Calibri"/>
                <a:cs typeface="Calibri"/>
              </a:rPr>
              <a:t>consent </a:t>
            </a:r>
            <a:r>
              <a:rPr sz="1600" spc="15" dirty="0">
                <a:solidFill>
                  <a:srgbClr val="2F5496"/>
                </a:solidFill>
                <a:latin typeface="Calibri"/>
                <a:cs typeface="Calibri"/>
              </a:rPr>
              <a:t>for</a:t>
            </a:r>
            <a:r>
              <a:rPr sz="1600" dirty="0">
                <a:solidFill>
                  <a:srgbClr val="2F5496"/>
                </a:solidFill>
                <a:latin typeface="Calibri"/>
                <a:cs typeface="Calibri"/>
              </a:rPr>
              <a:t> </a:t>
            </a:r>
            <a:r>
              <a:rPr sz="1600" spc="15" dirty="0">
                <a:solidFill>
                  <a:srgbClr val="2F5496"/>
                </a:solidFill>
                <a:latin typeface="Calibri"/>
                <a:cs typeface="Calibri"/>
              </a:rPr>
              <a:t>transfusion?</a:t>
            </a:r>
            <a:endParaRPr sz="1600" dirty="0">
              <a:latin typeface="Calibri"/>
              <a:cs typeface="Calibri"/>
            </a:endParaRPr>
          </a:p>
          <a:p>
            <a:pPr marL="298450" indent="-285750">
              <a:lnSpc>
                <a:spcPct val="100000"/>
              </a:lnSpc>
              <a:spcBef>
                <a:spcPts val="110"/>
              </a:spcBef>
              <a:buFont typeface="Arial" panose="020B0604020202020204" pitchFamily="34" charset="0"/>
              <a:buChar char="•"/>
              <a:tabLst>
                <a:tab pos="469900" algn="l"/>
                <a:tab pos="470534" algn="l"/>
              </a:tabLst>
            </a:pPr>
            <a:r>
              <a:rPr sz="1600" spc="20" dirty="0">
                <a:solidFill>
                  <a:srgbClr val="2F5496"/>
                </a:solidFill>
                <a:latin typeface="Calibri"/>
                <a:cs typeface="Calibri"/>
              </a:rPr>
              <a:t>Has </a:t>
            </a:r>
            <a:r>
              <a:rPr sz="1600" spc="15" dirty="0">
                <a:solidFill>
                  <a:srgbClr val="2F5496"/>
                </a:solidFill>
                <a:latin typeface="Calibri"/>
                <a:cs typeface="Calibri"/>
              </a:rPr>
              <a:t>the transfusion prescription </a:t>
            </a:r>
            <a:r>
              <a:rPr sz="1600" spc="20" dirty="0">
                <a:solidFill>
                  <a:srgbClr val="2F5496"/>
                </a:solidFill>
                <a:latin typeface="Calibri"/>
                <a:cs typeface="Calibri"/>
              </a:rPr>
              <a:t>been </a:t>
            </a:r>
            <a:r>
              <a:rPr sz="1600" spc="15" dirty="0">
                <a:solidFill>
                  <a:srgbClr val="2F5496"/>
                </a:solidFill>
                <a:latin typeface="Calibri"/>
                <a:cs typeface="Calibri"/>
              </a:rPr>
              <a:t>correctly </a:t>
            </a:r>
            <a:r>
              <a:rPr sz="1600" spc="10" dirty="0">
                <a:solidFill>
                  <a:srgbClr val="2F5496"/>
                </a:solidFill>
                <a:latin typeface="Calibri"/>
                <a:cs typeface="Calibri"/>
              </a:rPr>
              <a:t>filled</a:t>
            </a:r>
            <a:r>
              <a:rPr sz="1600" spc="5" dirty="0">
                <a:solidFill>
                  <a:srgbClr val="2F5496"/>
                </a:solidFill>
                <a:latin typeface="Calibri"/>
                <a:cs typeface="Calibri"/>
              </a:rPr>
              <a:t> </a:t>
            </a:r>
            <a:r>
              <a:rPr sz="1600" spc="15" dirty="0">
                <a:solidFill>
                  <a:srgbClr val="2F5496"/>
                </a:solidFill>
                <a:latin typeface="Calibri"/>
                <a:cs typeface="Calibri"/>
              </a:rPr>
              <a:t>out?</a:t>
            </a:r>
            <a:endParaRPr sz="1600" dirty="0">
              <a:latin typeface="Calibri"/>
              <a:cs typeface="Calibri"/>
            </a:endParaRPr>
          </a:p>
          <a:p>
            <a:pPr marL="298450" indent="-285750">
              <a:lnSpc>
                <a:spcPct val="100000"/>
              </a:lnSpc>
              <a:spcBef>
                <a:spcPts val="80"/>
              </a:spcBef>
              <a:buFont typeface="Arial" panose="020B0604020202020204" pitchFamily="34" charset="0"/>
              <a:buChar char="•"/>
              <a:tabLst>
                <a:tab pos="469900" algn="l"/>
                <a:tab pos="470534" algn="l"/>
              </a:tabLst>
            </a:pPr>
            <a:r>
              <a:rPr sz="1600" spc="10" dirty="0">
                <a:solidFill>
                  <a:srgbClr val="2F5496"/>
                </a:solidFill>
                <a:latin typeface="Calibri"/>
                <a:cs typeface="Calibri"/>
              </a:rPr>
              <a:t>Is </a:t>
            </a:r>
            <a:r>
              <a:rPr sz="1600" spc="15" dirty="0">
                <a:solidFill>
                  <a:srgbClr val="2F5496"/>
                </a:solidFill>
                <a:latin typeface="Calibri"/>
                <a:cs typeface="Calibri"/>
              </a:rPr>
              <a:t>there clear access to a vein?</a:t>
            </a:r>
            <a:endParaRPr sz="1600" dirty="0">
              <a:latin typeface="Calibri"/>
              <a:cs typeface="Calibri"/>
            </a:endParaRPr>
          </a:p>
          <a:p>
            <a:pPr marL="298450" marR="688975" indent="-285750">
              <a:lnSpc>
                <a:spcPct val="104500"/>
              </a:lnSpc>
              <a:spcBef>
                <a:spcPts val="25"/>
              </a:spcBef>
              <a:buFont typeface="Arial" panose="020B0604020202020204" pitchFamily="34" charset="0"/>
              <a:buChar char="•"/>
              <a:tabLst>
                <a:tab pos="469900" algn="l"/>
                <a:tab pos="470534" algn="l"/>
              </a:tabLst>
            </a:pPr>
            <a:r>
              <a:rPr sz="1600" spc="15" dirty="0">
                <a:solidFill>
                  <a:srgbClr val="2F5496"/>
                </a:solidFill>
                <a:latin typeface="Calibri"/>
                <a:cs typeface="Calibri"/>
              </a:rPr>
              <a:t>Are staff available, prepared </a:t>
            </a:r>
            <a:r>
              <a:rPr sz="1600" spc="20" dirty="0">
                <a:solidFill>
                  <a:srgbClr val="2F5496"/>
                </a:solidFill>
                <a:latin typeface="Calibri"/>
                <a:cs typeface="Calibri"/>
              </a:rPr>
              <a:t>and </a:t>
            </a:r>
            <a:r>
              <a:rPr sz="1600" spc="15" dirty="0">
                <a:solidFill>
                  <a:srgbClr val="2F5496"/>
                </a:solidFill>
                <a:latin typeface="Calibri"/>
                <a:cs typeface="Calibri"/>
              </a:rPr>
              <a:t>qualified to start the transfusion promptly </a:t>
            </a:r>
            <a:r>
              <a:rPr sz="1600" spc="20" dirty="0">
                <a:solidFill>
                  <a:srgbClr val="2F5496"/>
                </a:solidFill>
                <a:latin typeface="Calibri"/>
                <a:cs typeface="Calibri"/>
              </a:rPr>
              <a:t>once </a:t>
            </a:r>
            <a:r>
              <a:rPr sz="1600" spc="15" dirty="0">
                <a:solidFill>
                  <a:srgbClr val="2F5496"/>
                </a:solidFill>
                <a:latin typeface="Calibri"/>
                <a:cs typeface="Calibri"/>
              </a:rPr>
              <a:t>the blood </a:t>
            </a:r>
            <a:r>
              <a:rPr sz="1600" spc="10" dirty="0">
                <a:solidFill>
                  <a:srgbClr val="2F5496"/>
                </a:solidFill>
                <a:latin typeface="Calibri"/>
                <a:cs typeface="Calibri"/>
              </a:rPr>
              <a:t>is  </a:t>
            </a:r>
            <a:r>
              <a:rPr sz="1600" spc="15" dirty="0">
                <a:solidFill>
                  <a:srgbClr val="2F5496"/>
                </a:solidFill>
                <a:latin typeface="Calibri"/>
                <a:cs typeface="Calibri"/>
              </a:rPr>
              <a:t>delivered?</a:t>
            </a:r>
            <a:endParaRPr sz="1600" dirty="0">
              <a:latin typeface="Calibri"/>
              <a:cs typeface="Calibri"/>
            </a:endParaRPr>
          </a:p>
          <a:p>
            <a:pPr marL="298450" indent="-285750">
              <a:lnSpc>
                <a:spcPct val="100000"/>
              </a:lnSpc>
              <a:spcBef>
                <a:spcPts val="85"/>
              </a:spcBef>
              <a:buFont typeface="Arial" panose="020B0604020202020204" pitchFamily="34" charset="0"/>
              <a:buChar char="•"/>
              <a:tabLst>
                <a:tab pos="469900" algn="l"/>
                <a:tab pos="470534" algn="l"/>
              </a:tabLst>
            </a:pPr>
            <a:r>
              <a:rPr sz="1600" spc="15" dirty="0">
                <a:solidFill>
                  <a:srgbClr val="2F5496"/>
                </a:solidFill>
                <a:latin typeface="Calibri"/>
                <a:cs typeface="Calibri"/>
              </a:rPr>
              <a:t>Are staff available, prepared </a:t>
            </a:r>
            <a:r>
              <a:rPr sz="1600" spc="20" dirty="0">
                <a:solidFill>
                  <a:srgbClr val="2F5496"/>
                </a:solidFill>
                <a:latin typeface="Calibri"/>
                <a:cs typeface="Calibri"/>
              </a:rPr>
              <a:t>and </a:t>
            </a:r>
            <a:r>
              <a:rPr sz="1600" spc="15" dirty="0">
                <a:solidFill>
                  <a:srgbClr val="2F5496"/>
                </a:solidFill>
                <a:latin typeface="Calibri"/>
                <a:cs typeface="Calibri"/>
              </a:rPr>
              <a:t>qualified to </a:t>
            </a:r>
            <a:r>
              <a:rPr sz="1600" spc="20" dirty="0">
                <a:solidFill>
                  <a:srgbClr val="2F5496"/>
                </a:solidFill>
                <a:latin typeface="Calibri"/>
                <a:cs typeface="Calibri"/>
              </a:rPr>
              <a:t>monitor </a:t>
            </a:r>
            <a:r>
              <a:rPr sz="1600" spc="15" dirty="0">
                <a:solidFill>
                  <a:srgbClr val="2F5496"/>
                </a:solidFill>
                <a:latin typeface="Calibri"/>
                <a:cs typeface="Calibri"/>
              </a:rPr>
              <a:t>the transfusion effectively?</a:t>
            </a:r>
            <a:endParaRPr sz="1600" dirty="0">
              <a:latin typeface="Calibri"/>
              <a:cs typeface="Calibri"/>
            </a:endParaRPr>
          </a:p>
        </p:txBody>
      </p:sp>
    </p:spTree>
    <p:custDataLst>
      <p:tags r:id="rId1"/>
    </p:custDataLst>
    <p:extLst>
      <p:ext uri="{BB962C8B-B14F-4D97-AF65-F5344CB8AC3E}">
        <p14:creationId xmlns:p14="http://schemas.microsoft.com/office/powerpoint/2010/main" val="372099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755641B-4AA7-4D06-A875-773497D00F06}"/>
              </a:ext>
            </a:extLst>
          </p:cNvPr>
          <p:cNvSpPr txBox="1"/>
          <p:nvPr/>
        </p:nvSpPr>
        <p:spPr>
          <a:xfrm>
            <a:off x="901498" y="627379"/>
            <a:ext cx="10238356" cy="6156109"/>
          </a:xfrm>
          <a:prstGeom prst="rect">
            <a:avLst/>
          </a:prstGeom>
        </p:spPr>
        <p:txBody>
          <a:bodyPr vert="horz" wrap="square" lIns="0" tIns="6350" rIns="0" bIns="0" rtlCol="0">
            <a:spAutoFit/>
          </a:bodyPr>
          <a:lstStyle/>
          <a:p>
            <a:pPr marL="241300" marR="196215" indent="-228600">
              <a:lnSpc>
                <a:spcPct val="104500"/>
              </a:lnSpc>
              <a:spcBef>
                <a:spcPts val="50"/>
              </a:spcBef>
              <a:buChar char="•"/>
              <a:tabLst>
                <a:tab pos="241300" algn="l"/>
                <a:tab pos="241935" algn="l"/>
              </a:tabLst>
            </a:pPr>
            <a:r>
              <a:rPr sz="1600" spc="10" dirty="0">
                <a:solidFill>
                  <a:srgbClr val="2F5496"/>
                </a:solidFill>
                <a:latin typeface="Calibri"/>
                <a:cs typeface="Calibri"/>
              </a:rPr>
              <a:t>Staff </a:t>
            </a:r>
            <a:r>
              <a:rPr sz="1600" spc="15" dirty="0">
                <a:solidFill>
                  <a:srgbClr val="2F5496"/>
                </a:solidFill>
                <a:latin typeface="Calibri"/>
                <a:cs typeface="Calibri"/>
              </a:rPr>
              <a:t>collecting blood </a:t>
            </a:r>
            <a:r>
              <a:rPr sz="1600" spc="20" dirty="0">
                <a:solidFill>
                  <a:srgbClr val="2F5496"/>
                </a:solidFill>
                <a:latin typeface="Calibri"/>
                <a:cs typeface="Calibri"/>
              </a:rPr>
              <a:t>must </a:t>
            </a:r>
            <a:r>
              <a:rPr sz="1600" spc="15" dirty="0">
                <a:solidFill>
                  <a:srgbClr val="2F5496"/>
                </a:solidFill>
                <a:latin typeface="Calibri"/>
                <a:cs typeface="Calibri"/>
              </a:rPr>
              <a:t>carry </a:t>
            </a:r>
            <a:r>
              <a:rPr sz="1600" spc="20" dirty="0">
                <a:solidFill>
                  <a:srgbClr val="2F5496"/>
                </a:solidFill>
                <a:latin typeface="Calibri"/>
                <a:cs typeface="Calibri"/>
              </a:rPr>
              <a:t>documentation, </a:t>
            </a:r>
            <a:r>
              <a:rPr sz="1600" spc="15" dirty="0">
                <a:solidFill>
                  <a:srgbClr val="2F5496"/>
                </a:solidFill>
                <a:latin typeface="Calibri"/>
                <a:cs typeface="Calibri"/>
              </a:rPr>
              <a:t>such as a blood collection </a:t>
            </a:r>
            <a:r>
              <a:rPr sz="1600" spc="10" dirty="0">
                <a:solidFill>
                  <a:srgbClr val="2F5496"/>
                </a:solidFill>
                <a:latin typeface="Calibri"/>
                <a:cs typeface="Calibri"/>
              </a:rPr>
              <a:t>slip </a:t>
            </a:r>
            <a:r>
              <a:rPr sz="1600" spc="15" dirty="0">
                <a:solidFill>
                  <a:srgbClr val="2F5496"/>
                </a:solidFill>
                <a:latin typeface="Calibri"/>
                <a:cs typeface="Calibri"/>
              </a:rPr>
              <a:t>or the transfusion  prescription, </a:t>
            </a:r>
            <a:r>
              <a:rPr sz="1600" spc="20" dirty="0">
                <a:solidFill>
                  <a:srgbClr val="2F5496"/>
                </a:solidFill>
                <a:latin typeface="Calibri"/>
                <a:cs typeface="Calibri"/>
              </a:rPr>
              <a:t>which </a:t>
            </a:r>
            <a:r>
              <a:rPr sz="1600" spc="15" dirty="0">
                <a:solidFill>
                  <a:srgbClr val="2F5496"/>
                </a:solidFill>
                <a:latin typeface="Calibri"/>
                <a:cs typeface="Calibri"/>
              </a:rPr>
              <a:t>contains the </a:t>
            </a:r>
            <a:r>
              <a:rPr sz="1600" spc="20" dirty="0">
                <a:solidFill>
                  <a:srgbClr val="2F5496"/>
                </a:solidFill>
                <a:latin typeface="Calibri"/>
                <a:cs typeface="Calibri"/>
              </a:rPr>
              <a:t>minimum </a:t>
            </a:r>
            <a:r>
              <a:rPr sz="1600" spc="15" dirty="0">
                <a:solidFill>
                  <a:srgbClr val="2F5496"/>
                </a:solidFill>
                <a:latin typeface="Calibri"/>
                <a:cs typeface="Calibri"/>
              </a:rPr>
              <a:t>patient identifiers. This </a:t>
            </a:r>
            <a:r>
              <a:rPr sz="1600" spc="20" dirty="0">
                <a:solidFill>
                  <a:srgbClr val="2F5496"/>
                </a:solidFill>
                <a:latin typeface="Calibri"/>
                <a:cs typeface="Calibri"/>
              </a:rPr>
              <a:t>must </a:t>
            </a:r>
            <a:r>
              <a:rPr sz="1600" spc="15" dirty="0">
                <a:solidFill>
                  <a:srgbClr val="2F5496"/>
                </a:solidFill>
                <a:latin typeface="Calibri"/>
                <a:cs typeface="Calibri"/>
              </a:rPr>
              <a:t>be </a:t>
            </a:r>
            <a:r>
              <a:rPr sz="1600" spc="20" dirty="0">
                <a:solidFill>
                  <a:srgbClr val="2F5496"/>
                </a:solidFill>
                <a:latin typeface="Calibri"/>
                <a:cs typeface="Calibri"/>
              </a:rPr>
              <a:t>checked </a:t>
            </a:r>
            <a:r>
              <a:rPr sz="1600" spc="15" dirty="0">
                <a:solidFill>
                  <a:srgbClr val="2F5496"/>
                </a:solidFill>
                <a:latin typeface="Calibri"/>
                <a:cs typeface="Calibri"/>
              </a:rPr>
              <a:t>against the details  </a:t>
            </a:r>
            <a:r>
              <a:rPr sz="1600" spc="20" dirty="0">
                <a:solidFill>
                  <a:srgbClr val="2F5496"/>
                </a:solidFill>
                <a:latin typeface="Calibri"/>
                <a:cs typeface="Calibri"/>
              </a:rPr>
              <a:t>on </a:t>
            </a:r>
            <a:r>
              <a:rPr sz="1600" spc="15" dirty="0">
                <a:solidFill>
                  <a:srgbClr val="2F5496"/>
                </a:solidFill>
                <a:latin typeface="Calibri"/>
                <a:cs typeface="Calibri"/>
              </a:rPr>
              <a:t>the laboratory-generated label attached to the blood </a:t>
            </a:r>
            <a:r>
              <a:rPr sz="1600" spc="20" dirty="0">
                <a:solidFill>
                  <a:srgbClr val="2F5496"/>
                </a:solidFill>
                <a:latin typeface="Calibri"/>
                <a:cs typeface="Calibri"/>
              </a:rPr>
              <a:t>component</a:t>
            </a:r>
            <a:r>
              <a:rPr sz="1600" spc="30" dirty="0">
                <a:solidFill>
                  <a:srgbClr val="2F5496"/>
                </a:solidFill>
                <a:latin typeface="Calibri"/>
                <a:cs typeface="Calibri"/>
              </a:rPr>
              <a:t> </a:t>
            </a:r>
            <a:r>
              <a:rPr sz="1600" spc="15" dirty="0">
                <a:solidFill>
                  <a:srgbClr val="2F5496"/>
                </a:solidFill>
                <a:latin typeface="Calibri"/>
                <a:cs typeface="Calibri"/>
              </a:rPr>
              <a:t>pack.</a:t>
            </a:r>
            <a:endParaRPr sz="1600" dirty="0">
              <a:latin typeface="Calibri"/>
              <a:cs typeface="Calibri"/>
            </a:endParaRPr>
          </a:p>
          <a:p>
            <a:pPr>
              <a:lnSpc>
                <a:spcPct val="100000"/>
              </a:lnSpc>
              <a:buClr>
                <a:srgbClr val="2F5496"/>
              </a:buClr>
              <a:buFont typeface="Calibri"/>
              <a:buChar char="•"/>
            </a:pPr>
            <a:endParaRPr sz="1600" dirty="0">
              <a:latin typeface="Times New Roman"/>
              <a:cs typeface="Times New Roman"/>
            </a:endParaRPr>
          </a:p>
          <a:p>
            <a:pPr marL="241300" marR="5080" indent="-228600">
              <a:lnSpc>
                <a:spcPct val="105100"/>
              </a:lnSpc>
              <a:buChar char="•"/>
              <a:tabLst>
                <a:tab pos="241300" algn="l"/>
                <a:tab pos="241935" algn="l"/>
              </a:tabLst>
            </a:pPr>
            <a:r>
              <a:rPr sz="1600" spc="20" dirty="0">
                <a:solidFill>
                  <a:srgbClr val="2F5496"/>
                </a:solidFill>
                <a:latin typeface="Calibri"/>
                <a:cs typeface="Calibri"/>
              </a:rPr>
              <a:t>Computerised </a:t>
            </a:r>
            <a:r>
              <a:rPr sz="1600" spc="15" dirty="0">
                <a:solidFill>
                  <a:srgbClr val="2F5496"/>
                </a:solidFill>
                <a:latin typeface="Calibri"/>
                <a:cs typeface="Calibri"/>
              </a:rPr>
              <a:t>blood-tracking </a:t>
            </a:r>
            <a:r>
              <a:rPr sz="1600" spc="20" dirty="0">
                <a:solidFill>
                  <a:srgbClr val="2F5496"/>
                </a:solidFill>
                <a:latin typeface="Calibri"/>
                <a:cs typeface="Calibri"/>
              </a:rPr>
              <a:t>systems </a:t>
            </a:r>
            <a:r>
              <a:rPr sz="1600" spc="15" dirty="0">
                <a:solidFill>
                  <a:srgbClr val="2F5496"/>
                </a:solidFill>
                <a:latin typeface="Calibri"/>
                <a:cs typeface="Calibri"/>
              </a:rPr>
              <a:t>using </a:t>
            </a:r>
            <a:r>
              <a:rPr sz="1600" spc="20" dirty="0">
                <a:solidFill>
                  <a:srgbClr val="2F5496"/>
                </a:solidFill>
                <a:latin typeface="Calibri"/>
                <a:cs typeface="Calibri"/>
              </a:rPr>
              <a:t>barcodes </a:t>
            </a:r>
            <a:r>
              <a:rPr sz="1600" spc="15" dirty="0">
                <a:solidFill>
                  <a:srgbClr val="2F5496"/>
                </a:solidFill>
                <a:latin typeface="Calibri"/>
                <a:cs typeface="Calibri"/>
              </a:rPr>
              <a:t>can check (and record) the identity </a:t>
            </a:r>
            <a:r>
              <a:rPr sz="1600" spc="20" dirty="0">
                <a:solidFill>
                  <a:srgbClr val="2F5496"/>
                </a:solidFill>
                <a:latin typeface="Calibri"/>
                <a:cs typeface="Calibri"/>
              </a:rPr>
              <a:t>and  </a:t>
            </a:r>
            <a:r>
              <a:rPr sz="1600" spc="15" dirty="0">
                <a:solidFill>
                  <a:srgbClr val="2F5496"/>
                </a:solidFill>
                <a:latin typeface="Calibri"/>
                <a:cs typeface="Calibri"/>
              </a:rPr>
              <a:t>accreditation of the </a:t>
            </a:r>
            <a:r>
              <a:rPr sz="1600" spc="20" dirty="0">
                <a:solidFill>
                  <a:srgbClr val="2F5496"/>
                </a:solidFill>
                <a:latin typeface="Calibri"/>
                <a:cs typeface="Calibri"/>
              </a:rPr>
              <a:t>person </a:t>
            </a:r>
            <a:r>
              <a:rPr sz="1600" spc="15" dirty="0">
                <a:solidFill>
                  <a:srgbClr val="2F5496"/>
                </a:solidFill>
                <a:latin typeface="Calibri"/>
                <a:cs typeface="Calibri"/>
              </a:rPr>
              <a:t>collecting or returning the blood. This </a:t>
            </a:r>
            <a:r>
              <a:rPr sz="1600" spc="10" dirty="0">
                <a:solidFill>
                  <a:srgbClr val="2F5496"/>
                </a:solidFill>
                <a:latin typeface="Calibri"/>
                <a:cs typeface="Calibri"/>
              </a:rPr>
              <a:t>is </a:t>
            </a:r>
            <a:r>
              <a:rPr sz="1600" spc="20" dirty="0">
                <a:solidFill>
                  <a:srgbClr val="2F5496"/>
                </a:solidFill>
                <a:latin typeface="Calibri"/>
                <a:cs typeface="Calibri"/>
              </a:rPr>
              <a:t>done </a:t>
            </a:r>
            <a:r>
              <a:rPr sz="1600" spc="15" dirty="0">
                <a:solidFill>
                  <a:srgbClr val="2F5496"/>
                </a:solidFill>
                <a:latin typeface="Calibri"/>
                <a:cs typeface="Calibri"/>
              </a:rPr>
              <a:t>by scanning a </a:t>
            </a:r>
            <a:r>
              <a:rPr sz="1600" spc="20" dirty="0">
                <a:solidFill>
                  <a:srgbClr val="2F5496"/>
                </a:solidFill>
                <a:latin typeface="Calibri"/>
                <a:cs typeface="Calibri"/>
              </a:rPr>
              <a:t>barcode on </a:t>
            </a:r>
            <a:r>
              <a:rPr sz="1600" spc="15" dirty="0">
                <a:solidFill>
                  <a:srgbClr val="2F5496"/>
                </a:solidFill>
                <a:latin typeface="Calibri"/>
                <a:cs typeface="Calibri"/>
              </a:rPr>
              <a:t>their  </a:t>
            </a:r>
            <a:r>
              <a:rPr sz="1600" spc="10" dirty="0">
                <a:solidFill>
                  <a:srgbClr val="2F5496"/>
                </a:solidFill>
                <a:latin typeface="Calibri"/>
                <a:cs typeface="Calibri"/>
              </a:rPr>
              <a:t>ID </a:t>
            </a:r>
            <a:r>
              <a:rPr sz="1600" spc="15" dirty="0">
                <a:solidFill>
                  <a:srgbClr val="2F5496"/>
                </a:solidFill>
                <a:latin typeface="Calibri"/>
                <a:cs typeface="Calibri"/>
              </a:rPr>
              <a:t>badge. This ensures that the details </a:t>
            </a:r>
            <a:r>
              <a:rPr sz="1600" spc="20" dirty="0">
                <a:solidFill>
                  <a:srgbClr val="2F5496"/>
                </a:solidFill>
                <a:latin typeface="Calibri"/>
                <a:cs typeface="Calibri"/>
              </a:rPr>
              <a:t>on </a:t>
            </a:r>
            <a:r>
              <a:rPr sz="1600" spc="15" dirty="0">
                <a:solidFill>
                  <a:srgbClr val="2F5496"/>
                </a:solidFill>
                <a:latin typeface="Calibri"/>
                <a:cs typeface="Calibri"/>
              </a:rPr>
              <a:t>the collection </a:t>
            </a:r>
            <a:r>
              <a:rPr sz="1600" spc="20" dirty="0">
                <a:solidFill>
                  <a:srgbClr val="2F5496"/>
                </a:solidFill>
                <a:latin typeface="Calibri"/>
                <a:cs typeface="Calibri"/>
              </a:rPr>
              <a:t>documents match </a:t>
            </a:r>
            <a:r>
              <a:rPr sz="1600" spc="15" dirty="0">
                <a:solidFill>
                  <a:srgbClr val="2F5496"/>
                </a:solidFill>
                <a:latin typeface="Calibri"/>
                <a:cs typeface="Calibri"/>
              </a:rPr>
              <a:t>those </a:t>
            </a:r>
            <a:r>
              <a:rPr sz="1600" spc="20" dirty="0">
                <a:solidFill>
                  <a:srgbClr val="2F5496"/>
                </a:solidFill>
                <a:latin typeface="Calibri"/>
                <a:cs typeface="Calibri"/>
              </a:rPr>
              <a:t>on </a:t>
            </a:r>
            <a:r>
              <a:rPr sz="1600" spc="15" dirty="0">
                <a:solidFill>
                  <a:srgbClr val="2F5496"/>
                </a:solidFill>
                <a:latin typeface="Calibri"/>
                <a:cs typeface="Calibri"/>
              </a:rPr>
              <a:t>the selected blood  pack </a:t>
            </a:r>
            <a:r>
              <a:rPr sz="1600" spc="20" dirty="0">
                <a:solidFill>
                  <a:srgbClr val="2F5496"/>
                </a:solidFill>
                <a:latin typeface="Calibri"/>
                <a:cs typeface="Calibri"/>
              </a:rPr>
              <a:t>and </a:t>
            </a:r>
            <a:r>
              <a:rPr sz="1600" spc="15" dirty="0">
                <a:solidFill>
                  <a:srgbClr val="2F5496"/>
                </a:solidFill>
                <a:latin typeface="Calibri"/>
                <a:cs typeface="Calibri"/>
              </a:rPr>
              <a:t>that the blood </a:t>
            </a:r>
            <a:r>
              <a:rPr sz="1600" spc="10" dirty="0">
                <a:solidFill>
                  <a:srgbClr val="2F5496"/>
                </a:solidFill>
                <a:latin typeface="Calibri"/>
                <a:cs typeface="Calibri"/>
              </a:rPr>
              <a:t>is </a:t>
            </a:r>
            <a:r>
              <a:rPr sz="1600" spc="15" dirty="0">
                <a:solidFill>
                  <a:srgbClr val="2F5496"/>
                </a:solidFill>
                <a:latin typeface="Calibri"/>
                <a:cs typeface="Calibri"/>
              </a:rPr>
              <a:t>within </a:t>
            </a:r>
            <a:r>
              <a:rPr sz="1600" spc="10" dirty="0">
                <a:solidFill>
                  <a:srgbClr val="2F5496"/>
                </a:solidFill>
                <a:latin typeface="Calibri"/>
                <a:cs typeface="Calibri"/>
              </a:rPr>
              <a:t>its </a:t>
            </a:r>
            <a:r>
              <a:rPr sz="1600" spc="15" dirty="0">
                <a:solidFill>
                  <a:srgbClr val="2F5496"/>
                </a:solidFill>
                <a:latin typeface="Calibri"/>
                <a:cs typeface="Calibri"/>
              </a:rPr>
              <a:t>expiry time </a:t>
            </a:r>
            <a:r>
              <a:rPr sz="1600" spc="20" dirty="0">
                <a:solidFill>
                  <a:srgbClr val="2F5496"/>
                </a:solidFill>
                <a:latin typeface="Calibri"/>
                <a:cs typeface="Calibri"/>
              </a:rPr>
              <a:t>and </a:t>
            </a:r>
            <a:r>
              <a:rPr sz="1600" spc="15" dirty="0">
                <a:solidFill>
                  <a:srgbClr val="2F5496"/>
                </a:solidFill>
                <a:latin typeface="Calibri"/>
                <a:cs typeface="Calibri"/>
              </a:rPr>
              <a:t>date. Computer-controlled satellite blood  refrigerators are also </a:t>
            </a:r>
            <a:r>
              <a:rPr sz="1600" spc="20" dirty="0">
                <a:solidFill>
                  <a:srgbClr val="2F5496"/>
                </a:solidFill>
                <a:latin typeface="Calibri"/>
                <a:cs typeface="Calibri"/>
              </a:rPr>
              <a:t>now </a:t>
            </a:r>
            <a:r>
              <a:rPr sz="1600" spc="15" dirty="0">
                <a:solidFill>
                  <a:srgbClr val="2F5496"/>
                </a:solidFill>
                <a:latin typeface="Calibri"/>
                <a:cs typeface="Calibri"/>
              </a:rPr>
              <a:t>available that </a:t>
            </a:r>
            <a:r>
              <a:rPr sz="1600" spc="10" dirty="0">
                <a:solidFill>
                  <a:srgbClr val="2F5496"/>
                </a:solidFill>
                <a:latin typeface="Calibri"/>
                <a:cs typeface="Calibri"/>
              </a:rPr>
              <a:t>will </a:t>
            </a:r>
            <a:r>
              <a:rPr sz="1600" spc="15" dirty="0">
                <a:solidFill>
                  <a:srgbClr val="2F5496"/>
                </a:solidFill>
                <a:latin typeface="Calibri"/>
                <a:cs typeface="Calibri"/>
              </a:rPr>
              <a:t>only allow access to blood </a:t>
            </a:r>
            <a:r>
              <a:rPr sz="1600" spc="20" dirty="0">
                <a:solidFill>
                  <a:srgbClr val="2F5496"/>
                </a:solidFill>
                <a:latin typeface="Calibri"/>
                <a:cs typeface="Calibri"/>
              </a:rPr>
              <a:t>components </a:t>
            </a:r>
            <a:r>
              <a:rPr sz="1600" spc="15" dirty="0">
                <a:solidFill>
                  <a:srgbClr val="2F5496"/>
                </a:solidFill>
                <a:latin typeface="Calibri"/>
                <a:cs typeface="Calibri"/>
              </a:rPr>
              <a:t>compatible with the  appropriate patient. </a:t>
            </a:r>
            <a:r>
              <a:rPr sz="1600" spc="20" dirty="0">
                <a:solidFill>
                  <a:srgbClr val="2F5496"/>
                </a:solidFill>
                <a:latin typeface="Calibri"/>
                <a:cs typeface="Calibri"/>
              </a:rPr>
              <a:t>These </a:t>
            </a:r>
            <a:r>
              <a:rPr sz="1600" spc="15" dirty="0">
                <a:solidFill>
                  <a:srgbClr val="2F5496"/>
                </a:solidFill>
                <a:latin typeface="Calibri"/>
                <a:cs typeface="Calibri"/>
              </a:rPr>
              <a:t>are ideal for ‘remote issue’ of blood </a:t>
            </a:r>
            <a:r>
              <a:rPr sz="1600" spc="20" dirty="0">
                <a:solidFill>
                  <a:srgbClr val="2F5496"/>
                </a:solidFill>
                <a:latin typeface="Calibri"/>
                <a:cs typeface="Calibri"/>
              </a:rPr>
              <a:t>components </a:t>
            </a:r>
            <a:r>
              <a:rPr sz="1600" spc="15" dirty="0">
                <a:solidFill>
                  <a:srgbClr val="2F5496"/>
                </a:solidFill>
                <a:latin typeface="Calibri"/>
                <a:cs typeface="Calibri"/>
              </a:rPr>
              <a:t>at locations without an on-  </a:t>
            </a:r>
            <a:r>
              <a:rPr sz="1600" spc="10" dirty="0">
                <a:solidFill>
                  <a:srgbClr val="2F5496"/>
                </a:solidFill>
                <a:latin typeface="Calibri"/>
                <a:cs typeface="Calibri"/>
              </a:rPr>
              <a:t>site </a:t>
            </a:r>
            <a:r>
              <a:rPr sz="1600" spc="15" dirty="0">
                <a:solidFill>
                  <a:srgbClr val="2F5496"/>
                </a:solidFill>
                <a:latin typeface="Calibri"/>
                <a:cs typeface="Calibri"/>
              </a:rPr>
              <a:t>transfusion laboratory.</a:t>
            </a:r>
            <a:endParaRPr sz="1600" dirty="0">
              <a:latin typeface="Calibri"/>
              <a:cs typeface="Calibri"/>
            </a:endParaRPr>
          </a:p>
          <a:p>
            <a:pPr>
              <a:lnSpc>
                <a:spcPct val="100000"/>
              </a:lnSpc>
              <a:spcBef>
                <a:spcPts val="40"/>
              </a:spcBef>
              <a:buClr>
                <a:srgbClr val="2F5496"/>
              </a:buClr>
              <a:buFont typeface="Calibri"/>
              <a:buChar char="•"/>
            </a:pPr>
            <a:endParaRPr sz="1600" dirty="0">
              <a:latin typeface="Times New Roman"/>
              <a:cs typeface="Times New Roman"/>
            </a:endParaRPr>
          </a:p>
          <a:p>
            <a:pPr marL="241300" marR="217170" indent="-228600">
              <a:lnSpc>
                <a:spcPct val="104900"/>
              </a:lnSpc>
              <a:buChar char="•"/>
              <a:tabLst>
                <a:tab pos="241300" algn="l"/>
                <a:tab pos="241935" algn="l"/>
              </a:tabLst>
            </a:pPr>
            <a:r>
              <a:rPr sz="1600" spc="20" dirty="0">
                <a:solidFill>
                  <a:srgbClr val="2F5496"/>
                </a:solidFill>
                <a:latin typeface="Calibri"/>
                <a:cs typeface="Calibri"/>
              </a:rPr>
              <a:t>The Blood </a:t>
            </a:r>
            <a:r>
              <a:rPr sz="1600" spc="15" dirty="0">
                <a:solidFill>
                  <a:srgbClr val="2F5496"/>
                </a:solidFill>
                <a:latin typeface="Calibri"/>
                <a:cs typeface="Calibri"/>
              </a:rPr>
              <a:t>Safety </a:t>
            </a:r>
            <a:r>
              <a:rPr sz="1600" spc="20" dirty="0">
                <a:solidFill>
                  <a:srgbClr val="2F5496"/>
                </a:solidFill>
                <a:latin typeface="Calibri"/>
                <a:cs typeface="Calibri"/>
              </a:rPr>
              <a:t>and </a:t>
            </a:r>
            <a:r>
              <a:rPr sz="1600" spc="15" dirty="0">
                <a:solidFill>
                  <a:srgbClr val="2F5496"/>
                </a:solidFill>
                <a:latin typeface="Calibri"/>
                <a:cs typeface="Calibri"/>
              </a:rPr>
              <a:t>Quality Regulations (BSQR) require that the time a </a:t>
            </a:r>
            <a:r>
              <a:rPr sz="1600" spc="20" dirty="0">
                <a:solidFill>
                  <a:srgbClr val="2F5496"/>
                </a:solidFill>
                <a:latin typeface="Calibri"/>
                <a:cs typeface="Calibri"/>
              </a:rPr>
              <a:t>component </a:t>
            </a:r>
            <a:r>
              <a:rPr sz="1600" spc="10" dirty="0">
                <a:solidFill>
                  <a:srgbClr val="2F5496"/>
                </a:solidFill>
                <a:latin typeface="Calibri"/>
                <a:cs typeface="Calibri"/>
              </a:rPr>
              <a:t>is </a:t>
            </a:r>
            <a:r>
              <a:rPr sz="1600" spc="15" dirty="0">
                <a:solidFill>
                  <a:srgbClr val="2F5496"/>
                </a:solidFill>
                <a:latin typeface="Calibri"/>
                <a:cs typeface="Calibri"/>
              </a:rPr>
              <a:t>out of a  controlled </a:t>
            </a:r>
            <a:r>
              <a:rPr sz="1600" spc="20" dirty="0">
                <a:solidFill>
                  <a:srgbClr val="2F5496"/>
                </a:solidFill>
                <a:latin typeface="Calibri"/>
                <a:cs typeface="Calibri"/>
              </a:rPr>
              <a:t>temperature environment </a:t>
            </a:r>
            <a:r>
              <a:rPr sz="1600" spc="10" dirty="0">
                <a:solidFill>
                  <a:srgbClr val="2F5496"/>
                </a:solidFill>
                <a:latin typeface="Calibri"/>
                <a:cs typeface="Calibri"/>
              </a:rPr>
              <a:t>is </a:t>
            </a:r>
            <a:r>
              <a:rPr sz="1600" spc="20" dirty="0">
                <a:solidFill>
                  <a:srgbClr val="2F5496"/>
                </a:solidFill>
                <a:latin typeface="Calibri"/>
                <a:cs typeface="Calibri"/>
              </a:rPr>
              <a:t>recorded and </a:t>
            </a:r>
            <a:r>
              <a:rPr sz="1600" spc="15" dirty="0">
                <a:solidFill>
                  <a:srgbClr val="2F5496"/>
                </a:solidFill>
                <a:latin typeface="Calibri"/>
                <a:cs typeface="Calibri"/>
              </a:rPr>
              <a:t>‘cold chain’ data </a:t>
            </a:r>
            <a:r>
              <a:rPr sz="1600" spc="20" dirty="0">
                <a:solidFill>
                  <a:srgbClr val="2F5496"/>
                </a:solidFill>
                <a:latin typeface="Calibri"/>
                <a:cs typeface="Calibri"/>
              </a:rPr>
              <a:t>must </a:t>
            </a:r>
            <a:r>
              <a:rPr sz="1600" spc="15" dirty="0">
                <a:solidFill>
                  <a:srgbClr val="2F5496"/>
                </a:solidFill>
                <a:latin typeface="Calibri"/>
                <a:cs typeface="Calibri"/>
              </a:rPr>
              <a:t>be kept for 15 years. </a:t>
            </a:r>
            <a:r>
              <a:rPr sz="1600" spc="20" dirty="0">
                <a:solidFill>
                  <a:srgbClr val="2F5496"/>
                </a:solidFill>
                <a:latin typeface="Calibri"/>
                <a:cs typeface="Calibri"/>
              </a:rPr>
              <a:t>Red  </a:t>
            </a:r>
            <a:r>
              <a:rPr sz="1600" spc="10" dirty="0">
                <a:solidFill>
                  <a:srgbClr val="2F5496"/>
                </a:solidFill>
                <a:latin typeface="Calibri"/>
                <a:cs typeface="Calibri"/>
              </a:rPr>
              <a:t>cells </a:t>
            </a:r>
            <a:r>
              <a:rPr sz="1600" spc="15" dirty="0">
                <a:solidFill>
                  <a:srgbClr val="2F5496"/>
                </a:solidFill>
                <a:latin typeface="Calibri"/>
                <a:cs typeface="Calibri"/>
              </a:rPr>
              <a:t>that </a:t>
            </a:r>
            <a:r>
              <a:rPr sz="1600" spc="20" dirty="0">
                <a:solidFill>
                  <a:srgbClr val="2F5496"/>
                </a:solidFill>
                <a:latin typeface="Calibri"/>
                <a:cs typeface="Calibri"/>
              </a:rPr>
              <a:t>have been </a:t>
            </a:r>
            <a:r>
              <a:rPr sz="1600" spc="15" dirty="0">
                <a:solidFill>
                  <a:srgbClr val="2F5496"/>
                </a:solidFill>
                <a:latin typeface="Calibri"/>
                <a:cs typeface="Calibri"/>
              </a:rPr>
              <a:t>out of controlled refrigeration for </a:t>
            </a:r>
            <a:r>
              <a:rPr sz="1600" spc="20" dirty="0">
                <a:solidFill>
                  <a:srgbClr val="2F5496"/>
                </a:solidFill>
                <a:latin typeface="Calibri"/>
                <a:cs typeface="Calibri"/>
              </a:rPr>
              <a:t>more </a:t>
            </a:r>
            <a:r>
              <a:rPr sz="1600" spc="15" dirty="0">
                <a:solidFill>
                  <a:srgbClr val="2F5496"/>
                </a:solidFill>
                <a:latin typeface="Calibri"/>
                <a:cs typeface="Calibri"/>
              </a:rPr>
              <a:t>than 30 </a:t>
            </a:r>
            <a:r>
              <a:rPr sz="1600" spc="20" dirty="0">
                <a:solidFill>
                  <a:srgbClr val="2F5496"/>
                </a:solidFill>
                <a:latin typeface="Calibri"/>
                <a:cs typeface="Calibri"/>
              </a:rPr>
              <a:t>minutes must </a:t>
            </a:r>
            <a:r>
              <a:rPr sz="1600" spc="10" dirty="0">
                <a:solidFill>
                  <a:srgbClr val="2F5496"/>
                </a:solidFill>
                <a:latin typeface="Calibri"/>
                <a:cs typeface="Calibri"/>
              </a:rPr>
              <a:t>not </a:t>
            </a:r>
            <a:r>
              <a:rPr sz="1600" spc="15" dirty="0">
                <a:solidFill>
                  <a:srgbClr val="2F5496"/>
                </a:solidFill>
                <a:latin typeface="Calibri"/>
                <a:cs typeface="Calibri"/>
              </a:rPr>
              <a:t>be reissued for  transfusion.</a:t>
            </a:r>
            <a:endParaRPr sz="1600" dirty="0">
              <a:latin typeface="Calibri"/>
              <a:cs typeface="Calibri"/>
            </a:endParaRPr>
          </a:p>
          <a:p>
            <a:pPr marL="240665" marR="91440">
              <a:lnSpc>
                <a:spcPct val="104900"/>
              </a:lnSpc>
              <a:spcBef>
                <a:spcPts val="15"/>
              </a:spcBef>
            </a:pPr>
            <a:r>
              <a:rPr sz="1600" spc="20" dirty="0">
                <a:solidFill>
                  <a:srgbClr val="2F5496"/>
                </a:solidFill>
                <a:latin typeface="Calibri"/>
                <a:cs typeface="Calibri"/>
              </a:rPr>
              <a:t>NB: The </a:t>
            </a:r>
            <a:r>
              <a:rPr sz="1600" spc="15" dirty="0">
                <a:solidFill>
                  <a:srgbClr val="2F5496"/>
                </a:solidFill>
                <a:latin typeface="Calibri"/>
                <a:cs typeface="Calibri"/>
              </a:rPr>
              <a:t>rationale for the ‘30-minute rule’ </a:t>
            </a:r>
            <a:r>
              <a:rPr sz="1600" spc="10" dirty="0">
                <a:solidFill>
                  <a:srgbClr val="2F5496"/>
                </a:solidFill>
                <a:latin typeface="Calibri"/>
                <a:cs typeface="Calibri"/>
              </a:rPr>
              <a:t>is </a:t>
            </a:r>
            <a:r>
              <a:rPr sz="1600" spc="15" dirty="0">
                <a:solidFill>
                  <a:srgbClr val="2F5496"/>
                </a:solidFill>
                <a:latin typeface="Calibri"/>
                <a:cs typeface="Calibri"/>
              </a:rPr>
              <a:t>often questioned as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20" dirty="0">
                <a:solidFill>
                  <a:srgbClr val="2F5496"/>
                </a:solidFill>
                <a:latin typeface="Calibri"/>
                <a:cs typeface="Calibri"/>
              </a:rPr>
              <a:t>based on </a:t>
            </a:r>
            <a:r>
              <a:rPr sz="1600" spc="15" dirty="0">
                <a:solidFill>
                  <a:srgbClr val="2F5496"/>
                </a:solidFill>
                <a:latin typeface="Calibri"/>
                <a:cs typeface="Calibri"/>
              </a:rPr>
              <a:t>studies carried out </a:t>
            </a:r>
            <a:r>
              <a:rPr sz="1600" spc="25" dirty="0">
                <a:solidFill>
                  <a:srgbClr val="2F5496"/>
                </a:solidFill>
                <a:latin typeface="Calibri"/>
                <a:cs typeface="Calibri"/>
              </a:rPr>
              <a:t>many  </a:t>
            </a:r>
            <a:r>
              <a:rPr sz="1600" spc="15" dirty="0">
                <a:solidFill>
                  <a:srgbClr val="2F5496"/>
                </a:solidFill>
                <a:latin typeface="Calibri"/>
                <a:cs typeface="Calibri"/>
              </a:rPr>
              <a:t>years </a:t>
            </a:r>
            <a:r>
              <a:rPr sz="1600" spc="20" dirty="0">
                <a:solidFill>
                  <a:srgbClr val="2F5496"/>
                </a:solidFill>
                <a:latin typeface="Calibri"/>
                <a:cs typeface="Calibri"/>
              </a:rPr>
              <a:t>ago on </a:t>
            </a:r>
            <a:r>
              <a:rPr sz="1600" spc="15" dirty="0">
                <a:solidFill>
                  <a:srgbClr val="2F5496"/>
                </a:solidFill>
                <a:latin typeface="Calibri"/>
                <a:cs typeface="Calibri"/>
              </a:rPr>
              <a:t>very different blood </a:t>
            </a:r>
            <a:r>
              <a:rPr sz="1600" spc="20" dirty="0">
                <a:solidFill>
                  <a:srgbClr val="2F5496"/>
                </a:solidFill>
                <a:latin typeface="Calibri"/>
                <a:cs typeface="Calibri"/>
              </a:rPr>
              <a:t>components. Recent </a:t>
            </a:r>
            <a:r>
              <a:rPr sz="1600" spc="15" dirty="0">
                <a:solidFill>
                  <a:srgbClr val="2F5496"/>
                </a:solidFill>
                <a:latin typeface="Calibri"/>
                <a:cs typeface="Calibri"/>
              </a:rPr>
              <a:t>research </a:t>
            </a:r>
            <a:r>
              <a:rPr sz="1600" spc="20" dirty="0">
                <a:solidFill>
                  <a:srgbClr val="2F5496"/>
                </a:solidFill>
                <a:latin typeface="Calibri"/>
                <a:cs typeface="Calibri"/>
              </a:rPr>
              <a:t>shows </a:t>
            </a:r>
            <a:r>
              <a:rPr sz="1600" spc="15" dirty="0">
                <a:solidFill>
                  <a:srgbClr val="2F5496"/>
                </a:solidFill>
                <a:latin typeface="Calibri"/>
                <a:cs typeface="Calibri"/>
              </a:rPr>
              <a:t>that red cells </a:t>
            </a:r>
            <a:r>
              <a:rPr sz="1600" spc="20" dirty="0">
                <a:solidFill>
                  <a:srgbClr val="2F5496"/>
                </a:solidFill>
                <a:latin typeface="Calibri"/>
                <a:cs typeface="Calibri"/>
              </a:rPr>
              <a:t>show no  impairment </a:t>
            </a:r>
            <a:r>
              <a:rPr sz="1600" spc="15" dirty="0">
                <a:solidFill>
                  <a:srgbClr val="2F5496"/>
                </a:solidFill>
                <a:latin typeface="Calibri"/>
                <a:cs typeface="Calibri"/>
              </a:rPr>
              <a:t>of function </a:t>
            </a:r>
            <a:r>
              <a:rPr sz="1600" spc="20" dirty="0">
                <a:solidFill>
                  <a:srgbClr val="2F5496"/>
                </a:solidFill>
                <a:latin typeface="Calibri"/>
                <a:cs typeface="Calibri"/>
              </a:rPr>
              <a:t>up </a:t>
            </a:r>
            <a:r>
              <a:rPr sz="1600" spc="15" dirty="0">
                <a:solidFill>
                  <a:srgbClr val="2F5496"/>
                </a:solidFill>
                <a:latin typeface="Calibri"/>
                <a:cs typeface="Calibri"/>
              </a:rPr>
              <a:t>to 60 </a:t>
            </a:r>
            <a:r>
              <a:rPr sz="1600" spc="20" dirty="0">
                <a:solidFill>
                  <a:srgbClr val="2F5496"/>
                </a:solidFill>
                <a:latin typeface="Calibri"/>
                <a:cs typeface="Calibri"/>
              </a:rPr>
              <a:t>minutes </a:t>
            </a:r>
            <a:r>
              <a:rPr sz="1600" spc="15" dirty="0">
                <a:solidFill>
                  <a:srgbClr val="2F5496"/>
                </a:solidFill>
                <a:latin typeface="Calibri"/>
                <a:cs typeface="Calibri"/>
              </a:rPr>
              <a:t>out of controlled refrigeration but evidence of bacterial safety  </a:t>
            </a:r>
            <a:r>
              <a:rPr sz="1600" spc="10" dirty="0">
                <a:solidFill>
                  <a:srgbClr val="2F5496"/>
                </a:solidFill>
                <a:latin typeface="Calibri"/>
                <a:cs typeface="Calibri"/>
              </a:rPr>
              <a:t>is </a:t>
            </a:r>
            <a:r>
              <a:rPr sz="1600" spc="20" dirty="0">
                <a:solidFill>
                  <a:srgbClr val="2F5496"/>
                </a:solidFill>
                <a:latin typeface="Calibri"/>
                <a:cs typeface="Calibri"/>
              </a:rPr>
              <a:t>needed </a:t>
            </a:r>
            <a:r>
              <a:rPr sz="1600" spc="15" dirty="0">
                <a:solidFill>
                  <a:srgbClr val="2F5496"/>
                </a:solidFill>
                <a:latin typeface="Calibri"/>
                <a:cs typeface="Calibri"/>
              </a:rPr>
              <a:t>before a change </a:t>
            </a:r>
            <a:r>
              <a:rPr sz="1600" spc="10" dirty="0">
                <a:solidFill>
                  <a:srgbClr val="2F5496"/>
                </a:solidFill>
                <a:latin typeface="Calibri"/>
                <a:cs typeface="Calibri"/>
              </a:rPr>
              <a:t>in </a:t>
            </a:r>
            <a:r>
              <a:rPr sz="1600" spc="15" dirty="0">
                <a:solidFill>
                  <a:srgbClr val="2F5496"/>
                </a:solidFill>
                <a:latin typeface="Calibri"/>
                <a:cs typeface="Calibri"/>
              </a:rPr>
              <a:t>policy can be</a:t>
            </a:r>
            <a:r>
              <a:rPr sz="1600" spc="50" dirty="0">
                <a:solidFill>
                  <a:srgbClr val="2F5496"/>
                </a:solidFill>
                <a:latin typeface="Calibri"/>
                <a:cs typeface="Calibri"/>
              </a:rPr>
              <a:t> </a:t>
            </a:r>
            <a:r>
              <a:rPr sz="1600" spc="20" dirty="0">
                <a:solidFill>
                  <a:srgbClr val="2F5496"/>
                </a:solidFill>
                <a:latin typeface="Calibri"/>
                <a:cs typeface="Calibri"/>
              </a:rPr>
              <a:t>recommended.</a:t>
            </a:r>
            <a:endParaRPr sz="1600" dirty="0">
              <a:latin typeface="Calibri"/>
              <a:cs typeface="Calibri"/>
            </a:endParaRPr>
          </a:p>
          <a:p>
            <a:pPr>
              <a:lnSpc>
                <a:spcPct val="100000"/>
              </a:lnSpc>
              <a:spcBef>
                <a:spcPts val="10"/>
              </a:spcBef>
            </a:pPr>
            <a:endParaRPr sz="1600" dirty="0">
              <a:latin typeface="Times New Roman"/>
              <a:cs typeface="Times New Roman"/>
            </a:endParaRPr>
          </a:p>
          <a:p>
            <a:pPr marL="240665" marR="94615" indent="-227965">
              <a:lnSpc>
                <a:spcPct val="104500"/>
              </a:lnSpc>
              <a:buFontTx/>
              <a:buChar char="•"/>
              <a:tabLst>
                <a:tab pos="240665" algn="l"/>
                <a:tab pos="241300" algn="l"/>
              </a:tabLst>
            </a:pPr>
            <a:r>
              <a:rPr sz="1600" spc="20" dirty="0">
                <a:solidFill>
                  <a:srgbClr val="2F5496"/>
                </a:solidFill>
                <a:latin typeface="Calibri"/>
                <a:cs typeface="Calibri"/>
              </a:rPr>
              <a:t>Emergency group </a:t>
            </a:r>
            <a:r>
              <a:rPr sz="1600" spc="15" dirty="0">
                <a:solidFill>
                  <a:srgbClr val="2F5496"/>
                </a:solidFill>
                <a:latin typeface="Calibri"/>
                <a:cs typeface="Calibri"/>
              </a:rPr>
              <a:t>‘O’ stock </a:t>
            </a:r>
            <a:r>
              <a:rPr sz="1600" spc="10" dirty="0">
                <a:solidFill>
                  <a:srgbClr val="2F5496"/>
                </a:solidFill>
                <a:latin typeface="Calibri"/>
                <a:cs typeface="Calibri"/>
              </a:rPr>
              <a:t>in </a:t>
            </a:r>
            <a:r>
              <a:rPr sz="1600" spc="15" dirty="0">
                <a:solidFill>
                  <a:srgbClr val="2F5496"/>
                </a:solidFill>
                <a:latin typeface="Calibri"/>
                <a:cs typeface="Calibri"/>
              </a:rPr>
              <a:t>the blood refrigerator </a:t>
            </a:r>
            <a:r>
              <a:rPr sz="1600" spc="20" dirty="0">
                <a:solidFill>
                  <a:srgbClr val="2F5496"/>
                </a:solidFill>
                <a:latin typeface="Calibri"/>
                <a:cs typeface="Calibri"/>
              </a:rPr>
              <a:t>must </a:t>
            </a:r>
            <a:r>
              <a:rPr sz="1600" spc="15" dirty="0">
                <a:solidFill>
                  <a:srgbClr val="2F5496"/>
                </a:solidFill>
                <a:latin typeface="Calibri"/>
                <a:cs typeface="Calibri"/>
              </a:rPr>
              <a:t>be clearly identified </a:t>
            </a:r>
            <a:r>
              <a:rPr sz="1600" spc="20" dirty="0">
                <a:solidFill>
                  <a:srgbClr val="2F5496"/>
                </a:solidFill>
                <a:latin typeface="Calibri"/>
                <a:cs typeface="Calibri"/>
              </a:rPr>
              <a:t>and </a:t>
            </a:r>
            <a:r>
              <a:rPr sz="1600" spc="15" dirty="0">
                <a:solidFill>
                  <a:srgbClr val="2F5496"/>
                </a:solidFill>
                <a:latin typeface="Calibri"/>
                <a:cs typeface="Calibri"/>
              </a:rPr>
              <a:t>separated from units  labelled for specific patients. </a:t>
            </a:r>
            <a:r>
              <a:rPr sz="1600" spc="20" dirty="0">
                <a:solidFill>
                  <a:srgbClr val="2F5496"/>
                </a:solidFill>
                <a:latin typeface="Calibri"/>
                <a:cs typeface="Calibri"/>
              </a:rPr>
              <a:t>The </a:t>
            </a:r>
            <a:r>
              <a:rPr sz="1600" spc="15" dirty="0">
                <a:solidFill>
                  <a:srgbClr val="2F5496"/>
                </a:solidFill>
                <a:latin typeface="Calibri"/>
                <a:cs typeface="Calibri"/>
              </a:rPr>
              <a:t>laboratory </a:t>
            </a:r>
            <a:r>
              <a:rPr sz="1600" spc="20" dirty="0">
                <a:solidFill>
                  <a:srgbClr val="2F5496"/>
                </a:solidFill>
                <a:latin typeface="Calibri"/>
                <a:cs typeface="Calibri"/>
              </a:rPr>
              <a:t>must </a:t>
            </a:r>
            <a:r>
              <a:rPr sz="1600" spc="15" dirty="0">
                <a:solidFill>
                  <a:srgbClr val="2F5496"/>
                </a:solidFill>
                <a:latin typeface="Calibri"/>
                <a:cs typeface="Calibri"/>
              </a:rPr>
              <a:t>be </a:t>
            </a:r>
            <a:r>
              <a:rPr sz="1600" spc="20" dirty="0">
                <a:solidFill>
                  <a:srgbClr val="2F5496"/>
                </a:solidFill>
                <a:latin typeface="Calibri"/>
                <a:cs typeface="Calibri"/>
              </a:rPr>
              <a:t>informed </a:t>
            </a:r>
            <a:r>
              <a:rPr sz="1600" spc="15" dirty="0">
                <a:solidFill>
                  <a:srgbClr val="2F5496"/>
                </a:solidFill>
                <a:latin typeface="Calibri"/>
                <a:cs typeface="Calibri"/>
              </a:rPr>
              <a:t>immediately </a:t>
            </a:r>
            <a:r>
              <a:rPr sz="1600" spc="20" dirty="0">
                <a:solidFill>
                  <a:srgbClr val="2F5496"/>
                </a:solidFill>
                <a:latin typeface="Calibri"/>
                <a:cs typeface="Calibri"/>
              </a:rPr>
              <a:t>when emergency </a:t>
            </a:r>
            <a:r>
              <a:rPr sz="1600" spc="15" dirty="0">
                <a:solidFill>
                  <a:srgbClr val="2F5496"/>
                </a:solidFill>
                <a:latin typeface="Calibri"/>
                <a:cs typeface="Calibri"/>
              </a:rPr>
              <a:t>stock</a:t>
            </a:r>
            <a:r>
              <a:rPr sz="1600" spc="85" dirty="0">
                <a:solidFill>
                  <a:srgbClr val="2F5496"/>
                </a:solidFill>
                <a:latin typeface="Calibri"/>
                <a:cs typeface="Calibri"/>
              </a:rPr>
              <a:t> </a:t>
            </a:r>
            <a:r>
              <a:rPr sz="1600" spc="10" dirty="0">
                <a:solidFill>
                  <a:srgbClr val="2F5496"/>
                </a:solidFill>
                <a:latin typeface="Calibri"/>
                <a:cs typeface="Calibri"/>
              </a:rPr>
              <a:t>is</a:t>
            </a:r>
            <a:r>
              <a:rPr lang="en-GB" sz="1600" spc="10" dirty="0">
                <a:solidFill>
                  <a:srgbClr val="2F5496"/>
                </a:solidFill>
                <a:latin typeface="Calibri"/>
                <a:cs typeface="Calibri"/>
              </a:rPr>
              <a:t> </a:t>
            </a:r>
            <a:r>
              <a:rPr lang="en-GB" sz="1600" spc="20" dirty="0">
                <a:solidFill>
                  <a:srgbClr val="2F5496"/>
                </a:solidFill>
                <a:cs typeface="Calibri"/>
              </a:rPr>
              <a:t>removed </a:t>
            </a:r>
            <a:r>
              <a:rPr lang="en-GB" sz="1600" spc="15" dirty="0">
                <a:solidFill>
                  <a:srgbClr val="2F5496"/>
                </a:solidFill>
                <a:cs typeface="Calibri"/>
              </a:rPr>
              <a:t>so that </a:t>
            </a:r>
            <a:r>
              <a:rPr lang="en-GB" sz="1600" spc="5" dirty="0">
                <a:solidFill>
                  <a:srgbClr val="2F5496"/>
                </a:solidFill>
                <a:cs typeface="Calibri"/>
              </a:rPr>
              <a:t>it </a:t>
            </a:r>
            <a:r>
              <a:rPr lang="en-GB" sz="1600" spc="15" dirty="0">
                <a:solidFill>
                  <a:srgbClr val="2F5496"/>
                </a:solidFill>
                <a:cs typeface="Calibri"/>
              </a:rPr>
              <a:t>can be replenished </a:t>
            </a:r>
            <a:r>
              <a:rPr lang="en-GB" sz="1600" spc="20" dirty="0">
                <a:solidFill>
                  <a:srgbClr val="2F5496"/>
                </a:solidFill>
                <a:cs typeface="Calibri"/>
              </a:rPr>
              <a:t>and </a:t>
            </a:r>
            <a:r>
              <a:rPr lang="en-GB" sz="1600" spc="15" dirty="0">
                <a:solidFill>
                  <a:srgbClr val="2F5496"/>
                </a:solidFill>
                <a:cs typeface="Calibri"/>
              </a:rPr>
              <a:t>an audit </a:t>
            </a:r>
            <a:r>
              <a:rPr lang="en-GB" sz="1600" spc="10" dirty="0">
                <a:solidFill>
                  <a:srgbClr val="2F5496"/>
                </a:solidFill>
                <a:cs typeface="Calibri"/>
              </a:rPr>
              <a:t>trail </a:t>
            </a:r>
            <a:r>
              <a:rPr lang="en-GB" sz="1600" spc="15" dirty="0">
                <a:solidFill>
                  <a:srgbClr val="2F5496"/>
                </a:solidFill>
                <a:cs typeface="Calibri"/>
              </a:rPr>
              <a:t>maintained. </a:t>
            </a:r>
            <a:r>
              <a:rPr lang="en-GB" sz="1600" spc="5" dirty="0">
                <a:solidFill>
                  <a:srgbClr val="2F5496"/>
                </a:solidFill>
                <a:cs typeface="Calibri"/>
              </a:rPr>
              <a:t>If </a:t>
            </a:r>
            <a:r>
              <a:rPr lang="en-GB" sz="1600" spc="15" dirty="0">
                <a:solidFill>
                  <a:srgbClr val="2F5496"/>
                </a:solidFill>
                <a:cs typeface="Calibri"/>
              </a:rPr>
              <a:t>a patient has </a:t>
            </a:r>
            <a:r>
              <a:rPr lang="en-GB" sz="1600" spc="20" dirty="0">
                <a:solidFill>
                  <a:srgbClr val="2F5496"/>
                </a:solidFill>
                <a:cs typeface="Calibri"/>
              </a:rPr>
              <a:t>consented </a:t>
            </a:r>
            <a:r>
              <a:rPr lang="en-GB" sz="1600" spc="15" dirty="0">
                <a:solidFill>
                  <a:srgbClr val="2F5496"/>
                </a:solidFill>
                <a:cs typeface="Calibri"/>
              </a:rPr>
              <a:t>to the  transfusion, </a:t>
            </a:r>
            <a:r>
              <a:rPr lang="en-GB" sz="1600" spc="20" dirty="0">
                <a:solidFill>
                  <a:srgbClr val="2F5496"/>
                </a:solidFill>
                <a:cs typeface="Calibri"/>
              </a:rPr>
              <a:t>you </a:t>
            </a:r>
            <a:r>
              <a:rPr lang="en-GB" sz="1600" spc="10" dirty="0">
                <a:solidFill>
                  <a:srgbClr val="2F5496"/>
                </a:solidFill>
                <a:cs typeface="Calibri"/>
              </a:rPr>
              <a:t>will </a:t>
            </a:r>
            <a:r>
              <a:rPr lang="en-GB" sz="1600" spc="20" dirty="0">
                <a:solidFill>
                  <a:srgbClr val="2F5496"/>
                </a:solidFill>
                <a:cs typeface="Calibri"/>
              </a:rPr>
              <a:t>need </a:t>
            </a:r>
            <a:r>
              <a:rPr lang="en-GB" sz="1600" spc="15" dirty="0">
                <a:solidFill>
                  <a:srgbClr val="2F5496"/>
                </a:solidFill>
                <a:cs typeface="Calibri"/>
              </a:rPr>
              <a:t>to </a:t>
            </a:r>
            <a:r>
              <a:rPr lang="en-GB" sz="1600" spc="20" dirty="0">
                <a:solidFill>
                  <a:srgbClr val="2F5496"/>
                </a:solidFill>
                <a:cs typeface="Calibri"/>
              </a:rPr>
              <a:t>sample </a:t>
            </a:r>
            <a:r>
              <a:rPr lang="en-GB" sz="1600" spc="15" dirty="0">
                <a:solidFill>
                  <a:srgbClr val="2F5496"/>
                </a:solidFill>
                <a:cs typeface="Calibri"/>
              </a:rPr>
              <a:t>their blood </a:t>
            </a:r>
            <a:r>
              <a:rPr lang="en-GB" sz="1600" spc="20" dirty="0">
                <a:solidFill>
                  <a:srgbClr val="2F5496"/>
                </a:solidFill>
                <a:cs typeface="Calibri"/>
              </a:rPr>
              <a:t>to determine </a:t>
            </a:r>
            <a:r>
              <a:rPr lang="en-GB" sz="1600" spc="15" dirty="0">
                <a:solidFill>
                  <a:srgbClr val="2F5496"/>
                </a:solidFill>
                <a:cs typeface="Calibri"/>
              </a:rPr>
              <a:t>their blood type </a:t>
            </a:r>
            <a:r>
              <a:rPr lang="en-GB" sz="1600" spc="20" dirty="0">
                <a:solidFill>
                  <a:srgbClr val="2F5496"/>
                </a:solidFill>
                <a:cs typeface="Calibri"/>
              </a:rPr>
              <a:t>and ensure the  </a:t>
            </a:r>
            <a:r>
              <a:rPr lang="en-GB" sz="1600" spc="15" dirty="0">
                <a:solidFill>
                  <a:srgbClr val="2F5496"/>
                </a:solidFill>
                <a:cs typeface="Calibri"/>
              </a:rPr>
              <a:t>transfusion </a:t>
            </a:r>
            <a:r>
              <a:rPr lang="en-GB" sz="1600" spc="10" dirty="0">
                <a:solidFill>
                  <a:srgbClr val="2F5496"/>
                </a:solidFill>
                <a:cs typeface="Calibri"/>
              </a:rPr>
              <a:t>is </a:t>
            </a:r>
            <a:r>
              <a:rPr lang="en-GB" sz="1600" spc="15" dirty="0">
                <a:solidFill>
                  <a:srgbClr val="2F5496"/>
                </a:solidFill>
                <a:cs typeface="Calibri"/>
              </a:rPr>
              <a:t>compatible.</a:t>
            </a:r>
            <a:endParaRPr lang="en-GB" sz="1600" dirty="0">
              <a:cs typeface="Calibri"/>
            </a:endParaRPr>
          </a:p>
          <a:p>
            <a:pPr marL="240665" marR="94615" indent="-227965">
              <a:lnSpc>
                <a:spcPct val="104500"/>
              </a:lnSpc>
              <a:buChar char="•"/>
              <a:tabLst>
                <a:tab pos="240665" algn="l"/>
                <a:tab pos="241300" algn="l"/>
              </a:tabLst>
            </a:pPr>
            <a:endParaRPr sz="1550" dirty="0">
              <a:latin typeface="Calibri"/>
              <a:cs typeface="Calibri"/>
            </a:endParaRPr>
          </a:p>
        </p:txBody>
      </p:sp>
    </p:spTree>
    <p:custDataLst>
      <p:tags r:id="rId1"/>
    </p:custDataLst>
    <p:extLst>
      <p:ext uri="{BB962C8B-B14F-4D97-AF65-F5344CB8AC3E}">
        <p14:creationId xmlns:p14="http://schemas.microsoft.com/office/powerpoint/2010/main" val="16189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8190BE6-5229-409C-95DB-4CE8EC2CA5D1}"/>
              </a:ext>
            </a:extLst>
          </p:cNvPr>
          <p:cNvSpPr txBox="1"/>
          <p:nvPr/>
        </p:nvSpPr>
        <p:spPr>
          <a:xfrm>
            <a:off x="901773" y="627379"/>
            <a:ext cx="10501850" cy="5642122"/>
          </a:xfrm>
          <a:prstGeom prst="rect">
            <a:avLst/>
          </a:prstGeom>
        </p:spPr>
        <p:txBody>
          <a:bodyPr vert="horz" wrap="square" lIns="0" tIns="6350" rIns="0" bIns="0" rtlCol="0">
            <a:spAutoFit/>
          </a:bodyPr>
          <a:lstStyle/>
          <a:p>
            <a:pPr marL="285750" indent="-285750">
              <a:lnSpc>
                <a:spcPct val="100000"/>
              </a:lnSpc>
              <a:buFont typeface="Arial" panose="020B0604020202020204" pitchFamily="34" charset="0"/>
              <a:buChar char="•"/>
            </a:pPr>
            <a:endParaRPr sz="1700" dirty="0">
              <a:latin typeface="Times New Roman"/>
              <a:cs typeface="Times New Roman"/>
            </a:endParaRPr>
          </a:p>
          <a:p>
            <a:pPr marL="298450" marR="114935" indent="-285750">
              <a:lnSpc>
                <a:spcPct val="105100"/>
              </a:lnSpc>
              <a:buFont typeface="Arial" panose="020B0604020202020204" pitchFamily="34" charset="0"/>
              <a:buChar char="•"/>
              <a:tabLst>
                <a:tab pos="240665" algn="l"/>
                <a:tab pos="241300" algn="l"/>
              </a:tabLst>
            </a:pPr>
            <a:r>
              <a:rPr sz="1600" spc="10" dirty="0">
                <a:solidFill>
                  <a:srgbClr val="2F5496"/>
                </a:solidFill>
                <a:latin typeface="Calibri"/>
                <a:cs typeface="Calibri"/>
              </a:rPr>
              <a:t>In </a:t>
            </a:r>
            <a:r>
              <a:rPr sz="1600" spc="20" dirty="0">
                <a:solidFill>
                  <a:srgbClr val="2F5496"/>
                </a:solidFill>
                <a:latin typeface="Calibri"/>
                <a:cs typeface="Calibri"/>
              </a:rPr>
              <a:t>most </a:t>
            </a:r>
            <a:r>
              <a:rPr sz="1600" spc="15" dirty="0">
                <a:solidFill>
                  <a:srgbClr val="2F5496"/>
                </a:solidFill>
                <a:latin typeface="Calibri"/>
                <a:cs typeface="Calibri"/>
              </a:rPr>
              <a:t>cases, </a:t>
            </a:r>
            <a:r>
              <a:rPr sz="1600" spc="20" dirty="0">
                <a:solidFill>
                  <a:srgbClr val="2F5496"/>
                </a:solidFill>
                <a:latin typeface="Calibri"/>
                <a:cs typeface="Calibri"/>
              </a:rPr>
              <a:t>you </a:t>
            </a:r>
            <a:r>
              <a:rPr sz="1600" spc="15" dirty="0">
                <a:solidFill>
                  <a:srgbClr val="2F5496"/>
                </a:solidFill>
                <a:latin typeface="Calibri"/>
                <a:cs typeface="Calibri"/>
              </a:rPr>
              <a:t>should only </a:t>
            </a:r>
            <a:r>
              <a:rPr sz="1600" spc="20" dirty="0">
                <a:solidFill>
                  <a:srgbClr val="2F5496"/>
                </a:solidFill>
                <a:latin typeface="Calibri"/>
                <a:cs typeface="Calibri"/>
              </a:rPr>
              <a:t>remove </a:t>
            </a:r>
            <a:r>
              <a:rPr sz="1600" spc="15" dirty="0">
                <a:solidFill>
                  <a:srgbClr val="2F5496"/>
                </a:solidFill>
                <a:latin typeface="Calibri"/>
                <a:cs typeface="Calibri"/>
              </a:rPr>
              <a:t>one unit </a:t>
            </a:r>
            <a:r>
              <a:rPr sz="1600" spc="20" dirty="0">
                <a:solidFill>
                  <a:srgbClr val="2F5496"/>
                </a:solidFill>
                <a:latin typeface="Calibri"/>
                <a:cs typeface="Calibri"/>
              </a:rPr>
              <a:t>from </a:t>
            </a:r>
            <a:r>
              <a:rPr sz="1600" spc="15" dirty="0">
                <a:solidFill>
                  <a:srgbClr val="2F5496"/>
                </a:solidFill>
                <a:latin typeface="Calibri"/>
                <a:cs typeface="Calibri"/>
              </a:rPr>
              <a:t>storage at a time, although there </a:t>
            </a:r>
            <a:r>
              <a:rPr sz="1600" spc="20" dirty="0">
                <a:solidFill>
                  <a:srgbClr val="2F5496"/>
                </a:solidFill>
                <a:latin typeface="Calibri"/>
                <a:cs typeface="Calibri"/>
              </a:rPr>
              <a:t>may </a:t>
            </a:r>
            <a:r>
              <a:rPr sz="1600" spc="15" dirty="0">
                <a:solidFill>
                  <a:srgbClr val="2F5496"/>
                </a:solidFill>
                <a:latin typeface="Calibri"/>
                <a:cs typeface="Calibri"/>
              </a:rPr>
              <a:t>be </a:t>
            </a:r>
            <a:r>
              <a:rPr sz="1600" spc="20" dirty="0">
                <a:solidFill>
                  <a:srgbClr val="2F5496"/>
                </a:solidFill>
                <a:latin typeface="Calibri"/>
                <a:cs typeface="Calibri"/>
              </a:rPr>
              <a:t>some  </a:t>
            </a:r>
            <a:r>
              <a:rPr sz="1600" spc="15" dirty="0">
                <a:solidFill>
                  <a:srgbClr val="2F5496"/>
                </a:solidFill>
                <a:latin typeface="Calibri"/>
                <a:cs typeface="Calibri"/>
              </a:rPr>
              <a:t>exceptions. </a:t>
            </a:r>
            <a:r>
              <a:rPr sz="1600" spc="20" dirty="0">
                <a:solidFill>
                  <a:srgbClr val="2F5496"/>
                </a:solidFill>
                <a:latin typeface="Calibri"/>
                <a:cs typeface="Calibri"/>
              </a:rPr>
              <a:t>Examples would </a:t>
            </a:r>
            <a:r>
              <a:rPr sz="1600" spc="15" dirty="0">
                <a:solidFill>
                  <a:srgbClr val="2F5496"/>
                </a:solidFill>
                <a:latin typeface="Calibri"/>
                <a:cs typeface="Calibri"/>
              </a:rPr>
              <a:t>include </a:t>
            </a:r>
            <a:r>
              <a:rPr sz="1600" spc="20" dirty="0">
                <a:solidFill>
                  <a:srgbClr val="2F5496"/>
                </a:solidFill>
                <a:latin typeface="Calibri"/>
                <a:cs typeface="Calibri"/>
              </a:rPr>
              <a:t>where </a:t>
            </a:r>
            <a:r>
              <a:rPr sz="1600" spc="15" dirty="0">
                <a:solidFill>
                  <a:srgbClr val="2F5496"/>
                </a:solidFill>
                <a:latin typeface="Calibri"/>
                <a:cs typeface="Calibri"/>
              </a:rPr>
              <a:t>a rapid transfusion of large quantities </a:t>
            </a:r>
            <a:r>
              <a:rPr sz="1600" spc="10" dirty="0">
                <a:solidFill>
                  <a:srgbClr val="2F5496"/>
                </a:solidFill>
                <a:latin typeface="Calibri"/>
                <a:cs typeface="Calibri"/>
              </a:rPr>
              <a:t>is </a:t>
            </a:r>
            <a:r>
              <a:rPr sz="1600" spc="15" dirty="0">
                <a:solidFill>
                  <a:srgbClr val="2F5496"/>
                </a:solidFill>
                <a:latin typeface="Calibri"/>
                <a:cs typeface="Calibri"/>
              </a:rPr>
              <a:t>required, such as  </a:t>
            </a:r>
            <a:r>
              <a:rPr sz="1600" spc="20" dirty="0">
                <a:solidFill>
                  <a:srgbClr val="2F5496"/>
                </a:solidFill>
                <a:latin typeface="Calibri"/>
                <a:cs typeface="Calibri"/>
              </a:rPr>
              <a:t>when </a:t>
            </a:r>
            <a:r>
              <a:rPr sz="1600" spc="15" dirty="0">
                <a:solidFill>
                  <a:srgbClr val="2F5496"/>
                </a:solidFill>
                <a:latin typeface="Calibri"/>
                <a:cs typeface="Calibri"/>
              </a:rPr>
              <a:t>a patient has </a:t>
            </a:r>
            <a:r>
              <a:rPr sz="1600" spc="20" dirty="0">
                <a:solidFill>
                  <a:srgbClr val="2F5496"/>
                </a:solidFill>
                <a:latin typeface="Calibri"/>
                <a:cs typeface="Calibri"/>
              </a:rPr>
              <a:t>had </a:t>
            </a:r>
            <a:r>
              <a:rPr sz="1600" spc="15" dirty="0">
                <a:solidFill>
                  <a:srgbClr val="2F5496"/>
                </a:solidFill>
                <a:latin typeface="Calibri"/>
                <a:cs typeface="Calibri"/>
              </a:rPr>
              <a:t>a </a:t>
            </a:r>
            <a:r>
              <a:rPr sz="1600" spc="20" dirty="0">
                <a:solidFill>
                  <a:srgbClr val="2F5496"/>
                </a:solidFill>
                <a:latin typeface="Calibri"/>
                <a:cs typeface="Calibri"/>
              </a:rPr>
              <a:t>major haemorrhage. </a:t>
            </a:r>
            <a:r>
              <a:rPr sz="1600" spc="15" dirty="0">
                <a:solidFill>
                  <a:srgbClr val="2F5496"/>
                </a:solidFill>
                <a:latin typeface="Calibri"/>
                <a:cs typeface="Calibri"/>
              </a:rPr>
              <a:t>Everything should be </a:t>
            </a:r>
            <a:r>
              <a:rPr sz="1600" spc="10" dirty="0">
                <a:solidFill>
                  <a:srgbClr val="2F5496"/>
                </a:solidFill>
                <a:latin typeface="Calibri"/>
                <a:cs typeface="Calibri"/>
              </a:rPr>
              <a:t>in </a:t>
            </a:r>
            <a:r>
              <a:rPr sz="1600" spc="15" dirty="0">
                <a:solidFill>
                  <a:srgbClr val="2F5496"/>
                </a:solidFill>
                <a:latin typeface="Calibri"/>
                <a:cs typeface="Calibri"/>
              </a:rPr>
              <a:t>place before the blood </a:t>
            </a:r>
            <a:r>
              <a:rPr sz="1600" spc="10" dirty="0">
                <a:solidFill>
                  <a:srgbClr val="2F5496"/>
                </a:solidFill>
                <a:latin typeface="Calibri"/>
                <a:cs typeface="Calibri"/>
              </a:rPr>
              <a:t>is  </a:t>
            </a:r>
            <a:r>
              <a:rPr sz="1600" spc="15" dirty="0">
                <a:solidFill>
                  <a:srgbClr val="2F5496"/>
                </a:solidFill>
                <a:latin typeface="Calibri"/>
                <a:cs typeface="Calibri"/>
              </a:rPr>
              <a:t>collected so that the transfusion can be started as </a:t>
            </a:r>
            <a:r>
              <a:rPr sz="1600" spc="20" dirty="0">
                <a:solidFill>
                  <a:srgbClr val="2F5496"/>
                </a:solidFill>
                <a:latin typeface="Calibri"/>
                <a:cs typeface="Calibri"/>
              </a:rPr>
              <a:t>soon </a:t>
            </a:r>
            <a:r>
              <a:rPr sz="1600" spc="15" dirty="0">
                <a:solidFill>
                  <a:srgbClr val="2F5496"/>
                </a:solidFill>
                <a:latin typeface="Calibri"/>
                <a:cs typeface="Calibri"/>
              </a:rPr>
              <a:t>as the blood has arrived </a:t>
            </a:r>
            <a:r>
              <a:rPr sz="1600" spc="10" dirty="0">
                <a:solidFill>
                  <a:srgbClr val="2F5496"/>
                </a:solidFill>
                <a:latin typeface="Calibri"/>
                <a:cs typeface="Calibri"/>
              </a:rPr>
              <a:t>in </a:t>
            </a:r>
            <a:r>
              <a:rPr sz="1600" spc="15" dirty="0">
                <a:solidFill>
                  <a:srgbClr val="2F5496"/>
                </a:solidFill>
                <a:latin typeface="Calibri"/>
                <a:cs typeface="Calibri"/>
              </a:rPr>
              <a:t>the </a:t>
            </a:r>
            <a:r>
              <a:rPr sz="1600" spc="10" dirty="0">
                <a:solidFill>
                  <a:srgbClr val="2F5496"/>
                </a:solidFill>
                <a:latin typeface="Calibri"/>
                <a:cs typeface="Calibri"/>
              </a:rPr>
              <a:t>clinical </a:t>
            </a:r>
            <a:r>
              <a:rPr sz="1600" spc="15" dirty="0">
                <a:solidFill>
                  <a:srgbClr val="2F5496"/>
                </a:solidFill>
                <a:latin typeface="Calibri"/>
                <a:cs typeface="Calibri"/>
              </a:rPr>
              <a:t>area </a:t>
            </a:r>
            <a:r>
              <a:rPr sz="1600" spc="20" dirty="0">
                <a:solidFill>
                  <a:srgbClr val="2F5496"/>
                </a:solidFill>
                <a:latin typeface="Calibri"/>
                <a:cs typeface="Calibri"/>
              </a:rPr>
              <a:t>and  </a:t>
            </a:r>
            <a:r>
              <a:rPr sz="1600" spc="15" dirty="0">
                <a:solidFill>
                  <a:srgbClr val="2F5496"/>
                </a:solidFill>
                <a:latin typeface="Calibri"/>
                <a:cs typeface="Calibri"/>
              </a:rPr>
              <a:t>has </a:t>
            </a:r>
            <a:r>
              <a:rPr sz="1600" spc="20" dirty="0">
                <a:solidFill>
                  <a:srgbClr val="2F5496"/>
                </a:solidFill>
                <a:latin typeface="Calibri"/>
                <a:cs typeface="Calibri"/>
              </a:rPr>
              <a:t>been</a:t>
            </a:r>
            <a:r>
              <a:rPr sz="1600" spc="10" dirty="0">
                <a:solidFill>
                  <a:srgbClr val="2F5496"/>
                </a:solidFill>
                <a:latin typeface="Calibri"/>
                <a:cs typeface="Calibri"/>
              </a:rPr>
              <a:t> </a:t>
            </a:r>
            <a:r>
              <a:rPr sz="1600" spc="20" dirty="0">
                <a:solidFill>
                  <a:srgbClr val="2F5496"/>
                </a:solidFill>
                <a:latin typeface="Calibri"/>
                <a:cs typeface="Calibri"/>
              </a:rPr>
              <a:t>documented.</a:t>
            </a:r>
            <a:endParaRPr sz="1600" dirty="0">
              <a:latin typeface="Calibri"/>
              <a:cs typeface="Calibri"/>
            </a:endParaRPr>
          </a:p>
          <a:p>
            <a:pPr marL="285750" indent="-285750">
              <a:lnSpc>
                <a:spcPct val="100000"/>
              </a:lnSpc>
              <a:spcBef>
                <a:spcPts val="10"/>
              </a:spcBef>
              <a:buClr>
                <a:srgbClr val="2F5496"/>
              </a:buClr>
              <a:buFont typeface="Arial" panose="020B0604020202020204" pitchFamily="34" charset="0"/>
              <a:buChar char="•"/>
            </a:pPr>
            <a:endParaRPr sz="1600" dirty="0">
              <a:latin typeface="Times New Roman"/>
              <a:cs typeface="Times New Roman"/>
            </a:endParaRPr>
          </a:p>
          <a:p>
            <a:pPr marL="298450" marR="5080" indent="-285750">
              <a:lnSpc>
                <a:spcPct val="104500"/>
              </a:lnSpc>
              <a:buFont typeface="Arial" panose="020B0604020202020204" pitchFamily="34" charset="0"/>
              <a:buChar char="•"/>
              <a:tabLst>
                <a:tab pos="241300" algn="l"/>
                <a:tab pos="241935" algn="l"/>
              </a:tabLst>
            </a:pPr>
            <a:r>
              <a:rPr sz="1600" spc="10" dirty="0">
                <a:solidFill>
                  <a:srgbClr val="2F5496"/>
                </a:solidFill>
                <a:latin typeface="Calibri"/>
                <a:cs typeface="Calibri"/>
              </a:rPr>
              <a:t>In </a:t>
            </a:r>
            <a:r>
              <a:rPr sz="1600" spc="20" dirty="0">
                <a:solidFill>
                  <a:srgbClr val="2F5496"/>
                </a:solidFill>
                <a:latin typeface="Calibri"/>
                <a:cs typeface="Calibri"/>
              </a:rPr>
              <a:t>some </a:t>
            </a:r>
            <a:r>
              <a:rPr sz="1600" spc="15" dirty="0">
                <a:solidFill>
                  <a:srgbClr val="2F5496"/>
                </a:solidFill>
                <a:latin typeface="Calibri"/>
                <a:cs typeface="Calibri"/>
              </a:rPr>
              <a:t>workplaces, collection of blood </a:t>
            </a:r>
            <a:r>
              <a:rPr sz="1600" spc="20" dirty="0">
                <a:solidFill>
                  <a:srgbClr val="2F5496"/>
                </a:solidFill>
                <a:latin typeface="Calibri"/>
                <a:cs typeface="Calibri"/>
              </a:rPr>
              <a:t>and components </a:t>
            </a:r>
            <a:r>
              <a:rPr sz="1600" spc="10" dirty="0">
                <a:solidFill>
                  <a:srgbClr val="2F5496"/>
                </a:solidFill>
                <a:latin typeface="Calibri"/>
                <a:cs typeface="Calibri"/>
              </a:rPr>
              <a:t>will </a:t>
            </a:r>
            <a:r>
              <a:rPr sz="1600" spc="15" dirty="0">
                <a:solidFill>
                  <a:srgbClr val="2F5496"/>
                </a:solidFill>
                <a:latin typeface="Calibri"/>
                <a:cs typeface="Calibri"/>
              </a:rPr>
              <a:t>be </a:t>
            </a:r>
            <a:r>
              <a:rPr sz="1600" spc="20" dirty="0">
                <a:solidFill>
                  <a:srgbClr val="2F5496"/>
                </a:solidFill>
                <a:latin typeface="Calibri"/>
                <a:cs typeface="Calibri"/>
              </a:rPr>
              <a:t>recorded </a:t>
            </a:r>
            <a:r>
              <a:rPr sz="1600" spc="10" dirty="0">
                <a:solidFill>
                  <a:srgbClr val="2F5496"/>
                </a:solidFill>
                <a:latin typeface="Calibri"/>
                <a:cs typeface="Calibri"/>
              </a:rPr>
              <a:t>via </a:t>
            </a:r>
            <a:r>
              <a:rPr sz="1600" spc="20" dirty="0">
                <a:solidFill>
                  <a:srgbClr val="2F5496"/>
                </a:solidFill>
                <a:latin typeface="Calibri"/>
                <a:cs typeface="Calibri"/>
              </a:rPr>
              <a:t>manual documentation on  </a:t>
            </a:r>
            <a:r>
              <a:rPr sz="1600" spc="15" dirty="0">
                <a:solidFill>
                  <a:srgbClr val="2F5496"/>
                </a:solidFill>
                <a:latin typeface="Calibri"/>
                <a:cs typeface="Calibri"/>
              </a:rPr>
              <a:t>a register. </a:t>
            </a:r>
            <a:r>
              <a:rPr sz="1600" spc="20" dirty="0">
                <a:solidFill>
                  <a:srgbClr val="2F5496"/>
                </a:solidFill>
                <a:latin typeface="Calibri"/>
                <a:cs typeface="Calibri"/>
              </a:rPr>
              <a:t>However, </a:t>
            </a:r>
            <a:r>
              <a:rPr sz="1600" spc="15" dirty="0">
                <a:solidFill>
                  <a:srgbClr val="2F5496"/>
                </a:solidFill>
                <a:latin typeface="Calibri"/>
                <a:cs typeface="Calibri"/>
              </a:rPr>
              <a:t>this process can be </a:t>
            </a:r>
            <a:r>
              <a:rPr sz="1600" spc="20" dirty="0">
                <a:solidFill>
                  <a:srgbClr val="2F5496"/>
                </a:solidFill>
                <a:latin typeface="Calibri"/>
                <a:cs typeface="Calibri"/>
              </a:rPr>
              <a:t>strengthened </a:t>
            </a:r>
            <a:r>
              <a:rPr sz="1600" spc="15" dirty="0">
                <a:solidFill>
                  <a:srgbClr val="2F5496"/>
                </a:solidFill>
                <a:latin typeface="Calibri"/>
                <a:cs typeface="Calibri"/>
              </a:rPr>
              <a:t>using electronic blood tracking</a:t>
            </a:r>
            <a:r>
              <a:rPr sz="1600" spc="45" dirty="0">
                <a:solidFill>
                  <a:srgbClr val="2F5496"/>
                </a:solidFill>
                <a:latin typeface="Calibri"/>
                <a:cs typeface="Calibri"/>
              </a:rPr>
              <a:t> </a:t>
            </a:r>
            <a:r>
              <a:rPr sz="1600" spc="15" dirty="0">
                <a:solidFill>
                  <a:srgbClr val="2F5496"/>
                </a:solidFill>
                <a:latin typeface="Calibri"/>
                <a:cs typeface="Calibri"/>
              </a:rPr>
              <a:t>systems.</a:t>
            </a:r>
            <a:endParaRPr sz="1600" dirty="0">
              <a:latin typeface="Calibri"/>
              <a:cs typeface="Calibri"/>
            </a:endParaRPr>
          </a:p>
          <a:p>
            <a:pPr marL="285750" indent="-285750">
              <a:lnSpc>
                <a:spcPct val="100000"/>
              </a:lnSpc>
              <a:spcBef>
                <a:spcPts val="5"/>
              </a:spcBef>
              <a:buClr>
                <a:srgbClr val="2F5496"/>
              </a:buClr>
              <a:buFont typeface="Arial" panose="020B0604020202020204" pitchFamily="34" charset="0"/>
              <a:buChar char="•"/>
            </a:pPr>
            <a:endParaRPr sz="1600" dirty="0">
              <a:latin typeface="Times New Roman"/>
              <a:cs typeface="Times New Roman"/>
            </a:endParaRPr>
          </a:p>
          <a:p>
            <a:pPr marL="298450" marR="57785" indent="-285750">
              <a:lnSpc>
                <a:spcPct val="104900"/>
              </a:lnSpc>
              <a:buFont typeface="Arial" panose="020B0604020202020204" pitchFamily="34" charset="0"/>
              <a:buChar char="•"/>
              <a:tabLst>
                <a:tab pos="240665" algn="l"/>
                <a:tab pos="241300" algn="l"/>
              </a:tabLst>
            </a:pPr>
            <a:r>
              <a:rPr sz="1600" spc="15" dirty="0">
                <a:solidFill>
                  <a:srgbClr val="2F5496"/>
                </a:solidFill>
                <a:latin typeface="Calibri"/>
                <a:cs typeface="Calibri"/>
              </a:rPr>
              <a:t>To collect blood, </a:t>
            </a:r>
            <a:r>
              <a:rPr sz="1600" spc="10" dirty="0">
                <a:solidFill>
                  <a:srgbClr val="2F5496"/>
                </a:solidFill>
                <a:latin typeface="Calibri"/>
                <a:cs typeface="Calibri"/>
              </a:rPr>
              <a:t>staff </a:t>
            </a:r>
            <a:r>
              <a:rPr sz="1600" spc="20" dirty="0">
                <a:solidFill>
                  <a:srgbClr val="2F5496"/>
                </a:solidFill>
                <a:latin typeface="Calibri"/>
                <a:cs typeface="Calibri"/>
              </a:rPr>
              <a:t>must </a:t>
            </a:r>
            <a:r>
              <a:rPr sz="1600" spc="15" dirty="0">
                <a:solidFill>
                  <a:srgbClr val="2F5496"/>
                </a:solidFill>
                <a:latin typeface="Calibri"/>
                <a:cs typeface="Calibri"/>
              </a:rPr>
              <a:t>carry the correct </a:t>
            </a:r>
            <a:r>
              <a:rPr sz="1600" spc="20" dirty="0">
                <a:solidFill>
                  <a:srgbClr val="2F5496"/>
                </a:solidFill>
                <a:latin typeface="Calibri"/>
                <a:cs typeface="Calibri"/>
              </a:rPr>
              <a:t>documentation </a:t>
            </a:r>
            <a:r>
              <a:rPr sz="1600" spc="15" dirty="0">
                <a:solidFill>
                  <a:srgbClr val="2F5496"/>
                </a:solidFill>
                <a:latin typeface="Calibri"/>
                <a:cs typeface="Calibri"/>
              </a:rPr>
              <a:t>to </a:t>
            </a:r>
            <a:r>
              <a:rPr sz="1600" spc="20" dirty="0">
                <a:solidFill>
                  <a:srgbClr val="2F5496"/>
                </a:solidFill>
                <a:latin typeface="Calibri"/>
                <a:cs typeface="Calibri"/>
              </a:rPr>
              <a:t>show </a:t>
            </a:r>
            <a:r>
              <a:rPr sz="1600" spc="15" dirty="0">
                <a:solidFill>
                  <a:srgbClr val="2F5496"/>
                </a:solidFill>
                <a:latin typeface="Calibri"/>
                <a:cs typeface="Calibri"/>
              </a:rPr>
              <a:t>the blood they require. This </a:t>
            </a:r>
            <a:r>
              <a:rPr sz="1600" spc="20" dirty="0">
                <a:solidFill>
                  <a:srgbClr val="2F5496"/>
                </a:solidFill>
                <a:latin typeface="Calibri"/>
                <a:cs typeface="Calibri"/>
              </a:rPr>
              <a:t>might  </a:t>
            </a:r>
            <a:r>
              <a:rPr sz="1600" spc="15" dirty="0">
                <a:solidFill>
                  <a:srgbClr val="2F5496"/>
                </a:solidFill>
                <a:latin typeface="Calibri"/>
                <a:cs typeface="Calibri"/>
              </a:rPr>
              <a:t>be the transfusion prescription or a blood collection </a:t>
            </a:r>
            <a:r>
              <a:rPr sz="1600" spc="10" dirty="0">
                <a:solidFill>
                  <a:srgbClr val="2F5496"/>
                </a:solidFill>
                <a:latin typeface="Calibri"/>
                <a:cs typeface="Calibri"/>
              </a:rPr>
              <a:t>slip. </a:t>
            </a:r>
            <a:r>
              <a:rPr sz="1600" spc="20" dirty="0">
                <a:solidFill>
                  <a:srgbClr val="2F5496"/>
                </a:solidFill>
                <a:latin typeface="Calibri"/>
                <a:cs typeface="Calibri"/>
              </a:rPr>
              <a:t>The minimum </a:t>
            </a:r>
            <a:r>
              <a:rPr sz="1600" spc="15" dirty="0">
                <a:solidFill>
                  <a:srgbClr val="2F5496"/>
                </a:solidFill>
                <a:latin typeface="Calibri"/>
                <a:cs typeface="Calibri"/>
              </a:rPr>
              <a:t>patient identifiers </a:t>
            </a:r>
            <a:r>
              <a:rPr sz="1600" spc="20" dirty="0">
                <a:solidFill>
                  <a:srgbClr val="2F5496"/>
                </a:solidFill>
                <a:latin typeface="Calibri"/>
                <a:cs typeface="Calibri"/>
              </a:rPr>
              <a:t>must </a:t>
            </a:r>
            <a:r>
              <a:rPr sz="1600" spc="15" dirty="0">
                <a:solidFill>
                  <a:srgbClr val="2F5496"/>
                </a:solidFill>
                <a:latin typeface="Calibri"/>
                <a:cs typeface="Calibri"/>
              </a:rPr>
              <a:t>be  clearly </a:t>
            </a:r>
            <a:r>
              <a:rPr sz="1600" spc="20" dirty="0">
                <a:solidFill>
                  <a:srgbClr val="2F5496"/>
                </a:solidFill>
                <a:latin typeface="Calibri"/>
                <a:cs typeface="Calibri"/>
              </a:rPr>
              <a:t>shown on </a:t>
            </a:r>
            <a:r>
              <a:rPr sz="1600" spc="15" dirty="0">
                <a:solidFill>
                  <a:srgbClr val="2F5496"/>
                </a:solidFill>
                <a:latin typeface="Calibri"/>
                <a:cs typeface="Calibri"/>
              </a:rPr>
              <a:t>this </a:t>
            </a:r>
            <a:r>
              <a:rPr sz="1600" spc="20" dirty="0">
                <a:solidFill>
                  <a:srgbClr val="2F5496"/>
                </a:solidFill>
                <a:latin typeface="Calibri"/>
                <a:cs typeface="Calibri"/>
              </a:rPr>
              <a:t>document, and </a:t>
            </a:r>
            <a:r>
              <a:rPr sz="1600" spc="5" dirty="0">
                <a:solidFill>
                  <a:srgbClr val="2F5496"/>
                </a:solidFill>
                <a:latin typeface="Calibri"/>
                <a:cs typeface="Calibri"/>
              </a:rPr>
              <a:t>it </a:t>
            </a:r>
            <a:r>
              <a:rPr sz="1600" spc="20" dirty="0">
                <a:solidFill>
                  <a:srgbClr val="2F5496"/>
                </a:solidFill>
                <a:latin typeface="Calibri"/>
                <a:cs typeface="Calibri"/>
              </a:rPr>
              <a:t>must </a:t>
            </a:r>
            <a:r>
              <a:rPr sz="1600" spc="15" dirty="0">
                <a:solidFill>
                  <a:srgbClr val="2F5496"/>
                </a:solidFill>
                <a:latin typeface="Calibri"/>
                <a:cs typeface="Calibri"/>
              </a:rPr>
              <a:t>be </a:t>
            </a:r>
            <a:r>
              <a:rPr sz="1600" spc="20" dirty="0">
                <a:solidFill>
                  <a:srgbClr val="2F5496"/>
                </a:solidFill>
                <a:latin typeface="Calibri"/>
                <a:cs typeface="Calibri"/>
              </a:rPr>
              <a:t>checked </a:t>
            </a:r>
            <a:r>
              <a:rPr sz="1600" spc="15" dirty="0">
                <a:solidFill>
                  <a:srgbClr val="2F5496"/>
                </a:solidFill>
                <a:latin typeface="Calibri"/>
                <a:cs typeface="Calibri"/>
              </a:rPr>
              <a:t>against the details </a:t>
            </a:r>
            <a:r>
              <a:rPr sz="1600" spc="20" dirty="0">
                <a:solidFill>
                  <a:srgbClr val="2F5496"/>
                </a:solidFill>
                <a:latin typeface="Calibri"/>
                <a:cs typeface="Calibri"/>
              </a:rPr>
              <a:t>on </a:t>
            </a:r>
            <a:r>
              <a:rPr sz="1600" spc="15" dirty="0">
                <a:solidFill>
                  <a:srgbClr val="2F5496"/>
                </a:solidFill>
                <a:latin typeface="Calibri"/>
                <a:cs typeface="Calibri"/>
              </a:rPr>
              <a:t>the label, </a:t>
            </a:r>
            <a:r>
              <a:rPr sz="1600" spc="20" dirty="0">
                <a:solidFill>
                  <a:srgbClr val="2F5496"/>
                </a:solidFill>
                <a:latin typeface="Calibri"/>
                <a:cs typeface="Calibri"/>
              </a:rPr>
              <a:t>which </a:t>
            </a:r>
            <a:r>
              <a:rPr sz="1600" spc="10" dirty="0">
                <a:solidFill>
                  <a:srgbClr val="2F5496"/>
                </a:solidFill>
                <a:latin typeface="Calibri"/>
                <a:cs typeface="Calibri"/>
              </a:rPr>
              <a:t>is  </a:t>
            </a:r>
            <a:r>
              <a:rPr sz="1600" spc="20" dirty="0">
                <a:solidFill>
                  <a:srgbClr val="2F5496"/>
                </a:solidFill>
                <a:latin typeface="Calibri"/>
                <a:cs typeface="Calibri"/>
              </a:rPr>
              <a:t>generated </a:t>
            </a:r>
            <a:r>
              <a:rPr sz="1600" spc="10" dirty="0">
                <a:solidFill>
                  <a:srgbClr val="2F5496"/>
                </a:solidFill>
                <a:latin typeface="Calibri"/>
                <a:cs typeface="Calibri"/>
              </a:rPr>
              <a:t>in </a:t>
            </a:r>
            <a:r>
              <a:rPr sz="1600" spc="15" dirty="0">
                <a:solidFill>
                  <a:srgbClr val="2F5496"/>
                </a:solidFill>
                <a:latin typeface="Calibri"/>
                <a:cs typeface="Calibri"/>
              </a:rPr>
              <a:t>the laboratory </a:t>
            </a:r>
            <a:r>
              <a:rPr sz="1600" spc="20" dirty="0">
                <a:solidFill>
                  <a:srgbClr val="2F5496"/>
                </a:solidFill>
                <a:latin typeface="Calibri"/>
                <a:cs typeface="Calibri"/>
              </a:rPr>
              <a:t>and </a:t>
            </a:r>
            <a:r>
              <a:rPr sz="1600" spc="15" dirty="0">
                <a:solidFill>
                  <a:srgbClr val="2F5496"/>
                </a:solidFill>
                <a:latin typeface="Calibri"/>
                <a:cs typeface="Calibri"/>
              </a:rPr>
              <a:t>attached to the blood </a:t>
            </a:r>
            <a:r>
              <a:rPr sz="1600" spc="20" dirty="0">
                <a:solidFill>
                  <a:srgbClr val="2F5496"/>
                </a:solidFill>
                <a:latin typeface="Calibri"/>
                <a:cs typeface="Calibri"/>
              </a:rPr>
              <a:t>component </a:t>
            </a:r>
            <a:r>
              <a:rPr sz="1600" spc="15" dirty="0">
                <a:solidFill>
                  <a:srgbClr val="2F5496"/>
                </a:solidFill>
                <a:latin typeface="Calibri"/>
                <a:cs typeface="Calibri"/>
              </a:rPr>
              <a:t>pack being</a:t>
            </a:r>
            <a:r>
              <a:rPr sz="1600" spc="55" dirty="0">
                <a:solidFill>
                  <a:srgbClr val="2F5496"/>
                </a:solidFill>
                <a:latin typeface="Calibri"/>
                <a:cs typeface="Calibri"/>
              </a:rPr>
              <a:t> </a:t>
            </a:r>
            <a:r>
              <a:rPr sz="1600" spc="15" dirty="0">
                <a:solidFill>
                  <a:srgbClr val="2F5496"/>
                </a:solidFill>
                <a:latin typeface="Calibri"/>
                <a:cs typeface="Calibri"/>
              </a:rPr>
              <a:t>collected.</a:t>
            </a:r>
            <a:endParaRPr sz="1600" dirty="0">
              <a:latin typeface="Calibri"/>
              <a:cs typeface="Calibri"/>
            </a:endParaRPr>
          </a:p>
          <a:p>
            <a:pPr marL="285750" indent="-285750">
              <a:lnSpc>
                <a:spcPct val="100000"/>
              </a:lnSpc>
              <a:spcBef>
                <a:spcPts val="5"/>
              </a:spcBef>
              <a:buClr>
                <a:srgbClr val="2F5496"/>
              </a:buClr>
              <a:buFont typeface="Arial" panose="020B0604020202020204" pitchFamily="34" charset="0"/>
              <a:buChar char="•"/>
            </a:pPr>
            <a:endParaRPr sz="1600" dirty="0">
              <a:latin typeface="Times New Roman"/>
              <a:cs typeface="Times New Roman"/>
            </a:endParaRPr>
          </a:p>
          <a:p>
            <a:pPr marL="298450" marR="31750" indent="-285750">
              <a:lnSpc>
                <a:spcPct val="104900"/>
              </a:lnSpc>
              <a:buFont typeface="Arial" panose="020B0604020202020204" pitchFamily="34" charset="0"/>
              <a:buChar char="•"/>
              <a:tabLst>
                <a:tab pos="240665" algn="l"/>
                <a:tab pos="241300" algn="l"/>
              </a:tabLst>
            </a:pPr>
            <a:r>
              <a:rPr sz="1600" spc="5" dirty="0">
                <a:solidFill>
                  <a:srgbClr val="2F5496"/>
                </a:solidFill>
                <a:latin typeface="Calibri"/>
                <a:cs typeface="Calibri"/>
              </a:rPr>
              <a:t>If </a:t>
            </a:r>
            <a:r>
              <a:rPr sz="1600" spc="15" dirty="0">
                <a:solidFill>
                  <a:srgbClr val="2F5496"/>
                </a:solidFill>
                <a:latin typeface="Calibri"/>
                <a:cs typeface="Calibri"/>
              </a:rPr>
              <a:t>your </a:t>
            </a:r>
            <a:r>
              <a:rPr sz="1600" spc="20" dirty="0">
                <a:solidFill>
                  <a:srgbClr val="2F5496"/>
                </a:solidFill>
                <a:latin typeface="Calibri"/>
                <a:cs typeface="Calibri"/>
              </a:rPr>
              <a:t>workplace </a:t>
            </a:r>
            <a:r>
              <a:rPr sz="1600" spc="15" dirty="0">
                <a:solidFill>
                  <a:srgbClr val="2F5496"/>
                </a:solidFill>
                <a:latin typeface="Calibri"/>
                <a:cs typeface="Calibri"/>
              </a:rPr>
              <a:t>uses a </a:t>
            </a:r>
            <a:r>
              <a:rPr sz="1600" spc="20" dirty="0">
                <a:solidFill>
                  <a:srgbClr val="2F5496"/>
                </a:solidFill>
                <a:latin typeface="Calibri"/>
                <a:cs typeface="Calibri"/>
              </a:rPr>
              <a:t>computerised </a:t>
            </a:r>
            <a:r>
              <a:rPr sz="1600" spc="15" dirty="0">
                <a:solidFill>
                  <a:srgbClr val="2F5496"/>
                </a:solidFill>
                <a:latin typeface="Calibri"/>
                <a:cs typeface="Calibri"/>
              </a:rPr>
              <a:t>blood tracking system, then </a:t>
            </a:r>
            <a:r>
              <a:rPr sz="1600" spc="20" dirty="0">
                <a:solidFill>
                  <a:srgbClr val="2F5496"/>
                </a:solidFill>
                <a:latin typeface="Calibri"/>
                <a:cs typeface="Calibri"/>
              </a:rPr>
              <a:t>barcodes </a:t>
            </a:r>
            <a:r>
              <a:rPr sz="1600" spc="15" dirty="0">
                <a:solidFill>
                  <a:srgbClr val="2F5496"/>
                </a:solidFill>
                <a:latin typeface="Calibri"/>
                <a:cs typeface="Calibri"/>
              </a:rPr>
              <a:t>can check </a:t>
            </a:r>
            <a:r>
              <a:rPr sz="1600" spc="20" dirty="0">
                <a:solidFill>
                  <a:srgbClr val="2F5496"/>
                </a:solidFill>
                <a:latin typeface="Calibri"/>
                <a:cs typeface="Calibri"/>
              </a:rPr>
              <a:t>and </a:t>
            </a:r>
            <a:r>
              <a:rPr sz="1600" spc="15" dirty="0">
                <a:solidFill>
                  <a:srgbClr val="2F5496"/>
                </a:solidFill>
                <a:latin typeface="Calibri"/>
                <a:cs typeface="Calibri"/>
              </a:rPr>
              <a:t>record the  identity of the staff </a:t>
            </a:r>
            <a:r>
              <a:rPr sz="1600" spc="25" dirty="0">
                <a:solidFill>
                  <a:srgbClr val="2F5496"/>
                </a:solidFill>
                <a:latin typeface="Calibri"/>
                <a:cs typeface="Calibri"/>
              </a:rPr>
              <a:t>member </a:t>
            </a:r>
            <a:r>
              <a:rPr sz="1600" spc="15" dirty="0">
                <a:solidFill>
                  <a:srgbClr val="2F5496"/>
                </a:solidFill>
                <a:latin typeface="Calibri"/>
                <a:cs typeface="Calibri"/>
              </a:rPr>
              <a:t>collecting or returning the blood as well as the </a:t>
            </a:r>
            <a:r>
              <a:rPr sz="1600" spc="20" dirty="0">
                <a:solidFill>
                  <a:srgbClr val="2F5496"/>
                </a:solidFill>
                <a:latin typeface="Calibri"/>
                <a:cs typeface="Calibri"/>
              </a:rPr>
              <a:t>codes on </a:t>
            </a:r>
            <a:r>
              <a:rPr sz="1600" spc="15" dirty="0">
                <a:solidFill>
                  <a:srgbClr val="2F5496"/>
                </a:solidFill>
                <a:latin typeface="Calibri"/>
                <a:cs typeface="Calibri"/>
              </a:rPr>
              <a:t>the  </a:t>
            </a:r>
            <a:r>
              <a:rPr sz="1600" spc="20" dirty="0">
                <a:solidFill>
                  <a:srgbClr val="2F5496"/>
                </a:solidFill>
                <a:latin typeface="Calibri"/>
                <a:cs typeface="Calibri"/>
              </a:rPr>
              <a:t>documentation and </a:t>
            </a:r>
            <a:r>
              <a:rPr sz="1600" spc="15" dirty="0">
                <a:solidFill>
                  <a:srgbClr val="2F5496"/>
                </a:solidFill>
                <a:latin typeface="Calibri"/>
                <a:cs typeface="Calibri"/>
              </a:rPr>
              <a:t>blood </a:t>
            </a:r>
            <a:r>
              <a:rPr sz="1600" spc="20" dirty="0">
                <a:solidFill>
                  <a:srgbClr val="2F5496"/>
                </a:solidFill>
                <a:latin typeface="Calibri"/>
                <a:cs typeface="Calibri"/>
              </a:rPr>
              <a:t>component </a:t>
            </a:r>
            <a:r>
              <a:rPr sz="1600" spc="15" dirty="0">
                <a:solidFill>
                  <a:srgbClr val="2F5496"/>
                </a:solidFill>
                <a:latin typeface="Calibri"/>
                <a:cs typeface="Calibri"/>
              </a:rPr>
              <a:t>pack. This </a:t>
            </a:r>
            <a:r>
              <a:rPr sz="1600" spc="10" dirty="0">
                <a:solidFill>
                  <a:srgbClr val="2F5496"/>
                </a:solidFill>
                <a:latin typeface="Calibri"/>
                <a:cs typeface="Calibri"/>
              </a:rPr>
              <a:t>is </a:t>
            </a:r>
            <a:r>
              <a:rPr sz="1600" spc="15" dirty="0">
                <a:solidFill>
                  <a:srgbClr val="2F5496"/>
                </a:solidFill>
                <a:latin typeface="Calibri"/>
                <a:cs typeface="Calibri"/>
              </a:rPr>
              <a:t>often </a:t>
            </a:r>
            <a:r>
              <a:rPr sz="1600" spc="20" dirty="0">
                <a:solidFill>
                  <a:srgbClr val="2F5496"/>
                </a:solidFill>
                <a:latin typeface="Calibri"/>
                <a:cs typeface="Calibri"/>
              </a:rPr>
              <a:t>done </a:t>
            </a:r>
            <a:r>
              <a:rPr sz="1600" spc="15" dirty="0">
                <a:solidFill>
                  <a:srgbClr val="2F5496"/>
                </a:solidFill>
                <a:latin typeface="Calibri"/>
                <a:cs typeface="Calibri"/>
              </a:rPr>
              <a:t>by scanning a </a:t>
            </a:r>
            <a:r>
              <a:rPr sz="1600" spc="20" dirty="0">
                <a:solidFill>
                  <a:srgbClr val="2F5496"/>
                </a:solidFill>
                <a:latin typeface="Calibri"/>
                <a:cs typeface="Calibri"/>
              </a:rPr>
              <a:t>barcode on </a:t>
            </a:r>
            <a:r>
              <a:rPr sz="1600" spc="15" dirty="0">
                <a:solidFill>
                  <a:srgbClr val="2F5496"/>
                </a:solidFill>
                <a:latin typeface="Calibri"/>
                <a:cs typeface="Calibri"/>
              </a:rPr>
              <a:t>the staff </a:t>
            </a:r>
            <a:r>
              <a:rPr sz="1600" spc="10" dirty="0">
                <a:solidFill>
                  <a:srgbClr val="2F5496"/>
                </a:solidFill>
                <a:latin typeface="Calibri"/>
                <a:cs typeface="Calibri"/>
              </a:rPr>
              <a:t>ID  </a:t>
            </a:r>
            <a:r>
              <a:rPr sz="1600" spc="15" dirty="0">
                <a:solidFill>
                  <a:srgbClr val="2F5496"/>
                </a:solidFill>
                <a:latin typeface="Calibri"/>
                <a:cs typeface="Calibri"/>
              </a:rPr>
              <a:t>badge. This </a:t>
            </a:r>
            <a:r>
              <a:rPr sz="1600" spc="20" dirty="0">
                <a:solidFill>
                  <a:srgbClr val="2F5496"/>
                </a:solidFill>
                <a:latin typeface="Calibri"/>
                <a:cs typeface="Calibri"/>
              </a:rPr>
              <a:t>system </a:t>
            </a:r>
            <a:r>
              <a:rPr sz="1600" spc="10" dirty="0">
                <a:solidFill>
                  <a:srgbClr val="2F5496"/>
                </a:solidFill>
                <a:latin typeface="Calibri"/>
                <a:cs typeface="Calibri"/>
              </a:rPr>
              <a:t>will </a:t>
            </a:r>
            <a:r>
              <a:rPr sz="1600" spc="15" dirty="0">
                <a:solidFill>
                  <a:srgbClr val="2F5496"/>
                </a:solidFill>
                <a:latin typeface="Calibri"/>
                <a:cs typeface="Calibri"/>
              </a:rPr>
              <a:t>also </a:t>
            </a:r>
            <a:r>
              <a:rPr sz="1600" spc="20" dirty="0">
                <a:solidFill>
                  <a:srgbClr val="2F5496"/>
                </a:solidFill>
                <a:latin typeface="Calibri"/>
                <a:cs typeface="Calibri"/>
              </a:rPr>
              <a:t>ensure </a:t>
            </a:r>
            <a:r>
              <a:rPr sz="1600" spc="15" dirty="0">
                <a:solidFill>
                  <a:srgbClr val="2F5496"/>
                </a:solidFill>
                <a:latin typeface="Calibri"/>
                <a:cs typeface="Calibri"/>
              </a:rPr>
              <a:t>that the blood </a:t>
            </a:r>
            <a:r>
              <a:rPr sz="1600" spc="10" dirty="0">
                <a:solidFill>
                  <a:srgbClr val="2F5496"/>
                </a:solidFill>
                <a:latin typeface="Calibri"/>
                <a:cs typeface="Calibri"/>
              </a:rPr>
              <a:t>is </a:t>
            </a:r>
            <a:r>
              <a:rPr sz="1600" spc="15" dirty="0">
                <a:solidFill>
                  <a:srgbClr val="2F5496"/>
                </a:solidFill>
                <a:latin typeface="Calibri"/>
                <a:cs typeface="Calibri"/>
              </a:rPr>
              <a:t>within </a:t>
            </a:r>
            <a:r>
              <a:rPr sz="1600" spc="10" dirty="0">
                <a:solidFill>
                  <a:srgbClr val="2F5496"/>
                </a:solidFill>
                <a:latin typeface="Calibri"/>
                <a:cs typeface="Calibri"/>
              </a:rPr>
              <a:t>its </a:t>
            </a:r>
            <a:r>
              <a:rPr sz="1600" spc="15" dirty="0">
                <a:solidFill>
                  <a:srgbClr val="2F5496"/>
                </a:solidFill>
                <a:latin typeface="Calibri"/>
                <a:cs typeface="Calibri"/>
              </a:rPr>
              <a:t>date </a:t>
            </a:r>
            <a:r>
              <a:rPr sz="1600" spc="20" dirty="0">
                <a:solidFill>
                  <a:srgbClr val="2F5496"/>
                </a:solidFill>
                <a:latin typeface="Calibri"/>
                <a:cs typeface="Calibri"/>
              </a:rPr>
              <a:t>and </a:t>
            </a:r>
            <a:r>
              <a:rPr sz="1600" spc="15" dirty="0">
                <a:solidFill>
                  <a:srgbClr val="2F5496"/>
                </a:solidFill>
                <a:latin typeface="Calibri"/>
                <a:cs typeface="Calibri"/>
              </a:rPr>
              <a:t>time of expiry. </a:t>
            </a:r>
            <a:r>
              <a:rPr sz="1600" spc="20" dirty="0">
                <a:solidFill>
                  <a:srgbClr val="2F5496"/>
                </a:solidFill>
                <a:latin typeface="Calibri"/>
                <a:cs typeface="Calibri"/>
              </a:rPr>
              <a:t>Some systems</a:t>
            </a:r>
            <a:r>
              <a:rPr sz="1600" spc="145" dirty="0">
                <a:solidFill>
                  <a:srgbClr val="2F5496"/>
                </a:solidFill>
                <a:latin typeface="Calibri"/>
                <a:cs typeface="Calibri"/>
              </a:rPr>
              <a:t> </a:t>
            </a:r>
            <a:r>
              <a:rPr sz="1600" spc="15" dirty="0">
                <a:solidFill>
                  <a:srgbClr val="2F5496"/>
                </a:solidFill>
                <a:latin typeface="Calibri"/>
                <a:cs typeface="Calibri"/>
              </a:rPr>
              <a:t>go</a:t>
            </a:r>
            <a:r>
              <a:rPr lang="en-GB" sz="1600" spc="15" dirty="0">
                <a:solidFill>
                  <a:srgbClr val="2F5496"/>
                </a:solidFill>
                <a:cs typeface="Calibri"/>
              </a:rPr>
              <a:t> a step further </a:t>
            </a:r>
            <a:r>
              <a:rPr lang="en-GB" sz="1600" spc="20" dirty="0">
                <a:solidFill>
                  <a:srgbClr val="2F5496"/>
                </a:solidFill>
                <a:cs typeface="Calibri"/>
              </a:rPr>
              <a:t>and </a:t>
            </a:r>
            <a:r>
              <a:rPr lang="en-GB" sz="1600" spc="15" dirty="0">
                <a:solidFill>
                  <a:srgbClr val="2F5496"/>
                </a:solidFill>
                <a:cs typeface="Calibri"/>
              </a:rPr>
              <a:t>allow the </a:t>
            </a:r>
            <a:r>
              <a:rPr lang="en-GB" sz="1600" spc="20" dirty="0">
                <a:solidFill>
                  <a:srgbClr val="2F5496"/>
                </a:solidFill>
                <a:cs typeface="Calibri"/>
              </a:rPr>
              <a:t>computer </a:t>
            </a:r>
            <a:r>
              <a:rPr lang="en-GB" sz="1600" spc="15" dirty="0">
                <a:solidFill>
                  <a:srgbClr val="2F5496"/>
                </a:solidFill>
                <a:cs typeface="Calibri"/>
              </a:rPr>
              <a:t>system </a:t>
            </a:r>
            <a:r>
              <a:rPr lang="en-GB" sz="1600" spc="10" dirty="0">
                <a:solidFill>
                  <a:srgbClr val="2F5496"/>
                </a:solidFill>
                <a:cs typeface="Calibri"/>
              </a:rPr>
              <a:t>to </a:t>
            </a:r>
            <a:r>
              <a:rPr lang="en-GB" sz="1600" spc="15" dirty="0">
                <a:solidFill>
                  <a:srgbClr val="2F5496"/>
                </a:solidFill>
                <a:cs typeface="Calibri"/>
              </a:rPr>
              <a:t>control </a:t>
            </a:r>
            <a:r>
              <a:rPr lang="en-GB" sz="1600" spc="10" dirty="0">
                <a:solidFill>
                  <a:srgbClr val="2F5496"/>
                </a:solidFill>
                <a:cs typeface="Calibri"/>
              </a:rPr>
              <a:t>satellite </a:t>
            </a:r>
            <a:r>
              <a:rPr lang="en-GB" sz="1600" spc="15" dirty="0">
                <a:solidFill>
                  <a:srgbClr val="2F5496"/>
                </a:solidFill>
                <a:cs typeface="Calibri"/>
              </a:rPr>
              <a:t>blood refrigerators. This </a:t>
            </a:r>
            <a:r>
              <a:rPr lang="en-GB" sz="1600" spc="20" dirty="0">
                <a:solidFill>
                  <a:srgbClr val="2F5496"/>
                </a:solidFill>
                <a:cs typeface="Calibri"/>
              </a:rPr>
              <a:t>adds </a:t>
            </a:r>
            <a:r>
              <a:rPr lang="en-GB" sz="1600" spc="15" dirty="0">
                <a:solidFill>
                  <a:srgbClr val="2F5496"/>
                </a:solidFill>
                <a:cs typeface="Calibri"/>
              </a:rPr>
              <a:t>a</a:t>
            </a:r>
            <a:r>
              <a:rPr lang="en-GB" sz="1600" spc="155" dirty="0">
                <a:solidFill>
                  <a:srgbClr val="2F5496"/>
                </a:solidFill>
                <a:cs typeface="Calibri"/>
              </a:rPr>
              <a:t> </a:t>
            </a:r>
            <a:r>
              <a:rPr lang="en-GB" sz="1600" spc="15" dirty="0">
                <a:solidFill>
                  <a:srgbClr val="2F5496"/>
                </a:solidFill>
                <a:cs typeface="Calibri"/>
              </a:rPr>
              <a:t>further level of security </a:t>
            </a:r>
            <a:r>
              <a:rPr lang="en-GB" sz="1600" spc="20" dirty="0">
                <a:solidFill>
                  <a:srgbClr val="2F5496"/>
                </a:solidFill>
                <a:cs typeface="Calibri"/>
              </a:rPr>
              <a:t>because </a:t>
            </a:r>
            <a:r>
              <a:rPr lang="en-GB" sz="1600" spc="15" dirty="0">
                <a:solidFill>
                  <a:srgbClr val="2F5496"/>
                </a:solidFill>
                <a:cs typeface="Calibri"/>
              </a:rPr>
              <a:t>the collector </a:t>
            </a:r>
            <a:r>
              <a:rPr lang="en-GB" sz="1600" spc="10" dirty="0">
                <a:solidFill>
                  <a:srgbClr val="2F5496"/>
                </a:solidFill>
                <a:cs typeface="Calibri"/>
              </a:rPr>
              <a:t>will </a:t>
            </a:r>
            <a:r>
              <a:rPr lang="en-GB" sz="1600" spc="15" dirty="0">
                <a:solidFill>
                  <a:srgbClr val="2F5496"/>
                </a:solidFill>
                <a:cs typeface="Calibri"/>
              </a:rPr>
              <a:t>only be granted access to the correct </a:t>
            </a:r>
            <a:r>
              <a:rPr lang="en-GB" sz="1600" spc="20" dirty="0">
                <a:solidFill>
                  <a:srgbClr val="2F5496"/>
                </a:solidFill>
                <a:cs typeface="Calibri"/>
              </a:rPr>
              <a:t>components,  </a:t>
            </a:r>
            <a:r>
              <a:rPr lang="en-GB" sz="1600" spc="15" dirty="0">
                <a:solidFill>
                  <a:srgbClr val="2F5496"/>
                </a:solidFill>
                <a:cs typeface="Calibri"/>
              </a:rPr>
              <a:t>compatible with the patient </a:t>
            </a:r>
            <a:r>
              <a:rPr lang="en-GB" sz="1600" spc="10" dirty="0">
                <a:solidFill>
                  <a:srgbClr val="2F5496"/>
                </a:solidFill>
                <a:cs typeface="Calibri"/>
              </a:rPr>
              <a:t>in </a:t>
            </a:r>
            <a:r>
              <a:rPr lang="en-GB" sz="1600" spc="15" dirty="0">
                <a:solidFill>
                  <a:srgbClr val="2F5496"/>
                </a:solidFill>
                <a:cs typeface="Calibri"/>
              </a:rPr>
              <a:t>question. This </a:t>
            </a:r>
            <a:r>
              <a:rPr lang="en-GB" sz="1600" spc="10" dirty="0">
                <a:solidFill>
                  <a:srgbClr val="2F5496"/>
                </a:solidFill>
                <a:cs typeface="Calibri"/>
              </a:rPr>
              <a:t>is </a:t>
            </a:r>
            <a:r>
              <a:rPr lang="en-GB" sz="1600" spc="15" dirty="0">
                <a:solidFill>
                  <a:srgbClr val="2F5496"/>
                </a:solidFill>
                <a:cs typeface="Calibri"/>
              </a:rPr>
              <a:t>particularly popular </a:t>
            </a:r>
            <a:r>
              <a:rPr lang="en-GB" sz="1600" spc="10" dirty="0">
                <a:solidFill>
                  <a:srgbClr val="2F5496"/>
                </a:solidFill>
                <a:cs typeface="Calibri"/>
              </a:rPr>
              <a:t>in </a:t>
            </a:r>
            <a:r>
              <a:rPr lang="en-GB" sz="1600" spc="15" dirty="0">
                <a:solidFill>
                  <a:srgbClr val="2F5496"/>
                </a:solidFill>
                <a:cs typeface="Calibri"/>
              </a:rPr>
              <a:t>sites that </a:t>
            </a:r>
            <a:r>
              <a:rPr lang="en-GB" sz="1600" spc="20" dirty="0">
                <a:solidFill>
                  <a:srgbClr val="2F5496"/>
                </a:solidFill>
                <a:cs typeface="Calibri"/>
              </a:rPr>
              <a:t>do </a:t>
            </a:r>
            <a:r>
              <a:rPr lang="en-GB" sz="1600" spc="15" dirty="0">
                <a:solidFill>
                  <a:srgbClr val="2F5496"/>
                </a:solidFill>
                <a:cs typeface="Calibri"/>
              </a:rPr>
              <a:t>not </a:t>
            </a:r>
            <a:r>
              <a:rPr lang="en-GB" sz="1600" spc="20" dirty="0">
                <a:solidFill>
                  <a:srgbClr val="2F5496"/>
                </a:solidFill>
                <a:cs typeface="Calibri"/>
              </a:rPr>
              <a:t>have </a:t>
            </a:r>
            <a:r>
              <a:rPr lang="en-GB" sz="1600" spc="15" dirty="0">
                <a:solidFill>
                  <a:srgbClr val="2F5496"/>
                </a:solidFill>
                <a:cs typeface="Calibri"/>
              </a:rPr>
              <a:t>their </a:t>
            </a:r>
            <a:r>
              <a:rPr lang="en-GB" sz="1600" spc="25" dirty="0">
                <a:solidFill>
                  <a:srgbClr val="2F5496"/>
                </a:solidFill>
                <a:cs typeface="Calibri"/>
              </a:rPr>
              <a:t>own  </a:t>
            </a:r>
            <a:r>
              <a:rPr lang="en-GB" sz="1600" spc="15" dirty="0">
                <a:solidFill>
                  <a:srgbClr val="2F5496"/>
                </a:solidFill>
                <a:cs typeface="Calibri"/>
              </a:rPr>
              <a:t>blood transfusion laboratory </a:t>
            </a:r>
            <a:r>
              <a:rPr lang="en-GB" sz="1600" spc="20" dirty="0">
                <a:solidFill>
                  <a:srgbClr val="2F5496"/>
                </a:solidFill>
                <a:cs typeface="Calibri"/>
              </a:rPr>
              <a:t>on </a:t>
            </a:r>
            <a:r>
              <a:rPr lang="en-GB" sz="1600" spc="15" dirty="0">
                <a:solidFill>
                  <a:srgbClr val="2F5496"/>
                </a:solidFill>
                <a:cs typeface="Calibri"/>
              </a:rPr>
              <a:t>the</a:t>
            </a:r>
            <a:r>
              <a:rPr lang="en-GB" sz="1600" spc="10" dirty="0">
                <a:solidFill>
                  <a:srgbClr val="2F5496"/>
                </a:solidFill>
                <a:cs typeface="Calibri"/>
              </a:rPr>
              <a:t> </a:t>
            </a:r>
            <a:r>
              <a:rPr lang="en-GB" sz="1600" spc="15" dirty="0">
                <a:solidFill>
                  <a:srgbClr val="2F5496"/>
                </a:solidFill>
                <a:cs typeface="Calibri"/>
              </a:rPr>
              <a:t>premises.</a:t>
            </a:r>
            <a:endParaRPr lang="en-GB" sz="1600" dirty="0">
              <a:cs typeface="Calibri"/>
            </a:endParaRPr>
          </a:p>
          <a:p>
            <a:pPr marL="240665" marR="31750" indent="-227965">
              <a:lnSpc>
                <a:spcPct val="104900"/>
              </a:lnSpc>
              <a:buChar char="•"/>
              <a:tabLst>
                <a:tab pos="240665" algn="l"/>
                <a:tab pos="241300" algn="l"/>
              </a:tabLst>
            </a:pPr>
            <a:endParaRPr sz="1550" dirty="0">
              <a:latin typeface="Calibri"/>
              <a:cs typeface="Calibri"/>
            </a:endParaRPr>
          </a:p>
        </p:txBody>
      </p:sp>
    </p:spTree>
    <p:custDataLst>
      <p:tags r:id="rId1"/>
    </p:custDataLst>
    <p:extLst>
      <p:ext uri="{BB962C8B-B14F-4D97-AF65-F5344CB8AC3E}">
        <p14:creationId xmlns:p14="http://schemas.microsoft.com/office/powerpoint/2010/main" val="400379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F61EAA6-C0C7-43BA-BD23-15EB2AE24DCC}"/>
              </a:ext>
            </a:extLst>
          </p:cNvPr>
          <p:cNvSpPr txBox="1"/>
          <p:nvPr/>
        </p:nvSpPr>
        <p:spPr>
          <a:xfrm>
            <a:off x="900565" y="627379"/>
            <a:ext cx="10379965" cy="6241389"/>
          </a:xfrm>
          <a:prstGeom prst="rect">
            <a:avLst/>
          </a:prstGeom>
        </p:spPr>
        <p:txBody>
          <a:bodyPr vert="horz" wrap="square" lIns="0" tIns="6350" rIns="0" bIns="0" rtlCol="0">
            <a:spAutoFit/>
          </a:bodyPr>
          <a:lstStyle/>
          <a:p>
            <a:pPr marL="13335">
              <a:lnSpc>
                <a:spcPct val="100000"/>
              </a:lnSpc>
            </a:pPr>
            <a:r>
              <a:rPr b="1" u="sng" spc="20" dirty="0">
                <a:solidFill>
                  <a:srgbClr val="2F5496"/>
                </a:solidFill>
                <a:uFill>
                  <a:solidFill>
                    <a:srgbClr val="2F5496"/>
                  </a:solidFill>
                </a:uFill>
                <a:latin typeface="Calibri"/>
                <a:cs typeface="Calibri"/>
              </a:rPr>
              <a:t>TRANSPORTING </a:t>
            </a:r>
            <a:r>
              <a:rPr b="1" u="sng" spc="25" dirty="0">
                <a:solidFill>
                  <a:srgbClr val="2F5496"/>
                </a:solidFill>
                <a:uFill>
                  <a:solidFill>
                    <a:srgbClr val="2F5496"/>
                  </a:solidFill>
                </a:uFill>
                <a:latin typeface="Calibri"/>
                <a:cs typeface="Calibri"/>
              </a:rPr>
              <a:t>BLOOD</a:t>
            </a:r>
            <a:r>
              <a:rPr b="1" u="sng" spc="15" dirty="0">
                <a:solidFill>
                  <a:srgbClr val="2F5496"/>
                </a:solidFill>
                <a:uFill>
                  <a:solidFill>
                    <a:srgbClr val="2F5496"/>
                  </a:solidFill>
                </a:uFill>
                <a:latin typeface="Calibri"/>
                <a:cs typeface="Calibri"/>
              </a:rPr>
              <a:t> </a:t>
            </a:r>
            <a:r>
              <a:rPr b="1" u="sng" spc="25" dirty="0">
                <a:solidFill>
                  <a:srgbClr val="2F5496"/>
                </a:solidFill>
                <a:uFill>
                  <a:solidFill>
                    <a:srgbClr val="2F5496"/>
                  </a:solidFill>
                </a:uFill>
                <a:latin typeface="Calibri"/>
                <a:cs typeface="Calibri"/>
              </a:rPr>
              <a:t>COMPONENTS</a:t>
            </a:r>
            <a:endParaRPr dirty="0">
              <a:latin typeface="Calibri"/>
              <a:cs typeface="Calibri"/>
            </a:endParaRPr>
          </a:p>
          <a:p>
            <a:pPr>
              <a:lnSpc>
                <a:spcPct val="100000"/>
              </a:lnSpc>
              <a:spcBef>
                <a:spcPts val="25"/>
              </a:spcBef>
            </a:pPr>
            <a:endParaRPr sz="1650" dirty="0">
              <a:latin typeface="Times New Roman"/>
              <a:cs typeface="Times New Roman"/>
            </a:endParaRPr>
          </a:p>
          <a:p>
            <a:pPr marL="299085" marR="140335" indent="-285750">
              <a:lnSpc>
                <a:spcPct val="105800"/>
              </a:lnSpc>
              <a:buFont typeface="Arial" panose="020B0604020202020204" pitchFamily="34" charset="0"/>
              <a:buChar char="•"/>
              <a:tabLst>
                <a:tab pos="241935" algn="l"/>
                <a:tab pos="242570" algn="l"/>
              </a:tabLst>
            </a:pPr>
            <a:r>
              <a:rPr sz="1600" spc="10" dirty="0">
                <a:solidFill>
                  <a:srgbClr val="2F5496"/>
                </a:solidFill>
                <a:latin typeface="Calibri"/>
                <a:cs typeface="Calibri"/>
              </a:rPr>
              <a:t>All </a:t>
            </a:r>
            <a:r>
              <a:rPr sz="1600" spc="15" dirty="0">
                <a:solidFill>
                  <a:srgbClr val="2F5496"/>
                </a:solidFill>
                <a:latin typeface="Calibri"/>
                <a:cs typeface="Calibri"/>
              </a:rPr>
              <a:t>blood </a:t>
            </a:r>
            <a:r>
              <a:rPr sz="1600" spc="20" dirty="0">
                <a:solidFill>
                  <a:srgbClr val="2F5496"/>
                </a:solidFill>
                <a:latin typeface="Calibri"/>
                <a:cs typeface="Calibri"/>
              </a:rPr>
              <a:t>and </a:t>
            </a:r>
            <a:r>
              <a:rPr sz="1600" spc="15" dirty="0">
                <a:solidFill>
                  <a:srgbClr val="2F5496"/>
                </a:solidFill>
                <a:latin typeface="Calibri"/>
                <a:cs typeface="Calibri"/>
              </a:rPr>
              <a:t>blood </a:t>
            </a:r>
            <a:r>
              <a:rPr sz="1600" spc="20" dirty="0">
                <a:solidFill>
                  <a:srgbClr val="2F5496"/>
                </a:solidFill>
                <a:latin typeface="Calibri"/>
                <a:cs typeface="Calibri"/>
              </a:rPr>
              <a:t>products must </a:t>
            </a:r>
            <a:r>
              <a:rPr sz="1600" spc="15" dirty="0">
                <a:solidFill>
                  <a:srgbClr val="2F5496"/>
                </a:solidFill>
                <a:latin typeface="Calibri"/>
                <a:cs typeface="Calibri"/>
              </a:rPr>
              <a:t>be signed for </a:t>
            </a:r>
            <a:r>
              <a:rPr sz="1600" spc="20" dirty="0">
                <a:solidFill>
                  <a:srgbClr val="2F5496"/>
                </a:solidFill>
                <a:latin typeface="Calibri"/>
                <a:cs typeface="Calibri"/>
              </a:rPr>
              <a:t>upon removal from </a:t>
            </a:r>
            <a:r>
              <a:rPr sz="1600" spc="15" dirty="0">
                <a:solidFill>
                  <a:srgbClr val="2F5496"/>
                </a:solidFill>
                <a:latin typeface="Calibri"/>
                <a:cs typeface="Calibri"/>
              </a:rPr>
              <a:t>the blood </a:t>
            </a:r>
            <a:r>
              <a:rPr sz="1600" spc="20" dirty="0">
                <a:solidFill>
                  <a:srgbClr val="2F5496"/>
                </a:solidFill>
                <a:latin typeface="Calibri"/>
                <a:cs typeface="Calibri"/>
              </a:rPr>
              <a:t>bank </a:t>
            </a:r>
            <a:r>
              <a:rPr sz="1600" spc="15" dirty="0">
                <a:solidFill>
                  <a:srgbClr val="2F5496"/>
                </a:solidFill>
                <a:latin typeface="Calibri"/>
                <a:cs typeface="Calibri"/>
              </a:rPr>
              <a:t>fridge as there </a:t>
            </a:r>
            <a:r>
              <a:rPr sz="1600" spc="20" dirty="0">
                <a:solidFill>
                  <a:srgbClr val="2F5496"/>
                </a:solidFill>
                <a:latin typeface="Calibri"/>
                <a:cs typeface="Calibri"/>
              </a:rPr>
              <a:t>are  </a:t>
            </a:r>
            <a:r>
              <a:rPr sz="1600" spc="15" dirty="0">
                <a:solidFill>
                  <a:srgbClr val="2F5496"/>
                </a:solidFill>
                <a:latin typeface="Calibri"/>
                <a:cs typeface="Calibri"/>
              </a:rPr>
              <a:t>legal requirements concerning the traceability </a:t>
            </a:r>
            <a:r>
              <a:rPr sz="1600" spc="20" dirty="0">
                <a:solidFill>
                  <a:srgbClr val="2F5496"/>
                </a:solidFill>
                <a:latin typeface="Calibri"/>
                <a:cs typeface="Calibri"/>
              </a:rPr>
              <a:t>and </a:t>
            </a:r>
            <a:r>
              <a:rPr sz="1600" spc="15" dirty="0">
                <a:solidFill>
                  <a:srgbClr val="2F5496"/>
                </a:solidFill>
                <a:latin typeface="Calibri"/>
                <a:cs typeface="Calibri"/>
              </a:rPr>
              <a:t>final fate of </a:t>
            </a:r>
            <a:r>
              <a:rPr sz="1600" spc="10" dirty="0">
                <a:solidFill>
                  <a:srgbClr val="2F5496"/>
                </a:solidFill>
                <a:latin typeface="Calibri"/>
                <a:cs typeface="Calibri"/>
              </a:rPr>
              <a:t>all </a:t>
            </a:r>
            <a:r>
              <a:rPr sz="1600" spc="15" dirty="0">
                <a:solidFill>
                  <a:srgbClr val="2F5496"/>
                </a:solidFill>
                <a:latin typeface="Calibri"/>
                <a:cs typeface="Calibri"/>
              </a:rPr>
              <a:t>blood products. </a:t>
            </a:r>
            <a:r>
              <a:rPr sz="1600" spc="20" dirty="0">
                <a:solidFill>
                  <a:srgbClr val="2F5496"/>
                </a:solidFill>
                <a:latin typeface="Calibri"/>
                <a:cs typeface="Calibri"/>
              </a:rPr>
              <a:t>(BSQR</a:t>
            </a:r>
            <a:r>
              <a:rPr sz="1600" spc="90" dirty="0">
                <a:solidFill>
                  <a:srgbClr val="2F5496"/>
                </a:solidFill>
                <a:latin typeface="Calibri"/>
                <a:cs typeface="Calibri"/>
              </a:rPr>
              <a:t> </a:t>
            </a:r>
            <a:r>
              <a:rPr sz="1600" spc="15" dirty="0">
                <a:solidFill>
                  <a:srgbClr val="2F5496"/>
                </a:solidFill>
                <a:latin typeface="Calibri"/>
                <a:cs typeface="Calibri"/>
              </a:rPr>
              <a:t>2005).</a:t>
            </a:r>
            <a:endParaRPr sz="1600" dirty="0">
              <a:latin typeface="Calibri"/>
              <a:cs typeface="Calibri"/>
            </a:endParaRPr>
          </a:p>
          <a:p>
            <a:pPr marL="241935" indent="-228600">
              <a:lnSpc>
                <a:spcPct val="100000"/>
              </a:lnSpc>
              <a:spcBef>
                <a:spcPts val="85"/>
              </a:spcBef>
              <a:buChar char="•"/>
              <a:tabLst>
                <a:tab pos="241935" algn="l"/>
                <a:tab pos="242570" algn="l"/>
              </a:tabLst>
            </a:pPr>
            <a:r>
              <a:rPr sz="1600" spc="15" dirty="0">
                <a:solidFill>
                  <a:srgbClr val="2F5496"/>
                </a:solidFill>
                <a:latin typeface="Calibri"/>
                <a:cs typeface="Calibri"/>
              </a:rPr>
              <a:t>Blood </a:t>
            </a:r>
            <a:r>
              <a:rPr sz="1600" spc="20" dirty="0">
                <a:solidFill>
                  <a:srgbClr val="2F5496"/>
                </a:solidFill>
                <a:latin typeface="Calibri"/>
                <a:cs typeface="Calibri"/>
              </a:rPr>
              <a:t>and </a:t>
            </a:r>
            <a:r>
              <a:rPr sz="1600" spc="15" dirty="0">
                <a:solidFill>
                  <a:srgbClr val="2F5496"/>
                </a:solidFill>
                <a:latin typeface="Calibri"/>
                <a:cs typeface="Calibri"/>
              </a:rPr>
              <a:t>blood </a:t>
            </a:r>
            <a:r>
              <a:rPr sz="1600" spc="20" dirty="0">
                <a:solidFill>
                  <a:srgbClr val="2F5496"/>
                </a:solidFill>
                <a:latin typeface="Calibri"/>
                <a:cs typeface="Calibri"/>
              </a:rPr>
              <a:t>components must </a:t>
            </a:r>
            <a:r>
              <a:rPr sz="1600" spc="15" dirty="0">
                <a:solidFill>
                  <a:srgbClr val="2F5496"/>
                </a:solidFill>
                <a:latin typeface="Calibri"/>
                <a:cs typeface="Calibri"/>
              </a:rPr>
              <a:t>be collected by a </a:t>
            </a:r>
            <a:r>
              <a:rPr sz="1600" spc="25" dirty="0">
                <a:solidFill>
                  <a:srgbClr val="2F5496"/>
                </a:solidFill>
                <a:latin typeface="Calibri"/>
                <a:cs typeface="Calibri"/>
              </a:rPr>
              <a:t>member </a:t>
            </a:r>
            <a:r>
              <a:rPr sz="1600" spc="15" dirty="0">
                <a:solidFill>
                  <a:srgbClr val="2F5496"/>
                </a:solidFill>
                <a:latin typeface="Calibri"/>
                <a:cs typeface="Calibri"/>
              </a:rPr>
              <a:t>of staff </a:t>
            </a:r>
            <a:r>
              <a:rPr sz="1600" spc="25" dirty="0">
                <a:solidFill>
                  <a:srgbClr val="2F5496"/>
                </a:solidFill>
                <a:latin typeface="Calibri"/>
                <a:cs typeface="Calibri"/>
              </a:rPr>
              <a:t>who </a:t>
            </a:r>
            <a:r>
              <a:rPr sz="1600" spc="15" dirty="0">
                <a:solidFill>
                  <a:srgbClr val="2F5496"/>
                </a:solidFill>
                <a:latin typeface="Calibri"/>
                <a:cs typeface="Calibri"/>
              </a:rPr>
              <a:t>has </a:t>
            </a:r>
            <a:r>
              <a:rPr sz="1600" spc="20" dirty="0">
                <a:solidFill>
                  <a:srgbClr val="2F5496"/>
                </a:solidFill>
                <a:latin typeface="Calibri"/>
                <a:cs typeface="Calibri"/>
              </a:rPr>
              <a:t>attended</a:t>
            </a:r>
            <a:r>
              <a:rPr sz="1600" spc="25" dirty="0">
                <a:solidFill>
                  <a:srgbClr val="2F5496"/>
                </a:solidFill>
                <a:latin typeface="Calibri"/>
                <a:cs typeface="Calibri"/>
              </a:rPr>
              <a:t> </a:t>
            </a:r>
            <a:r>
              <a:rPr sz="1600" spc="20" dirty="0">
                <a:solidFill>
                  <a:srgbClr val="2F5496"/>
                </a:solidFill>
                <a:latin typeface="Calibri"/>
                <a:cs typeface="Calibri"/>
              </a:rPr>
              <a:t>approved</a:t>
            </a:r>
            <a:endParaRPr sz="1600" dirty="0">
              <a:latin typeface="Calibri"/>
              <a:cs typeface="Calibri"/>
            </a:endParaRPr>
          </a:p>
          <a:p>
            <a:pPr marL="241935" marR="5080">
              <a:lnSpc>
                <a:spcPct val="104500"/>
              </a:lnSpc>
              <a:spcBef>
                <a:spcPts val="20"/>
              </a:spcBef>
            </a:pPr>
            <a:r>
              <a:rPr sz="1600" spc="20" dirty="0">
                <a:solidFill>
                  <a:srgbClr val="2F5496"/>
                </a:solidFill>
                <a:latin typeface="Calibri"/>
                <a:cs typeface="Calibri"/>
              </a:rPr>
              <a:t>documented </a:t>
            </a:r>
            <a:r>
              <a:rPr sz="1600" spc="15" dirty="0">
                <a:solidFill>
                  <a:srgbClr val="2F5496"/>
                </a:solidFill>
                <a:latin typeface="Calibri"/>
                <a:cs typeface="Calibri"/>
              </a:rPr>
              <a:t>training. </a:t>
            </a:r>
            <a:r>
              <a:rPr sz="1600" spc="5" dirty="0">
                <a:solidFill>
                  <a:srgbClr val="2F5496"/>
                </a:solidFill>
                <a:latin typeface="Calibri"/>
                <a:cs typeface="Calibri"/>
              </a:rPr>
              <a:t>If </a:t>
            </a:r>
            <a:r>
              <a:rPr sz="1600" spc="15" dirty="0">
                <a:solidFill>
                  <a:srgbClr val="2F5496"/>
                </a:solidFill>
                <a:latin typeface="Calibri"/>
                <a:cs typeface="Calibri"/>
              </a:rPr>
              <a:t>a telephone request </a:t>
            </a:r>
            <a:r>
              <a:rPr sz="1600" spc="10" dirty="0">
                <a:solidFill>
                  <a:srgbClr val="2F5496"/>
                </a:solidFill>
                <a:latin typeface="Calibri"/>
                <a:cs typeface="Calibri"/>
              </a:rPr>
              <a:t>is </a:t>
            </a:r>
            <a:r>
              <a:rPr sz="1600" spc="15" dirty="0">
                <a:solidFill>
                  <a:srgbClr val="2F5496"/>
                </a:solidFill>
                <a:latin typeface="Calibri"/>
                <a:cs typeface="Calibri"/>
              </a:rPr>
              <a:t>given to a porter to collect blood, identification details  </a:t>
            </a:r>
            <a:r>
              <a:rPr sz="1600" spc="20" dirty="0">
                <a:solidFill>
                  <a:srgbClr val="2F5496"/>
                </a:solidFill>
                <a:latin typeface="Calibri"/>
                <a:cs typeface="Calibri"/>
              </a:rPr>
              <a:t>must </a:t>
            </a:r>
            <a:r>
              <a:rPr sz="1600" spc="15" dirty="0">
                <a:solidFill>
                  <a:srgbClr val="2F5496"/>
                </a:solidFill>
                <a:latin typeface="Calibri"/>
                <a:cs typeface="Calibri"/>
              </a:rPr>
              <a:t>be given so that </a:t>
            </a:r>
            <a:r>
              <a:rPr sz="1600" spc="20" dirty="0">
                <a:solidFill>
                  <a:srgbClr val="2F5496"/>
                </a:solidFill>
                <a:latin typeface="Calibri"/>
                <a:cs typeface="Calibri"/>
              </a:rPr>
              <a:t>he/she </a:t>
            </a:r>
            <a:r>
              <a:rPr sz="1600" spc="15" dirty="0">
                <a:solidFill>
                  <a:srgbClr val="2F5496"/>
                </a:solidFill>
                <a:latin typeface="Calibri"/>
                <a:cs typeface="Calibri"/>
              </a:rPr>
              <a:t>can write these onto a blood collection </a:t>
            </a:r>
            <a:r>
              <a:rPr sz="1600" spc="10" dirty="0">
                <a:solidFill>
                  <a:srgbClr val="2F5496"/>
                </a:solidFill>
                <a:latin typeface="Calibri"/>
                <a:cs typeface="Calibri"/>
              </a:rPr>
              <a:t>slip </a:t>
            </a:r>
            <a:r>
              <a:rPr sz="1600" spc="20" dirty="0">
                <a:solidFill>
                  <a:srgbClr val="2F5496"/>
                </a:solidFill>
                <a:latin typeface="Calibri"/>
                <a:cs typeface="Calibri"/>
              </a:rPr>
              <a:t>and </a:t>
            </a:r>
            <a:r>
              <a:rPr sz="1600" spc="15" dirty="0">
                <a:solidFill>
                  <a:srgbClr val="2F5496"/>
                </a:solidFill>
                <a:latin typeface="Calibri"/>
                <a:cs typeface="Calibri"/>
              </a:rPr>
              <a:t>the location of the patient,  stating the </a:t>
            </a:r>
            <a:r>
              <a:rPr sz="1600" spc="20" dirty="0">
                <a:solidFill>
                  <a:srgbClr val="2F5496"/>
                </a:solidFill>
                <a:latin typeface="Calibri"/>
                <a:cs typeface="Calibri"/>
              </a:rPr>
              <a:t>degree </a:t>
            </a:r>
            <a:r>
              <a:rPr sz="1600" spc="15" dirty="0">
                <a:solidFill>
                  <a:srgbClr val="2F5496"/>
                </a:solidFill>
                <a:latin typeface="Calibri"/>
                <a:cs typeface="Calibri"/>
              </a:rPr>
              <a:t>of</a:t>
            </a:r>
            <a:r>
              <a:rPr sz="1600" spc="5" dirty="0">
                <a:solidFill>
                  <a:srgbClr val="2F5496"/>
                </a:solidFill>
                <a:latin typeface="Calibri"/>
                <a:cs typeface="Calibri"/>
              </a:rPr>
              <a:t> </a:t>
            </a:r>
            <a:r>
              <a:rPr sz="1600" spc="15" dirty="0">
                <a:solidFill>
                  <a:srgbClr val="2F5496"/>
                </a:solidFill>
                <a:latin typeface="Calibri"/>
                <a:cs typeface="Calibri"/>
              </a:rPr>
              <a:t>urgency.</a:t>
            </a:r>
            <a:endParaRPr sz="1600" dirty="0">
              <a:latin typeface="Calibri"/>
              <a:cs typeface="Calibri"/>
            </a:endParaRPr>
          </a:p>
          <a:p>
            <a:pPr marL="299085" marR="141605" indent="-285750">
              <a:lnSpc>
                <a:spcPct val="104500"/>
              </a:lnSpc>
              <a:spcBef>
                <a:spcPts val="25"/>
              </a:spcBef>
              <a:buFont typeface="Arial" panose="020B0604020202020204" pitchFamily="34" charset="0"/>
              <a:buChar char="•"/>
              <a:tabLst>
                <a:tab pos="241935" algn="l"/>
                <a:tab pos="242570" algn="l"/>
              </a:tabLst>
            </a:pPr>
            <a:r>
              <a:rPr sz="1600" spc="10" dirty="0">
                <a:solidFill>
                  <a:srgbClr val="2F5496"/>
                </a:solidFill>
                <a:latin typeface="Calibri"/>
                <a:cs typeface="Calibri"/>
              </a:rPr>
              <a:t>All </a:t>
            </a:r>
            <a:r>
              <a:rPr sz="1600" spc="15" dirty="0">
                <a:solidFill>
                  <a:srgbClr val="2F5496"/>
                </a:solidFill>
                <a:latin typeface="Calibri"/>
                <a:cs typeface="Calibri"/>
              </a:rPr>
              <a:t>staff sent to collect blood products </a:t>
            </a:r>
            <a:r>
              <a:rPr sz="1600" spc="25" dirty="0">
                <a:solidFill>
                  <a:srgbClr val="2F5496"/>
                </a:solidFill>
                <a:latin typeface="Calibri"/>
                <a:cs typeface="Calibri"/>
              </a:rPr>
              <a:t>MUST </a:t>
            </a:r>
            <a:r>
              <a:rPr sz="1600" spc="15" dirty="0">
                <a:solidFill>
                  <a:srgbClr val="2F5496"/>
                </a:solidFill>
                <a:latin typeface="Calibri"/>
                <a:cs typeface="Calibri"/>
              </a:rPr>
              <a:t>bring with </a:t>
            </a:r>
            <a:r>
              <a:rPr sz="1600" spc="20" dirty="0">
                <a:solidFill>
                  <a:srgbClr val="2F5496"/>
                </a:solidFill>
                <a:latin typeface="Calibri"/>
                <a:cs typeface="Calibri"/>
              </a:rPr>
              <a:t>them </a:t>
            </a:r>
            <a:r>
              <a:rPr sz="1600" spc="15" dirty="0">
                <a:solidFill>
                  <a:srgbClr val="2F5496"/>
                </a:solidFill>
                <a:latin typeface="Calibri"/>
                <a:cs typeface="Calibri"/>
              </a:rPr>
              <a:t>either blood collection </a:t>
            </a:r>
            <a:r>
              <a:rPr sz="1600" spc="10" dirty="0">
                <a:solidFill>
                  <a:srgbClr val="2F5496"/>
                </a:solidFill>
                <a:latin typeface="Calibri"/>
                <a:cs typeface="Calibri"/>
              </a:rPr>
              <a:t>slip </a:t>
            </a:r>
            <a:r>
              <a:rPr sz="1600" spc="15" dirty="0">
                <a:solidFill>
                  <a:srgbClr val="2F5496"/>
                </a:solidFill>
                <a:latin typeface="Calibri"/>
                <a:cs typeface="Calibri"/>
              </a:rPr>
              <a:t>or the patient  prescription chart. This </a:t>
            </a:r>
            <a:r>
              <a:rPr sz="1600" spc="20" dirty="0">
                <a:solidFill>
                  <a:srgbClr val="2F5496"/>
                </a:solidFill>
                <a:latin typeface="Calibri"/>
                <a:cs typeface="Calibri"/>
              </a:rPr>
              <a:t>must </a:t>
            </a:r>
            <a:r>
              <a:rPr sz="1600" spc="15" dirty="0">
                <a:solidFill>
                  <a:srgbClr val="2F5496"/>
                </a:solidFill>
                <a:latin typeface="Calibri"/>
                <a:cs typeface="Calibri"/>
              </a:rPr>
              <a:t>contain the following </a:t>
            </a:r>
            <a:r>
              <a:rPr sz="1600" spc="10" dirty="0">
                <a:solidFill>
                  <a:srgbClr val="2F5496"/>
                </a:solidFill>
                <a:latin typeface="Calibri"/>
                <a:cs typeface="Calibri"/>
              </a:rPr>
              <a:t>full </a:t>
            </a:r>
            <a:r>
              <a:rPr sz="1600" spc="15" dirty="0">
                <a:solidFill>
                  <a:srgbClr val="2F5496"/>
                </a:solidFill>
                <a:latin typeface="Calibri"/>
                <a:cs typeface="Calibri"/>
              </a:rPr>
              <a:t>legible patient identification details either </a:t>
            </a:r>
            <a:r>
              <a:rPr sz="1600" spc="10" dirty="0">
                <a:solidFill>
                  <a:srgbClr val="2F5496"/>
                </a:solidFill>
                <a:latin typeface="Calibri"/>
                <a:cs typeface="Calibri"/>
              </a:rPr>
              <a:t>in  </a:t>
            </a:r>
            <a:r>
              <a:rPr sz="1600" spc="15" dirty="0">
                <a:solidFill>
                  <a:srgbClr val="2F5496"/>
                </a:solidFill>
                <a:latin typeface="Calibri"/>
                <a:cs typeface="Calibri"/>
              </a:rPr>
              <a:t>written form or a printed </a:t>
            </a:r>
            <a:r>
              <a:rPr sz="1600" spc="20" dirty="0">
                <a:solidFill>
                  <a:srgbClr val="2F5496"/>
                </a:solidFill>
                <a:latin typeface="Calibri"/>
                <a:cs typeface="Calibri"/>
              </a:rPr>
              <a:t>PAS</a:t>
            </a:r>
            <a:r>
              <a:rPr sz="1600" spc="15" dirty="0">
                <a:solidFill>
                  <a:srgbClr val="2F5496"/>
                </a:solidFill>
                <a:latin typeface="Calibri"/>
                <a:cs typeface="Calibri"/>
              </a:rPr>
              <a:t> label:</a:t>
            </a:r>
            <a:endParaRPr sz="1600" dirty="0">
              <a:latin typeface="Calibri"/>
              <a:cs typeface="Calibri"/>
            </a:endParaRPr>
          </a:p>
          <a:p>
            <a:pPr marL="970915" lvl="1" indent="-285750">
              <a:lnSpc>
                <a:spcPct val="100000"/>
              </a:lnSpc>
              <a:spcBef>
                <a:spcPts val="110"/>
              </a:spcBef>
              <a:buFont typeface="Courier New" panose="02070309020205020404" pitchFamily="49" charset="0"/>
              <a:buChar char="o"/>
              <a:tabLst>
                <a:tab pos="960119" algn="l"/>
              </a:tabLst>
            </a:pPr>
            <a:r>
              <a:rPr sz="1600" spc="20" dirty="0">
                <a:solidFill>
                  <a:srgbClr val="2F5496"/>
                </a:solidFill>
                <a:latin typeface="Calibri"/>
                <a:cs typeface="Calibri"/>
              </a:rPr>
              <a:t>Surname</a:t>
            </a:r>
            <a:endParaRPr sz="1600" dirty="0">
              <a:latin typeface="Calibri"/>
              <a:cs typeface="Calibri"/>
            </a:endParaRPr>
          </a:p>
          <a:p>
            <a:pPr marL="970280" lvl="1" indent="-285750">
              <a:lnSpc>
                <a:spcPct val="100000"/>
              </a:lnSpc>
              <a:spcBef>
                <a:spcPts val="80"/>
              </a:spcBef>
              <a:buFont typeface="Courier New" panose="02070309020205020404" pitchFamily="49" charset="0"/>
              <a:buChar char="o"/>
              <a:tabLst>
                <a:tab pos="959485" algn="l"/>
              </a:tabLst>
            </a:pPr>
            <a:r>
              <a:rPr sz="1600" spc="15" dirty="0">
                <a:solidFill>
                  <a:srgbClr val="2F5496"/>
                </a:solidFill>
                <a:latin typeface="Calibri"/>
                <a:cs typeface="Calibri"/>
              </a:rPr>
              <a:t>First</a:t>
            </a:r>
            <a:r>
              <a:rPr sz="1600" spc="10" dirty="0">
                <a:solidFill>
                  <a:srgbClr val="2F5496"/>
                </a:solidFill>
                <a:latin typeface="Calibri"/>
                <a:cs typeface="Calibri"/>
              </a:rPr>
              <a:t> </a:t>
            </a:r>
            <a:r>
              <a:rPr sz="1600" spc="20" dirty="0">
                <a:solidFill>
                  <a:srgbClr val="2F5496"/>
                </a:solidFill>
                <a:latin typeface="Calibri"/>
                <a:cs typeface="Calibri"/>
              </a:rPr>
              <a:t>name</a:t>
            </a:r>
            <a:endParaRPr sz="1600" dirty="0">
              <a:latin typeface="Calibri"/>
              <a:cs typeface="Calibri"/>
            </a:endParaRPr>
          </a:p>
          <a:p>
            <a:pPr marL="970280" lvl="1" indent="-285750">
              <a:lnSpc>
                <a:spcPct val="100000"/>
              </a:lnSpc>
              <a:spcBef>
                <a:spcPts val="110"/>
              </a:spcBef>
              <a:buFont typeface="Courier New" panose="02070309020205020404" pitchFamily="49" charset="0"/>
              <a:buChar char="o"/>
              <a:tabLst>
                <a:tab pos="959485" algn="l"/>
              </a:tabLst>
            </a:pPr>
            <a:r>
              <a:rPr sz="1600" spc="20" dirty="0">
                <a:solidFill>
                  <a:srgbClr val="2F5496"/>
                </a:solidFill>
                <a:latin typeface="Calibri"/>
                <a:cs typeface="Calibri"/>
              </a:rPr>
              <a:t>Date </a:t>
            </a:r>
            <a:r>
              <a:rPr sz="1600" spc="15" dirty="0">
                <a:solidFill>
                  <a:srgbClr val="2F5496"/>
                </a:solidFill>
                <a:latin typeface="Calibri"/>
                <a:cs typeface="Calibri"/>
              </a:rPr>
              <a:t>of</a:t>
            </a:r>
            <a:r>
              <a:rPr sz="1600" spc="5" dirty="0">
                <a:solidFill>
                  <a:srgbClr val="2F5496"/>
                </a:solidFill>
                <a:latin typeface="Calibri"/>
                <a:cs typeface="Calibri"/>
              </a:rPr>
              <a:t> </a:t>
            </a:r>
            <a:r>
              <a:rPr sz="1600" spc="15" dirty="0">
                <a:solidFill>
                  <a:srgbClr val="2F5496"/>
                </a:solidFill>
                <a:latin typeface="Calibri"/>
                <a:cs typeface="Calibri"/>
              </a:rPr>
              <a:t>birth</a:t>
            </a:r>
            <a:endParaRPr sz="1600" dirty="0">
              <a:latin typeface="Calibri"/>
              <a:cs typeface="Calibri"/>
            </a:endParaRPr>
          </a:p>
          <a:p>
            <a:pPr marL="970280" lvl="1" indent="-285750">
              <a:lnSpc>
                <a:spcPct val="100000"/>
              </a:lnSpc>
              <a:spcBef>
                <a:spcPts val="80"/>
              </a:spcBef>
              <a:buFont typeface="Courier New" panose="02070309020205020404" pitchFamily="49" charset="0"/>
              <a:buChar char="o"/>
              <a:tabLst>
                <a:tab pos="959485" algn="l"/>
              </a:tabLst>
            </a:pPr>
            <a:r>
              <a:rPr sz="1600" spc="15" dirty="0">
                <a:solidFill>
                  <a:srgbClr val="2F5496"/>
                </a:solidFill>
                <a:latin typeface="Calibri"/>
                <a:cs typeface="Calibri"/>
              </a:rPr>
              <a:t>Hospital unit </a:t>
            </a:r>
            <a:r>
              <a:rPr sz="1600" spc="20" dirty="0">
                <a:solidFill>
                  <a:srgbClr val="2F5496"/>
                </a:solidFill>
                <a:latin typeface="Calibri"/>
                <a:cs typeface="Calibri"/>
              </a:rPr>
              <a:t>number </a:t>
            </a:r>
            <a:r>
              <a:rPr sz="1600" spc="10" dirty="0">
                <a:solidFill>
                  <a:srgbClr val="2F5496"/>
                </a:solidFill>
                <a:latin typeface="Calibri"/>
                <a:cs typeface="Calibri"/>
              </a:rPr>
              <a:t>/ </a:t>
            </a:r>
            <a:r>
              <a:rPr sz="1600" spc="25" dirty="0">
                <a:solidFill>
                  <a:srgbClr val="2F5496"/>
                </a:solidFill>
                <a:latin typeface="Calibri"/>
                <a:cs typeface="Calibri"/>
              </a:rPr>
              <a:t>NHS</a:t>
            </a:r>
            <a:r>
              <a:rPr sz="1600" spc="10" dirty="0">
                <a:solidFill>
                  <a:srgbClr val="2F5496"/>
                </a:solidFill>
                <a:latin typeface="Calibri"/>
                <a:cs typeface="Calibri"/>
              </a:rPr>
              <a:t> </a:t>
            </a:r>
            <a:r>
              <a:rPr sz="1600" spc="20" dirty="0">
                <a:solidFill>
                  <a:srgbClr val="2F5496"/>
                </a:solidFill>
                <a:latin typeface="Calibri"/>
                <a:cs typeface="Calibri"/>
              </a:rPr>
              <a:t>number</a:t>
            </a:r>
            <a:endParaRPr lang="en-GB" sz="1600" spc="20" dirty="0">
              <a:solidFill>
                <a:srgbClr val="2F5496"/>
              </a:solidFill>
              <a:latin typeface="Calibri"/>
              <a:cs typeface="Calibri"/>
            </a:endParaRPr>
          </a:p>
          <a:p>
            <a:pPr marL="684530" lvl="1">
              <a:lnSpc>
                <a:spcPct val="100000"/>
              </a:lnSpc>
              <a:spcBef>
                <a:spcPts val="80"/>
              </a:spcBef>
              <a:tabLst>
                <a:tab pos="959485" algn="l"/>
              </a:tabLst>
            </a:pPr>
            <a:endParaRPr sz="1600" dirty="0">
              <a:latin typeface="Calibri"/>
              <a:cs typeface="Calibri"/>
            </a:endParaRPr>
          </a:p>
          <a:p>
            <a:pPr marL="298450" marR="122555" indent="-285750">
              <a:lnSpc>
                <a:spcPts val="1970"/>
              </a:lnSpc>
              <a:spcBef>
                <a:spcPts val="60"/>
              </a:spcBef>
              <a:buFont typeface="Arial" panose="020B0604020202020204" pitchFamily="34" charset="0"/>
              <a:buChar char="•"/>
              <a:tabLst>
                <a:tab pos="240665" algn="l"/>
                <a:tab pos="241300" algn="l"/>
              </a:tabLst>
            </a:pPr>
            <a:r>
              <a:rPr sz="1600" spc="20" dirty="0">
                <a:solidFill>
                  <a:srgbClr val="2F5496"/>
                </a:solidFill>
                <a:latin typeface="Calibri"/>
                <a:cs typeface="Calibri"/>
              </a:rPr>
              <a:t>Check </a:t>
            </a:r>
            <a:r>
              <a:rPr sz="1600" spc="10" dirty="0">
                <a:solidFill>
                  <a:srgbClr val="2F5496"/>
                </a:solidFill>
                <a:latin typeface="Calibri"/>
                <a:cs typeface="Calibri"/>
              </a:rPr>
              <a:t>all </a:t>
            </a:r>
            <a:r>
              <a:rPr sz="1600" spc="15" dirty="0">
                <a:solidFill>
                  <a:srgbClr val="2F5496"/>
                </a:solidFill>
                <a:latin typeface="Calibri"/>
                <a:cs typeface="Calibri"/>
              </a:rPr>
              <a:t>the patient identity details </a:t>
            </a:r>
            <a:r>
              <a:rPr sz="1600" spc="20" dirty="0">
                <a:solidFill>
                  <a:srgbClr val="2F5496"/>
                </a:solidFill>
                <a:latin typeface="Calibri"/>
                <a:cs typeface="Calibri"/>
              </a:rPr>
              <a:t>on </a:t>
            </a:r>
            <a:r>
              <a:rPr sz="1600" spc="15" dirty="0">
                <a:solidFill>
                  <a:srgbClr val="2F5496"/>
                </a:solidFill>
                <a:latin typeface="Calibri"/>
                <a:cs typeface="Calibri"/>
              </a:rPr>
              <a:t>the label attached to the blood </a:t>
            </a:r>
            <a:r>
              <a:rPr sz="1600" spc="20" dirty="0">
                <a:solidFill>
                  <a:srgbClr val="2F5496"/>
                </a:solidFill>
                <a:latin typeface="Calibri"/>
                <a:cs typeface="Calibri"/>
              </a:rPr>
              <a:t>component match </a:t>
            </a:r>
            <a:r>
              <a:rPr sz="1600" spc="15" dirty="0">
                <a:solidFill>
                  <a:srgbClr val="2F5496"/>
                </a:solidFill>
                <a:latin typeface="Calibri"/>
                <a:cs typeface="Calibri"/>
              </a:rPr>
              <a:t>those </a:t>
            </a:r>
            <a:r>
              <a:rPr sz="1600" spc="20" dirty="0">
                <a:solidFill>
                  <a:srgbClr val="2F5496"/>
                </a:solidFill>
                <a:latin typeface="Calibri"/>
                <a:cs typeface="Calibri"/>
              </a:rPr>
              <a:t>on the  </a:t>
            </a:r>
            <a:r>
              <a:rPr sz="1600" spc="15" dirty="0">
                <a:solidFill>
                  <a:srgbClr val="2F5496"/>
                </a:solidFill>
                <a:latin typeface="Calibri"/>
                <a:cs typeface="Calibri"/>
              </a:rPr>
              <a:t>patient’s </a:t>
            </a:r>
            <a:r>
              <a:rPr sz="1600" spc="20" dirty="0">
                <a:solidFill>
                  <a:srgbClr val="2F5496"/>
                </a:solidFill>
                <a:latin typeface="Calibri"/>
                <a:cs typeface="Calibri"/>
              </a:rPr>
              <a:t>form </a:t>
            </a:r>
            <a:r>
              <a:rPr sz="1600" spc="10" dirty="0">
                <a:solidFill>
                  <a:srgbClr val="2F5496"/>
                </a:solidFill>
                <a:latin typeface="Calibri"/>
                <a:cs typeface="Calibri"/>
              </a:rPr>
              <a:t>in </a:t>
            </a:r>
            <a:r>
              <a:rPr sz="1600" spc="15" dirty="0">
                <a:solidFill>
                  <a:srgbClr val="2F5496"/>
                </a:solidFill>
                <a:latin typeface="Calibri"/>
                <a:cs typeface="Calibri"/>
              </a:rPr>
              <a:t>the register. </a:t>
            </a:r>
            <a:r>
              <a:rPr sz="1600" spc="20" dirty="0">
                <a:solidFill>
                  <a:srgbClr val="2F5496"/>
                </a:solidFill>
                <a:latin typeface="Calibri"/>
                <a:cs typeface="Calibri"/>
              </a:rPr>
              <a:t>Check </a:t>
            </a:r>
            <a:r>
              <a:rPr sz="1600" spc="15" dirty="0">
                <a:solidFill>
                  <a:srgbClr val="2F5496"/>
                </a:solidFill>
                <a:latin typeface="Calibri"/>
                <a:cs typeface="Calibri"/>
              </a:rPr>
              <a:t>the blood </a:t>
            </a:r>
            <a:r>
              <a:rPr sz="1600" spc="20" dirty="0">
                <a:solidFill>
                  <a:srgbClr val="2F5496"/>
                </a:solidFill>
                <a:latin typeface="Calibri"/>
                <a:cs typeface="Calibri"/>
              </a:rPr>
              <a:t>group and </a:t>
            </a:r>
            <a:r>
              <a:rPr sz="1600" spc="15" dirty="0">
                <a:solidFill>
                  <a:srgbClr val="2F5496"/>
                </a:solidFill>
                <a:latin typeface="Calibri"/>
                <a:cs typeface="Calibri"/>
              </a:rPr>
              <a:t>donation </a:t>
            </a:r>
            <a:r>
              <a:rPr sz="1600" spc="20" dirty="0">
                <a:solidFill>
                  <a:srgbClr val="2F5496"/>
                </a:solidFill>
                <a:latin typeface="Calibri"/>
                <a:cs typeface="Calibri"/>
              </a:rPr>
              <a:t>number on </a:t>
            </a:r>
            <a:r>
              <a:rPr sz="1600" spc="15" dirty="0">
                <a:solidFill>
                  <a:srgbClr val="2F5496"/>
                </a:solidFill>
                <a:latin typeface="Calibri"/>
                <a:cs typeface="Calibri"/>
              </a:rPr>
              <a:t>the blood</a:t>
            </a:r>
            <a:r>
              <a:rPr sz="1600" spc="75" dirty="0">
                <a:solidFill>
                  <a:srgbClr val="2F5496"/>
                </a:solidFill>
                <a:latin typeface="Calibri"/>
                <a:cs typeface="Calibri"/>
              </a:rPr>
              <a:t> </a:t>
            </a:r>
            <a:r>
              <a:rPr sz="1600" spc="20" dirty="0">
                <a:solidFill>
                  <a:srgbClr val="2F5496"/>
                </a:solidFill>
                <a:latin typeface="Calibri"/>
                <a:cs typeface="Calibri"/>
              </a:rPr>
              <a:t>component</a:t>
            </a:r>
            <a:r>
              <a:rPr lang="en-GB" sz="1600" spc="20" dirty="0">
                <a:solidFill>
                  <a:srgbClr val="2F5496"/>
                </a:solidFill>
                <a:latin typeface="Calibri"/>
                <a:cs typeface="Calibri"/>
              </a:rPr>
              <a:t> </a:t>
            </a:r>
            <a:r>
              <a:rPr lang="en-GB" sz="1600" spc="20" dirty="0">
                <a:solidFill>
                  <a:srgbClr val="2F5496"/>
                </a:solidFill>
                <a:cs typeface="Calibri"/>
              </a:rPr>
              <a:t>matches </a:t>
            </a:r>
            <a:r>
              <a:rPr lang="en-GB" sz="1600" spc="15" dirty="0">
                <a:solidFill>
                  <a:srgbClr val="2F5496"/>
                </a:solidFill>
                <a:cs typeface="Calibri"/>
              </a:rPr>
              <a:t>the details </a:t>
            </a:r>
            <a:r>
              <a:rPr lang="en-GB" sz="1600" spc="20" dirty="0">
                <a:solidFill>
                  <a:srgbClr val="2F5496"/>
                </a:solidFill>
                <a:cs typeface="Calibri"/>
              </a:rPr>
              <a:t>on the </a:t>
            </a:r>
            <a:r>
              <a:rPr lang="en-GB" sz="1600" spc="15" dirty="0">
                <a:solidFill>
                  <a:srgbClr val="2F5496"/>
                </a:solidFill>
                <a:cs typeface="Calibri"/>
              </a:rPr>
              <a:t>label attached to the blood </a:t>
            </a:r>
            <a:r>
              <a:rPr lang="en-GB" sz="1600" spc="20" dirty="0">
                <a:solidFill>
                  <a:srgbClr val="2F5496"/>
                </a:solidFill>
                <a:cs typeface="Calibri"/>
              </a:rPr>
              <a:t>and </a:t>
            </a:r>
            <a:r>
              <a:rPr lang="en-GB" sz="1600" spc="15" dirty="0">
                <a:solidFill>
                  <a:srgbClr val="2F5496"/>
                </a:solidFill>
                <a:cs typeface="Calibri"/>
              </a:rPr>
              <a:t>the form </a:t>
            </a:r>
            <a:r>
              <a:rPr lang="en-GB" sz="1600" spc="10" dirty="0">
                <a:solidFill>
                  <a:srgbClr val="2F5496"/>
                </a:solidFill>
                <a:cs typeface="Calibri"/>
              </a:rPr>
              <a:t>in </a:t>
            </a:r>
            <a:r>
              <a:rPr lang="en-GB" sz="1600" spc="15" dirty="0">
                <a:solidFill>
                  <a:srgbClr val="2F5496"/>
                </a:solidFill>
                <a:cs typeface="Calibri"/>
              </a:rPr>
              <a:t>the register. </a:t>
            </a:r>
            <a:r>
              <a:rPr lang="en-GB" sz="1600" spc="20" dirty="0">
                <a:solidFill>
                  <a:srgbClr val="2F5496"/>
                </a:solidFill>
                <a:cs typeface="Calibri"/>
              </a:rPr>
              <a:t>Check </a:t>
            </a:r>
            <a:r>
              <a:rPr lang="en-GB" sz="1600" spc="15" dirty="0">
                <a:solidFill>
                  <a:srgbClr val="2F5496"/>
                </a:solidFill>
                <a:cs typeface="Calibri"/>
              </a:rPr>
              <a:t>the</a:t>
            </a:r>
            <a:r>
              <a:rPr lang="en-GB" sz="1600" spc="85" dirty="0">
                <a:solidFill>
                  <a:srgbClr val="2F5496"/>
                </a:solidFill>
                <a:cs typeface="Calibri"/>
              </a:rPr>
              <a:t> </a:t>
            </a:r>
            <a:r>
              <a:rPr lang="en-GB" sz="1600" spc="15" dirty="0">
                <a:solidFill>
                  <a:srgbClr val="2F5496"/>
                </a:solidFill>
                <a:cs typeface="Calibri"/>
              </a:rPr>
              <a:t>expiry date of the blood </a:t>
            </a:r>
            <a:r>
              <a:rPr lang="en-GB" sz="1600" spc="20" dirty="0">
                <a:solidFill>
                  <a:srgbClr val="2F5496"/>
                </a:solidFill>
                <a:cs typeface="Calibri"/>
              </a:rPr>
              <a:t>component. </a:t>
            </a:r>
            <a:r>
              <a:rPr lang="en-GB" sz="1600" spc="5" dirty="0">
                <a:solidFill>
                  <a:srgbClr val="2F5496"/>
                </a:solidFill>
                <a:cs typeface="Calibri"/>
              </a:rPr>
              <a:t>If </a:t>
            </a:r>
            <a:r>
              <a:rPr lang="en-GB" sz="1600" spc="10" dirty="0">
                <a:solidFill>
                  <a:srgbClr val="2F5496"/>
                </a:solidFill>
                <a:cs typeface="Calibri"/>
              </a:rPr>
              <a:t>all </a:t>
            </a:r>
            <a:r>
              <a:rPr lang="en-GB" sz="1600" spc="15" dirty="0">
                <a:solidFill>
                  <a:srgbClr val="2F5496"/>
                </a:solidFill>
                <a:cs typeface="Calibri"/>
              </a:rPr>
              <a:t>are correct, sign the form </a:t>
            </a:r>
            <a:r>
              <a:rPr lang="en-GB" sz="1600" spc="10" dirty="0">
                <a:solidFill>
                  <a:srgbClr val="2F5496"/>
                </a:solidFill>
                <a:cs typeface="Calibri"/>
              </a:rPr>
              <a:t>in </a:t>
            </a:r>
            <a:r>
              <a:rPr lang="en-GB" sz="1600" spc="15" dirty="0">
                <a:solidFill>
                  <a:srgbClr val="2F5496"/>
                </a:solidFill>
                <a:cs typeface="Calibri"/>
              </a:rPr>
              <a:t>the register against the donation  </a:t>
            </a:r>
            <a:r>
              <a:rPr lang="en-GB" sz="1600" spc="20" dirty="0">
                <a:solidFill>
                  <a:srgbClr val="2F5496"/>
                </a:solidFill>
                <a:cs typeface="Calibri"/>
              </a:rPr>
              <a:t>number you </a:t>
            </a:r>
            <a:r>
              <a:rPr lang="en-GB" sz="1600" spc="15" dirty="0">
                <a:solidFill>
                  <a:srgbClr val="2F5496"/>
                </a:solidFill>
                <a:cs typeface="Calibri"/>
              </a:rPr>
              <a:t>are collecting. </a:t>
            </a:r>
            <a:r>
              <a:rPr lang="en-GB" sz="1600" spc="20" dirty="0">
                <a:solidFill>
                  <a:srgbClr val="2F5496"/>
                </a:solidFill>
                <a:cs typeface="Calibri"/>
              </a:rPr>
              <a:t>Record </a:t>
            </a:r>
            <a:r>
              <a:rPr lang="en-GB" sz="1600" spc="15" dirty="0">
                <a:solidFill>
                  <a:srgbClr val="2F5496"/>
                </a:solidFill>
                <a:cs typeface="Calibri"/>
              </a:rPr>
              <a:t>date </a:t>
            </a:r>
            <a:r>
              <a:rPr lang="en-GB" sz="1600" spc="20" dirty="0">
                <a:solidFill>
                  <a:srgbClr val="2F5496"/>
                </a:solidFill>
                <a:cs typeface="Calibri"/>
              </a:rPr>
              <a:t>and </a:t>
            </a:r>
            <a:r>
              <a:rPr lang="en-GB" sz="1600" spc="15" dirty="0">
                <a:solidFill>
                  <a:srgbClr val="2F5496"/>
                </a:solidFill>
                <a:cs typeface="Calibri"/>
              </a:rPr>
              <a:t>time of removal. </a:t>
            </a:r>
            <a:r>
              <a:rPr lang="en-GB" sz="1600" spc="5" dirty="0">
                <a:solidFill>
                  <a:srgbClr val="2F5496"/>
                </a:solidFill>
                <a:cs typeface="Calibri"/>
              </a:rPr>
              <a:t>If </a:t>
            </a:r>
            <a:r>
              <a:rPr lang="en-GB" sz="1600" spc="20" dirty="0">
                <a:solidFill>
                  <a:srgbClr val="2F5496"/>
                </a:solidFill>
                <a:cs typeface="Calibri"/>
              </a:rPr>
              <a:t>two </a:t>
            </a:r>
            <a:r>
              <a:rPr lang="en-GB" sz="1600" spc="15" dirty="0">
                <a:solidFill>
                  <a:srgbClr val="2F5496"/>
                </a:solidFill>
                <a:cs typeface="Calibri"/>
              </a:rPr>
              <a:t>or </a:t>
            </a:r>
            <a:r>
              <a:rPr lang="en-GB" sz="1600" spc="20" dirty="0">
                <a:solidFill>
                  <a:srgbClr val="2F5496"/>
                </a:solidFill>
                <a:cs typeface="Calibri"/>
              </a:rPr>
              <a:t>more </a:t>
            </a:r>
            <a:r>
              <a:rPr lang="en-GB" sz="1600" spc="15" dirty="0">
                <a:solidFill>
                  <a:srgbClr val="2F5496"/>
                </a:solidFill>
                <a:cs typeface="Calibri"/>
              </a:rPr>
              <a:t>units of blood are required  to be taken at the </a:t>
            </a:r>
            <a:r>
              <a:rPr lang="en-GB" sz="1600" spc="20" dirty="0">
                <a:solidFill>
                  <a:srgbClr val="2F5496"/>
                </a:solidFill>
                <a:cs typeface="Calibri"/>
              </a:rPr>
              <a:t>same </a:t>
            </a:r>
            <a:r>
              <a:rPr lang="en-GB" sz="1600" spc="15" dirty="0">
                <a:solidFill>
                  <a:srgbClr val="2F5496"/>
                </a:solidFill>
                <a:cs typeface="Calibri"/>
              </a:rPr>
              <a:t>time for a patient (usually an urgent situation) a blue blood transport cold </a:t>
            </a:r>
            <a:r>
              <a:rPr lang="en-GB" sz="1600" spc="20" dirty="0">
                <a:solidFill>
                  <a:srgbClr val="2F5496"/>
                </a:solidFill>
                <a:cs typeface="Calibri"/>
              </a:rPr>
              <a:t>box  must </a:t>
            </a:r>
            <a:r>
              <a:rPr lang="en-GB" sz="1600" spc="15" dirty="0">
                <a:solidFill>
                  <a:srgbClr val="2F5496"/>
                </a:solidFill>
                <a:cs typeface="Calibri"/>
              </a:rPr>
              <a:t>be used. Please write “taken </a:t>
            </a:r>
            <a:r>
              <a:rPr lang="en-GB" sz="1600" spc="10" dirty="0">
                <a:solidFill>
                  <a:srgbClr val="2F5496"/>
                </a:solidFill>
                <a:cs typeface="Calibri"/>
              </a:rPr>
              <a:t>in </a:t>
            </a:r>
            <a:r>
              <a:rPr lang="en-GB" sz="1600" spc="15" dirty="0">
                <a:solidFill>
                  <a:srgbClr val="2F5496"/>
                </a:solidFill>
                <a:cs typeface="Calibri"/>
              </a:rPr>
              <a:t>box” (or use the </a:t>
            </a:r>
            <a:r>
              <a:rPr lang="en-GB" sz="1600" spc="20" dirty="0">
                <a:solidFill>
                  <a:srgbClr val="2F5496"/>
                </a:solidFill>
                <a:cs typeface="Calibri"/>
              </a:rPr>
              <a:t>stamp </a:t>
            </a:r>
            <a:r>
              <a:rPr lang="en-GB" sz="1600" spc="15" dirty="0">
                <a:solidFill>
                  <a:srgbClr val="2F5496"/>
                </a:solidFill>
                <a:cs typeface="Calibri"/>
              </a:rPr>
              <a:t>provided) </a:t>
            </a:r>
            <a:r>
              <a:rPr lang="en-GB" sz="1600" spc="20" dirty="0">
                <a:solidFill>
                  <a:srgbClr val="2F5496"/>
                </a:solidFill>
                <a:cs typeface="Calibri"/>
              </a:rPr>
              <a:t>on </a:t>
            </a:r>
            <a:r>
              <a:rPr lang="en-GB" sz="1600" spc="15" dirty="0">
                <a:solidFill>
                  <a:srgbClr val="2F5496"/>
                </a:solidFill>
                <a:cs typeface="Calibri"/>
              </a:rPr>
              <a:t>form </a:t>
            </a:r>
            <a:r>
              <a:rPr lang="en-GB" sz="1600" spc="10" dirty="0">
                <a:solidFill>
                  <a:srgbClr val="2F5496"/>
                </a:solidFill>
                <a:cs typeface="Calibri"/>
              </a:rPr>
              <a:t>in</a:t>
            </a:r>
            <a:r>
              <a:rPr lang="en-GB" sz="1600" spc="55" dirty="0">
                <a:solidFill>
                  <a:srgbClr val="2F5496"/>
                </a:solidFill>
                <a:cs typeface="Calibri"/>
              </a:rPr>
              <a:t> </a:t>
            </a:r>
            <a:r>
              <a:rPr lang="en-GB" sz="1600" spc="15" dirty="0">
                <a:solidFill>
                  <a:srgbClr val="2F5496"/>
                </a:solidFill>
                <a:cs typeface="Calibri"/>
              </a:rPr>
              <a:t>register.</a:t>
            </a:r>
            <a:endParaRPr lang="en-GB" sz="1600" dirty="0">
              <a:cs typeface="Calibri"/>
            </a:endParaRPr>
          </a:p>
          <a:p>
            <a:pPr marL="240665" marR="122555" indent="-227965">
              <a:lnSpc>
                <a:spcPts val="1970"/>
              </a:lnSpc>
              <a:spcBef>
                <a:spcPts val="60"/>
              </a:spcBef>
              <a:buFontTx/>
              <a:buChar char="•"/>
              <a:tabLst>
                <a:tab pos="240665" algn="l"/>
                <a:tab pos="241300" algn="l"/>
              </a:tabLst>
            </a:pPr>
            <a:endParaRPr lang="en-GB" sz="1550" dirty="0">
              <a:cs typeface="Calibri"/>
            </a:endParaRPr>
          </a:p>
          <a:p>
            <a:pPr marL="240665" marR="122555" indent="-227965">
              <a:lnSpc>
                <a:spcPts val="1970"/>
              </a:lnSpc>
              <a:spcBef>
                <a:spcPts val="60"/>
              </a:spcBef>
              <a:buChar char="•"/>
              <a:tabLst>
                <a:tab pos="240665" algn="l"/>
                <a:tab pos="241300" algn="l"/>
              </a:tabLst>
            </a:pPr>
            <a:endParaRPr sz="1550" dirty="0">
              <a:latin typeface="Calibri"/>
              <a:cs typeface="Calibri"/>
            </a:endParaRPr>
          </a:p>
        </p:txBody>
      </p:sp>
    </p:spTree>
    <p:custDataLst>
      <p:tags r:id="rId1"/>
    </p:custDataLst>
    <p:extLst>
      <p:ext uri="{BB962C8B-B14F-4D97-AF65-F5344CB8AC3E}">
        <p14:creationId xmlns:p14="http://schemas.microsoft.com/office/powerpoint/2010/main" val="343358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CB9BED7-1C7D-4C8B-A5C9-630B53CB3DCE}"/>
              </a:ext>
            </a:extLst>
          </p:cNvPr>
          <p:cNvSpPr txBox="1"/>
          <p:nvPr/>
        </p:nvSpPr>
        <p:spPr>
          <a:xfrm>
            <a:off x="900566" y="627379"/>
            <a:ext cx="10485472" cy="5899372"/>
          </a:xfrm>
          <a:prstGeom prst="rect">
            <a:avLst/>
          </a:prstGeom>
        </p:spPr>
        <p:txBody>
          <a:bodyPr vert="horz" wrap="square" lIns="0" tIns="5080" rIns="0" bIns="0" rtlCol="0">
            <a:spAutoFit/>
          </a:bodyPr>
          <a:lstStyle/>
          <a:p>
            <a:pPr marL="285750" indent="-285750">
              <a:lnSpc>
                <a:spcPct val="100000"/>
              </a:lnSpc>
              <a:spcBef>
                <a:spcPts val="15"/>
              </a:spcBef>
              <a:buFont typeface="Arial" panose="020B0604020202020204" pitchFamily="34" charset="0"/>
              <a:buChar char="•"/>
            </a:pPr>
            <a:endParaRPr sz="1700" dirty="0">
              <a:latin typeface="Times New Roman"/>
              <a:cs typeface="Times New Roman"/>
            </a:endParaRPr>
          </a:p>
          <a:p>
            <a:pPr marL="299085" marR="59055" indent="-285750">
              <a:lnSpc>
                <a:spcPct val="104500"/>
              </a:lnSpc>
              <a:buFont typeface="Arial" panose="020B0604020202020204" pitchFamily="34" charset="0"/>
              <a:buChar char="•"/>
              <a:tabLst>
                <a:tab pos="241935" algn="l"/>
                <a:tab pos="242570" algn="l"/>
              </a:tabLst>
            </a:pPr>
            <a:r>
              <a:rPr sz="1600" spc="20" dirty="0">
                <a:solidFill>
                  <a:srgbClr val="2F5496"/>
                </a:solidFill>
                <a:latin typeface="Calibri"/>
                <a:cs typeface="Calibri"/>
              </a:rPr>
              <a:t>Whenever you </a:t>
            </a:r>
            <a:r>
              <a:rPr sz="1600" spc="15" dirty="0">
                <a:solidFill>
                  <a:srgbClr val="2F5496"/>
                </a:solidFill>
                <a:latin typeface="Calibri"/>
                <a:cs typeface="Calibri"/>
              </a:rPr>
              <a:t>are transporting blood </a:t>
            </a:r>
            <a:r>
              <a:rPr sz="1600" spc="20" dirty="0">
                <a:solidFill>
                  <a:srgbClr val="2F5496"/>
                </a:solidFill>
                <a:latin typeface="Calibri"/>
                <a:cs typeface="Calibri"/>
              </a:rPr>
              <a:t>components from </a:t>
            </a:r>
            <a:r>
              <a:rPr sz="1600" spc="15" dirty="0">
                <a:solidFill>
                  <a:srgbClr val="2F5496"/>
                </a:solidFill>
                <a:latin typeface="Calibri"/>
                <a:cs typeface="Calibri"/>
              </a:rPr>
              <a:t>the storage area to the </a:t>
            </a:r>
            <a:r>
              <a:rPr sz="1600" spc="10" dirty="0">
                <a:solidFill>
                  <a:srgbClr val="2F5496"/>
                </a:solidFill>
                <a:latin typeface="Calibri"/>
                <a:cs typeface="Calibri"/>
              </a:rPr>
              <a:t>clinical </a:t>
            </a:r>
            <a:r>
              <a:rPr sz="1600" spc="15" dirty="0">
                <a:solidFill>
                  <a:srgbClr val="2F5496"/>
                </a:solidFill>
                <a:latin typeface="Calibri"/>
                <a:cs typeface="Calibri"/>
              </a:rPr>
              <a:t>area, </a:t>
            </a:r>
            <a:r>
              <a:rPr sz="1600" spc="20" dirty="0">
                <a:solidFill>
                  <a:srgbClr val="2F5496"/>
                </a:solidFill>
                <a:latin typeface="Calibri"/>
                <a:cs typeface="Calibri"/>
              </a:rPr>
              <a:t>they  </a:t>
            </a:r>
            <a:r>
              <a:rPr sz="1600" spc="15" dirty="0">
                <a:solidFill>
                  <a:srgbClr val="2F5496"/>
                </a:solidFill>
                <a:latin typeface="Calibri"/>
                <a:cs typeface="Calibri"/>
              </a:rPr>
              <a:t>should be transported </a:t>
            </a:r>
            <a:r>
              <a:rPr sz="1600" spc="10" dirty="0">
                <a:solidFill>
                  <a:srgbClr val="2F5496"/>
                </a:solidFill>
                <a:latin typeface="Calibri"/>
                <a:cs typeface="Calibri"/>
              </a:rPr>
              <a:t>in </a:t>
            </a:r>
            <a:r>
              <a:rPr sz="1600" spc="15" dirty="0">
                <a:solidFill>
                  <a:srgbClr val="2F5496"/>
                </a:solidFill>
                <a:latin typeface="Calibri"/>
                <a:cs typeface="Calibri"/>
              </a:rPr>
              <a:t>a </a:t>
            </a:r>
            <a:r>
              <a:rPr sz="1600" spc="20" dirty="0">
                <a:solidFill>
                  <a:srgbClr val="2F5496"/>
                </a:solidFill>
                <a:latin typeface="Calibri"/>
                <a:cs typeface="Calibri"/>
              </a:rPr>
              <a:t>box </a:t>
            </a:r>
            <a:r>
              <a:rPr sz="1600" spc="15" dirty="0">
                <a:solidFill>
                  <a:srgbClr val="2F5496"/>
                </a:solidFill>
                <a:latin typeface="Calibri"/>
                <a:cs typeface="Calibri"/>
              </a:rPr>
              <a:t>or non-transparent bag. As </a:t>
            </a:r>
            <a:r>
              <a:rPr sz="1600" spc="20" dirty="0">
                <a:solidFill>
                  <a:srgbClr val="2F5496"/>
                </a:solidFill>
                <a:latin typeface="Calibri"/>
                <a:cs typeface="Calibri"/>
              </a:rPr>
              <a:t>soon </a:t>
            </a:r>
            <a:r>
              <a:rPr sz="1600" spc="15" dirty="0">
                <a:solidFill>
                  <a:srgbClr val="2F5496"/>
                </a:solidFill>
                <a:latin typeface="Calibri"/>
                <a:cs typeface="Calibri"/>
              </a:rPr>
              <a:t>as the blood </a:t>
            </a:r>
            <a:r>
              <a:rPr sz="1600" spc="20" dirty="0">
                <a:solidFill>
                  <a:srgbClr val="2F5496"/>
                </a:solidFill>
                <a:latin typeface="Calibri"/>
                <a:cs typeface="Calibri"/>
              </a:rPr>
              <a:t>components </a:t>
            </a:r>
            <a:r>
              <a:rPr sz="1600" spc="15" dirty="0">
                <a:solidFill>
                  <a:srgbClr val="2F5496"/>
                </a:solidFill>
                <a:latin typeface="Calibri"/>
                <a:cs typeface="Calibri"/>
              </a:rPr>
              <a:t>are collected  they </a:t>
            </a:r>
            <a:r>
              <a:rPr sz="1600" spc="20" dirty="0">
                <a:solidFill>
                  <a:srgbClr val="2F5496"/>
                </a:solidFill>
                <a:latin typeface="Calibri"/>
                <a:cs typeface="Calibri"/>
              </a:rPr>
              <a:t>must </a:t>
            </a:r>
            <a:r>
              <a:rPr sz="1600" spc="15" dirty="0">
                <a:solidFill>
                  <a:srgbClr val="2F5496"/>
                </a:solidFill>
                <a:latin typeface="Calibri"/>
                <a:cs typeface="Calibri"/>
              </a:rPr>
              <a:t>be transferred directly to the </a:t>
            </a:r>
            <a:r>
              <a:rPr sz="1600" spc="10" dirty="0">
                <a:solidFill>
                  <a:srgbClr val="2F5496"/>
                </a:solidFill>
                <a:latin typeface="Calibri"/>
                <a:cs typeface="Calibri"/>
              </a:rPr>
              <a:t>clinical </a:t>
            </a:r>
            <a:r>
              <a:rPr sz="1600" spc="15" dirty="0">
                <a:solidFill>
                  <a:srgbClr val="2F5496"/>
                </a:solidFill>
                <a:latin typeface="Calibri"/>
                <a:cs typeface="Calibri"/>
              </a:rPr>
              <a:t>area </a:t>
            </a:r>
            <a:r>
              <a:rPr sz="1600" spc="20" dirty="0">
                <a:solidFill>
                  <a:srgbClr val="2F5496"/>
                </a:solidFill>
                <a:latin typeface="Calibri"/>
                <a:cs typeface="Calibri"/>
              </a:rPr>
              <a:t>without</a:t>
            </a:r>
            <a:r>
              <a:rPr sz="1600" spc="15" dirty="0">
                <a:solidFill>
                  <a:srgbClr val="2F5496"/>
                </a:solidFill>
                <a:latin typeface="Calibri"/>
                <a:cs typeface="Calibri"/>
              </a:rPr>
              <a:t> delay.</a:t>
            </a:r>
            <a:endParaRPr sz="1600" dirty="0">
              <a:latin typeface="Calibri"/>
              <a:cs typeface="Calibri"/>
            </a:endParaRPr>
          </a:p>
          <a:p>
            <a:pPr marL="285750" indent="-285750">
              <a:lnSpc>
                <a:spcPct val="100000"/>
              </a:lnSpc>
              <a:buClr>
                <a:srgbClr val="2F5496"/>
              </a:buClr>
              <a:buFont typeface="Arial" panose="020B0604020202020204" pitchFamily="34" charset="0"/>
              <a:buChar char="•"/>
            </a:pPr>
            <a:endParaRPr sz="1600" dirty="0">
              <a:latin typeface="Times New Roman"/>
              <a:cs typeface="Times New Roman"/>
            </a:endParaRPr>
          </a:p>
          <a:p>
            <a:pPr marL="299085" marR="351155" indent="-285750">
              <a:lnSpc>
                <a:spcPct val="105100"/>
              </a:lnSpc>
              <a:buFont typeface="Arial" panose="020B0604020202020204" pitchFamily="34" charset="0"/>
              <a:buChar char="•"/>
              <a:tabLst>
                <a:tab pos="241935" algn="l"/>
                <a:tab pos="242570" algn="l"/>
              </a:tabLst>
            </a:pPr>
            <a:r>
              <a:rPr sz="1600" spc="20" dirty="0">
                <a:solidFill>
                  <a:srgbClr val="2F5496"/>
                </a:solidFill>
                <a:latin typeface="Calibri"/>
                <a:cs typeface="Calibri"/>
              </a:rPr>
              <a:t>Once </a:t>
            </a:r>
            <a:r>
              <a:rPr sz="1600" spc="15" dirty="0">
                <a:solidFill>
                  <a:srgbClr val="2F5496"/>
                </a:solidFill>
                <a:latin typeface="Calibri"/>
                <a:cs typeface="Calibri"/>
              </a:rPr>
              <a:t>the unit </a:t>
            </a:r>
            <a:r>
              <a:rPr sz="1600" spc="10" dirty="0">
                <a:solidFill>
                  <a:srgbClr val="2F5496"/>
                </a:solidFill>
                <a:latin typeface="Calibri"/>
                <a:cs typeface="Calibri"/>
              </a:rPr>
              <a:t>is </a:t>
            </a:r>
            <a:r>
              <a:rPr sz="1600" spc="15" dirty="0">
                <a:solidFill>
                  <a:srgbClr val="2F5496"/>
                </a:solidFill>
                <a:latin typeface="Calibri"/>
                <a:cs typeface="Calibri"/>
              </a:rPr>
              <a:t>received, </a:t>
            </a:r>
            <a:r>
              <a:rPr sz="1600" spc="5" dirty="0">
                <a:solidFill>
                  <a:srgbClr val="2F5496"/>
                </a:solidFill>
                <a:latin typeface="Calibri"/>
                <a:cs typeface="Calibri"/>
              </a:rPr>
              <a:t>it </a:t>
            </a:r>
            <a:r>
              <a:rPr sz="1600" spc="15" dirty="0">
                <a:solidFill>
                  <a:srgbClr val="2F5496"/>
                </a:solidFill>
                <a:latin typeface="Calibri"/>
                <a:cs typeface="Calibri"/>
              </a:rPr>
              <a:t>should be taken directly to the patient </a:t>
            </a:r>
            <a:r>
              <a:rPr sz="1600" spc="25" dirty="0">
                <a:solidFill>
                  <a:srgbClr val="2F5496"/>
                </a:solidFill>
                <a:latin typeface="Calibri"/>
                <a:cs typeface="Calibri"/>
              </a:rPr>
              <a:t>who </a:t>
            </a:r>
            <a:r>
              <a:rPr sz="1600" spc="10" dirty="0">
                <a:solidFill>
                  <a:srgbClr val="2F5496"/>
                </a:solidFill>
                <a:latin typeface="Calibri"/>
                <a:cs typeface="Calibri"/>
              </a:rPr>
              <a:t>will </a:t>
            </a:r>
            <a:r>
              <a:rPr sz="1600" spc="15" dirty="0">
                <a:solidFill>
                  <a:srgbClr val="2F5496"/>
                </a:solidFill>
                <a:latin typeface="Calibri"/>
                <a:cs typeface="Calibri"/>
              </a:rPr>
              <a:t>receive </a:t>
            </a:r>
            <a:r>
              <a:rPr sz="1600" spc="5" dirty="0">
                <a:solidFill>
                  <a:srgbClr val="2F5496"/>
                </a:solidFill>
                <a:latin typeface="Calibri"/>
                <a:cs typeface="Calibri"/>
              </a:rPr>
              <a:t>it </a:t>
            </a:r>
            <a:r>
              <a:rPr sz="1600" spc="20" dirty="0">
                <a:solidFill>
                  <a:srgbClr val="2F5496"/>
                </a:solidFill>
                <a:latin typeface="Calibri"/>
                <a:cs typeface="Calibri"/>
              </a:rPr>
              <a:t>and </a:t>
            </a:r>
            <a:r>
              <a:rPr sz="1600" spc="15" dirty="0">
                <a:solidFill>
                  <a:srgbClr val="2F5496"/>
                </a:solidFill>
                <a:latin typeface="Calibri"/>
                <a:cs typeface="Calibri"/>
              </a:rPr>
              <a:t>the  transfusion </a:t>
            </a:r>
            <a:r>
              <a:rPr sz="1600" spc="20" dirty="0">
                <a:solidFill>
                  <a:srgbClr val="2F5496"/>
                </a:solidFill>
                <a:latin typeface="Calibri"/>
                <a:cs typeface="Calibri"/>
              </a:rPr>
              <a:t>must </a:t>
            </a:r>
            <a:r>
              <a:rPr sz="1600" spc="15" dirty="0">
                <a:solidFill>
                  <a:srgbClr val="2F5496"/>
                </a:solidFill>
                <a:latin typeface="Calibri"/>
                <a:cs typeface="Calibri"/>
              </a:rPr>
              <a:t>begin immediately. This helps to minimise </a:t>
            </a:r>
            <a:r>
              <a:rPr sz="1600" spc="20" dirty="0">
                <a:solidFill>
                  <a:srgbClr val="2F5496"/>
                </a:solidFill>
                <a:latin typeface="Calibri"/>
                <a:cs typeface="Calibri"/>
              </a:rPr>
              <a:t>wastage, and </a:t>
            </a:r>
            <a:r>
              <a:rPr sz="1600" spc="15" dirty="0">
                <a:solidFill>
                  <a:srgbClr val="2F5496"/>
                </a:solidFill>
                <a:latin typeface="Calibri"/>
                <a:cs typeface="Calibri"/>
              </a:rPr>
              <a:t>provides rationale for </a:t>
            </a:r>
            <a:r>
              <a:rPr sz="1600" spc="20" dirty="0">
                <a:solidFill>
                  <a:srgbClr val="2F5496"/>
                </a:solidFill>
                <a:latin typeface="Calibri"/>
                <a:cs typeface="Calibri"/>
              </a:rPr>
              <a:t>the  </a:t>
            </a:r>
            <a:r>
              <a:rPr sz="1600" spc="15" dirty="0">
                <a:solidFill>
                  <a:srgbClr val="2F5496"/>
                </a:solidFill>
                <a:latin typeface="Calibri"/>
                <a:cs typeface="Calibri"/>
              </a:rPr>
              <a:t>patient being </a:t>
            </a:r>
            <a:r>
              <a:rPr sz="1600" spc="20" dirty="0">
                <a:solidFill>
                  <a:srgbClr val="2F5496"/>
                </a:solidFill>
                <a:latin typeface="Calibri"/>
                <a:cs typeface="Calibri"/>
              </a:rPr>
              <a:t>prepared </a:t>
            </a:r>
            <a:r>
              <a:rPr sz="1600" spc="15" dirty="0">
                <a:solidFill>
                  <a:srgbClr val="2F5496"/>
                </a:solidFill>
                <a:latin typeface="Calibri"/>
                <a:cs typeface="Calibri"/>
              </a:rPr>
              <a:t>for the </a:t>
            </a:r>
            <a:r>
              <a:rPr sz="1600" spc="20" dirty="0">
                <a:solidFill>
                  <a:srgbClr val="2F5496"/>
                </a:solidFill>
                <a:latin typeface="Calibri"/>
                <a:cs typeface="Calibri"/>
              </a:rPr>
              <a:t>procedure </a:t>
            </a:r>
            <a:r>
              <a:rPr sz="1600" spc="15" dirty="0">
                <a:solidFill>
                  <a:srgbClr val="2F5496"/>
                </a:solidFill>
                <a:latin typeface="Calibri"/>
                <a:cs typeface="Calibri"/>
              </a:rPr>
              <a:t>before the </a:t>
            </a:r>
            <a:r>
              <a:rPr sz="1600" spc="20" dirty="0">
                <a:solidFill>
                  <a:srgbClr val="2F5496"/>
                </a:solidFill>
                <a:latin typeface="Calibri"/>
                <a:cs typeface="Calibri"/>
              </a:rPr>
              <a:t>component </a:t>
            </a:r>
            <a:r>
              <a:rPr sz="1600" spc="10" dirty="0">
                <a:solidFill>
                  <a:srgbClr val="2F5496"/>
                </a:solidFill>
                <a:latin typeface="Calibri"/>
                <a:cs typeface="Calibri"/>
              </a:rPr>
              <a:t>is</a:t>
            </a:r>
            <a:r>
              <a:rPr sz="1600" spc="20" dirty="0">
                <a:solidFill>
                  <a:srgbClr val="2F5496"/>
                </a:solidFill>
                <a:latin typeface="Calibri"/>
                <a:cs typeface="Calibri"/>
              </a:rPr>
              <a:t> </a:t>
            </a:r>
            <a:r>
              <a:rPr sz="1600" spc="15" dirty="0">
                <a:solidFill>
                  <a:srgbClr val="2F5496"/>
                </a:solidFill>
                <a:latin typeface="Calibri"/>
                <a:cs typeface="Calibri"/>
              </a:rPr>
              <a:t>collected.</a:t>
            </a:r>
            <a:endParaRPr sz="1600" dirty="0">
              <a:latin typeface="Calibri"/>
              <a:cs typeface="Calibri"/>
            </a:endParaRPr>
          </a:p>
          <a:p>
            <a:pPr marL="285750" indent="-285750">
              <a:lnSpc>
                <a:spcPct val="100000"/>
              </a:lnSpc>
              <a:spcBef>
                <a:spcPts val="5"/>
              </a:spcBef>
              <a:buClr>
                <a:srgbClr val="2F5496"/>
              </a:buClr>
              <a:buFont typeface="Arial" panose="020B0604020202020204" pitchFamily="34" charset="0"/>
              <a:buChar char="•"/>
            </a:pPr>
            <a:endParaRPr sz="1600" dirty="0">
              <a:latin typeface="Times New Roman"/>
              <a:cs typeface="Times New Roman"/>
            </a:endParaRPr>
          </a:p>
          <a:p>
            <a:pPr marL="298450" marR="5080" indent="-285750">
              <a:lnSpc>
                <a:spcPct val="104900"/>
              </a:lnSpc>
              <a:buFont typeface="Arial" panose="020B0604020202020204" pitchFamily="34" charset="0"/>
              <a:buChar char="•"/>
              <a:tabLst>
                <a:tab pos="241300" algn="l"/>
                <a:tab pos="241935" algn="l"/>
              </a:tabLst>
            </a:pPr>
            <a:r>
              <a:rPr sz="1600" spc="10" dirty="0">
                <a:solidFill>
                  <a:srgbClr val="2F5496"/>
                </a:solidFill>
                <a:latin typeface="Calibri"/>
                <a:cs typeface="Calibri"/>
              </a:rPr>
              <a:t>In </a:t>
            </a:r>
            <a:r>
              <a:rPr sz="1600" spc="20" dirty="0">
                <a:solidFill>
                  <a:srgbClr val="2F5496"/>
                </a:solidFill>
                <a:latin typeface="Calibri"/>
                <a:cs typeface="Calibri"/>
              </a:rPr>
              <a:t>many </a:t>
            </a:r>
            <a:r>
              <a:rPr sz="1600" spc="15" dirty="0">
                <a:solidFill>
                  <a:srgbClr val="2F5496"/>
                </a:solidFill>
                <a:latin typeface="Calibri"/>
                <a:cs typeface="Calibri"/>
              </a:rPr>
              <a:t>places,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best practice for the nurse </a:t>
            </a:r>
            <a:r>
              <a:rPr sz="1600" spc="25" dirty="0">
                <a:solidFill>
                  <a:srgbClr val="2F5496"/>
                </a:solidFill>
                <a:latin typeface="Calibri"/>
                <a:cs typeface="Calibri"/>
              </a:rPr>
              <a:t>who </a:t>
            </a:r>
            <a:r>
              <a:rPr sz="1600" spc="10" dirty="0">
                <a:solidFill>
                  <a:srgbClr val="2F5496"/>
                </a:solidFill>
                <a:latin typeface="Calibri"/>
                <a:cs typeface="Calibri"/>
              </a:rPr>
              <a:t>is </a:t>
            </a:r>
            <a:r>
              <a:rPr sz="1600" spc="15" dirty="0">
                <a:solidFill>
                  <a:srgbClr val="2F5496"/>
                </a:solidFill>
                <a:latin typeface="Calibri"/>
                <a:cs typeface="Calibri"/>
              </a:rPr>
              <a:t>administering the blood transfusion to collect the  </a:t>
            </a:r>
            <a:r>
              <a:rPr sz="1600" spc="20" dirty="0">
                <a:solidFill>
                  <a:srgbClr val="2F5496"/>
                </a:solidFill>
                <a:latin typeface="Calibri"/>
                <a:cs typeface="Calibri"/>
              </a:rPr>
              <a:t>component, </a:t>
            </a:r>
            <a:r>
              <a:rPr sz="1600" spc="15" dirty="0">
                <a:solidFill>
                  <a:srgbClr val="2F5496"/>
                </a:solidFill>
                <a:latin typeface="Calibri"/>
                <a:cs typeface="Calibri"/>
              </a:rPr>
              <a:t>although </a:t>
            </a:r>
            <a:r>
              <a:rPr sz="1600" spc="20" dirty="0">
                <a:solidFill>
                  <a:srgbClr val="2F5496"/>
                </a:solidFill>
                <a:latin typeface="Calibri"/>
                <a:cs typeface="Calibri"/>
              </a:rPr>
              <a:t>you </a:t>
            </a:r>
            <a:r>
              <a:rPr sz="1600" spc="15" dirty="0">
                <a:solidFill>
                  <a:srgbClr val="2F5496"/>
                </a:solidFill>
                <a:latin typeface="Calibri"/>
                <a:cs typeface="Calibri"/>
              </a:rPr>
              <a:t>should check </a:t>
            </a:r>
            <a:r>
              <a:rPr sz="1600" spc="20" dirty="0">
                <a:solidFill>
                  <a:srgbClr val="2F5496"/>
                </a:solidFill>
                <a:latin typeface="Calibri"/>
                <a:cs typeface="Calibri"/>
              </a:rPr>
              <a:t>your </a:t>
            </a:r>
            <a:r>
              <a:rPr sz="1600" spc="15" dirty="0">
                <a:solidFill>
                  <a:srgbClr val="2F5496"/>
                </a:solidFill>
                <a:latin typeface="Calibri"/>
                <a:cs typeface="Calibri"/>
              </a:rPr>
              <a:t>organisation’s local policies for best practice  </a:t>
            </a:r>
            <a:r>
              <a:rPr sz="1600" spc="20" dirty="0">
                <a:solidFill>
                  <a:srgbClr val="2F5496"/>
                </a:solidFill>
                <a:latin typeface="Calibri"/>
                <a:cs typeface="Calibri"/>
              </a:rPr>
              <a:t>recommendations. </a:t>
            </a:r>
            <a:r>
              <a:rPr sz="1600" spc="25" dirty="0">
                <a:solidFill>
                  <a:srgbClr val="2F5496"/>
                </a:solidFill>
                <a:latin typeface="Calibri"/>
                <a:cs typeface="Calibri"/>
              </a:rPr>
              <a:t>On </a:t>
            </a:r>
            <a:r>
              <a:rPr sz="1600" spc="15" dirty="0">
                <a:solidFill>
                  <a:srgbClr val="2F5496"/>
                </a:solidFill>
                <a:latin typeface="Calibri"/>
                <a:cs typeface="Calibri"/>
              </a:rPr>
              <a:t>occasion, </a:t>
            </a:r>
            <a:r>
              <a:rPr sz="1600" spc="5" dirty="0">
                <a:solidFill>
                  <a:srgbClr val="2F5496"/>
                </a:solidFill>
                <a:latin typeface="Calibri"/>
                <a:cs typeface="Calibri"/>
              </a:rPr>
              <a:t>it </a:t>
            </a:r>
            <a:r>
              <a:rPr sz="1600" spc="20" dirty="0">
                <a:solidFill>
                  <a:srgbClr val="2F5496"/>
                </a:solidFill>
                <a:latin typeface="Calibri"/>
                <a:cs typeface="Calibri"/>
              </a:rPr>
              <a:t>may </a:t>
            </a:r>
            <a:r>
              <a:rPr sz="1600" spc="15" dirty="0">
                <a:solidFill>
                  <a:srgbClr val="2F5496"/>
                </a:solidFill>
                <a:latin typeface="Calibri"/>
                <a:cs typeface="Calibri"/>
              </a:rPr>
              <a:t>be necessary for </a:t>
            </a:r>
            <a:r>
              <a:rPr sz="1600" spc="20" dirty="0">
                <a:solidFill>
                  <a:srgbClr val="2F5496"/>
                </a:solidFill>
                <a:latin typeface="Calibri"/>
                <a:cs typeface="Calibri"/>
              </a:rPr>
              <a:t>another </a:t>
            </a:r>
            <a:r>
              <a:rPr sz="1600" spc="15" dirty="0">
                <a:solidFill>
                  <a:srgbClr val="2F5496"/>
                </a:solidFill>
                <a:latin typeface="Calibri"/>
                <a:cs typeface="Calibri"/>
              </a:rPr>
              <a:t>nurse, a porter or a healthcare  assistant </a:t>
            </a:r>
            <a:r>
              <a:rPr sz="1600" spc="10" dirty="0">
                <a:solidFill>
                  <a:srgbClr val="2F5496"/>
                </a:solidFill>
                <a:latin typeface="Calibri"/>
                <a:cs typeface="Calibri"/>
              </a:rPr>
              <a:t>to </a:t>
            </a:r>
            <a:r>
              <a:rPr sz="1600" spc="15" dirty="0">
                <a:solidFill>
                  <a:srgbClr val="2F5496"/>
                </a:solidFill>
                <a:latin typeface="Calibri"/>
                <a:cs typeface="Calibri"/>
              </a:rPr>
              <a:t>go </a:t>
            </a:r>
            <a:r>
              <a:rPr sz="1600" spc="20" dirty="0">
                <a:solidFill>
                  <a:srgbClr val="2F5496"/>
                </a:solidFill>
                <a:latin typeface="Calibri"/>
                <a:cs typeface="Calibri"/>
              </a:rPr>
              <a:t>and </a:t>
            </a:r>
            <a:r>
              <a:rPr sz="1600" spc="15" dirty="0">
                <a:solidFill>
                  <a:srgbClr val="2F5496"/>
                </a:solidFill>
                <a:latin typeface="Calibri"/>
                <a:cs typeface="Calibri"/>
              </a:rPr>
              <a:t>collect the blood</a:t>
            </a:r>
            <a:r>
              <a:rPr sz="1600" spc="35" dirty="0">
                <a:solidFill>
                  <a:srgbClr val="2F5496"/>
                </a:solidFill>
                <a:latin typeface="Calibri"/>
                <a:cs typeface="Calibri"/>
              </a:rPr>
              <a:t> </a:t>
            </a:r>
            <a:r>
              <a:rPr sz="1600" spc="15" dirty="0">
                <a:solidFill>
                  <a:srgbClr val="2F5496"/>
                </a:solidFill>
                <a:latin typeface="Calibri"/>
                <a:cs typeface="Calibri"/>
              </a:rPr>
              <a:t>instead.</a:t>
            </a:r>
            <a:endParaRPr sz="1600" dirty="0">
              <a:latin typeface="Calibri"/>
              <a:cs typeface="Calibri"/>
            </a:endParaRPr>
          </a:p>
          <a:p>
            <a:pPr marL="285750" indent="-285750">
              <a:lnSpc>
                <a:spcPct val="100000"/>
              </a:lnSpc>
              <a:spcBef>
                <a:spcPts val="5"/>
              </a:spcBef>
              <a:buClr>
                <a:srgbClr val="2F5496"/>
              </a:buClr>
              <a:buFont typeface="Arial" panose="020B0604020202020204" pitchFamily="34" charset="0"/>
              <a:buChar char="•"/>
            </a:pPr>
            <a:endParaRPr sz="1600" dirty="0">
              <a:latin typeface="Times New Roman"/>
              <a:cs typeface="Times New Roman"/>
            </a:endParaRPr>
          </a:p>
          <a:p>
            <a:pPr marL="298450" marR="189865" indent="-285750">
              <a:lnSpc>
                <a:spcPct val="104800"/>
              </a:lnSpc>
              <a:buFont typeface="Arial" panose="020B0604020202020204" pitchFamily="34" charset="0"/>
              <a:buChar char="•"/>
              <a:tabLst>
                <a:tab pos="240665" algn="l"/>
                <a:tab pos="241300" algn="l"/>
              </a:tabLst>
            </a:pPr>
            <a:r>
              <a:rPr sz="1600" spc="15" dirty="0">
                <a:solidFill>
                  <a:srgbClr val="2F5496"/>
                </a:solidFill>
                <a:latin typeface="Calibri"/>
                <a:cs typeface="Calibri"/>
              </a:rPr>
              <a:t>Regardless of </a:t>
            </a:r>
            <a:r>
              <a:rPr sz="1600" spc="25" dirty="0">
                <a:solidFill>
                  <a:srgbClr val="2F5496"/>
                </a:solidFill>
                <a:latin typeface="Calibri"/>
                <a:cs typeface="Calibri"/>
              </a:rPr>
              <a:t>who </a:t>
            </a:r>
            <a:r>
              <a:rPr sz="1600" spc="10" dirty="0">
                <a:solidFill>
                  <a:srgbClr val="2F5496"/>
                </a:solidFill>
                <a:latin typeface="Calibri"/>
                <a:cs typeface="Calibri"/>
              </a:rPr>
              <a:t>is </a:t>
            </a:r>
            <a:r>
              <a:rPr sz="1600" spc="15" dirty="0">
                <a:solidFill>
                  <a:srgbClr val="2F5496"/>
                </a:solidFill>
                <a:latin typeface="Calibri"/>
                <a:cs typeface="Calibri"/>
              </a:rPr>
              <a:t>designated to collect the blood, ultimate responsibility for collecting the correct  unit </a:t>
            </a:r>
            <a:r>
              <a:rPr sz="1600" spc="10" dirty="0">
                <a:solidFill>
                  <a:srgbClr val="2F5496"/>
                </a:solidFill>
                <a:latin typeface="Calibri"/>
                <a:cs typeface="Calibri"/>
              </a:rPr>
              <a:t>lies </a:t>
            </a:r>
            <a:r>
              <a:rPr sz="1600" spc="15" dirty="0">
                <a:solidFill>
                  <a:srgbClr val="2F5496"/>
                </a:solidFill>
                <a:latin typeface="Calibri"/>
                <a:cs typeface="Calibri"/>
              </a:rPr>
              <a:t>with the </a:t>
            </a:r>
            <a:r>
              <a:rPr sz="1600" spc="20" dirty="0">
                <a:solidFill>
                  <a:srgbClr val="2F5496"/>
                </a:solidFill>
                <a:latin typeface="Calibri"/>
                <a:cs typeface="Calibri"/>
              </a:rPr>
              <a:t>person </a:t>
            </a:r>
            <a:r>
              <a:rPr sz="1600" spc="25" dirty="0">
                <a:solidFill>
                  <a:srgbClr val="2F5496"/>
                </a:solidFill>
                <a:latin typeface="Calibri"/>
                <a:cs typeface="Calibri"/>
              </a:rPr>
              <a:t>who </a:t>
            </a:r>
            <a:r>
              <a:rPr sz="1600" spc="10" dirty="0">
                <a:solidFill>
                  <a:srgbClr val="2F5496"/>
                </a:solidFill>
                <a:latin typeface="Calibri"/>
                <a:cs typeface="Calibri"/>
              </a:rPr>
              <a:t>is </a:t>
            </a:r>
            <a:r>
              <a:rPr sz="1600" spc="15" dirty="0">
                <a:solidFill>
                  <a:srgbClr val="2F5496"/>
                </a:solidFill>
                <a:latin typeface="Calibri"/>
                <a:cs typeface="Calibri"/>
              </a:rPr>
              <a:t>authorising the collection. Therefore, </a:t>
            </a:r>
            <a:r>
              <a:rPr sz="1600" spc="5" dirty="0">
                <a:solidFill>
                  <a:srgbClr val="2F5496"/>
                </a:solidFill>
                <a:latin typeface="Calibri"/>
                <a:cs typeface="Calibri"/>
              </a:rPr>
              <a:t>it </a:t>
            </a:r>
            <a:r>
              <a:rPr sz="1600" spc="10" dirty="0">
                <a:solidFill>
                  <a:srgbClr val="2F5496"/>
                </a:solidFill>
                <a:latin typeface="Calibri"/>
                <a:cs typeface="Calibri"/>
              </a:rPr>
              <a:t>is </a:t>
            </a:r>
            <a:r>
              <a:rPr sz="1600" spc="15" dirty="0">
                <a:solidFill>
                  <a:srgbClr val="2F5496"/>
                </a:solidFill>
                <a:latin typeface="Calibri"/>
                <a:cs typeface="Calibri"/>
              </a:rPr>
              <a:t>the nurses’ responsibility to  provide the </a:t>
            </a:r>
            <a:r>
              <a:rPr sz="1600" spc="20" dirty="0">
                <a:solidFill>
                  <a:srgbClr val="2F5496"/>
                </a:solidFill>
                <a:latin typeface="Calibri"/>
                <a:cs typeface="Calibri"/>
              </a:rPr>
              <a:t>person </a:t>
            </a:r>
            <a:r>
              <a:rPr sz="1600" spc="15" dirty="0">
                <a:solidFill>
                  <a:srgbClr val="2F5496"/>
                </a:solidFill>
                <a:latin typeface="Calibri"/>
                <a:cs typeface="Calibri"/>
              </a:rPr>
              <a:t>delegated to collect the blood with </a:t>
            </a:r>
            <a:r>
              <a:rPr sz="1600" spc="10" dirty="0">
                <a:solidFill>
                  <a:srgbClr val="2F5496"/>
                </a:solidFill>
                <a:latin typeface="Calibri"/>
                <a:cs typeface="Calibri"/>
              </a:rPr>
              <a:t>all </a:t>
            </a:r>
            <a:r>
              <a:rPr sz="1600" spc="15" dirty="0">
                <a:solidFill>
                  <a:srgbClr val="2F5496"/>
                </a:solidFill>
                <a:latin typeface="Calibri"/>
                <a:cs typeface="Calibri"/>
              </a:rPr>
              <a:t>four points of the patient’s identification  information </a:t>
            </a:r>
            <a:r>
              <a:rPr sz="1600" spc="10" dirty="0">
                <a:solidFill>
                  <a:srgbClr val="2F5496"/>
                </a:solidFill>
                <a:latin typeface="Calibri"/>
                <a:cs typeface="Calibri"/>
              </a:rPr>
              <a:t>(first </a:t>
            </a:r>
            <a:r>
              <a:rPr sz="1600" spc="20" dirty="0">
                <a:solidFill>
                  <a:srgbClr val="2F5496"/>
                </a:solidFill>
                <a:latin typeface="Calibri"/>
                <a:cs typeface="Calibri"/>
              </a:rPr>
              <a:t>name, surname, </a:t>
            </a:r>
            <a:r>
              <a:rPr sz="1600" spc="15" dirty="0">
                <a:solidFill>
                  <a:srgbClr val="2F5496"/>
                </a:solidFill>
                <a:latin typeface="Calibri"/>
                <a:cs typeface="Calibri"/>
              </a:rPr>
              <a:t>date of birth, </a:t>
            </a:r>
            <a:r>
              <a:rPr sz="1600" spc="10" dirty="0">
                <a:solidFill>
                  <a:srgbClr val="2F5496"/>
                </a:solidFill>
                <a:latin typeface="Calibri"/>
                <a:cs typeface="Calibri"/>
              </a:rPr>
              <a:t>ID </a:t>
            </a:r>
            <a:r>
              <a:rPr sz="1600" spc="20" dirty="0">
                <a:solidFill>
                  <a:srgbClr val="2F5496"/>
                </a:solidFill>
                <a:latin typeface="Calibri"/>
                <a:cs typeface="Calibri"/>
              </a:rPr>
              <a:t>number). With much </a:t>
            </a:r>
            <a:r>
              <a:rPr sz="1600" spc="15" dirty="0">
                <a:solidFill>
                  <a:srgbClr val="2F5496"/>
                </a:solidFill>
                <a:latin typeface="Calibri"/>
                <a:cs typeface="Calibri"/>
              </a:rPr>
              <a:t>of this information being  </a:t>
            </a:r>
            <a:r>
              <a:rPr sz="1600" spc="20" dirty="0">
                <a:solidFill>
                  <a:srgbClr val="2F5496"/>
                </a:solidFill>
                <a:latin typeface="Calibri"/>
                <a:cs typeface="Calibri"/>
              </a:rPr>
              <a:t>recorded on </a:t>
            </a:r>
            <a:r>
              <a:rPr sz="1600" spc="15" dirty="0">
                <a:solidFill>
                  <a:srgbClr val="2F5496"/>
                </a:solidFill>
                <a:latin typeface="Calibri"/>
                <a:cs typeface="Calibri"/>
              </a:rPr>
              <a:t>the transfusion request, </a:t>
            </a:r>
            <a:r>
              <a:rPr sz="1600" spc="5" dirty="0">
                <a:solidFill>
                  <a:srgbClr val="2F5496"/>
                </a:solidFill>
                <a:latin typeface="Calibri"/>
                <a:cs typeface="Calibri"/>
              </a:rPr>
              <a:t>it </a:t>
            </a:r>
            <a:r>
              <a:rPr sz="1600" spc="15" dirty="0">
                <a:solidFill>
                  <a:srgbClr val="2F5496"/>
                </a:solidFill>
                <a:latin typeface="Calibri"/>
                <a:cs typeface="Calibri"/>
              </a:rPr>
              <a:t>can be a </a:t>
            </a:r>
            <a:r>
              <a:rPr sz="1600" spc="20" dirty="0">
                <a:solidFill>
                  <a:srgbClr val="2F5496"/>
                </a:solidFill>
                <a:latin typeface="Calibri"/>
                <a:cs typeface="Calibri"/>
              </a:rPr>
              <a:t>good </a:t>
            </a:r>
            <a:r>
              <a:rPr sz="1600" spc="15" dirty="0">
                <a:solidFill>
                  <a:srgbClr val="2F5496"/>
                </a:solidFill>
                <a:latin typeface="Calibri"/>
                <a:cs typeface="Calibri"/>
              </a:rPr>
              <a:t>idea to use this as a collection </a:t>
            </a:r>
            <a:r>
              <a:rPr sz="1600" spc="10" dirty="0">
                <a:solidFill>
                  <a:srgbClr val="2F5496"/>
                </a:solidFill>
                <a:latin typeface="Calibri"/>
                <a:cs typeface="Calibri"/>
              </a:rPr>
              <a:t>slip. </a:t>
            </a:r>
            <a:r>
              <a:rPr sz="1600" spc="5" dirty="0">
                <a:solidFill>
                  <a:srgbClr val="2F5496"/>
                </a:solidFill>
                <a:latin typeface="Calibri"/>
                <a:cs typeface="Calibri"/>
              </a:rPr>
              <a:t>If</a:t>
            </a:r>
            <a:r>
              <a:rPr sz="1600" spc="65" dirty="0">
                <a:solidFill>
                  <a:srgbClr val="2F5496"/>
                </a:solidFill>
                <a:latin typeface="Calibri"/>
                <a:cs typeface="Calibri"/>
              </a:rPr>
              <a:t> </a:t>
            </a:r>
            <a:r>
              <a:rPr sz="1600" spc="15" dirty="0">
                <a:solidFill>
                  <a:srgbClr val="2F5496"/>
                </a:solidFill>
                <a:latin typeface="Calibri"/>
                <a:cs typeface="Calibri"/>
              </a:rPr>
              <a:t>your</a:t>
            </a:r>
            <a:r>
              <a:rPr lang="en-GB" sz="1600" spc="15" dirty="0">
                <a:solidFill>
                  <a:srgbClr val="2F5496"/>
                </a:solidFill>
                <a:latin typeface="Calibri"/>
                <a:cs typeface="Calibri"/>
              </a:rPr>
              <a:t> </a:t>
            </a:r>
            <a:r>
              <a:rPr lang="en-GB" sz="1600" spc="15" dirty="0">
                <a:solidFill>
                  <a:srgbClr val="2F5496"/>
                </a:solidFill>
                <a:cs typeface="Calibri"/>
              </a:rPr>
              <a:t>organisation uses an electronic blood tracking </a:t>
            </a:r>
            <a:r>
              <a:rPr lang="en-GB" sz="1600" spc="20" dirty="0">
                <a:solidFill>
                  <a:srgbClr val="2F5496"/>
                </a:solidFill>
                <a:cs typeface="Calibri"/>
              </a:rPr>
              <a:t>system however, </a:t>
            </a:r>
            <a:r>
              <a:rPr lang="en-GB" sz="1600" spc="15" dirty="0">
                <a:solidFill>
                  <a:srgbClr val="2F5496"/>
                </a:solidFill>
                <a:cs typeface="Calibri"/>
              </a:rPr>
              <a:t>an electronic picking </a:t>
            </a:r>
            <a:r>
              <a:rPr lang="en-GB" sz="1600" spc="10" dirty="0">
                <a:solidFill>
                  <a:srgbClr val="2F5496"/>
                </a:solidFill>
                <a:cs typeface="Calibri"/>
              </a:rPr>
              <a:t>slip will </a:t>
            </a:r>
            <a:r>
              <a:rPr lang="en-GB" sz="1600" spc="15" dirty="0">
                <a:solidFill>
                  <a:srgbClr val="2F5496"/>
                </a:solidFill>
                <a:cs typeface="Calibri"/>
              </a:rPr>
              <a:t>be issued  to authorise the blood collection </a:t>
            </a:r>
            <a:r>
              <a:rPr lang="en-GB" sz="1600" spc="20" dirty="0">
                <a:solidFill>
                  <a:srgbClr val="2F5496"/>
                </a:solidFill>
                <a:cs typeface="Calibri"/>
              </a:rPr>
              <a:t>and </a:t>
            </a:r>
            <a:r>
              <a:rPr lang="en-GB" sz="1600" spc="15" dirty="0">
                <a:solidFill>
                  <a:srgbClr val="2F5496"/>
                </a:solidFill>
                <a:cs typeface="Calibri"/>
              </a:rPr>
              <a:t>this should be </a:t>
            </a:r>
            <a:r>
              <a:rPr lang="en-GB" sz="1600" spc="20" dirty="0">
                <a:solidFill>
                  <a:srgbClr val="2F5496"/>
                </a:solidFill>
                <a:cs typeface="Calibri"/>
              </a:rPr>
              <a:t>used </a:t>
            </a:r>
            <a:r>
              <a:rPr lang="en-GB" sz="1600" spc="15" dirty="0">
                <a:solidFill>
                  <a:srgbClr val="2F5496"/>
                </a:solidFill>
                <a:cs typeface="Calibri"/>
              </a:rPr>
              <a:t>by </a:t>
            </a:r>
            <a:r>
              <a:rPr lang="en-GB" sz="1600" spc="20" dirty="0">
                <a:solidFill>
                  <a:srgbClr val="2F5496"/>
                </a:solidFill>
                <a:cs typeface="Calibri"/>
              </a:rPr>
              <a:t>whoever </a:t>
            </a:r>
            <a:r>
              <a:rPr lang="en-GB" sz="1600" spc="10" dirty="0">
                <a:solidFill>
                  <a:srgbClr val="2F5496"/>
                </a:solidFill>
                <a:cs typeface="Calibri"/>
              </a:rPr>
              <a:t>is </a:t>
            </a:r>
            <a:r>
              <a:rPr lang="en-GB" sz="1600" spc="15" dirty="0">
                <a:solidFill>
                  <a:srgbClr val="2F5496"/>
                </a:solidFill>
                <a:cs typeface="Calibri"/>
              </a:rPr>
              <a:t>designated to collect </a:t>
            </a:r>
            <a:r>
              <a:rPr lang="en-GB" sz="1600" spc="20" dirty="0">
                <a:solidFill>
                  <a:srgbClr val="2F5496"/>
                </a:solidFill>
                <a:cs typeface="Calibri"/>
              </a:rPr>
              <a:t>the  component </a:t>
            </a:r>
            <a:r>
              <a:rPr lang="en-GB" sz="1600" spc="15" dirty="0">
                <a:solidFill>
                  <a:srgbClr val="2F5496"/>
                </a:solidFill>
                <a:cs typeface="Calibri"/>
              </a:rPr>
              <a:t>to be transfused. </a:t>
            </a:r>
            <a:r>
              <a:rPr lang="en-GB" sz="1600" spc="5" dirty="0">
                <a:solidFill>
                  <a:srgbClr val="2F5496"/>
                </a:solidFill>
                <a:cs typeface="Calibri"/>
              </a:rPr>
              <a:t>If </a:t>
            </a:r>
            <a:r>
              <a:rPr lang="en-GB" sz="1600" spc="15" dirty="0">
                <a:solidFill>
                  <a:srgbClr val="2F5496"/>
                </a:solidFill>
                <a:cs typeface="Calibri"/>
              </a:rPr>
              <a:t>the </a:t>
            </a:r>
            <a:r>
              <a:rPr lang="en-GB" sz="1600" spc="20" dirty="0">
                <a:solidFill>
                  <a:srgbClr val="2F5496"/>
                </a:solidFill>
                <a:cs typeface="Calibri"/>
              </a:rPr>
              <a:t>person </a:t>
            </a:r>
            <a:r>
              <a:rPr lang="en-GB" sz="1600" spc="15" dirty="0">
                <a:solidFill>
                  <a:srgbClr val="2F5496"/>
                </a:solidFill>
                <a:cs typeface="Calibri"/>
              </a:rPr>
              <a:t>requesting the </a:t>
            </a:r>
            <a:r>
              <a:rPr lang="en-GB" sz="1600" spc="20" dirty="0">
                <a:solidFill>
                  <a:srgbClr val="2F5496"/>
                </a:solidFill>
                <a:cs typeface="Calibri"/>
              </a:rPr>
              <a:t>component </a:t>
            </a:r>
            <a:r>
              <a:rPr lang="en-GB" sz="1600" spc="15" dirty="0">
                <a:solidFill>
                  <a:srgbClr val="2F5496"/>
                </a:solidFill>
                <a:cs typeface="Calibri"/>
              </a:rPr>
              <a:t>has not personally collected the  blood, they should sign a delivery receipt, </a:t>
            </a:r>
            <a:r>
              <a:rPr lang="en-GB" sz="1600" spc="20" dirty="0">
                <a:solidFill>
                  <a:srgbClr val="2F5496"/>
                </a:solidFill>
                <a:cs typeface="Calibri"/>
              </a:rPr>
              <a:t>which </a:t>
            </a:r>
            <a:r>
              <a:rPr lang="en-GB" sz="1600" spc="15" dirty="0">
                <a:solidFill>
                  <a:srgbClr val="2F5496"/>
                </a:solidFill>
                <a:cs typeface="Calibri"/>
              </a:rPr>
              <a:t>again includes the Patient Identification details as well  as the times of collection </a:t>
            </a:r>
            <a:r>
              <a:rPr lang="en-GB" sz="1600" spc="20" dirty="0">
                <a:solidFill>
                  <a:srgbClr val="2F5496"/>
                </a:solidFill>
                <a:cs typeface="Calibri"/>
              </a:rPr>
              <a:t>and</a:t>
            </a:r>
            <a:r>
              <a:rPr lang="en-GB" sz="1600" spc="25" dirty="0">
                <a:solidFill>
                  <a:srgbClr val="2F5496"/>
                </a:solidFill>
                <a:cs typeface="Calibri"/>
              </a:rPr>
              <a:t> </a:t>
            </a:r>
            <a:r>
              <a:rPr lang="en-GB" sz="1600" spc="15" dirty="0">
                <a:solidFill>
                  <a:srgbClr val="2F5496"/>
                </a:solidFill>
                <a:cs typeface="Calibri"/>
              </a:rPr>
              <a:t>delivery.</a:t>
            </a:r>
            <a:endParaRPr lang="en-GB" sz="1600" dirty="0">
              <a:cs typeface="Calibri"/>
            </a:endParaRPr>
          </a:p>
          <a:p>
            <a:pPr marL="240665" marR="189865" indent="-227965">
              <a:lnSpc>
                <a:spcPct val="104800"/>
              </a:lnSpc>
              <a:buChar char="•"/>
              <a:tabLst>
                <a:tab pos="240665" algn="l"/>
                <a:tab pos="241300" algn="l"/>
              </a:tabLst>
            </a:pPr>
            <a:endParaRPr sz="1550" dirty="0">
              <a:latin typeface="Calibri"/>
              <a:cs typeface="Calibri"/>
            </a:endParaRPr>
          </a:p>
        </p:txBody>
      </p:sp>
    </p:spTree>
    <p:custDataLst>
      <p:tags r:id="rId1"/>
    </p:custDataLst>
    <p:extLst>
      <p:ext uri="{BB962C8B-B14F-4D97-AF65-F5344CB8AC3E}">
        <p14:creationId xmlns:p14="http://schemas.microsoft.com/office/powerpoint/2010/main" val="15688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ryanhenry\Desktop\New Courses\Blood Component Transfusion - Module 3 (Collection and Delivery of Blood Components)\"/>
  <p:tag name="ISPRING_PRESENTATION_PATH" val="C:\Users\ryanhenry\Desktop\New Courses\Blood Component Transfusion - Module 3 (Collection and Delivery of Blood Components).pptx"/>
  <p:tag name="ISPRING_PROJECT_VERSION" val="9.3"/>
  <p:tag name="ISPRING_PROJECT_FOLDER_UPDATED" val="1"/>
  <p:tag name="ISPRING_SCREEN_RECS_UPDATED" val="C:\Users\ryanhenry\Desktop\New Courses\Blood Component Transfusion - Module 3 (Collection and Delivery of Blood Components)\"/>
  <p:tag name="ISPRING_DEFAULT_PRESENTE_ID" val="{5B8795C3-2823-4E39-89C7-D9A1EEC9D623}"/>
  <p:tag name="ISPRING_PRESENTER_PHOTO_0" val="png|iVBORw0KGgoAAAANSUhEUgAAAZAAAADDCAYAAACs0kchAAAAAXNSR0IArs4c6QAAAARnQU1BAACx&#10;jwv8YQUAAAAJcEhZcwAADsMAAA7DAcdvqGQAAPCLSURBVHhe7F0HWBVH1/5N78VE0ywxxhRj7733&#10;qNHEbhJ7772LvYAgIiJNQBQUUZp0UHrvvfeqAgKi9Dv/effeMevNxZLkS93zPO+z9+6dnTkze+a8&#10;c2Zm9/6fJJJIIokkkkgiiSSSSCKJJJJIIokkkkgiiSSSSCKJJJJIIokkkkgiiSSSSCKJJJJIIokk&#10;kkgiiSSSSCKJJJJIIokkkkgiiSSSSCKJJJJIIokkkkgiiSSSSCKJJJJIIokkkkgiiSSSSCKJJJJI&#10;IokkkkgiiSSSSCLJXyz9NgS+OkI79oNxp+LajzsT22W0bnTfCboxQ8Zpx4wcqxc7Ckd8n0Dn8fsY&#10;zYjPkb6fZuCriiwkkUQSSST5L8iA40lvjtaO7jReJ2b8WJ2YreN0oo3G6MQ4jTkVHTFWJzqHUDnu&#10;dAz7Vj+ZTTRME474Tukqx56OyRmrHRM55lSs8zjdWKMxp2O2jdWJ+na0dmKncadS31IUIYkkkkgi&#10;yb9FBhz3f3O0VtTAMSdj1o8+GXN1zKm4GCKMygn6qWyiUQabcDaFTdBLYuPPJLDxuvFEGLFs3CmA&#10;iANHnVjhPH5HOqQXrqPrx2pH3xurHRs7Rjvm2uhT0RtHaUcPGqcWLJGJJJJIIsk/WcZoxn8+Qjt6&#10;0VitmKtjT8VlUuTROEFfThjjTieQ849ho09Gs1Fa0XSMegQjNX8Bkc8jv8nTRwvXjzsdLycgypfy&#10;l42jcsacjLYZpRm1ZOSJ6C8UqkgiiSSSSPJPkCGaMZ1HnIzaRdFAxBjt2KpxZyi60EthRCJEBiCM&#10;X8hhxIkoNlwjkg1Tj3gEQ4//AuXfkB7X8TyQH/JF/igH5Y3Wjrk/6mRU9Eit6D3DdeK6KlSTRBJJ&#10;JJHk7yhDjgd1GKEVs5OcdsLoU7H1Y08nsrE6CYgMRGQRxYYRAQxVkMTgYxFs0NEINvCIAofD2cBD&#10;KoDzijRIj+sEggGpUH7Il5MKykO5Y3QT2RjSY+TJ6KThJ6N2Dz8e+qVCVUkkkUQSSf4OMsog4+2R&#10;WjHzKOoIGKEVJRtDxDFaO46NEpMGOfsh5PTh+AccCWcDiBAGEDH0PxjG+hwIY733h8qxT46++8Me&#10;gp/jaZC+H12H64V8KD/ki/xRDicTlA89oA/pJhtxMjpo+MnohYOOxr6rUF0SSSSRRJK/SgapR3QZ&#10;phV1foRW5N1RNOIfqR0rRAHyaalIwakPQYRBjr7/oTCBMEACPdWAENZ9TwjruiuYdd0dzHrRuV57&#10;Q1hfIosBRBIc/Sg9zuN3pEN6XIfrkQ/yQ77IH+WgPIFMqHxEJ8JUF+kF/YZrRVUM04qwGHoyqpui&#10;CpJIIokkkvyZMloj+vVhJ6LmDtOMjBp5OomNIAc9nBz1UGF6KpINpkhgEKaceJShII3uRATddoew&#10;TjuD2Tc7gtg324NYZzr2oHN96fd+RB4DiTQGizAIJIKohH7vQcSB9LgO1yMf5CcnFIpOQCaUHuWi&#10;fOgBfaAX9IOeIykiIdKLGawVOW+obvwbiipJIokkkkjyvxYij5Y0uj9ITrl4pE4SG6YZLTjoIQri&#10;GChMUZHTJ0eOqaceRBqIHDrvlDv+r7YGsi82B7Kv6diFSKDnrhDWT42cPjn/IUQ2w8n5A8MURwDn&#10;8TvSIX1Xug7XIx/kJxAR5Y9yUB7KRfnQA/pAL+gHPaEv9B6qGXVriHrEkaHq8R8qqiaJJJJIIsn/&#10;SgafiGs9SD3CbJhWTPVw7QQ29ESU4JyFiONohOCw+5Kzx3QTHHkXcuiIEuDsO2wOYO03+rN26/1Y&#10;Bzp2onM9yOkPIGc/+EAoG0FEMZbyGH8skn2rHsW+PU6gI77jPH5HOqTHdbge+SA/5Iv8Uc43VF6X&#10;XXIigR59SB/oJSy+C7oSkWBtBvprxtRQfS4OPRr0qaKKkkgiiSSS/NEyVDPi80HqkfbDTsbLhmvF&#10;yyOOYxRxELCQ3e9guLAe0UNNHnFgiokTR7sN/qz1Wl/28Wpfcvj+rOPWANaTHP0gIoPRR8PZJIoM&#10;pp+KZnN0Y9ncM7HsZ724h8B3nMfvSDeG0uO6XpgGo3w+o/yQL/JHOQ+JhMoXIhLSB3pBP+g5EESC&#10;tRnSf5hWHBt+Mp4NOh7h2P9w+FeKqkoiiSSSSPJHyVDN+M8HaUQ5DdNOxKidDVFEHINAHBQZ9FIQ&#10;R7e98qkqYXppi5w42qz1Yx+t9GEtV/iw1uToO2+lqIPSjj4czqZqyUljoUECW26cyNaaJbP15kls&#10;08Xkh8B3nMfviygd0uO60Zgqo3yQH/L9gPL/kNBGQSRfKIgE+nTbIycS6Al9oTf0Rz1QH9RrkEa0&#10;m0QikkgiiSR/oGDaasDRCMchJxPYYI0YNghRB0UB2EKL6aqe+8IEB915F0UE24PYF4gKHhKHL2ux&#10;zJs1X+LFWq32Yd3o96EHwtjkE5FszulYtsQoga0/n8S2WqSyXVZpbN/VdHbQJoMdsctkR+0zhSO+&#10;4zx+R7p1lB7XzTkdJ+QzjHRAviARlIPyUC7Khx4gsm+2BQn6QU8stkNv6I96oD6DNaLZkJOJbMCx&#10;KJc+B4PbKaouiSSSSCLJb5W+h4M+6Hc08vIgzQQ2UD2aEZGw/kLUIX9+A1tpu5BT7kSj/K+2BbIO&#10;mwLYp+v92CfkzFsu92HvLZWTR5s1PqzHjiA2kkb/005GswX6cWyNWRLbZpkikMNRIgpNx2x2yiWb&#10;nXHLYXruuczAI4+dpSO+69B5/I50SI/rcP1Cymc6XodC+fbYGSyUg/LeW+ItlA89Pl3nJ+gF/aAn&#10;1mUQjQjPk2BrMSIZqhfqN1gzib5HXu1xKOwjRRNIIokkkkjyrNJzW/jbvQ9FavU7Ft0w4HgM63ck&#10;kpxrBOtLTrfXPvmWXKwxdNoRyL6kqAML2Rj1f7jCm71PxPE+OfKWFA0gMuhOacaQo55xKpotMohn&#10;GyiK2GOVSoSQwbScsgTCMLqZx0y989kF33x20a+AWRJwxHecx+8gFKTHdbge+Sym/GacimFjKf/u&#10;OwOJRIi8qFyUDz2gT2vSC/pBT+gLvaF/L4qeEI0IpEj1Qz37H49u7HM06lRXtah3FE0hiSSSSCLJ&#10;U8uVK8/3Phy2ou/RiLv91eME59r3cATrczBcMWUV+nBb7peiRXI46/fguAkfLvdmbYg8um4NZCMP&#10;hrLp2jFsiWEC23QhmalZpzF1h0x22jWHGd3IY+d9iDD8C9mVoCJ2LaSI2YQWMzuCLQHfcR6/Ix3S&#10;n6aoBNcjH+SHfGdoIxIJFcoDiaD895ciGvFiHwgk4svagURIX77tF8+QoD6oF+onkCTqeyyqvM+R&#10;iNVD1bxeULSIJJJIIokkTyM9D0cN7HMkMrm/RgI51SjW53A463VATB4hrOM2vlDux1qRc24J8iCH&#10;3ZJG/R9jMXu1D/t6YwAbui+ETdWMYgvPyiOPvVfk5IGpKROvfDlxBBNphNxi9uG3mVPkbeYafYe5&#10;EHDEd5zH79bBxUJ6RCS4XkNBIhvMk9gi/Xj2PR5m3E+6bQoQyv8Yi/eIRqAXEUorIhboC72hf+cd&#10;WBcJZT2oXqhfn0OIRKIY6t3naGRav8ORQxVNIokkkkgiyZOk66GoT3odiXDsdyKJ9QF5kFPtfTCM&#10;9dgfyrrtDVU81xEkPMQnX+8gJ72cRvrkpD8gZ92KyKPtGh/2BTnqvruD2cTjEeznM7FsnVkS222V&#10;ytTtM5kuRR7nbsrJ41pIMXMIu8WcI+8wt5g7zCO2hN2IKyXIj/iO8/jdIey2kP5SQKFwPfLRoPz2&#10;XEll6yn/eVTOJHWKJKhclA89oA/0EshtmZegL/TmDzN2IhLpChKh+vU+QNEI1ZfIk6H+vQ5HuHU/&#10;GNFW0TSSSCKJJJI8Rpr1OhK+udeRqOo+x2JZb3KmGJl3R+RB5NGZHPPX2Gm1RU4erchBY3suRvgf&#10;kHNuRSP+T2mU//k6P9aZRvmjDoWxmdrRbIVRPNtmkcIO2WSwU87ZzMgzj1n4FTLroGJmT+SBKMOd&#10;SAKk4ZVQyrziS5m34ojvOI/fnRGNUHpch+sxnaVD+R2mfLdbpgjlzBKmssKE8qEH9IFe0E+IREhf&#10;6A39O4BEqD6dsEOL6od6or6ot1D/I5G11B47/o+xZor2kUQSSSSRRJV02x/Zu8eh8OQ+6vGsJznR&#10;njQih1PtCvLYFcI60mi9g0Ae/qzVal/2gbDTisiDIhA46XbkrDuQY+640Z/12RnIJquHs/l6sWzj&#10;+USmdiWNnXDIEhbCzbzz2WWKIrDG4Rgun7Li5OGbSEgq+wX0nZOIG6VDelx3ObBQyAf5IV/kv4HK&#10;WUDlTaYopO+uIEEP6AO9BBLhkRLpDf1RD5BIxx3Y5hsi1BP1Rb1Rf7RDjwNh6d33h/RXNJEkkkgi&#10;iSTK0lEt/qXuB8L0eh6NZT0ORpDjDGfdyJl2wbQVyGN7MPtyaxD7bEMAa70Gu618WYul3vJpoZXe&#10;5KR92BfrfAWn3WWLPxu2L4RN14piywwRfSSzQ9fSFdFHLrvgk8+sAosEInCKuC1MUYEgEHX4JpYx&#10;PxHwHed5FIL0WGC/QtcjH6MbuUK+hyl/lLOcopAZJ6PY8P2hgh7QB3pBP+gJfaE39Ec9UJ8viRRR&#10;P9QT9UW9UX+0Q8+jcaz7gQjDtmperyiaShJJJJFEErF0ORg+otv+sOIeR2JY9/0UdaiRAwZ57Ebk&#10;IZ+2+mxTIGu9zp99uMrnIXl8tMJbvuZBI/2vN/qxzpv9WY9tgWzM4XA2RyearTqXwHZeSmFHbDKY&#10;jnOW4PCxPdc6qIiI4JZACA+nrxQk4qMgDX7E+UcIRJjGKhLyQX6YxjpqmyGUs5rKm0vl4kn3Xlgo&#10;J32gF/SDntD3IYlQVNJ6rT/7DCQDEqF6or6oN+qPdkB7dDsQfqvL/vCxiqaSRBJJJJGES0+D8Be7&#10;7g816nE4jnXbT5EHOU8sLGO3FV5OiMjjc+EhQX/28Rr50+XYqgtn3Ga1N2u/1pd9tcGPfbPJn3Xd&#10;EsD67QpiE49FsJ9Ox7C1Jols9+UUdtiGIhAnikDI4ZsLEUghsw1RTGFF3WYesUQisSXsJhHFzXgi&#10;k/hS4YjvOI/fkU6YwqLrcD3yQUSDfI9Q/ihnnWki+1k3ln1L5fcnPbpuDRD0gn7QE7uzoHcL0h/1&#10;wHu02hK5oH5fbpW/jLET1Rv1RzugPXociWdd94ebfX7K+WVFk0kiiSSSSALpuj9sYJf9YQXdDkSR&#10;0wxjXUAeu+T/2/HVtl/IA1M+eMIbD+h9sMyHtcLU1Vo+dSWPPrqTwx64O4hNOhbO5pMjX0sOfRci&#10;EIoQ4OgNFGsgl/wL2VUsolMU4khRhTORgwsBUYaHACINOuK7S7T8d6RDelyH689TPsgP+SICQTko&#10;b8GZWDb5eLigB/SBXtBPmMoifaH3h6Q/6oH6tKJ6oX6oJ+oLEkH90Q5oD7RL133hxV3VwoYpmkwS&#10;SSSRRBJI130RR7sdiiZHGQlHqVg0D2Xf7AhhX20NZu2xZXdDAGu1mghkBR7S82WtVvkKO5w6bCDn&#10;TCP8LhR5dCfn22tHMBu8N4R9px7J5p+Jowgkie26nMaO2WWyk+TosehtcjOfWfgVCCQg34l1W9jK&#10;e50IAjuynKPuPAS+4zx+RzpOHrge+SA/bcoX+e+mctaaJrH5enFsCpU/BE+bkz7QC/pBT+j7KUUi&#10;0B/1QH0+oXqhfqjnl1Rf1Bv1Rzt03QcCiWTdD8WwrgeiNNTU2HOKZpNEEkkk+W9Lz2PhbboeiIzo&#10;humrAxGsq1o460Kj7k67Q1nH7SHsiy1B7LNNQazt+gD2ySp/9uFKP+H46Vo/9vk6f/YVjdo7bQ5g&#10;3chJ9yRn3WdnCBuqFsKmaMgJZM25JLbDIpUdsckUdkudds1lBp55zNQLrykpZJb+eNK8mF0LviU8&#10;LGgXikVyHDnkDxHid6RDelyH6w0pH+SHfJH/TstUtoYICwQylcqHHtAHekE/6Al9P6doA/rz+nxM&#10;x7Z0Dms8qC/qjfp32Yu1oHChXdA+XQ6Ex/Q6GvqZoukkkUQSSf7b0vVw1I/dDkXWdMNi8UGKQPaH&#10;s87kNDvtDmNf7whlHWhE3o4IpM36QPbRan/2yRo/1paIoz3edEvOuCON7LtsDWQ9yEn33hXC+u4O&#10;YUP2hbLJJ6LYj7pxbAURyNaLqWyfNV6amMW0nHKYrlsuM7yRJzwMeN6nkF30K6KooohZBWJ3lRzY&#10;pfXLZ0QdWDQvEtLjOlx/hvLRcswR8t13NUMoZyWV9xMR13dU/pD9oYI+0Av6QU/o+yXpDf1RD9QH&#10;9UL9UE/U9yuq9zdUf7QD2gPt0u0wRSCHIuu7Hoqar2g6SSSRRJL/rqipqT3X7UikQfdjMaz70WjW&#10;7RBFIDTa7ryPIhAafX9NjrfDtmD22eYg1hpTWORw21Ak8tnGQPal4knuLtuDWPedwawXjfT77gll&#10;/faGsEF0/USNKDb7dBxbapTANpgnC9NYB65lMnWKFrSdc9hpl1ym75HLjL3ymTERgplPgfCuK0QX&#10;5iLgO87jd6RDelyH67Vd8E6sLCFf5L/xQjJbRuWhXJQ/eH+YoA/0gn7QE/p2JL2hP+qB+qBeqB/q&#10;ifp+RWlRf7QD2gPt0v1INOt+PJaIJNJk+vQrzyuaUBJJJJHkvyldNILbdT8eGd9LK4n1IALpfiSK&#10;dSdn2YWcZic1IhAahXfYHsI+2xrE2m4KZG3J4cLJfrElmHUkR9uZHHI3Ipme5KD77CFnrRbK+pPT&#10;HUAj/3HH8S+DsWyBQQJbbZbMNluksj0UhRy0yWTHyOmfcMxm2q5EBO657Ix7HjOgiEIAkYSRCIYE&#10;/tsZjzwh/SlMW9H1xykf5Id8N1ukCeWgPJSL8qEH9IFe0A96Ql/oDf1RD9QH9UL9UE/UF/VG/dEO&#10;aA+0S49j0ayXZiLrdjw6qfuRiM8VTSiJJJJI8t+UnieipvTUiC7vTQTS83g06wECORwlTNl03hfB&#10;OpLT/WJHKPt8WwhrtxmL6eR0t4awr7bJt/h2xdQQRvc0Wu9L6EfOuv/+cHLa4WzY4Qg2RSuG/Xgm&#10;ni0xSmLrzFPY1ktp5Owz2D6KGA7bZbFj13OYhlMO03ImUnDLZToC8LbdR4Hz+F2Log6kP07X4fr9&#10;lM+eKxlsG+W7zjyVLTFOEsqbSuUOp/KhB/SBXtAPekJf6C1/IWSoUB/UC/VDPVFf1Bv1Rzt0P0Tk&#10;Qe2C9umtlciovSp7qkdNVzShJJJIIsl/U3qrx+zqdSK2sbdmAut1PIb1pFF2jyPRcgI5EMm+UQtn&#10;X+0OZx3IqbYnZ9uB8NWOMPbNTryVF86YnDKl6UPOtg8d+5HDHkCj9gH7I9ggOo5Tj6FoIJ79rJ/I&#10;lpkkszXk5DdRpLDDKoPtJiI5YJPFDhARHLbLJjKhiIKgriCVh3AEYch/Rzqkx3UgIuSzyTKNraV8&#10;kT/KQXkod7BCD+gDvaAf9IS+0Bv6d6J6oD6ol1A/qifqi3qj/miHHkSoaBe0D9qpN9pLPWa/ogkl&#10;kUQSSf6Dosae66sZZ93vTAaNrONZb41Y1ks9VnCWmO/vSiPvTvsj2dd7ItiXu8IFfEXouDuCdaZz&#10;3faGs55qEaw3pelDzrYfOev+dAQGkOMFhtLIfZJWHJt1JpHNM0xmS0xS2MrzqWzdxTS2+VI6226V&#10;yXZZZ7K917KYmk02228rxwEl4Bx+Rzqkx3W4HvkgP+SL/GfpJgrloVyuA9cJ+kFP6Au9oT/qgfqg&#10;XryOqC/q3fUgRWPUDj2PEnlQu6B9emvGs3666ayPVpy99F8hkkjyJ0l8fPwbycnJ72dnZ7fLy8vr&#10;QOhaWFjY+86dO71ycnIG5+fnz6fvywkr6LcfKd2A3NzcPkBmZmbX9PT0Dmlpaa0pn+ZWVlavKrKV&#10;5HdI52MxrfrpJIQP1M9mfU/Gs77kHHufiKORdhyRCBaLY1inA9Hsm31R5FQjWUfCN3spMlEj50ro&#10;vg/OOIr1IsAx9yeHO+BQNB2jyXHTkT4PPBzNRhyPZZMo/+nk3H8ySGYLjFPYMtNUttKcIoeL6WyD&#10;BciAcDmTbbuSybYSOeDIwb/jd6RDelyH65EP8kO+M0AeVM5IKg/lonxBD+gj6CXXE/pCb+iPeqA+&#10;qBfqh3p+o0bESfVG/XtQO6A90C5oH7TTQP0s1vdUfGx/Dek175JI8ocLOf+PiAS6FBcXjy4pKZlH&#10;x10Ek6KiIvtbt27F3b59O5OIo7qyspJVVFQ8FkhD6e/R9el0bRAdrQsKCs4Q4awi4pmUkpLSNyoq&#10;6lMqVnrd9jNKX92Evv3PJKcPMshm/U4nsX6nEllf7QQaXceznjTa7kGOs+uRGNblEBHJfjruj2ad&#10;D8Sw7gfJsRJ6kWPuQ78JIIfdl9L2J6c7gCAc6Ts+DzoSy0ZqxLOJlP+0M0lsjgE5fKMUtsgkjS05&#10;n8aWnycyuJDOVltkCFhLWG+Z+RD4vkbxG9IhPa7D9T8ZpQr5Id9JlP+oE/FCeSgX5Yv16UffoSfX&#10;GfqjHqgP6oX6CfWk76h3dxAptUMfEAe1C9oH7TTIIIv1103M6amTPFDRlJJIIslvFXLqn5FDH0XH&#10;ZWVlZVrk6J3J6ScRGurr61l1dTW7f/8+u3fvHisvL2d3795lpaWljMjlqUB5CteBUKqqqoS86urq&#10;hPNUZh4RkzeVeYqIZUlcXNzAY8eOva1QTZLHyICzyd8N0E++Pcgwkw3QTWYDyDn2B4mcTBTm+nuR&#10;0+9xLI51O0JEciiWdSfgYbqeh2lUTsfedOwLkMMG+h0lx03HgYT+dL4/HLmAODboaBwbcSKBfXsq&#10;iX2nm8Sm6aWwWeT45xqlsXnn0th8IoNFphlsoVk6W3o+gwjiF+D7IjqP35EO6XEdrkc+yA/5jqT8&#10;B5G+KA/lonzoAX3wHfpxXaE39Ec9UB/UC/VDPVFf1LunOkVk1A59tRKEdkH7oJ3QXgPPJpcO0Ev9&#10;QdGUkkgiybMIjf57EUGso0jCiI7BhGI49sbGRvbgwQMhcgBJ0O8PQWl+N8T5gVxAKihXJpMJZRKZ&#10;ZBCpXCf9DiQmJg5t27at9AruJmSwfvLiIQap1UONMtlgcsSDz6SwQaeJSE4lE4kk0cibiEQjgRxp&#10;AutxNJ71EpDAeh+jEfkxcqx07EcYQOiP43H554H4TE4Y5/B5IKUdQNcNOp7AhpGTH62VxCboJLHJ&#10;5Iyn6qWyafqpbAZhtmEam03E8CMIwvgX4DvO43ekQ/rv6Tpcj3yQH/JF/igH5aFcQSfSQ9AHIP36&#10;K3SE3tAf9UB9UC/UD/XsSfmg3qg/2qE/tQfaBe2DdkJ7DdFPqRtsmL5c0ZSSSCLJ44Qx9hyN8AeT&#10;cz5OjtyVnHcqHclvy4QIA44cDl3s7B8HMRE8C1TlxYHyEeUg6oE+lD67sLDQIysra6eLi8uXiqqI&#10;5T897TXUMH3LcJMsNsw4iw3VT2NDzqaRk0xlA0+nktNMYf21iUg0k1hf/LWtBjlTQp/j9J2O/Y7L&#10;0V+dQA63H6E/EU1/OjcA50Aa+Iw0CvDvA+n6IScS2ShyzmOpnAmnU9hEcs6TqewphO9BEErAefyO&#10;dBN0U4TrcD3yQX5NlSXoIehIIP0EPQVdf6nDw3rRZ6GeqDMB9Uc7oD3QLmgftBPaa7hJNh0zdiqa&#10;UhJJJFGW1NTUl2lE/w055yOEQHLQhYgqamtrhVE/ppDEDvxxUCYCAA7/aaF8raoyxMA1mO6qqalh&#10;t27daqBzmUSA53x9ffuqqam9pqgil/8kkYw4l3Fw9MUiNoJIZLhRBhtmmE4OMp0N0SMi0U2lUTeR&#10;yalUNkCbyERLAc1k1o/Q/0QK66eBI0UsGklsAJFMf0I/+gzg+0D8Tp+BAfRZ+K6O7/LzAxXXDqb8&#10;RlAZo0AKhNE6KWzc6bSHGK2T+vA3pBusJb8O18vzl+eL/FEOzkEH4btCJyEdfcZ3XAu95fpTPVAf&#10;AfI6or6oN+qPdkB7oF3QPminESaZbLRFERt5LuuYoiklkUQSCEUaz+fl5bWiSGM2OV03ctZlBBmc&#10;MUb3IBCxo34SuLPnjl8MZZJ4HFRdz6FcpjJAdJzwSP+7VD/7wMDAcZqams0V1Yb850hktHn2iQnW&#10;ZWy0WTYbRU5xlHEmG0kOcqQhkclZIpMz6eRAKTIhJz5IJ42cKh21iVSAkwRytg9xUn4UnDBhIGEA&#10;OWcOOOpfQZEWnwcgPWEQ8qKjMnCep1G+VhnicnEtTztApOcvesvrI9QL9aN6or6oN+qPdkB7oF3Q&#10;PmgntNcE61I6ZukomlISSf7bkpGR8TZFG31otH6YnG46OWYZX7h+FtKg6x/5zp28MiEgz2eB8vXK&#10;5CH+3BSQD+oDkJ71+fn5V0JDQydRRPK+ohkg/xkiGX0xR2eSXRUbdz6HjTXLYWNMstmYc9lstBER&#10;ikEWG6mfxUaczWTD9TLZsDOZbKhuBhuqk8EGn85gg04B6eSAydlqg1jkGKiVRqN4OtJ5YAB9HqAp&#10;Py/8Rp/xO47Cb78T4vx4GSgPv3EdBH0IXEfoi/PQH/VAfVAv1A/1RH1Rb9Qf7TDaKEtoF7QP2gnt&#10;hXYbczFXX9GUkkjy35ScnJyPyfl+Rw7WgnAXI3W+S+ppnDIA0hATB3fu3NmLiQBAJPCsUM6jKSJ5&#10;GiA98kRd6XsDEYkFEcn306dPF+/e+tf/58MEy3ztqdfvs4kW+ezbC3lsgjnBLI+NM81l487lsjHG&#10;OWyUEcEwh43Qz2HDz2azkXrZ5GCzydECRCzkdIfrgmDI+YJgTmfSCB7OmAhH+EzQoc8KDDkl//7w&#10;yNOIgfPKEP8m/izK72EZijQoH3oI+tBn6Ac9BX0VZIF6oD5Cvah+qCfqi3qj/mgHtAfaBe2DdkJ7&#10;od0mWObpKZpSEkn+W5KamtqisLBwGTljd3KiMuycAnE8yRlzshAD57kjF5MGd/zIV0wG+P60EF/H&#10;wfPmZXEiwbEpfZXPcyAvrOlQmuq8vLxLUVFRM6h5Xpe3khCN/GsjkilWhcdnXK9iU62K2BTLAvad&#10;RQGbTJh0gQjlfD4bb0pkYkI4l8fGGuWx0YZEKkYEOuLzaEMalZPDFUBOdzQdR58l50sYY6D4zoFz&#10;os/iI9LzdPgs/v6rc5Tvw89KRyF/fk4B6CHOD3pynaG/UCfCWKoXPqOeqC/qjfqjHdAeaBe0D9oJ&#10;7YV2m3KlSEvRlJJI8t+Q8PDwt4k4VpKzvQGni0VmOGNVzpWDO2FlNEUaYnAiwHSYKvApJQ5VacSE&#10;AiBflMXL4585kQBN6S6ulzgN8m1oaMDn8uzsbNvIyMhp1Fx8C/C/kkSmXyveM9u+nM24eodNu1LM&#10;frAqZt9fIjK5WMS+u1DIJpsXsonnCWYE0wI2wUSOb88BRDIm+WwiHSca02d8x9FIfsS5h78pvk9S&#10;Oo8j0k9QXPPI9UijgPg8yhHSE8T5iPMXrlecF64RQ3QN9J+AI9WH1w31FOpL9Ub90Q5oD7QL2gft&#10;hPaa7VDBplsXHVQ0pSSS/OulGTnLGQR/crQ06K4VnK/YkYohdrpi4DdVxMGduZg0AE4CykTxtBAT&#10;CcDz5WWJyUMMZSJRrpP4vBgoE21DeZbk5uY6BQcHT6G24xEJ5F8Tlcy1L1nzo92dhrn2ZWz2tdts&#10;1tVbbOaV22y61W027dItNtXiFjnPW+REi8iZFrPJ5+WYIoCIxpxAx+/xmTDVTP75B3ynz1PxG6UB&#10;hM+K375HOhH4dcrnVYLSCemVIOSL33AUlQk9Hv5Gn8X6cv1RH1431BP1Rb1Rf7TDdCIOtAvaB+30&#10;I7XXXLs7sjm2dzYpmlISSf6dcuXKleeLior6ktN0JIdbgWc24IhVOU8OsaMVQ0wc3Glz4lAmDEBM&#10;BHjI71khvl6c7+NIRKwj//y4eonrLQZ2nGHnGZVTlpWVddnFxaX/6NGjlYnkHy3zrpfNJVQudL7H&#10;frYrZT8RfrQpZXMxwra+Q06TIpPLt9kPl26z7y0JFvSZMI0wnZzrdEs5ZhFm0vcZAsjRUtqZdJxJ&#10;R3yeRdfzz7NxVKTBEemE76JzTUL0+8PrFOeEfAlCOVQe/yykoyP0gn7y77/ojnqgPqgX6od6or6o&#10;9wwreTvMofZAu6B90E4LnCrZfIeyqvnXy+YpmlISSf59ghcXkjNUJ5TCIcIRwzk2BVUOFuC/wylz&#10;cOLg5PE0pAEdHgfl9OK8AGUS4eU3RSJi8nhc/QBxOg5cDz1QVnFxcWlmZqaxs7PzIGpa8dPt/1gi&#10;WeRUPnqxy938ZR41bKHjXbbg+l04RvazXZmcSK6VslnWJWz6lRI2zYqOl0rYjEtELJdL2Gw4VyIY&#10;HOcC9HkOpfmR0v5EeORIeXD8fFVxVPzOge9iPNNvonw5VOkB/aAn9BXrj/pMp3qhfkI9KS3qPeeq&#10;nFDRHmgXtA/aaanHA0btVrTAqWK8oiklkeTfIwUFBa+Rw5tLzjSOO15lZyqGKocK8N+5M34a4lAm&#10;AVVE8TiIr+V5cvCygGclEF4f5TqKwdMqA3miTOhE6UpSU1MPenl5daOm5ju1/pHTWsvdSjutdKtI&#10;XOvTyJa5VLClzhVsiVMFOckKtsChnP1sd5f9ZHOXzSHMukqwLqMReRlFKEQwhJ+uEdkANuRg6Qgs&#10;oLTAQtu7bJHiKHxWQPnzQkojfMdRAZxThvh34VqcF+ej+PzId0UarhPXEfpCb+iPeqA+c6heqB/q&#10;ifqi3qg/2mERtQfaBe2Ddlrj3cBWuFWkLXa8CxuQRJJ/jxBxdCbHaUKOrxEOD86PO0JlKDtQMfA7&#10;d8LIA3ha4lBFDKogvoajKcIAUC5HU+QBcL2BJ9VTFcRtJAbygx7YsVZUVJQeFxe31c7OTvyKFBDK&#10;P4ZI1jjL3lrtUeGzKUDGVrtXslVulWyFayU5yUq2FERyvYLNty9n8+zK2Y+2BJtycqxELPR5HmEB&#10;nV9IWERpltBxqQM5WXs5ltHnZYrjchGE8/hMeeO4go4rFL8tp/RPBK5RXMfzQbkqy6H0OHKdkA56&#10;Ql/oDf1RD9QH9UL95qJudB71Rv3RDmgPtAvaB+20yZ/ay6MyaIUje1fRlJJI8s+XwsLCn8iBxuJN&#10;tXCoqpygKoepDKTjDliZODh5cNLAURU5qAInCfFnDk4YnDx4OeKyOVEokwY/Alx3Xld+JGJtEuK6&#10;qwLyUIZifYRRmwdFREQsnzJlynuK2/CPikbWe1Wd2eRbx9bffMDWelSxNe5V5CTvsZUu9wTHucSp&#10;ki26Xsnm2csxnxzxAgc6R1hC55cSljuSgyWsFHCPrXKSY7XzL8e1lB+wGqDva+jIgXPC70gnSvsI&#10;RL8h/SPX0/mHeeA7QVw+AL2g3wqqD/SF3tAf9UB9UC/U72cC6ot6L3Om+iA/NyqH2gXtg3ba5FvL&#10;1t+4Z6xoQkkk+WdLQUHB+zQiPkEOjQbHD1Q6PECVc+QQO1LulLmz5s5cTBwcysSgCuL0ACcJgOcL&#10;oBwOThxcDzFJAJzgHldHZaJ4HMTXqYKqcqAHtkGTHg+ys7M9QkJCptLt4H92xYnkb00mm32ql232&#10;qqrZ5l/PNpFz3HjjAVvveZ+c5X0ikioaeVexpS5VbJFjFVtwvYpG5ffYEvq81KmKLXem3wkrCaso&#10;zRrCOpf7bL3rfbaOsN7tPttA2OhOoOMmHCnfDTgS+HETnRPSiI/KEP3O0/O8hXzonJC/AvgN5Qt6&#10;QB/SC/pBT+gLvaE/6oH6oF6oH+qJ+qLeqD/aYT3Ko3ZB+2zzq2dbvB7UbPS6v0bRhJJI8s+V/Pz8&#10;/uTMvLljV3Z03Nk1BbHzRFo4ZTFxcPLgDl+ZDDgeRxgAvx5QJg1OFmLCeBxRiHXnIAJ9BOLfngU8&#10;76Yg1oPrgnpg6y/pe5uI5Jqjo+MQujXPy++QIH9bItnhWzdwu2910Z4Qxrb71rBtPjXkIGvYxpvV&#10;NMquZms8qtlK92q23K2aLXapZkucH1Bk8oCtIKxyrabReTVbC1CajZR2E2Gz4riFrt/iWc220hHY&#10;Rnluu1HDtgpH+eftNwlU3lY6bqPjNhwJ/Br5dYrzinRIj+twPfKR54c0PF95uShfrA/0g57QF3pD&#10;f9QD9UG9UL/ldA71Rb1Rf7TDZi/Kk9oF7YN22uZTfXubX/UwRRNKIsk/T/B6dXJe88mJ5Tb1Zlyx&#10;41OG2GEiLZw0HLaYPLiTfxJ5NAVVpMFJiRPH4whDlb7KRPEk8OueBeJym4K4nXn78XrT73fS09M1&#10;9fT0sD7CiYSvj/ytiGRbeNnbuwNrPPeFMrY7sI7t9K9hO/xqBYe52buGbSBHvZac82rPGracHOtS&#10;crAgk1UEONl1HpSGfttIaTYRtlB6wclzR0/YSfnsIOyiPDl2PzzWCsediu/8szLEv+HIr+P5cKAc&#10;lMfLhh7QB3pBP+gJfaE39Ec9UB+hXlS/1XQe9UW9UX+0ww7fWqFd0D5COwXUeG+P/f3rH/iLZ+oD&#10;XQwMDF5UnPrbDjQk+RcJOcbXyUntJ8dVB4elPELnEDs8ZXBHiXRi8uDOXUwcHNxBPg7i9MqkAcJQ&#10;Jg1OGMq6Acpk8FvB83tWiHVSBeX2BlAn1B31LSgoyIiKilplYmLSWnHrIH+7d2ztDaxTU4NzDG5k&#10;ewPq2G5/IhK/Ohpx17Et3nVso1ctW3ejlpxrLVvhXksOlz7TcS19X+9ZS065jm2+Wce2etVRlFDH&#10;dhB20nW7AB859lBeewHKF0c1Oj4JSKvqvDLE+aIcXibKhx7QB3pBP+gJfaE39Ec9UB/UC/VDPTdQ&#10;fVFv1B/tgPZAu6B99gU3EOp/9xPo1A/epv5iRbbi5erqyt8KjcGGRCKS/O+EHOKn5LyMuZNSRR7K&#10;jk4MsYNEWjF5wLn/VvLg6ZoiDU4WOIr15LooO/3/BcR1fxYot6EYvC7KQD15O+bn598ICQmZPmrU&#10;KP6yRjiIvw2RHAxiww4G1d05HM7Y/uB6OEhymPVsj389jbzJ8ZIj3UQOdQM54NXkfFd71tEonZww&#10;YSM55M3021Y4al9KT9jtR9fSUY2wjz6rUT77Kb8DHIFyHCIcBOiccFR8fnheAeG7Uhp+nufF80Y5&#10;KE8ol8qHHtAHekE/6Al9oTf0Rz1QH9QL9UM9UV/Uew/lhXZAe6Bd0D4Hg+rLDoayUYqm+01CNvEe&#10;9Q1L/BkbfZbFxcVNotMvE/B8EaKRf9RuPkn+IZKVlfUVOTRvLJTD4atyXKqcHKDsEJG2KfJ4WgIR&#10;/65MGspRhlg36KDKwf+vIW6DZwHX+3EQ3wMxUH/cL2qDmvT0dOOAgADx+sjfwlFoRMtePxTSaHs0&#10;krHDoTJ2MKSBHcBIO6iB7QlsYDv8G9g2vwa22beBrfNuYGtuyrGesNGLzvvQ74QdlGYXpd1D2BtA&#10;1xP2Ew4SDlA+hyg/MQ4DVA5wRISjT/jOr8H1ynminIMElIvyoQf0gV7QD3puIUBv6M/rgnqhfqjn&#10;TtSB8tiHfKgctAfa5ZjQPo3Xj3kwPhB4ZqF+8z71F0v8aybeCgEUFhba008tCZgWe4PASUQSSf4Y&#10;IQc4jJxQOBy3KvJQ5dQAVc7wccTRFHmIv4vTPo40OHHwspUd+p8NcTv8Vii3ryoo3xsAbYUdW9Q2&#10;WcnJyYeNjIw+V9xaHo38pURyNJQtPRbRWH+cRtlHQxvZ4bBGcpyYsmlke4Ma2a7ARrbNv5Ft9mtk&#10;630a2VqvRrbBm77T562+jTS6pzT0O6BGafcR9tN1BwmHAcrnCOUHHFXgGJVznICjOpUH4PuTPouv&#10;43nxvFEOykO5KB96QB+uG/TcSjpDb+iPeqA+qBfqtytAXl/UG/VHO6A90C7HwhsbjoY3rFI02TNL&#10;fHz8G9SXTPHSTgwq0K9AJNRnSrZs2TKRkrQltCDglTkvEKQoRJLfL/n5+SPJGWcqdvr8yjmpcmKA&#10;KsfHyQMOn5PHkwiEg/8uJg1OHMiTEwd04uWqcuR/FcTt8XshbmdVUL5HHBhxou0KCgpCY2Ji4Iww&#10;4oTAWXD86XIiTtZaI7wxUCuWMY1wGTseJmNHCfKIREYOVUYkImM7AmRsi5+MbfCRsY2ETb4yto2w&#10;01/GdtNveyjNviC6htIfIhyma48QjhGOU16AOuULoBzghAKaEb8cm/rM0/JreV48b5SD8lAuyoce&#10;0Ad6Qb9dpOc20h96Q3/UA/VBvVA/QXdcT3kdpfzRDihHK44x9YjG0IPB1e0UTfZM4uXl9QL1kyMY&#10;RAD8Hz5BJPRZ5ufnd5mSdSUg/3cILxEkApHk9wk5vhHkeDKx04o7ZzFUOS9AlcPj5AGHLyaQx5GH&#10;+DeAEwfy4MSBfHmZyk77r4ZyO/yRELe3KijfKw60oeI1+lW5ubnX3dzcMK31lz8/ohEl26IZxZhm&#10;NGMnIshhCqNuRqNwxg6GMrYvhLHdQYycLWNb/Bnb4MvIEdNnP8a20/ddgYwcNWNqlOZAMGOH6JrD&#10;hCOEY4TjlI8G4QTlCWhSGYBW5K9xUumoDH4tzwv5In+Ug/JQLsqHHtAHekG/HaQn9IXe0H8zfUd9&#10;UC81qh/qifqi3qi/BspBm8RQOZGynYqmeibBC03pnh+gPlyDh3xBHpxAgMbGRpaZmZk7ZsyYuZS8&#10;E+EjAv63ny+qSyLJsws55uGEDBjbH0kenEDgyJQJRBV4Ok4cytEG8lflvP8KKNf9fwlxmz8OyvcN&#10;QNthCkPx4OftjIwMDQMDg6/otmPqAvKnT2tpRMjaakTKgk4nyp00SOQ44Sg5UjjVA+Rg95JD3kXO&#10;djs5XTjfTeSM4ZC3gkDgiMlJ76Xf91G6g4SHBKJw8HD0nES0CCcpf5CEMlHwc02ep+twPSePhwRC&#10;4ASC8qEH9IFe0A96CgRCgP7b6Bzqg3qhfqgn6ot6o/4oE+1xIkoWStHZZ4qmemqJj49/ifrOQerD&#10;dZiuUiYPAFEp9at6uv+GdEkfQnsC1lmkaSxJfpvk5eUNJyedDgN7WvJoysnhejGBPC15iIkDUEUc&#10;KEOVI/8zoFzXvwLi9n8clO8fgHbE/cA9RoRJ+SVHR0ev0NTU/ERhBnAefyqRkKNcpRUlq9GJkzvP&#10;EwR1BYkcIue6n5zsHnK2O8npwvluUpDIVsJ2wk46t4d+w6hfIBFKLyYQrCWo01GTjhycEHA89RiI&#10;04mvR37I9yGBEFDufiofeoBAoBf0g57QF3pD/51ELKgP6oX6oZ6oL+qN+gvtECWr14qUrWOMPdN9&#10;CA8Pf5H6zz66t4+Qh5hAMIgAIJQ+5qOPPsLbDDoTPiBgV9bfYqOFJP8gIfIY9keRB3dUnDyehkDE&#10;xMGv4eQhLkuVU/9fQVwvZYjboSmouu6PgqrymoLyvcS9AdDWcCxod7r/9t7e3tjaiXlwyJ/mRE5F&#10;ylpoRsnsdBMY046SO1ENAo9EOIkITpmc7yMkQkdMZYlJBE78EEiEO2cFNAjCNBQdeSSiTeUAqsiD&#10;/8YjD4E86DPy4Xli2gnloDxOHtADkQf0gn6/Ig/oKCIP1BP1Rb1Rf11EY1EyJ+1YGRz6Mwnd1+UU&#10;XVRgikpMHsoEgqliTGmSnd/ftWuXOl3ag/Ap4U2CFIVI8vSiiDyeadpKlVMDuHPizp+TR1ME0hRx&#10;cD2Qp7Jj/19BuS6q6v1HQbms3wJV+TYF5XvKgbZG+ys2S9zNyMjQcXZ27q0wDTgR8etR/mdyMlo2&#10;9mSUrEAvSe5EtQjCmghBIBGKKOCgheksTiKKkT0nEThtOGdEIcJ6CEhEEYnwtQXkqUmOWiASOG06&#10;ClEGnDd95uDn8Ls4Pa5HPgJ5UL7CugeVg/JQrjJ5bFboCH2hN/QXCI6uO4J8CMK0FdX3JOEM1f9k&#10;pKxYO1yGHVLPJGQTc+g+FoI8QBRNkQcnEPQ/7M66fv26x2uvvTaWsvia8D4Bz4dIBCLJk6WwsHAI&#10;OessVQvmqhwRoOzIAJzHNZw8OBkok4cY/DcxaXAdeDmqHP0fBWX9/04Q69YUVF33JIjvL79f/J7B&#10;0cCh0P1ISE5O3rNw4cKPFWYCEkFEAvmfOJYr8ewlcpx7z8TJas/EUQSgcKhw2uoEYWGdnC4WnNXI&#10;AcMZC2siCge9hT5jsRrOey/9xiMRYU2EHPxRuk6YziJgtC+QggICURCEaENxxHd8FqcToiJFHsgP&#10;+R5SEIIwbUXlonzosZWO0Av6QU/oC72FBXMC6iOseVCeqCfqe5rqrRsnqzsVJTug5sXEfyD2RKF7&#10;BvIoxoOCIAhOGGKIiYMP3hCFpKSklMyePXsLZYP/GsEbDLBL708ZOEjyD5bs7OyO5IjCMfrkjlsM&#10;VQ5I2YlxiJ2RMnmICUR8jqfj5MHzV+Xs/yiIdVau298RYn3/KL2V7zO/d7gPuC+YO6d7JaPBhW9C&#10;QsKPZCpvyS1GIA+OP1y0g2QfaEfJrM/Eyp3pqWi5cz1BwKifTxdhrQHOGLuY4JyxO+thJELfMZ21&#10;mwCnzqMROHtEI3D8fLcTIN6ZpQr4nafFdbheWDAXRR3CtJWiXJTPp62gF74/3G0FHUh/5CNEQ5w8&#10;qJ6orx5BO0JmezpCxon7qYRsYg4NAG8j8lAmDx5xqCIP3g+xoG5kZGROWQ0hdCDgNSd4sFCKQiRR&#10;LTTCxF/PumLUCceh7FBUOR5lR8aB3zh5IC9l8lCGmDj+LPLgev6RUG6z/yVUlf97oaocfg/hcLD9&#10;k5xORU5OziUHBwf8rS62eUL+ZyRyOlbWn0bgEfqJNBonIoFz1SYI6yLkdIWHDgmYAuJbfOG44aw3&#10;wmkTttFnYZssjfqxlXYfpYGzhwMXprUIApEooglOEMJiu+gofIbDJwjEobge+QjkQfki6kA50AHl&#10;onxBD/rM12WgJ/QV1jsIqIcQ8VC9BPKgeqK+p2NkUbrxDO381EJ2PZoIoQSRIwhCTBhicPIQEwfv&#10;g5h9iIqKyhw1atQSypJv6cUWbx51SiLJLxIdHY0XIxrDcGBEyk5E2dEAnCyUgd/4dXA+nBzEhCE2&#10;WG60nDh4eaqc/h8BruPvBa/jXw1Vuv0eqCpDPBBQPHSG74VZWVnHzczMviET+p++FkU3UjZNN0pW&#10;YJAEp6ogERqpYxpJWBchJ/xwXYScM9/xhHUGbJPFtBEcuHjRWtjmSxCmtRQkwKe2xMAzHcrnkA5T&#10;T7gG1wvEQUC+fFEfUQfI42G5BKTh6x1HFUTF12BQH9RLh+on1DNKVqQdLZulaIKnEvytApFCMiJG&#10;EMSTCITPAvB+iPvM+yz6p5qamhZl25+ArcPSll5Jfi1kJM8VFhbuglHBcJSdhyono0waHPiNXyd2&#10;OtwgmyIPbri4Dvmocvy/F8p1eFbwev1doUrn3wpV+QPcuWDkisEGiITOx8XGxi49e/Ys3/YL+cMj&#10;klNRbKlujKzSKEVOIjoYrZPT5bu0sPgsRCMKxy5MaSkiAb54DQjTWjhPECIScupIy8kEz2EIEYXi&#10;+DDCEB0F0iDgOlwvlENAvkJZivLwmUc+wnoHXYvpLiGi4VEHiIOA+pwmGCYzdiZWVqUTI1upqPpT&#10;SXZ29gAihQRFlPhYAsF5cfSBe8r7H4A+iXvr6ekZ3KJFix8oewwS8J4svqVXEknkQqOWhWQwdTAm&#10;bkAcqpyLMmmIgd9xHScEMYGoAicPXpYqx/97Idbtt0DcHv8EqKrDb4GqvAHxfYUTwnw5HBJd4xge&#10;Hj6dTIpPa/3B0QhrdjpGts4gQVZhnEpOlkhEFyN2BZFggfthNEKj+4fRCDluPKS3g5z4w4f3OJEQ&#10;QDBY0MbUF48i4Ox5hMKBdQ1OGAJpEHAdrlfeYYVyUB5/OFDYoqsUdYA8OHGgHqiPEdWL6nfvdKRs&#10;sxpjT+2o8/Ly+t27dy8BkQfuCdAUgagiD9xP5XuM36j/1P388887qAjswmtD4Ft6JZFEGLUMpI5f&#10;CMMSG5DYkYghJgtl8DTcAGGUygTCv+MoJg5cr+z4fy/EOj0rxG3xW4C6/RFQlffTQlW9fgtU5Q1A&#10;P34/4ZSw24ecUlVOTo5xcHDwCIWJQf4wIvFi7AW9KNl6gwRWfo6crV4sOV9yvBi565Azxmgez2jw&#10;hW44bIz6sebAt/vyV6AAcPgPp5kI+A2EgGgCn7GDioOfxxG/CesbAF0v5KP4zndYoTyUi/I5ceB5&#10;EWwDhp7QF3pDf9QD9dFPkFVS/baoxTP+7M0ThcijC0ULQuQBUlAmEDH4b5w8xP1QGfgNaS0sLPCW&#10;3nEE/DEZ/nNfej+WJP/3f5mZmW3J0QYhVBUbkSonAojJQhWQBtdzx8LBCYMDv/PycJ2y4/+94Lo8&#10;C3jdnwZc/6Ygrqty3Z90HlCV59NClb6Aqjo/C1TlyYFyUR84JExrgUjoe1ZGRsYxExMT7OCBiKe0&#10;fpfzUfNiL5yJlK00TJAVCk43/hciAQQiodG9sM2WnDWmi4QH+xCRkFMXdkgpoge+Q4qTCQeeFMf5&#10;X0Hxu0A6gOI8Jw3kK17nQLl8kVxY5yBAP64r9Ib+qIdBoqxYN1K21iCc8X8GfKKQrX9GNuOH3VZo&#10;fzGBcDRFHrhnuHdN3Wf8hvSpqal3+vXrt4yKw4OF2A2GCPN/stYlyT9ErKysXiVna4BtfTAmseGI&#10;DYqDk8TjwI0OUHaKAP9NXIay8/894HqI9X4SxPVuClxvVUC9eMcVd1TeSTl451X+rakO/7ipBlV6&#10;NAXluqhqg6eFcl7KgG7QETpjNKx4v1ZUWlraJjU1NfE2VE4mv9kB4XUeZ2Nks/XjZbGGSYwZJTJ2&#10;lpwxIGz5xbQWAVtiH+7WIiASwDMXBxRkgnUMOHxs8eXRCaajBNBnLH4j0sAR3/lvQqRC6XGdMNVF&#10;+QjrJ5Qvn6oSniYnoPyHW3MJ0I/rakh6Q3/9OFm8XrTsp2eZtkpJSfmM2vcGSJvbCLcnVXbFz3Nb&#10;4vbxuHuM9Eino6NjQkUOJeD9WPi/EGlL739ZKOxdSwZTD6MSGxAgJgVAlbNWBr+WG57YiXFDBXj+&#10;uKawsPAPAddBWe/Hgev7OHCdxUBd0AHh3EG+vP2oPRtzc3Prk5KSary8vMovX75cpK2tna2pqZlJ&#10;nS/b2dm5xMPDoxTHc+fO5Z04cSKTfs+6du1asbu7e6mbm1upi4tLqaenZ1liYmJ1dnZ2HaGe8mwo&#10;KChoRBno9CgTESMIBp1b7AieBchPVbs0Bd4mTwJ0gU4AdMTzRKRvDeXhGxkZOW3OnDni//B+amfZ&#10;lOiFy0box8iuG8TKZOdSaBRPo3l9cswY2WNNQZjaImDKiO/YglMXtuESeGSChXHx4jimnziEqEL0&#10;/SFZKK7hkQbyE55wp/yFnVUEYaqKEwePOAjQ81wykUecTHY2TuZ8OlI2WlGlpxKyDWy594QtwB75&#10;QIYDtqEK+A33BulhB8r3GRDfT6SBjYeEhCS99NJL31PRXQgfErClV3qw8L8oGRkZg6ijZ6CDw0iU&#10;DYg7ZA5VTpuDnJtwRDqx0YnBz/O8+XW/F1wHsa6Pg3I9lcH1VAWx86YyZTSqrouIiLhvb29/5/Dh&#10;w+mzZs2K6ty5s9+7777r/sYbb7i88sorjs8995w9wY5g+/rrr9tzvPjii7bNmjWzxXlKZyf6zYGu&#10;dWzevLlTixYtnLt3735z4sSJQUuWLIk6duxYqqmpae7NmzdLY2Nj7ycnJ9fk5OQ0whFgpI9RKDo6&#10;HLgq/VVBVRv8EUDe0IOTCdoN+pG91dB9u3zjxo0R48aN4w8iQn7XSJac8meGsbLj5IzLTMgpn8OI&#10;XuGoz8JpK4gE4E+WczJBlIApJuGBRCICRCfCq0geA55GeCUKXcd3VAmkocgf5fAyUT704Dqdo6gD&#10;ehrGsXLS+YRRvIz/qddTSVZWVn9qWx/cb7Qv2plHf5wgxGTCgfNIx21EVR8BlO8liIdsrXrnzp0n&#10;qPi+BOn9WP9VoVFgC3KAHnCEMBBl4+FOmUPZaYuRn58vHJFO2ejEDkqcN675I8DLfVqI66gMse5i&#10;gPxAsni1A8oEYVy5cuXW3r17U8kBhr3zzjse1KTXCXaEqwQrggXhPAEhvxFBn3CWoKcAPoshPmdA&#10;wKu0cd05AvJAXhcIyBf5X2nZsqXjoEGDvNasWRN9+vTp9OvXr98KCwurJFITIkqM+qE3nIWqeqmC&#10;qnb5rRDnywcRcGDQCURCn+/RCPoMjWrxfAF/PcfvmtLCugiRyAyDGNmNc4myOrN0xozJURtgtK8g&#10;EmF6i47Y8SSQCUUHAKaYAB6dYLEbhCAAnzlE55AO6fm1mKJCXsiX76gSpqnoyHXANBv0Opcgqydd&#10;vQxjZLOfZb0DkpmZOZTaMwGkDCLg7Yt7zQGiUIaYOHBfVPURDuV7ifyRB0XK/qQC3o+FLb3S+7H+&#10;azJ9+vTnaSRxANMvTRmRmCAAZcfNkZeXJwCfkU5sdGLwPMXX/F7wMp8GyvUTQ5W+ADoa/8c+cnJV&#10;Fy9eLNy0aVMiRQR+1IwgDFuCNeESAa97MCaAAHQIGKUdIewn7CFgC+R2wjYF8FkMfg7p8EdBuwm4&#10;bh/hAOEw4RhBg6BNQBkgHRANJ5hLX3/9tcu8efOCNTQ0km1sbApDQ0OrcI/5MwFwAvguhqq687Z5&#10;Uts9Dsp5oiyUj3aFIwKRQC8iksL09PQjfn5+cEhcfheRIBrRj5HtJgedYJLC2PkMctwJwmhfgBCV&#10;KBw7IgMxoWBxG9tqhWdLQAoqgPM8zcNdVArC4JEG8kc5vEyUf56IwySVSC1elmgQK9trFPFsUQeE&#10;SPdHar8s8f0EIfC25RCTCYDfeXrcH94Xm+pHyvcSR5RJUW8pRdpbSZWehFYE/n4siUT+C0Kjl+/I&#10;IMphdNxYYERiKDvr3NxclSAiEo5IIzY+ZSBPnv63QlwuylOlJwevBy9bDGXdAHFHQefDyA752Nra&#10;3tm8eXNy3759A6jpHAmIMK4QEAnAccOJnySALNQIIIJ1hBWERYSfCHiKeBoBc8di4MEs5XNIh2co&#10;ZhBwHf4VDnnMJ+B1Esh3LWEjAWWBZA4SjhOgx2kCop1zzz//vNXgwYPdKUKJOHfuXKaPj89d1A9R&#10;JxwKPnPw+iuDt49yGz4NxO3LgTxRHicT6IFoBKB2j0hNTd3r6uqKP7Li8ruIhEikB6aHTBKJSJLl&#10;DhxTR8bxvzh2Q3LyiAwekgqBk8oZkIICAkGIwclCcQ2uRz7Ij+eNclAeyjUlIqOoI4n00TKKZT2f&#10;9f88kpKS3qR+sIParQzkK75/aE9OJBycMDj4fca9gW0r9ydlqLqX/L5ZWlpi8DSY8AVB/H4siUT+&#10;zRIYGNicDCICo2qxgYgNR2xYgLIjF4NGQ48YoDhPcd5Ig7S/Fbw8sV5NgeuiDGW9lJ0aOgamflJS&#10;UuqNjY3zp06dGtmiRQtPajZ0Fk4amFI6Q0AkgOgATnwNAWQxhwASmEAYRUAHw/RML0J3Av5jGm81&#10;BfhnHMWfcURajO5wHf4RDnngPUjY/TKSgOkD/D8HygLJzCMsJYBY8OZUkAoiFkRBpwiIisw7d+58&#10;nUaO/qdPn06LjIy8z+fOUW8+KuVt0hTE7aeqjQFxmqaAvLjjQ/nQQxQlYcfWfnNzc1Wj82d2UGqM&#10;vXA2UtaVRv1q5MD9jeJlNeZw6EQoJuTcz1FkYEwwImdvpHD8fLpJDE4QykB6XIfrkQ/yQ77IH+UY&#10;x8lqqcxAwxjZAeNoWfdnna6CUITWgdr2IrVXPdoK7Yf7xcGJhLepGDjH7y3uj7j/Pq5fNXVPQV4U&#10;kacPGDBgMakGm+VbeqUo5N8u5IyPcIPixqFsOGLDUnbkHFlZWQLwWWyAyvnxPHj63wJeplgvVRCX&#10;KwavJwd3hrwT8nAfC+J6enp5Q4YMCXnjjTdcqbkQbVwmYHoITliTgCkpOGlEAogM4MTxcBWcOxYW&#10;0aE6EvDcAxYZEeKjg+EPgPAKCA7+Xfk8P4eX1gF4LQjywNO/7QhwqhihY7oHZIMngwcShhOgx3cE&#10;kMoCAl6BsYmA6TAQCvQ//cILL5j36NHDYf78+YEXLlzITU5OroWjgSMHYB9oG7HTUIZym/5WIC/u&#10;ADFqxhoJ1m7IScroezxFy3vpnuD9S8o7fZ7ZUdGI/zmDeNbGOFE2i4jEiAgl3jhBVg9Hb4ZprlR5&#10;lGCaJCeAh+QCYgC5KI5CVKEgCYEoKD3ywPXIB98p74Zz8bJEIo5zhrGyuWej2KdXrrDfslupGdn+&#10;j9RWibBTtBHajN8fsR3zz/w7P8fbGn2E9yVlKPclQFX/QZmwFcq3QVNTE2t1sD/+l7fPTIyS/IOE&#10;HMUIMogSGCEMgxuKsjGJnTd1YJXIyMgQgM/KTl6cjzjtbwHP/3Hg5YnB6wY01RHQDiCOpKSkOkND&#10;w/z+/fsHv/LKKy7UVNcIlgRMUWFKCNNTWJtYTcBoH3/zOYYwgAAnDocO5w5nDwLAU7roUJgbxsgM&#10;Wx2x0PgswKIyrsP1wOsE7HhBvtgCizJQFsgJ5AInCz2wvRKdGtEPdAShzCZgtIgIBfXAmgr+ae7M&#10;m2++ebFr167Xt27dGu3p6VlKJNoAZ45RLo7iNgN4W3KI2/m3gOeDvOHsUCYcFIhEsdDeQN+T6T4f&#10;sLe3/4acFtrkd4tmoOzVc7HsMyKSGUaxMnU6uhJyzyXK7iFiIAKQCaSQxtiFDMYssgjZ8iO+4zx+&#10;RzoioVpcR9fnEWm402d1kJR+nKw9ylEU+cyiiDqMyVar0B5iMuBtJgY/x9sUQF9AH+H9timI+xOH&#10;uC/x/HhZiEJcXFxCRO/HwqAHdf3dW7Il+RuKnZ3dm2QUPnCYMAQYBTcQsdGIjUqVQ+cg4xaAz8oG&#10;yK/laX4LxGWJdVKGuFwxuOErOyoAHREdkq5vtLa2vjNw4MDg5557zpmayYYA4sA0FRaq4Wg3E+B8&#10;sS6BqSOM9jHFhNc5wHGj42AOGM4djh6OH694wNZGHtL/XqBTAsgPwEgPZYBo0GlBVCAWMakg+oGO&#10;IBRMgyFCwtQa6oH1FJAhFu2xfoI3rRq8+uqrF3/44QdvMzOz7IiIiCpqexnaCUSr7JgAcftyW3pW&#10;iPMAUA7IHaNnEAmIDNNaONIIvJh+0w8LCxtD9ix+IPF3CdYinGWyl83jZZ8TCYw3TZAtJ2I4ZBwr&#10;MyZCsDVJkN00SZQFmySwcPlRdhPnKY0xRRiHz8XJVtC5CYQOplnslWdd21AWattPqG3WUlvk8unF&#10;x7W9GGhT3gfQP8T96HEQ9yngSf0IOtFg497y5csRkWO6tS0BfeC3RFmS/N0lJSVlC3VK7L9/2Hlh&#10;IMqGJHbiZCBNIjU19eFnsdPn1+H33wLlPJuCst6qDJ9D3LngDGH8Hh4elStXrkxo1qwZIg6scWAn&#10;FScOrG2sJ8DRTiFgegjrERjho6PgASpEAXDcIAw4dDFh/FnCyQXlonzoAVIBkaEzv0NoQUBkhAgF&#10;U2vo7IhOMN0FMsFUFxb9dxEQaaH+Rl9++aXdzp07I52cnG4nJCQIL9jEFIrYeYnbWAx+D34rkAd3&#10;ViATRCUY+EAHbG4AmZAtu5EdrKXocYCenp74ocR/rFB9O1P9V9AxGDYKgFAf176weXE/EPcR3pee&#10;Bsp9ivcnVX2K33+soVlYWDi/884735L66BsYwMD+/sw+IMn/WoKDgzuSgaSjE3KD4MbBjUeVwaly&#10;8ACRkQBVvwHJyckP0zwreB7Kuoj1wWeuL9e9KaMXG79iuqr+2LFj2e3bt/empgFx4JkKUwIWmzGa&#10;2kDANNVkAv6FDVNUWHfAiJdHGjzKgOP+u4Xs4mhFTCg8QsG6Cqbb8B/XeKcR6ggHgHUT7PLC7i7s&#10;JsMUlw6muH788UdfIyOjzICAgHuIDDAqhnNXbmMxxPfiWSF2YsgLzkoclYDI+EOJNCAopvOWdH9X&#10;0zWD1dTUxA8m/u2F2vFzqtt0OmoTkuGUxcQhbk/eLtzmeR/g/YL3DRzFfelx4OnEfQngZXHwe4Ej&#10;1wuD0aioqLIxY8YgmkWki4EKplqlKOTfIoGBga+S0zwDo8RN5wbBDUXZmMQAESiD8noEj/vtWSDO&#10;R1kPZXB9YfTKhg8oGz4cEOrv6elZMXny5AhqFmzHxfMbeDAPO6qwwIzFZkQcIA6M0LEYjlE7og2M&#10;5OGExaTxTxll8SgFEQr0x5QXSFBMJpjDxjQX3pyL+uOvarEAjymuQwTs5jIaMGCA4+bNm8Pt7e1v&#10;wZbgyNG2yg5ODOV781vB7yOIS0wmmGLDA57YmkzElk2EYkeO7QClnx4SEoItpn8robq0JN2GUD3W&#10;EAyJKELpWAfiQHSMOnIHLW4/ZaIAVPUNQNyXngSkV86X9ytx3xLfU9wLADoiOlRXVzd+/vnnh1H1&#10;MNBCNAg7k6KQf4PEx8dPJqOsQMcTGwY3FrHBKTv1xMTEXyEhIeERPO63p4H4euXyxRAbPdCUwQNi&#10;o8dIDoauo6OT/+WXX/pSk2CdA9NVeMobjhFOEiNv7KZCJ0DEAeLA2gZG7Yg24Hz/SaShSqC7MpmA&#10;FDFix9PEGD3CAWAkiW3DWIDHMynYnoyobC/hKOF0u3btLk+fPt3n7NmzmbGxsXVw6LAvOD6x01MF&#10;se09LZTvLZwXykKZKBsjYThfrJUo3rkFMiklRJODsyecoPQ/kh31NDY2Bnn+GdKM2qINlTuQ9FxM&#10;OhwkPa2J+ILIJrNJ70Y+HcenlcVEzNvpcaSg3EcAcX9qCjytqjx5eYBy+4vvIycS9C9/f//Mr7/+&#10;GjsS8Ze3GHDBrqQo5J8uDg4O75Oh2GGkxo1B2SC50Sk7diKeXyEuLu4PhThv5fLFUDb+Jxk8AAOH&#10;g4mIiKhdunRpwuuvv45tuYg68MQ4dlZhnQPPb2DqBs9sYG0ADhQdAMSBkTqmgDhx/JtGVMpkIp7m&#10;wiI8NgdgAR5tAlJVjkqw8K5JbWo2cOBAp927d8d5e3vjFSqCI8QoWuwEVUF8334LkAcnEzhe3Gs4&#10;MxAK7B3rJZjiQnSi2AhQQYSSS+fj6ehOMCFnrkbpVxEmkb6D6fphdK4XXvODv3b28vJ6AyAH/xrZ&#10;aBu6ZijVbbACg6iuI6msJfT7GiKI7fRZj2BGn4MU5JVK+RUQquizQGyINDCVSuceRm8A2gv1QZuh&#10;frxv8v6pDFX9hEPcr8Tgv6vKD+Dlqepj4nvHCQVA++PcihUrMLjABhNEtBiUoO/8m/rMf0+ioqLm&#10;0s1vwI0WGyTAjYYbnLJzp5HlrxATE/OHQZyvctliiI1fbOyAKmMH0BnROd3c3O6NHj06hJoCf4SD&#10;tQ4skuMBQDhBLB5PJGC0jfUAjMARfsOR/luJQ5XwOvI1E0Rc2ByAKS6s+2CPf2eCOCrBrjSslSAq&#10;wVqJfqtWra4sXLgwCO8Io/tWx0encIrc6XPHqAyxXf4WIA/YOCcUkJg4OgGhYKQP5w0nznd1Eak0&#10;kKOvIdy7c+fOXTqWE8rIwRfR90IO+l5Ax1sE/I50Auh6fK+mI56jqafPAjkgf2xzBYkpyhEIAzrB&#10;LqEf9ISdcqJF26AuvE9ycPtXhnI/EUPct8T9S1U+HOIylfuY+F6J7yUA8kBdbGxsgl999VVsGcdG&#10;DWzckBbT/8ni6en5CRlAKEY3vKNxo1A2TmWjU+XwaUT2h0E5b3HZYogNX2zggNjAxYAxo87nz5+/&#10;/dVXX/EpK2zNxYOAGDnjWYiZBOyswjoHtrtiCgdOk69x/BeIQ1l4nUGcaAM+xSWOSrDTBrvR0HZw&#10;Fpi2wAIqni3BDi6dl19+2Wzs2LGeRkZGWQEBAVVwjnDkcO64P2JnBIjvHb+nYhsVn1MF5XTcyaFc&#10;OGduD3DcYlJBRADHTqQgOH04egDRCghAGSAf/CYG0uN6EAfyAlGBKJA/yBPgpAEdOGlANwDOF/pC&#10;f94XxX1SFVT1E2Wo6leq8uIQl8vbU9ym/P7weyYmEHwHIdLvDRMnTsSWd6ylwVbQn6RprH+qkKPe&#10;zDutslEqGxqcOkUrD0Eh/K8QERHxuyHOT1yeGKpIRlUnUGXwitGu7Pjx47nvvfce3pCLJ8kxZYUd&#10;Vni9B173AceH0TQWWPl0FUZLmMqRRky/tAGOcABoF0QlWDvALjTxWgkepMR2YLy3C+tI2IiAnWx4&#10;4v1st27dHA4ePJhgb29fgvsHpw3HyR0/d1D8uxj8/ipDbAOPA9LyMpoiFT7dxskF4NNgYoAQODgx&#10;iMFJggP5In9OGrBLThjQg9eZ10ds6xy8HyjjcX3maaGqvKfpY1xvMdCeqLOrqyte/YNBBF61g74l&#10;Lab/U8XNza0dGUAWjBWGwI2DGws3JG6AYoIIDw//FcLCwv4QiPMUE4sYqghGleErGzw6Jxl545Yt&#10;W9JeeOEFPBSId1fhSXIslOPNoT8T8CAgtq4i6sAUjfJ0lSS/FrQLIF54x640RCV4JgbTf3jyHTu4&#10;8IQ+drIhygNh4+3BOi1btry8dOnSIPyPSXBwcD0crOJ+PXRS/D4qg99nDrENPAu4rXCHCOfHiQW6&#10;8KgAzh5OUQyQgCqI04hJghMF8scAjteT10Hc95TB7b8pPK7PPC1Ulfuk/sXbjgPtB/IMCgqqpUFC&#10;IkX7eBM1nifCehkGF7APDDykfvVPEzKq/TBaAMbAHTA3Fm5I3ADFRBEaGvorhISE/G6I81MmFkCZ&#10;WFQZPK+H2Mhh2Oio9Hvjhg0bUps1a4bXrGO9A7ussLCHBwIxZYXFYOwSwXul4AARdfDpKkmeTtBW&#10;IFu+VoKohO/gwru/8IQ+tkDjuRK8WFK86H7ipZdeMps0aZIH/hTLz8+vGo4XjlbZwSqD328ObgdN&#10;gdvL48DT8jxRDnSAPYlH2ACfwlGGcjp+PcD15vqI+9vjwPvBHwlV5TypPXibALxOAOoIgkR9zczM&#10;bo0aNSqY7i1eMoq3GeAdcdjNCDuQXm3yTxQPD4/PyBDS4FTFBgxwh8yNCMbFHXpTREEjDEajxt8N&#10;cZ5iMuHlNkUkHMpEwg0c9QwMDKybPXt27HPPPQfywMsP8ZI3PL+wioB39WCqBWE1jJqvdUhRx28X&#10;tBvAd3Dh4TGQMtqXP1fSj4CID0+7Yyswf0DxOJG8Ud++fa9TtBhtb29/lztgEAmclNiJcRsWg9uB&#10;2KZVnWsKyrbFoZxOnKcyxOlU5QVwWwa4fYttXPwb7wvidMp40u+AqjS8HLFuYv0BXi9xO/P25ySC&#10;ewTCv3nzZvWSJUuS3nvvPXe6n9jZiAdx8XcCWA/DxhQegUgE8k8TctaH+E0XGzc3Jm6o3JmLnTw5&#10;4l8hICDgN0M5L5CRKogJhusn7gi8A4iNHQYO8vD396+bPn16NFUd/waIkRD+nwNbdJcR8MpzLOph&#10;JxFGyuIpK0l+v3AiQSSHdoXDwJoSduG0JmDRHVuB+aI7nvDH9Bb+MAvz5Xpt27a1mjNnTsDFixeL&#10;6J43wG7hqOCwuFMD+L1XhtgpAtxWVIHb07NCbJPPAm7Tj4O4/4mhKu2zguuhXB/lduFtJ25X3u7o&#10;ZyB2RFzUVxuPHDmS+/XXX+MfCR0IiPTF08T47xq82QCDNem1Jv80cXFx+ZIMJBkdkHcmbjTcqLiB&#10;cuctdvDkjB+Bn5/fb4ZyXqoIBhATi6oOxDuAsqHDqH18fOqmTZsWRVXn5IGnyrG1FNtMMY3C1zuw&#10;+MsfCJQM+o8XTiQgZh6V8K3AfNEdO9749BbeDozX4cPpYHpL54033jAZNmyYu4aGRoa7u3sV7jNf&#10;w+P3XQyxAxSD2zvAHagyuG09LcR2+TTg9vw04H1P1W+/BVwHVfUQt4G4nQDefrx90ccwEMUgjdI3&#10;mJqalgwcODBEsb6IzSl4iwN2NuItDnjQFOSBBXRME2P7N6Y3MaiQ+ts/RcgQD2DUAAPgHYgbDzcw&#10;brDcgXMHzx0/OWXm6+srAJ+fFd7e3g+v53ngKCYX/l2ZWLhuAO8MygYPI8c8LKVpnDlzZixVG++z&#10;Anng4UD878VCwjgC5mGxnRBTKyAPPmUlGfT/Tnj7AsqL7pjeApnz6S08U4LpLb57C1Ejdm8ZtG/f&#10;3mbLli2xV69eLSM7acDoF0SCe6/K+XEbUYbYeYqd6pOcvNgOAbGNPgm8P4mhKt2T8laVD4dyWrGu&#10;ynXhdcVR3AaAuK14W6KNQR5oc/gSa2vrSooQ45577jk8iMu3xPO3OOAFnNjZiHUPRB64txgw8J2N&#10;0hrjP0Uo+viGDCUBzpUbCwyHGxY3PrET5w6eO34OLy8vATdv3nxm8Gs5xPlycFIRE4tyBxF3BrHR&#10;I6Qmg29cs2ZNSrNmzRBGc/KAMWMH0GgC5mCxWC42ZIhkzH+uoL15VMLfwSWe3uLPlOCNx3x6C7u3&#10;MJ9+Gq+Xnzt3boCurm4e2fcDkAjsm5OG2C64zYvB7UcZvE+IoeyUxRDb5uPAbfl/DVVlK+usXDcc&#10;ed3F7cPbj7cn2hjTiDY2NpUbN25Mb9GixQ26F/wfOflLR/lbHLBRAgMB3EdEmRgk4B5L5PFPE3LG&#10;uzBi4IbBDQfGBaNrijC4oxeTwI0bNwR4eno+M/i1HOJ8OZTJRJlQeKfgdeAdn0dWq1evTqEqc/LQ&#10;JYjJA09N8xCaL5ZL8teKmEj49Jb4mRLx9BacEqa38FfB2AiBqOQcpre2b9+eeOnSpVKMkOHk4PS4&#10;M4StcIjtXxW4fYkhdtCPA7fTpwG37T8SyFeVHjgnroe4brze4vbh4O2HyANT37a2tlXr169PUzyE&#10;i6lh/vof9DP+0lGQPRbLsTkFT57jPiLKlNYY/4liamr6KRlXEOYsxR2HGxQMrCnC4I5eTAIeHh4C&#10;3N3dnwn8Og5xnhxiUuG6AJxMlDsE7wAwchDI/v37cxVbdRFKw6gxbQXywPusQB54w6xEHn9fAZlg&#10;dMqnt/DAGZ/ewvw5n97C7rlHdm8R9D7//PNrs2fPDqKopIBsqAGDJhCJMmlw2+HgjpWD25kqiB22&#10;Mng/ehqI7fu3QFWegCq9AK4/r6NyG/C24SSCPoUBGcjYzc2tbufOnVmdOnXCAjle/YOI4yIB6xx4&#10;ngeEjrVFTFfhz8nQ15p6i4Mk/yShjrSUnGs970C8g8CouMFxsuCOnDt57vzJgB6Bq6sr/rLyiUA6&#10;ZSjnBSgTjDKhiDuMuEOgLqgTDF1dXb3wnXfecaMqY6sudlthwRxrHnA4fPEOxiyNgv7eAifDoxK+&#10;ewsv4OPTW+IXOWL3Fh4CxRZR7N5CVKL9/vvvXxwwYIDrli1bEmjUfB+2z0fT4j6gDG5bALc3MZSd&#10;OAds9HHgA7Fnhaq8VEGVTgDXW9xnxOBkAnASwVQV+hOOdnZ21atWrUrt2rVrALWrEwERB4jDkID3&#10;xqHNERHibQNYJMfGFD5dhSli8eYUiTz+aWJpafkxGdINjM55p+GdgxsZDJU7bGXC4E5fmRicnZ2Z&#10;k5PTY4E0qqCclzKpcB04kYg7krhj8A4BYz937lxZmzZtblKV+XMeeGUGFmDHETAFIu38+OeJmEjg&#10;hOCMMABAVIJIkk9v4S2vuM94IBSLtnjnEubhNfBMSdu2ba1nzpwZfOrUqQKytTrYDJwjSIX3B94n&#10;OLidiSF22IDY0YvB+9LjoGqw9DRQVZ4Y4j7CIa4XrysH6g+APPiUH13TaGFhcW/x4sXJ7dq186F2&#10;RETPIw70LSyQI7LHc1R4WzUGaNgOD2Ln01UgfT5Qk/rbP1SaOTg4TCFDkYE8YDC8c4g7AIxYTBxi&#10;wuBOX5kcHB0dBVy/fl0l+O+qoJyXMplwQuEkwjuZqk4CR0AjzOoePXogtOZPmGMUupyAOXP8fweM&#10;GiNYadrqnyucSDANAsckfmUKpkow1w4nhlGw+JUpWP/CGwd0X3rppfM0knamqCTx4sWLd8nehKgc&#10;jhP9g9uUGJwsxIANKjv2x4Hb8B8NcRm8b/D+IYa4PspkwusPAqG+WKurq1syZcqUmDfeeAPvisM6&#10;Iv9jNU4c2MSAaA/bcvEf+phSxOtqEBli3Uqarvq3CHWUN8kRm8BIYDDcoHgHgBHCSXOnrUwYcPac&#10;EIiIfgV7e/tngvL1ykSDMsURCicSMZmIOwvCbTrWT5gwIZKqy594hbPAyAjv3ME0B7bqislDMup/&#10;rvB7hyMnEr57C3Pt2Fmn/MoUPFOCwQReo3GAgFdqnH3ttdcsJ0+e7HfkyJFsitIrYU9YKFbuK7y/&#10;iCF23LwficEHY08Dbt/KUJVWGcp6cCjrK64LwCMw1Jf6W72JiUn51q1bs7p3747XjuA5Dv5XzufR&#10;VgS8kh9ELCYOLJBjWhj9i69zYAMEIkWpn/0bZNu2bW+TYzZDp+DGBAPjRg5DhZNWJg2AkwZ3/nZ2&#10;dr8CjfyfGsrXKhMKJ6onEQl0Rx0UIbhs9erVaVRV7AaBsWOEhHdbYQSK0ShGphilwrClyOPfKTwq&#10;wQABr0zB9BbeooxXpsDB9SVg9x0W3ZWjEmw5Ne7QoYPD4sWLI7W0tPKtrKzuY2CCqRwQCe8zYjyJ&#10;LLitNgU+YAO4jYshtncOVeWI9RCD64gj1x/EgSgDU9n47fz585UHDhwomDhxYkzz5s35VlwMwrD5&#10;BE+PY+s72giv4scaB4hYTBx4USbWpEDeIHFOHJL8CwTsL4wCTp48OZmMqAoGBEOC4XEjhrGKiUMc&#10;aXDS4ARgY2PzK1y7du2poXytKkLhpAI9oBMHJxPekdApMIo6evRo8VtvvYWFPczNahMwysQ8OIwc&#10;fzvLnzCXDPvfL8pRCV90VxWVYN4eayX8AUXs4NIhnO/bt6/bwoULozQ1NQvJDhsx+ML0FmyOO2je&#10;h3g/UoaYDFSBD9hU/cbB83pcOfw3DjGpcPLAQAs7qnA0MzOr3LNnT+7UqVNj27dvj224mKLCU+NY&#10;N8QATJ+AbdFYP8Q6EtYQ8TAn3lmGqSpME4I4MG0I4uAL5FL/+heK0JlGjx7diUZV5G99HxoiDFQV&#10;cXAnzolDTBJXr179FaytrZ8KytcpE4o4ShGTCMAjEt6p0EkwMjQ1Nb3Xrl07L6ojf0UJRpX4W1Vs&#10;IcS7dhBWw5FIc7H/LeGDJzg2RJ78RY48KsHT0HytBA8o4k+vMOXJ3wqMnUW6NCq3GjZs2A2KTGKI&#10;TIrIPuv41BYf4XMiETt+Dk4STyIKcbonpeVQRSJi0oCO0BX6GRoa4oG/rEmTJkV/8cUXIA2+kwr/&#10;+4+1DawZIhLDu8ewowrTVHiOA22DV/DjVfxY48BUFY84xMQh9a1/qcBxovO0oJH6XhgVDA5Gqkwc&#10;nDCaIo0rV64wIqFf4fLly0+E8jXIS5lcOKE0RSTQlXcwdBI61zBmzJhwqhvmabG4h1EkngnAVAVG&#10;SdhCiEVWiTz+u4L7DsAGML3FoxIMLLCpAlEJ38HF3wqMvzHGf1ZgMMIfUjR47733rDp37uwyY8aM&#10;8MOHDxeQ3dZSX5KhP8Fxw2mLoxLu6LnN/lFAnsifRxool88qQBfqJzILC4sHBw8eLPrxxx+TevXq&#10;FdK6dWuvZs2aiUkDD/2BNBBx4fkNLIrjXVV4hgPR+3jCIALaBm2EtsI7y7DGIW3J/Y8Ibi5GB3Ci&#10;75OznXLp0qU0kIiqqENMHHDo3LmLiYOu/xUsLS2fCJ5WFakgf4ATlTKRqCIRdBTRugdfNMf/SuDJ&#10;V+y4Ej/rIRm5JBDeH8RRCX9Akf/pFV63gfc18SkuOFQ4VmxXxej8JMHwjTfesGzTpo3D2LFjA/BE&#10;tq6ubinZcg3ZbQPZqgxOHv0MO57EDp47eU4ujwMnCQDX8/zwGb+jHOofDSAyAwODir179xbMmzcv&#10;uUePHsEtWrTwfPXVV7EQjv6BARamd82gO0FMGngAE9N4eLIfb6XGK2MQbSBCw9ohIjZEbmgrELBE&#10;HP8h4R0Goy7MV3aiMPwyjFCZPDDa5+TBSYMTB5y9mDBodPMILl68+FiI0zZFKLw8TlrQA1AViaBD&#10;nTp1quydd95xoTphJIVOjY6Ap19h/HAGGGVK5CGJsnDnx/sGbAQjakzJYK0Mz5Vg3YxPcWH6Bo4V&#10;DhaOFnYmJhOsF5x/6aWXLjdv3txh6NChgeTE47Zu3Zqpo6NTcu7cuQozM7P71A+qya7rAdgyH8A9&#10;DtQfG6lP1FMfrLtw4UK1qanpfRCFurr67S1btuRSdJE8atSoyA8//PDmyy+/7Kz4nxsQBp7VwCI4&#10;1jPwD4CY2kUUhVeMQHcQItY1UCc8gIk6Ym0DT43jLw0QbSBC49NUaCM+TSX1p/+Y4IZj5IDO0Xbu&#10;3LnryCBL4YThkPm0FciDRwCcQMTEAacvJgIQAxm1AHNz8yaB38VkAvA8OJFwElGORqATICYRjN7o&#10;2loKy4OoPgjF0TkwZ4tthQi50QEwqpR2XEnytAI7EdYKCRhs4clpPsUFe4JjhYOFo8W2cOxEggPG&#10;Tj8+zYWdf9ixhBE+RvoY8V9+4YUXbNu2bevetWtXn/Hjx4d/++23kQsXLkxC9Lx8+fImsWzZsrTp&#10;06fH0TWRI0aMCO/YsaP/xx9/jF1SjgSQBHZLYeEb0QXIAusYiMRRPl7dg23KIDm83gWbSrC+g7cx&#10;IKpClI66YGcaXiiKBzGxyQBrG6g7jzbQJpw4IBJ5/AcFNx1hJ0YTrd58881+enp6PgirxVGHOPLg&#10;UYeYNMSEISaN8+fPY1dHkxCTCSDOg5OIckSC8qGL8pQWCA8jt59++impWbNm6DyYw8Wefkwz4B1X&#10;mIJAJxAvmktGL8nTCmwFDhP9hW8HhkOFTeEBOThabF1FZIKpHkxzYb0AayZw0NixhBE+CAXPTGBH&#10;IAY4iFIQCWBbLKICRM0gGGz8gPPHQKgp4HcA6UESICfkA9vHsxmYjgJZYEoKfQHlY1cZ9MF6IKIM&#10;bGfH+g52nyFCRx1QFxAkZib4FBWPNqQ1Q0keEXQKGAeMpf3mzZvVySFXwyHDOfOogxOHOOLgxMHJ&#10;goMTBIXVAkxMTB4BPy8mE0CcB/JVjkqUIxFOJCAQRB/79++//fbbb2MxEKMtdFK8LhpTDHzdAx2B&#10;z9NKIslvFTGZiHdxgUx4ZIJpLqyZwDHjNR6YDsIIH8+Z4J8usRCP0T8iZGzwwO4urNVhhxecPqbA&#10;QDIgAVXArij8juknXINtxiAn5AWiwIsLMR0FssAgCu8Cw7uoECWBMLATEVEGFsLxWnysaUB31AF1&#10;wdqomDTE0YYkkjwUGAWMBKOpTz/55JPxxsbGSViM5uQBZ/048uAEwIlBFWk8CWJSAYGIoxJOIuIo&#10;REwgWPugdDV9+/bF1BVGYpguwD/VocNgegGdA/XDyFHqBJL8UcKJhE9xgUzgePk0F9ZMYHvYMo6p&#10;LozwsaMLU0R44A7bYLGzC5EAtsUiKgC5YMMHBj94oBFEg+kwMXAOQBqkxTUgCZATpmth94gsMB0F&#10;8sILJfsT8NYF6IH3UXHCwCYBTOtiXRC6ow4gRilKl+SpBZ0AxoNdFd/QSN6cnLMMI3tOHqqIg0ce&#10;YsI4d+6cACKhpwa/BlBFJI8jEeiI6bbFixenP//881ggxJZdzO2iM2EqQfzfytIoSpL/lXBnyyMT&#10;DFb4tmA4aIzsEQVjEwemiDClijUGvJkWkQAebEVUAHLBVnNECdguC4BsxODnxhGQFtfgWpAT8kLk&#10;g8gCURDsHwv/mGYDofEIA9PWTUUZUh+R5JkEBgODh6G379Gjxwxy3sVwzDzyUCYPOHdx1MFJw8jI&#10;6CEMDQ2fCHF6TiLKEYkyifB1EZAIpto0NTXLP/jgA7yiHVNXCOUxKsMcNDooSBFTDNLcrSR/lnAn&#10;zMmERycgFGwfF5MK7BORAB7Cw0OMmP7CsxWIEjC1BKLBc0ti4ByANEiLa0ASyAN5gSgwJY0oiJMF&#10;+gDKRz9XRRhS35DkNwuMBwYFI4MB9lZXV3fH9BCctJhAmiIPgBOBgYGBQA44PgliIhFHJJxElCMR&#10;TiAA1mjofMPw4cPxwCD/W1o+dYWRmLRlV5K/UpQdMxw2+pmYVBABIBJA34Ojh73C6YNgsDsSQAQt&#10;Bj+PNEiLazhJcKJA3iALlCWekoIo6yWJJL9bYNwwOoxavpo5c+Zmctg1WGeAsxZHH5w8+JQVjzw4&#10;Gejr6z/E2bNnmwRPo0wkQFMkIp7KAsFt27atkPTFH/XzXVfY9aJq6koSSf5uwh05ICYXMUA0TUGc&#10;jkcUgDhfSST50wSGiNFM61deeWWojo5OJNYZ4LBBHjzyAODcecTAow6Ak4Kenp6AM2fOqAT/nafn&#10;RMLJBPkqT2WhfB6FQC9KW/vZZ5/hXVfY+oi99nzXFeZ/EcZjNIaOJYkk/2QRE4JECpL8bQWjF4S/&#10;mD/tsmrVKnVMYcFh86krceTBow5OHDyyUCYPXV1ddvr0aQH4DCgTiTgq4ZGI8nQWj0KgDyKjBQsW&#10;pJKeWDjHX9NiOyQe4sJiJKausBMGozSp00kiiSSS/AkCRwuni3nVtt27d/+BnHsWFtKbmrqCs+fk&#10;oYo4HgdVJMIjkaYIBBEISE1DQwML566kJx6cwmsY8CoJbFnE4iKm4TC3zMN5SSSRRBJJ/gSB0+Vb&#10;entu27bNDNNFj4s+OHmISYNHHDo6Ok1CHJVwIkFeyBPgkQjKQ9kgMBAI1j/GjRsXRfrhKVw8UIWn&#10;a/GuK+xzxyYATF1hOk4iD0kkkUSSP1FAINi9gQXodmPGjFlKjrwci9dw4jzyUEUgqsjj1KlTTUJM&#10;IsqRiCoCAYmBzHbs2HHr7bffxsvh8G4f/LENnvnAPnjsr8fOFOgvTV1JIokkkvwFgtE7tgV+8v77&#10;7w85cOCACxy38tQVnDymnMTRBycOZfLQ1tYWID7H03HiUY5CUIZ4GkuxkN84ePDgMNIN7w3Caxzw&#10;tC5fOEfUhOhJvGVREkkkkUSSP1EQhWANAQ86tV+wYME+igBqEAEoRx9NEYgycagCJxFcwwmEkwhf&#10;TBcTCNZiNm7cWPDWW2/hbaN4WRze+YNXN+AJXLya4YnPfDDGmjH2fwQc5Z8VPzUpj6Znfxti4nrJ&#10;P/92vcT1U5x6apFfy69/9KhI8peLSMfn5LjyvBzhLzJmoIDaC/Jz8jSKS/9ygd78+Hdq07+zoJ3k&#10;4PcZ9xf3GvCi+8ztQBpk/q8EDftwS2+HDh0mqKurR8CBcwLh5IFo4XHkoaWl9SucPHnyIYEAuE6Z&#10;RDiBoCyUiSk0Ol/bs2fPANLpHAEvS8QT53idA17ZALLjC+cqhZwEGQ2M6cpLjJm+IpM5vyz/DKPC&#10;b4920F+MMPxFeVovuiaVjjDEv87JyI3f6wWZ7NTLv9RBqBd3gE/VMeR1Vq6fcBTaQ5HssSK/3kC4&#10;XiazehV5/KLP0+Xxvxa5jtDJ4TXS8y3G/N6VyTzeo88tZDK3lgD99r78vN2bMlkg1UOu/1/hZOR2&#10;x20v/iVx28rvD87/Pdr27yRyksVAAO0U/Tod35Hf5wC6x0EfyGSeBI/3qP3eJpt/TW4TaMu/z4Dh&#10;3yLoNGhUOGRMC31BI399RCCIBHj0IV774OTBCYRHGSCLpiAmEXEkwiMQlMEJBA8zrl69Ou+ll17C&#10;fxzgNdj4f2q8LhtPnOM9PyC7JhfOFR0SZPEGOYjmMplvC/pMTgNG5kbGht9+cbzy9HCkMDRbSgNn&#10;40vAtXBCpnCUf+ozJr84FcGRvPWLE+SdwoF09UIbPFHkeYEIr7zBmCM5TtQNjhRONPp1kBOlabJj&#10;cV0Ujo3aB53U5SPK60O5Pl6ULwPR/ukOmMujOqJenp/IZN4dqM260OcepGdvOvYBGLvZUyZz7Urn&#10;vpDJvFrR5+a8Pf/sOsj1BoGhfEFvcnzuH8uPgaQXbPLvQ9B/tciJHvcJ7YW+akdt5dxeJrvxDWNu&#10;dF/d+lL79ZPf6xt0j93JBtw/ZszjbUr3WDuX5LcLOg2ckbCld9iwYfPI4echEngcgSiTh6oIBOAE&#10;wkmEEwiiD+QrJhAQF/3Oow/8dwJee403kGLbLt4XhAX/JqMP+cgEo+xgcrpwIi5fkgF1ps8dyYg+&#10;UzhPIpFfDEnuqDFihVNFGueO8mtwrecnMD6MDv9M56LoKERcfu9S+W3kurh8g6P8O5weiE0eTcnr&#10;IIb8vDwvdDg4eS9y+F6foy3kdbzRHucUvzXpPNFW8igOJObWTt6WjtRZ4ZyRH0Z8AjH/ZQ9yQnc4&#10;CDnp3yCHAgfiMY4wUya7OY/OLaTjIjq/mM7RZ7cfCZMIA+X1QdsII9k/lUTQZiA9hV1S27p1In2I&#10;8Jw6070nWwxAxETO8q9r27+D4J7ADuWzAiAD9G3YMQjDdTThB7qvP+P+NjTcXNrQcGMBYzemk02M&#10;RFsi/ZPsXJLfLmhQGChe/oZ/JOu8d+9eOzhzOHU+fcUJ5EnkoampKUB8ThWJqIpAUOa6devymzVr&#10;hugD/6iG/1HAa7DxemzoBh2bXDiXG5kbjaoxinPt6ucXOHXj5oT9W7fG7LKzC/6WHN9nFRU2NGoO&#10;x/qJIHLCgXN070DGOejgwejN69cnHzxxIoaczXXq0C4fyUe2f7ZjCcYUDJGFR/eLlyJ+WrUq5cDe&#10;vdFrEhO9+8tktq3LyhCJXHkpNRWOEw5c6CAUdcERgvA4mSCKgYNy+TInx2/01q0Ju9aujVW7cCFk&#10;qkxm/3llJaZ0Ho3KxCLXxf9NEBeN8rp5+4VMX7w4RWvjxsQ9aWl+w+Cw8/Nt3gsP/6VN/2yBYyBn&#10;Qe3l9SnVs7+VVcTGQ4fjTLZsjXNctizZZ9HiJL9Fi1L8Fi9O9F9Mn5cuT/TSOBF5oajIey05mPFV&#10;VW7d6FoiUzjrP2+0L48uMEDx+rSuzr2XrW3ETz//nHpqx464raWlPgMYc/m0rEz4/amizX+ryO0Y&#10;0Vj4+9SvMQiiAYLbeBkRRWSk/96TJ6PM581L9hkzJi12+PCMhMmT00Jnzkz1WLUmWd/MLOLHmhr3&#10;r2UyG0TxiEIkAvkfCBqVvx+r/bfffruOIoS7cOi/NwIBlMmDRyCcQBDp4NkP+r2ua9eufqQDHhrE&#10;X3Hivw9GEvA2UrxUDtt2m+zg6GjyaRpMT7iOXr06wejtd0oaWrfJu3PsWOR2IoLOt245fujlpYYo&#10;RjAk+QjQtTWhT1aWz/zWbfJvvfX23YZRo9Kvy2RXB1ZXO352547dm1eu/HmjQDmpCaPSTjU1NyaP&#10;G5/u8tprDxp69swK9ff3p9HW1Q6Vlc4tSkouvFVe7kqjbn8QJtXhGpGd5wfUDpiKo84Cx4q5foxu&#10;nftRZ9r2zru361u2LKheuzbumExm2aWk5Fqr3FzNJglS3qbC9F87f/+gyV265IS8+VZF4zvvFjZu&#10;3BhLbWr/TXGx5QepqZgKU03s/0uB3iBA0q8lyLa+3nnayJGZIa+/UdH4+hu32Usv32WvvV7K3n7n&#10;NnvjzVL28itldLzN3nu/UDZ2bHpiaKivmkzmML6mxvHr8nIriuz+PGctv8/CVGl7M7Own9u3z01/&#10;862yxubvFdRoaoYvYezcZ8nJBu9fuaLGt6v/54TuLw0KsVaFKNGXokUXGrS4/ejtG3x0yeLkm61b&#10;51a9+lope/W1cuH+vkl47fVyQiWjtmSjRqVcuHPHsWdV1ZUPw8MNXlNTk6YD/xcC44SDxJZevCq6&#10;37Fjx8LxVDqce1NRCCeRpggE53n0ISYPHn0gTx59gEDWr19fQGUj+sDbdhF9/EDAQ4P8XwYf68Tl&#10;I2nMzbv3qq298fO0aSn+r7x6j335VU6Rt7fvVpnMekBGxvk2Dg5q2AKMsJiAUbsvEY7beItLoVof&#10;fJhf9/Y7d9iyZQlXySF/W1Rk+Y2fn96706dPp1EQ0mN6SBjZk2MV7+4RwuOHU0fKophWEl3LgXO/&#10;TDlB6DxFDT5ECI4DYmL81vfvn53y/Au1bNKkVJ+yMue5tbXXehQUXGlDxEbE4U2Rk2O36uobIy5f&#10;jvghJMSfIhTHtuXlju/Kp+Yw8sLUiNvUPbviLrz6WiVr0zavwsAg+Bhjl4bl51/6IjZW7934+Csv&#10;eXlBH/H0Fz6jjiBl+3ZGRqELWrXKL36eUn3wYUGlhkYIjeDNu2Zn638UGKiJV+MI18rrxOuHtuHt&#10;hLo/WleI/Br5ecVRFei3XztR+XmMThGtuQ9NSPDb3at3dt6LL1WwDl/k1gwbnnFr4sTkjFmzk+Im&#10;f5ecPmBgZimRB3vl1RL2+htlbOTI9KT8fJdVDx5cHZiXBzJFtAkduD5N3U+xzo/qpjiH36i+3D4e&#10;2gjsSHEd2sWLRtU27Q8ciFz3bvMi9uJLjYwGPEXm5j7za2oMvoqNNfrAy8v0FTg++TW8fXj7AkI+&#10;dET7qtYX8sv1Yvvl12JRWl6GIvlD+XWZvC4Azj963S/lIE9x/VGWahtQJYoysQ5IgykvsmHX0WVl&#10;nqs3bkxwbP95bvnzL1aw5u8VsW865ZQMHJSRNWVqSuz33ydGDx6altjxm5zstp/m5Glp3VxVW2vU&#10;JSrK7BM3N43X1dSGkk6CbtBBCU3VAzqL64F6y9tanB4in0aXn+flKH56RB5N82g+v+Qhv54+K3Tg&#10;bf5o2ysu+8sFFcDIHP9c9vXChQuPkIOvw2I6JxBEDY+LQppCU9EHJxCUQfk2dOzY0YfK5q8sQfSB&#10;P9DB/yCIHxpsUqhRX5FPtbgMKy313DRgQEbWiy/dY/0Hpqfdu2ezrrj48qjQUL3PdHVXYipMuClk&#10;lDTqdOtGzmf23n3R9hiZgkT09YNNa2svT09JMe3m4HDifWfnUy9nZWHdQZgqeoeAhXkiKyx4yhc9&#10;ydAVi+68MwLC9IpimgnztyhPuJYch7AIjdE9/SZfrCejgKEQqSGKchx33SlQ48uvs+8+/0IV27Q5&#10;iqIiq3mFheeHpqVZ0sjfvgulGWJuHr6ZIib3r77OTbp0KWw1oilETpRvywcPhDWTAXV1Hkvnz0/0&#10;f/mVCta9R2ZhdKzHsdpaqxl5edZ9U1PN2iMyg26og2LER3WAPgIpE4G4dygpcR09b178mQED8zw2&#10;bAjTyM21HJeRcaaLu/vxjzU0Nr2ONoIDxpSXvD2wgcER6ywYPeIz5YO6CmtKyJuDIgg4bmEt6nX5&#10;9F04pm4QSeEz1gHoGqHTKHVYNRqhojysEzlNtLEL0ad2qESkcfBQVCJFYOYy2RUNyn8/4fjdu06W&#10;R45GJrVqnV//0stlcNY1enohxjKZxYSsLIuvEhPPv1dQAD2ENsA9oXKhI7+f+AxHiHUhngb14e0l&#10;OGT6DZEf2lPYxKGwE9xv2ABvgyzYE9mBy5fBwV5TZsxIMhs4OMvj0CF/teJi89FJSfqd3d1Pf+zs&#10;rPZWQYEBpnDQDmQbWOPDIjuuReSFaBVlod2gD1PYHxwRILdD+W/YTIEFe6yvCGtginsjt0PYqrwe&#10;3IHBYWJqD3rznU6oixDxCfVRrNMo2onbO6ZS5ZtS5GXgml9sQF6OQKYq+7Rcb6EtKY8bdG9dR1dU&#10;eKydMycl8I03SimyLGedOmeV7N0T5RET465DUfkumezSZpnswkaZzHRVTMyldQYG19f5+BiODQ3V&#10;6HTtmlorU1O1d0Ai0dHmpJu8HeX6owy0KddLThTyeuBeob1AYryvy9vr0XoLJCC0s/w69INAgnwm&#10;QP6b2IYEexZsSJ4G9oD6CiSr2JGH33h/wHoov9/ytpfrjH4DfVH+4/3j/1pQOMJ34S9vW7RoMY4c&#10;fxYiAx6FiKexxCQiJhJVQLqmyAPRBwhk9erV+VQuXpiI/4FG9IFXluBf3BB98IcGHyvyxvb6nIxt&#10;YlHRzQPt2uXee+XVCjZ1amKUTHZxVVycyVgbm4Ptp08fCgJpRiEtGQkMwnUAY85L581LCsGotO2n&#10;uVVhYW7axcXn5wQHn+ppZ3f848BAo+bksD8gg4NjptGQUy+6iTTavzGAvvelfLoofkPHJOOEAQBw&#10;bujgAW3JCX9NZXXFjhH5biDn7uQ8vqFoA4vTpIfdm3KjgjPAQr7DD6amISbN3y9ufOvtW7LTp4Ou&#10;UOdYlJx8bjxFUoOqquzHUWQwb+HCJO9XXqlmH35c0JCU4H+EdJtZV+c0sKbG9avaWk/sRBpfXu6x&#10;Y+SotMznnq9gY8el5tTW2p66e9d6Q0mJ1bR7966NqKtz7kd16SrfvRT2EelGxikYP+nj8V5NjcuX&#10;Dx7YDSGDpTKNv62v1/82LOzMcOqYnYyNt3xsZKTWnNrz/fv3sf6EhWwssqNdfKh9XAnYCeXyDSIF&#10;RUegewUHLHdodI6czA1qI9w/tBMWt12/krcpdn0JpA3n+MiIS94hEW1hEHB9lpZW5LUPP85vxLSG&#10;+YUA7+pqK820tPObIiIMliUmmq4vK7t0orHRznbuTwm3Xn2thH30cV7Dvn1BNg0NZjPS08/3ysq6&#10;9On9+3Yfy/WBoxAcDBw9HDA5B+gcTs6UEwMcMXeK8kECSFPeBmh71Bt24tZXriMGBljUhVNKpTb2&#10;/KCmRtjYMJRsdLxMdnpiTY3e+MDAM0Pd3Y92dnE5+mlEhPHH9+9bfSJvnxvt0S5oX7kNIX8vskXs&#10;LEPbYc0OjgX3TnBUNEjCZxCAD/0GvYSNJdiphPtCuuF6YTPBpwTh3sChyZ0TX7T2+EKuP9/p5I2d&#10;bYqNFPL7I9/VJ9gNpl/Jpm+Qbbsr+gmucemBe0t50qAGBAgHrHrKEPdZnp9jW0oziPJbtGZNoudb&#10;b91huLfDRmRkBwXcMKI223z7tvGS2FjDuSEhp6f7+2v/4O2tOfXGjQMTbt7cMvTy5U29DQx2fHX+&#10;vFobf//TH5eUmFHbO1D5zthEQu0IfXDEbi7nVvSZBnfCPaT7g+lg2B8W4nk9fmkvuW4OivaSO33Y&#10;M6UhYsXASRg80e/wAfx+cBvC/YevgK2AZPEd6eRkQf0afqm13DeAQN07w29QuYrdhF4KW7qODQIg&#10;aiF/RfP9ZYLOCWeNV6R327JlywVsrQXEayEgAWUSUUUcgDjyAPmI1z6QJ8+7R48e/lQmnvtoKvp4&#10;bKgmZ3iPt2trEeq6zPD0DDR4v0VBffP3itmmTRG+9++brQsIOD3W3Hz750uXTn97+vTpig6CqQ/s&#10;5HDeMHRYeuZLL1dihH77zp2rh5OSjOa4uR3p6+Wl+Xl6ukWH2lrn7lQG5mCn0g39ibCEsJxu6CI6&#10;ziCMVHRkMkQ4RRgCOh92PQnGh51BP1CauaQjrp9Nv1FebiPISIhY0LEwsoATcKYO6vTz4cPR9i+8&#10;VMk+75B938rq5vnqahNyhOemFhVZTCKCwUK/xpyfUtKaNatko0anl9AozZLO7WTMZjoR0pD6etfh&#10;KKe42Ov4F1/mVmBkvnJVfJZMZmNRVWWjVVd3bRvls5LKozq4zSLdxskdExyAPCIhA/2wttatU329&#10;HeV1bXJJicUPcXHnJrq5qQ88d25TRxOTXa19fE60vnPHigwdDu3hzph5lM8yqs9yMv758nZzGUz5&#10;UYf1gdOhznWd2gek5dJDPr/tPoHaDDukgDGUDzk53FNsucVi/qMOB99JR3JYN8lB287fuDnuxiuv&#10;lrP3WxQ2uLq6W5eVGW2/cUPzZweHA1N8fbV/zMi4sKuy8pr5mrUxWa+/UcI+bZfzwOjcTfM7d4x/&#10;SkoyHl5YeIXI3RZkRPfRkZwLCE9OIvIRobDTixy54PTJgWILKZwMiFNwpJ9SvWlg4D6SMXe6B0Ib&#10;oG3piDZxonvt2rW62p7aV3Do5ITcutXX24+W1VtNvXXL/IeYGIPxTk7qA69fP9D1xg2tb8rKrKkc&#10;O6of2gc2JLTPNPpMduS6kMpagHtMGIt7Bx0I5FSgrzk54RBECp/JHRBsFDboNo/OLaXjMvm9cfme&#10;6kMkhnoJm1CE6InanBwryALlCjZOZaE+nj/SNd/hftJ3uj9oE9gtjiAo96FEdFPoOuyOovSu0BHX&#10;k44YQGGXGV/YfnQaRj6aFqIPcubY4OA+/eq1MMNPWhVUI/IYOCi9MCXF9SzVbW1IiN6ca9cOjtPT&#10;Wz9YU3NZn/37l/RWU1vYa9u2Wd03bJjWed26aV8eObLoc2rLDmlpZkRoduT8HWkgxNsRcKXPbjiH&#10;AR3ZMJy2QPREeDfofqG9UA/3JYo2wz0lW75B16DucieuIB2BbOWkA8D545ycROTkAbsHkYNgkQZ2&#10;BhtyxrZyIg1sP4Y/cAZxUh/wmEjnFX4D9xvtiXvv8i1dQ8SMe4T7hV1qf+1WZUQhcNZYsG7frVu3&#10;2eTsKxEhKBPIkyIR/h3g6ZQJhC+eb926tfjNN9/EU+eIPvBPg+K1j6d6ZYl8pBXYvK4OxukyX0Mj&#10;6vo7zYtYq9Z59foGfq6lpaZbAwJ0ptjaHurm7HysVWqqFXUOYaQJJp95u+Smeucu2SUvv1LOJk5K&#10;Si0utlSLjNSZTSHvkNBQg94PHtiS43OaEhPju41GQvYTJ6aG9+iZndWpc07+oKEZqXPmJPu6uAQe&#10;ImOaXFvr0qO62oUcCdYxPDtWV3sODwsLXL5vX6wRRQsuM2em+E+cmB4+Y0ZK4Nat8TZ2dkGHyWio&#10;A3v0rq7GSAijOrchdXXuq5csSQp8/oV7rF//9CJvbxe94mLD5Tk5hjPc3a+vXrMuzmnXntjYnr2y&#10;q158qYT1759ZqaYWnbp9e5Tf3LmJdvv2he0h46RO7rwiNDTAlAi14b0WBeyMXlhaTc31GwZGQb7f&#10;TkxO6NIlK6d3n6wM0ivw3Lnw0w0N2P7q1hfTYIgoqquhj0Pvswah6374IenSggWR+tevX5kVHn6o&#10;n7X1gW/c3bU7ZGZeJoO/Tg7OdY69fejRhQuT3UePzozt2i07t1v37NxRozISVq9Oup6ZeXMt3Z9R&#10;8sgIHc2987173qOpTbW3bYszo460PTzc/9j69QlXxo5N8xw8NNNpw4aEtZWVXhSNgJCdXxYvhMpH&#10;ynB4cH7O6+fOTYp67vl7rEvXzMqAAKcLublnNru7H5/t5HRkYnCw7uxbty5uLS+/ZjxsWMptDBb6&#10;9k3PS029eCg2Vn9BUrzB5KIi64lr1sQcnTo1/dzGjXGb6X52QhuUlIBIMRoXHGQvHZ2Yld99l2Gy&#10;ZFniwbAwbyLM653kdcLWYLepHjeC9s+ck+zdq09WeseOWfkDBmYkTf0h5ea6dfFn7ewC51ZVgaDg&#10;KFy+qa52Ha6tHb592rTEy2vXhmo6O1+YFhp6bICnp2afiopzfV1dvefMn59sYmgYpU1ttqWgwGv/&#10;oUMxl0ePyYjo0jU7p3fvzMzZc1ICLliEnaI8iUhc+sP+5I4KkS2cGIjbfbqXV9C+RYuSXceOS4/G&#10;vaHr84YPz0hcujTRNTnZdyPdv3G1tR7da2rcacAkbCsmgrgx29w8Qnv8+PTQLt1yYPO5w4alx8ya&#10;k+y0c3fs8dBQ78lw9FRvSi9EGt+mpvpuWLos6Xq/gVnJ33yTk9e7d3ba5Mmp/suWJdKgNHRleTkG&#10;SLhvwuj9kZEzCEV+HmQMwnNfN2J0RioGUp99lnff2dnHSiY7v5EGhLOMjDYNW7duerdp04Z/OXJk&#10;r8/Gju376ahRPdsMHvxN66FD+7SaP39May2tFZ8lJ5/pUlzsOGrnzujDq1cnXLxd4rUnI8v74K5d&#10;CRaTJqW7DR6c6bF8edL+O3c8aZAEp3wTg8EfoqL8dm/cmOAwaXJqBPX37C5dsvPGjkuL3X8g9kpu&#10;rvcmSkPO3aN7dbUQccE2vg4P951I9VT/7rtME03NqAUUpXxFUb4wMyG3YSFC771lS9zu775LM1m1&#10;Km4X2RiVie3baEeXwVu2JBxZvjzxYl3djS0PHnju0j4Vc37MuPQIKj+nX/+s9Jkzk0N0dSOMqZ2I&#10;zFwG04Dk87t3bYnE2F++Yw83E1M8H7/yyisD9u3b5yGexlJFImICEQPnVUUfyAN5YfoKEciAAQOC&#10;qTxEH9h5tYSAnVdPvfYBkc9ZorOgA7uuXr4iIey110vY1x2zH4SFeTjfvm1xLDHRdElkpBHmuvuX&#10;lzv0rqvzGFRfD8ftvsnLK+Bahy9yHrzx5h22ek1UWH6++e7wcF0Ki3XH5eVdHN/Q4PTzqVMRhl93&#10;zCvELp633r7NsNj++puYjy1jb7xVwrp2zSp0cPA/Rk6bOiGiFdevKipcB5DzvPThRwVV2AkEYBEX&#10;kdGbb+F7sax1m4J7GzbEWdbX2066f9+5NzowGdiYrKybu8aNp+ji+So26bvE5IyMK8cyM88uKSrS&#10;m7VzZ7DOO+/eZu++V8TeebeI8iqivIoo7yIh77feLmPfTUmwpihrGo1ktpuahrvj9/af59QdPRaR&#10;OX5Catm7zYtk7zaHHiXslVfv0vEO+/CjoprVq+Osa2rsv6+rc+yJqSsyUBqJOYz/YVqK7auvVTV2&#10;/CYr1drGafmtWzoDQ0P1uicnm/Sur7ceQ1HO8lWrEx0+/iS/CqN7eX0x5VBG+ZcxKks2Zmx6THa2&#10;x1pyuGPr6uDUXEbd9Azc2v7z3FsUId3T14/waP95XjnaF3V48627bPHSWDWZ7NLXRUXmLbEO9SiB&#10;IDJAx3Uek5vrdXjMmLQcTNNN/i6lOCnpulVBgenBqCj9VampRgvq6sxXNzZeO6KtHXSz+XuFMopS&#10;6g8d8rHNyTm9PjDw9LysLONZWVkOy9t9llv0zrt3GsdNSLWVyWwH3Lpl9Tm2f1dVCdMNXe7evfH9&#10;xEnprq+9XtXYq3dmeEi4z3yQZ3298xi677OOH482afNpXsWrr5ey194oo3qgLe4IePOtStajZ5Zn&#10;UJDn6NpaRDqOA3Jzb84dPTrd+7XX7zX2758eGBx89afCwjNDExLMaIRrPvq4RsTJt94ubaD2Tz5z&#10;NsLjm07Zd+iey5q/d0vIW37vbrOPPs6v2bIt1rq21okGAHa95CQgREjDSktvLNmyPda6dZv8cvQL&#10;3Ju33r4j7FB7+ZW7wvchQ9OTU1O9t5Ijm0gERIMBl7FEiouIXJxbflBYg3uInU7y+uD6Eta8eXHD&#10;2LEpF2WyqxTtIrpy+d7VNehI1245Oa+/Qff+ddxDXn/5Pf3kk7wCa+ub3zF2vg3Z9NteXmq/iioV&#10;g4UuZB/TL1iGn//4k4Ka194oZfMWxMVVV186GBGhu9DcfMfoLVvm9pg3b8xXCxaM/GzFiu9ar1kz&#10;tdX69XM/WrlywoeLFo344NChJR95e2sTUVv0Dw33XkmDrZRWrfPrtLQivPv0zSpEu735FnZuVbEp&#10;U5Iu19dfIzJ0mU6OfKmubqRJly45RW9Qv0A/f/sd+cYLtMM7795q7D8gK8PVNQBTxhPv33fri63Y&#10;ZNeDTczCd37ySQHZ8N3GlavjT8pkF3qQc/8UNkT9uxUisNJSz1ndumXHvflmeeOIEekelZUeNNBz&#10;G4L+kJd3c2nnzrnpH3yY32htHeYwanRGBvWdRvTrN94sYy++hB1nJdSOBTWrVse50L2ajyloDHQe&#10;t6PyzxJ0Tr6l98sffvhhMzn6BlXTWCAFMYmogpg8AE4eyAu7vPbs2VPaokULvHEXO6+2EfDcRy+C&#10;eOfVExuEjI3CQyH8o5GD29Zx41Oznn/hLhsxMr2CQmV3mezyORq17GXMnEJQqzkymf0MCjkRulOH&#10;ua5rYREWRh2QHGoRO6Xr756TY7IzKkp3fkKCCXXGKwv27Yu0atGyqBZTQN90yimfNSeJRvoxMRs3&#10;xqb2659ZgS2jr75WwSZ8mxLR0GA7/949Ybqna1KS5/AvvsyJavlBceWn7XJvDRiYlrp4SULY+vUx&#10;Md9+m1rY8oOCRiz0d+uelR8Q4IWtxqMfPMBo+vrU0FCf4126ZJY+90IVW7o0KqiuzmhHeLjO/Lg4&#10;/ZmHDwdqTvouNZk6fdk77xaSQRWziZOT786aE58/elxi8pAhSUEHDvkebWi4Mr+x0fnA1m1xUe8Q&#10;WVAU0timbV79hx8V1o0enZq/bl109MbN0Qljx6fdBhFh9xKNaPP8/G7slsmsR1ZUOPYlJze8sNBj&#10;5YhRGVHPv1DDhg1Li46Itl9TXm4yNi3t0rCqKqtx5eVuS7//ITUQDgnE1Kdv5q0lSxMS9uyJil24&#10;KCHni69yyAGVErkVsiNHIq0aGhwW1NQ4T6O8fzx7NsLsk1b5NegUpFtd+/Z5DwYMTM/q3z8jvnef&#10;dD+T8+5zKitPfu3jo/URdtBhRxzuOToKRqp0zzGSn+ztHaDfo0d2RbPn7rKdu6NyyIk6keMwlMku&#10;Hr1//5p6RMQN0wMHogKozWvffvdW/Zy5MWHp6ca7/f01l/j7a80tKjJb4ODgc4J+ryMHwdasib1M&#10;jnFCUdHlTrdvX/vo7l23djSaHBQf77uh/4DMtOeer2OTJqUElFc6r6D6kJ1cn2trH6L1abv8SpBm&#10;p0459ygiStuyJTZkwYL4oCFD06JbtS4qmjgxzvD+fcN+ZWU2g0DMIeFe27t2y8rFTrspU5K9amst&#10;f8zKOj/h9u1L48l2f9yxI9ruhRer2Kft8mpatCyQffBhQf3IkelZq9fERWzfGRODqUtE23BsHTtl&#10;30pNdd8GvSsrHQbBIRHm/zwv6QYNVshOboPAShYvTkzcuSs6ZuWq+EwipAdYD8JgYsOGWDey22VE&#10;QtRHnBci0qFBSQMGFwMHZZQuX5GYsGlTbNDs2fHBPXqmJ7f9NCdHTS1od3391QkNDfbT8/K8tvfr&#10;n5GJacS27fJrps9Iyab04ctXxgaMG5cS/ll7ikb6pLiHh1uNKCoybIcdjgYGSx95r528L2N6D4NB&#10;p+UUucRh8wfZSK2zs6dVfr7JRlfXoz9oa68cdOjQ4m76+hs6Ozkd6BwWdrpzYqJxp9hY06+Cgw3b&#10;BQefahUebtCmuBhTgPbjrl0L1sQ0LuqCtS+0Z+/eWfmDBqUn9u2bEXH2bMBh9Be6j+vUT0RZt2hZ&#10;WPfyy+VCuVg33LgpPnrRkoQUIqFyEA90GjUqNSk3120L3cdJNICYQNdOO6EVaYi1V7pPIKqT2O2Y&#10;mWn15a1bVz68fdsG01sj3NyC9n/5Ze4d+IylSxPsqb1/rq93mEL5zHRwDNZu/0VuBWyIBlPVbT/N&#10;qyE/lrVmTXzo0uWJ8QMHU5+n+40t6jTYuW9uHqRPdjLxzh27L1NTL7z1V29Vxo1EB8UrQ1q1bdt2&#10;PLb04pmQpqKQpkgE5x4XfSDPCRMmRFM52Hl1jICnzkcT8NzHU0cfEPl8rzB3ObG21v1Il65ZZS+8&#10;WMb6D8ysNDMLTDlzJjjq2LGQm4cOhdsfOBh59fDhmKvqGtH2OjqRXoZG4ZGzZ6feevOtW6xly4J6&#10;Ly+3y0QgO2JjjZbdv2++1N7e58xn7fPKccOmTU/OS031tCfnZNrY6HCBbrhdZuaNoB69Mu8//wKN&#10;LntkFiQnO+4lp/rtnTuXe9OItv+2bZGbTp8O3puS4rqZbvQWijSO0sjWkIzGYeny+HyQ0ucdcirN&#10;zf3OkMP7oaLCnsLi63PdPf3PkBHXY+S2e3ewR13d6fX+/idn0qh/8u3blxdTR1fXPhUR/errdxiN&#10;qhrCwz3DaLRjnpNjtC8p6dTClMSzs4uLryylco5+/0NKFowe21e7dMm6b2np7VNRYalfWXmJRkhX&#10;DPPz3VzGjEkte/GlMvb119mVV65460KXkhKHMeQ0pwQFBRzu1SurELvBli6P9aqosFpXUmI5rbjY&#10;aiq1ARFsjM177xc3vPNusWzvvpi4qioXcr7XTRob7S2o8zpZWAYntmqVX//qa3fYzJkJ0ZWVNjuq&#10;qx2WU5r127bF3nz//aJGEMyw4el3AgK8r5JOalVVF5eU3dGfFBd3ZsDVq4e/0tPb1HLDhmnCdmHc&#10;czybI59WEjYczLxoEWrVum1+wwsvlrC162IK3D18YkzNAsKo7f3JicV27pxzr3WbvIZx49LKNDXD&#10;QnNzrbVjY3XXururzwkKOj2rtNR8xfHjYdewE48GE9XnzgUY1ddbTsNOPBrxtq2sdPwa0SVFq8c7&#10;fJFXDuLfsCHGlXRdQ3VZVlXlvHnRkkS/556vZD17ZldFRPj40X2+UF1tq11ZeXl3ebnZips3ryy9&#10;fNlienKyzsC8PMsRWKu64emn+dHHBdWvvX6XrV0b6ciY6fzsbIsf7t+3/r7iruOWefOSItA2r7xS&#10;QgON7HLT84HO9fU2xymaIjuyMcjPd3UbNSrtbrPnylnLD/LrIqNdtWprrywoL3ecTs7qZxpJX/jg&#10;o6JqRIWbN8cllZe7X8G9oftCkYODo7e3XxQGFc+/UM7GjE1NoYHDnpoau42Vla5qRDZ5L1GE8t2U&#10;lNu1ta7OlN60tvba8aoqy635+eeXX7jgsDI11WRSbq7FFMauzj9wIMbm/RZFDTTYarS1C46g8q1k&#10;jfa69+9b7SsrM18bHHxpKd23WTdvnuxra3v0Uz29FY8QiHxQgB1M6MvuY5OSbh7t3CX7DqavaKBW&#10;XFRkrRkfr7vs6tXdEwwMNg7w89vTs65Osw9jFyhish5D7T2W6kWRkDVFA9bf3Lvn8s2DB05ERHaz&#10;Tp+OsKSBU8OLL5Wy7t2zKmxtA6g+Noerqy3XVFVZLCgttVxSU3N1k4eHr/Fn7XMrXyZC7tQ5u/zy&#10;5cDrlK8mRScn6KiXk+NynQjlzksvl1LEXtCgqxtMNm69sKHB8aeGBpe1RDRuL7xYSQOI7NvXr/tq&#10;1NdbTKBo8pv4+PNt5FOXjt/p6kaYtWqdV4sZDwOD4AsNDTbLy8rsfqb8l508FWFDfaXu5VdKBQK5&#10;fDnABX29ttb6UGOjzakHD65fm7cgvgCDAcxCLFse60MR+k/p6Za9sJFFOaL7KwQdlG/p7bhkyRJ1&#10;RAvKUYiYRDhRiEmDHzlxALieRx8HDx6s+OSTT1yoDDx1voMwg9CH8MSnzsUCo5PPL2J3itu0sDD/&#10;cx2+yL0PZwln8n//V0G4x/6v2X3W7PkH7DlCs+ceCN+F8/T7iy9RmEpRxFdfZVWlpNiY5OSc25WR&#10;Yb6h4u61fWMnpKZg8Y5GVpX5hR6+1ImsKyvtTMvL7Uyrquxsa2oc/Wi0XQSCoUjiVkiIk3pJicn3&#10;NIrsX1h4oTdjFjTStP7u7t0r8wsKLq8pLLy09+5da70HD+ztNTTC0kEgX3fMvmtj56Hf0HBhXlHR&#10;lVlUxjJj47DLMGKMQM6c8ba+c0d3maenxiQ/P+3RhYWWP5KxHVm1Ki4BdaDRYUVY2HWH3Fy9I56e&#10;x5bRSH2Kv/+p7/LyLi6prr6uQSPzOy+8WM6oY9Ta2N70qa42Oxkba7A9NtZwY1HRhYN379pc3LIl&#10;Kv255+/SKDar0sraw6i21uxnOUFcm2ttHWTQtm1uzUuvlDMiYiLQC+vy86/Mx4jN399Hm+pd8n//&#10;V8lWrY7Pq6t1IYN3sCwvsz9HbWReW2vvdPu2axBFJVXovN9/n5h89+61I5WVtjRStts7c1ZyLEZ6&#10;7dvn1vj737xeW3vpSGqq8XKKCr5zcNg1SF9/a+eDBxe2XbRoTPN+/VqBQAS7gOORLxBj0d9hgdbJ&#10;SJfX3yil+3gL04SNLT8saERE9H/N7jFEoy+9XEIjtrwaHZ3wNEpvd/++pUZo+NmVN25ozYiJOTv7&#10;/v3L65cvj/fHNA2N7CqiolxOFBWdn0mRT48bN9TbY4Gd9J129Wqo4dvv3JI1f6+4UV0jmNrCclN1&#10;tdXquDjXI737ZBTAnpYtSSgkR+FWU2N/ka47lpRkti4i4syPfn6Hxjs57Rno7q7ZLzv7wkg4XfML&#10;IebYWfRxq7x6be0gzO8vycy8OLO21mpOUpL70dGj03NeePEunN49L6+biKoOZmebr01JOb8mL+/S&#10;QXK4posWx2U/93w5+4AIJDra0fDBA+vN1dU2q5OTPTV69ckswuBm9uyU4tpaN3ci9cvl5bYmhPN0&#10;bxwoEvQfNCizstlzFWzosJRsyk+9rs5mr4eHnwkRbtVbNPDQPBGRTo7Zma45R8S3Py7OaEVIiPb0&#10;4OCDY3x9T4yMjzeeTHotpmgh/IUX78HxPqitdfZlzP7KrVvWJ9PSzDZHRurN8/M7OsnZedcgY+NN&#10;nY4dW9xq7ty5b2FDC91PYVAgJ5ALbxF5EFm7fG9sHGFB5FYL8lu5MiY6L8/iYECAxk8WFttHOTqq&#10;DTA8ZzdVQyNgk5FR6MFLl0JPWFmFaONoaBiu5uwc9CPWl+rrsTHj+pLde2Nd0Y8/+LCw/tKlgJsy&#10;2WX1zMzzayIj9edER+vPzMw0W0aOfO+336YkYy3000/zqq9f97cl57w3J+fCuuTkc6uysi7sqq29&#10;fNbIKDAU/gLTSdu2RVBel7bV1dmvv3XL4xANMuOeo/YePjwtMz7e+WBxsTFFx5qd8QjB/ft2FNHb&#10;z6ao1AXOn+y03tv7xtm6ukuri4uvLSM/sWHdhlhfTOFimlL9RFhwY+MVjbw88w1JSeeWkr5bHjyw&#10;Ou3n6+lDUVQjZidGjU5JksnMVyUmnhuKbd9qakJ7/qUCp41RAd6P1bpfv35ztbW18/iT6YByJCKO&#10;Rjj4OWUCQfQBAvnpp5+SKX9zAn/j7lgC/6taTKM9VfRBRvccEQj2ixO7O/9IxuOAff5vvlXMevXK&#10;uI9prMGD00v7908v7ts3vbBvv4yC/v0zCgcPybw9YkRG2aDBmeU04qx/jUby4yckF6enWxvl5p7f&#10;U1lpvsPByceSyKgKZGRlFZRAN5+MxY6MyppGcFYEaxot23utXBlbCGPq3Se9ID3d6kh6uuHsuDjj&#10;4dhuW1JiPaa01GoGjdgX3r59cW1JyaW9NNI5SwTitHFjdB4ce7/+6YWxsTYnCwtNlt26ZTXvwQPH&#10;zRs2xPnAYXftllnq4OBsmJmpPc/R8egocj5Dy8stpufnOh2bODkls9lz99jU7xNywsIsDQIDj645&#10;e3b9d5qaK4a6uBwaS+UtiolxO/tpu9z7r71expYsiUl78MD8THDw6c22tgfmODkdmZmYaLA6L++K&#10;7vKVMUlYP+jTN+O2s5vj2dJSo8W5uZfmEIEs1jkdZgVnjOkTExMfKyK6jVlZFiupDTYcORIhdMwv&#10;v857kJJyg6IgOzcCOUJrY8aumMlkV+2IxPyJgIXF/vnzY2JKSqzUKyuvqt2/b685bFhazvMvVLBJ&#10;U5JyS0psdFNTDdaRblPU1Zf237RpWsd588Z+Om7coBajRvV8myJiDGwEAsHDjzLhXVzYqeW2dv26&#10;uBC05Ycf5TXQPa4aMjS9ov+AjLIu3bLufdIqvwHRzwsvYtRYWD9zVkJ+QIDj+fRU43VhYXpzyHnQ&#10;6O8qpj6TMf3QvUdG4d27l/bFxp6d4eBwqIeHx5EvKiqu9cO0p7p6pP1LL1dQ1JhbdfGij2VNzfmN&#10;5eXnV4aFuR4mIi0GSXYmB2pr6x9DEcaVsjILjaQko7V+flozrKzURhgbb+nl6HigJ5U5prrabtWu&#10;3dHuWIfo+E3O3WvXPM9VVp5bmpJyYTZjl+b7+nqfpvMVuC9E8NHkXLXi4/XXuLsfne7hof5DfPy5&#10;VeQ8NH/8KS4VD9a1/zy7KjbWwayi4soBav89FGm5IRr4kJxmXJx3ON0XT8ZsKQLBlK6VKY3Abeic&#10;H92DyhdfLmOTJiem0oiZIgyrvVev+l1o3TrvPkbCo8eklUdG3giiPM8XFJgdiooyoMHMiSlWVnuG&#10;2toeHBAerjeWMfP5Y8emRGK6jfpTg5ZWeBoRlH1lpYVOerrplsDAU3NtbfeP1ddf30tN7cfPly8f&#10;3XL06C6YphZFIMJW13dqa7G55frcXbtiXSmyFdb5tLUDb2ZnG+/29j42w8Jix9CcHLVeQ4YlmnzS&#10;uuhO67aFZe3b55V/8UVu+Rdf5t1t166oZO3a+HMUEcygKGhOXZ3H9gXzE8P+r1kVpmBvx8Y6mhUW&#10;Gmx2dT0+8/LlPWNv3DgxubDQbGlAgMfZdp/lVL362l32888JCY2NVkeTkkyXU7opNjYHJvr768y/&#10;f99kv6PzDWfUEdHmxo2RwdSeRxsaru5NSPA8079/ZkGz5+6z6dMToqmvbYuJOT3Z3l6ti7//yS/L&#10;yhyG0uBl8dy5SWSr98hOMkvDw510ysouri0ouLSabHDH9JnJ0dg4Q76rLDXNwSw/33iLh8eJmXZ2&#10;+7/199ede/v2hT1ZWQ7WbT/NrX2e8hg/IYkIxGhTZOTZ0TRwbKOI0p/Kd/4vBZ0UN/ej1157rcfW&#10;rVsvWlhYCM5fTCDKJKIMTh583QPTYCAPDQ2NBx07drxJ+eONu/i/jzmE/gQ8CY/o46nDMPmiG96T&#10;gz3STos3bor1xxz2J63yGh0dfWNjYpw8fH2vX/b0tDNwc3PQvnnD8aSvr6tuRISbRUaGhyeNMuI7&#10;dc56gJB02fKolOxsSwpTz++TyS7u37k7wv/d927JXn+jmEb5mRUjR6XdHTwkvaT/gLTi/gPSiwcN&#10;Tr8zbHj6XRqt1GNXz7DhiWmVlcY7qWMvSEkxm1pRYTm5tvYqGbDNitJSmy2JiQ6Hvb3djTGSdHPz&#10;CYeTg/P8dmIidTbTg4mJJitv37ZYXFjovHfq1JQEGNmwYanZKSmXj4WFac6xs1Mb4uurQyH5+e99&#10;fDy0e/fNvI1dRytWRIQnxhsctLPbNXfHjrmD1dTm9/D0PD68qurSIlPToCsffpRf3/LDfNnZs343&#10;srLO7rO13feTtvay0efPbx6VnKz7U0KizYnvpiZRBHKPjRmXnBUdeUUrJ8dweX7+hXk1NTYbt26N&#10;9RR2N3XJKnNydjetqDDdUlxsvqGg4Lr6nLlJSRghf9I6r37w4IyKkSPT7g4clH6nf395Gw0eklYy&#10;iM6/36KIvfX2LbZjZ6BXcfGFI5jWCA93N6ORdQmisHXrIsMp6jvg5aX+47FjCwZNmTLoi65dW33y&#10;0Ucfvd+8efO3WrX6P3QMOBsaMPAXKGLdy2lEcfHNvVO/T0nDNM6IUWnlN2/eDI+Lc3Ty8blu5eTi&#10;esXGxsvV0DA4dviI9MqXX7kjzB9PnhyfRBHinrQ00yXFxZeX1dfb7+vWPbMIBDL5u4Qk6qg7Q0I0&#10;p1pabutOkV9HuodD791zW7t4SQJ1/goaLGQWe3s7nr11y5BGpsbzMzKsN0yfGR8MooYttWlTULts&#10;ZVSGja2nfUHBxf3p6foLfHxOjrWzO97L21ujd2mpxYQ7dxw3z5mTRE63kg0YmJ4XE2OrmZmpvzQ2&#10;9hxFmJZLbGz8Td55t7iRnKhMUzPAo6ZGb/v164dnnTy5apiZ2Y7hUVH6P9bWmh/6dmJSOgYSZJe3&#10;k5JszpeXXzpBxK+9ZEl8PEj1vfcLGmFruDd0L+5gVx9smGyZ7Det4v2Wheytd26zhQsjgsvKjPbk&#10;5pptTk52ONytR2YBRuMYQBE5Vm3bHh7v6+10saDg/PbERN3ZN25ojLh+/VCf4GC9wURu0zZsirGl&#10;+9yIjSUtWhQ2fv9DQqG5uY9HcrLVCXLYy0JDtSZZW6v1Onp03qfTpo1prhgQoK8rCIQ9LxOeo/Dr&#10;SdHL/OXLE/yxcE36y65d87LLzdXf4ux8aOrlyzv7ZWUd6jZrTtSBvv2yg7p1z8lp/3luVfPmRcJz&#10;Ii++VMX274+8RGS5lBz28qwsT42xY9My0EazZiUkpaZaqYeEnJivr79x5JkzKwa4ux+fUFd3Ydnu&#10;3RFumMJs8UFBo6Wljy0N6Ihkjv6grr5s4JEjS/o6O2tMqqgw3Gjn4HmNorO6Zs9Vsq3bwohAzDUb&#10;G62PBgXdNG/bNu8BXq2yalWkr0ymt/bmTa1vLS13dAkMPN25vt6GBpOu28aMSU9B9DB+fEp6QoLN&#10;ibw80/VkbxTVOx4nG80CgcyeHZeSmnpZIzj4xELoefLk0v7Qs6DAZF1Skr05psAw7Tn3x5iomhr9&#10;jT4+p8aYmm77dOnSidi5iojuLyURFI5QCG/AbTt16tT1RAZ3+Y4sVSQiJhL+XZk8MA2GN/0qXpqI&#10;/zrHvw2uIUwgdCLg/z4QfTz1QhD2jFO4+5F8y6HjyilTk+MxJYIdWCUltvZ375ropKbqbI+NPb40&#10;Lu74T6mpmj/m5Z1dUl5+YQ+NHIzt7PwiPmufW49Ocvx4QFB+vrk2hYz7q6qsNadNS05BZPHOu4VE&#10;IreoI2GxHLtX5MBnnHvjzVuylh8U1i1aFHrjzp0zmzEyLC01XxoT47pt3brYq336ZiW3a5d7hyKj&#10;8tZtcqvaUHj8abu8WoSp7zS/xVauigp/8MBgb3S00Yo7d84vT0lxOtajJ0azQnQRW1dnuM3LS2Ma&#10;jZYGhocbDCLnMsPS0t+4Xbu8ajifg4f9nW8Xa284f37ndxs3zuqupbX4m6goo2ENDVeWbt8e7fku&#10;ESoZXI2Li9PFqKhT68+d2zJxz54f+1pY7Bp0+7bRzOBgZ82+fdNuNXv+PpszNzr6bqnJ/oQEw+VF&#10;ReaL8vKc9s2cmRQDAhkxMi0rIsJWt6DAdCuNrjZ7e3sY02i7EuH8228XUZtgnUXeLryN8P2VV7Fj&#10;6FYjhd0PLlnZ6+fkGO+k69XMzf1taMT3ADuDtLQCnDIy9Dddu7Z78urV33bt0KEV/vcea2EYUIA8&#10;YI9C9KF4Uvk1+ZZIp/EREX7qfftn3cb00YKFcTl371pdJkeonpp6altOzpmN9+8bH6ARvZmv780Q&#10;GtHXYLqmXbvseyEh9roUGa6vqbm2PjT05tn27XMrsJi/dl1EQG6uyWZPz6OTLl7c3A2dn0brY3Jz&#10;b+weQ44IHXzcuOS0/PzLh2NjdReGhJyeWlRkOMPV1fUwEUHGW2/fbsTIHfWne1797bfJidevu2ve&#10;vm06Ky7OdFhKisng+nrr73Jz3fcOGpRJEVgV+/bbpISaGtM9MTGGSxISTH+qqbFaq3ky1A5k16FD&#10;zn1TU0+r7GytVSYmWyaoqf3U6/z5Pf0zMw1npKbaqxNxUyRbwWbMiE/PzrY2qa62OBkV5XZ56NDM&#10;W4iIYL/ye/OL/WLtjNvvm2/dbmzdJqfqwAFP86Qk7eWYbiouPrfUwMDX+Isvs0tB/MgHR3LU936e&#10;HxsUFWWz684dk+9iY437x8UZ9L5169KYvDyHtVOnJoS9T+TxymslApF+8GFRLUX++Xr6Pufv3jWf&#10;n5CgP8Te/sjnmpobmo8b9znv6woCER7YfL+uDg8s2i/66afEUER72Pzh5u52NTfXYLOH6/GJlpa7&#10;u/v5HfsmLu7ywKQk17kxMR774+JuXDQ1CwmlCKT63eZFDZaX/fAWgk2UzyYfH2/Drl2zSp57vooi&#10;hghfiq63Ojnt/+HIkQV99fTW9oyMNBhPvmDN+AkpCRgIduyYU56SYnMmKenssnPnNo9ateq7zocP&#10;L+wEJ93QYLrK6pLX1Xep72Jq7cjRQCKKiyfpfmpeu+Zni75AkXrD4cOB1ysrdVcQwY41N9/RKTra&#10;uLtMZjspMNBHs2evLLovFWzJkuiwzEzLw1lZpuvv3Tu/3sPthhH0hM/ZtCXcnwY3u5yd1abt37+g&#10;r7r6ym4UxY6iiHa1o6O3dYuWBY3vNr/NVq8OCygpObPO3v7YaF3dlW0nTuz5tyEQjAyEv7x95ZVX&#10;Bh84cMAL/9eBKORxJCImD2UCAQERwdQPGTIEW3cNCPsIPxEGEfi/DT4ckTyNkMEptnJ6jqaQdSuF&#10;kLlwqiNGpBZSNKEfFqaz1cpKbQ6N2sZqaS0fbGCwYSjCUYThjJ0/tm9faLh8i2Exu3rV1ZE6jjo5&#10;cTrrajxgQOYtzJ9/911qiYVFYIKZmV+wtra3m4aGj436CR/rEyf8CL5XDx/2uXLkiOd5BwfLw3Fx&#10;eltKS80229t76HbrkZONxS7sPvrgw8I6POXeq09Gydhx6Xf69Mu8B2OjkUy99klfj1u3DHZERxsu&#10;Ly83X0Ujc50PPsyvxVZJGsn41dScWefmpjHp2rVD/RISjIeQsc/V0Qm1eoMMuCUZq76Bp1Vxscby&#10;Cxe2j1FTW9Dx0qXdX+fnXxpJBrty2oykqFdppPLll9l309MtNQMDNRedPr1umJraoi4eHur9Gxou&#10;zvT0vHEGBPMahe4bNoT61NUZbIcud0vPLyFHpDFwcGZes+eqaFQUH3PntsWRzEyTzQ0NF7ZYW/tc&#10;ekfY3VPM1q6Nzbd38I0yMPDzP3nSx0ld3euapqb/FWqjq2ingwd9Lh086GoQEKC3KS5Of31Dg9lu&#10;anvP998vZG+/UySztXM1y8rSXo6oaPHi8V8g8qDbiygYTgaRB8hD6BjYaSITXheCJ4mdpri6Bp1t&#10;0yavBlM9m7eEhd+/f07d11dz7eXLu2ddvbr/Bz+/U0uzs82PkkO5Om5cSinWC+he3PfwcDUvK7u0&#10;C1MHhoYhth9/kleHe6Wj4+uQnm6wztVVfdzFizu7kZPsRY7o++Rkb3UamJTDvubMjYmUyQy2+vpq&#10;z3JyOjoiKOjkMJBISIjtPnIerlN/iMvGmguiM0yJ9Oydmevt7X6gstJyKkWj5LDsZ6ek3DiGNyZg&#10;lL1oUXRgXZ3+lsjIs4syM8/9fOeO7VbsXpLvjMu47e7moBcToz7/7Fn5vSN76NvQYDHd2dn7bKcu&#10;2WUgmm3bwsKKiqwMGusvaltb+zp1+CKXBhilbOXKuIKrV/1jz53zeXhvyIavaGrCfoV7Y3XwoNtZ&#10;O7vTqxwd1b63tz84LjDw1KSionML3N0dNbduC/UfPTq5sEWLgoYXX7pLfeU2RXDJEWlptmvu3bUc&#10;kZZ2oQcWcSsqLnybkWG18fRpH+uf50cnde6SdQ8kBd0+/SznPkXAZ2tqLkxOSjLp7OFx+j3FfD36&#10;uoJA2PMVFR7v1dW59iHbXYS3Q2AwiAjE3t7TMS/PeKe394nJGNGTju3y8w2/oMhhcG2t1ULqE4dt&#10;bX1vfPhRQSPukYeHh2ld3eXddG93W1sHXP7gg4I6DA6OHvUnx66z8vJltQkHDizsDjKiqH9Cbr7r&#10;XnLsBSCsiROTs3JyLmuEh5+k9l4/cOPGmV9cuLCjY06O+WiK7NYfORLmIdSJBnDmF7ycGhsvaFVU&#10;XNU5dCjUF9F0hy+zqy5c8LTIy9NZYmu7f6S5+e6uqakX+pHNzrK8HGJOJFyNdjx6LNCtpMR0b2qq&#10;2QbqDxsMDfyvwI6xo+7sWZ9rBQVn1lhZ7fn20KH5Pa5c2dktK8tsfEOD7aYdO6ICcA8+aZVXp3nS&#10;2y4zU2fZpUtqZBc/tVFMCwoDLbTpXyUoHJ0Vnbclof3ChQuPEiHUm5qaCmSgikSUgd85eYB48H/n&#10;e/fuLX3xxRetKc9ThE2E7wj4r3OUg5D2GaIP8VZO50lRUb4nOnXKLsUWuJ9/jo1LTjY75Ox8cN7R&#10;o4uGTZs2pPOQId06zJs38Ssjow19QkN1ZsrIic2fHx2NuczP2uc88PCwsywoMDhYXm66x9HpxsXO&#10;XbLLQSC790bm3Ltv61ZaetEkPd34SFqawWY4mOxso9VZWQYrk5J0l0VGai0mslqWnGy4MTHRRmPg&#10;wJRsGOMXX+ZUHTkS4efnd/NCcbGTXnX1dfPGRie3M3rhqdiFQSO8e9RJL2Vm6m+JjTVYVlFhud7C&#10;wt8S2y7JoTVoqAdev3VLd7WLy6Fv7e0P9aPoaAQZ0dIdO2PdEBVQJy23s3M1zc4+ucTKatcIHZ3V&#10;X/n56X4jf9XJ9U39B2RmYVQ1YmQKdQrz/b6+x2efOrWm35kz675OTDQlo74299KloPOIAj76uKD+&#10;xAl/h4qKsxRFGS2rqzu/3N3zpl679rlVWOdYvz7MRyYz2pWcbLKxru7iVkPDQFthlPlRfuPlywEJ&#10;MpmVTUHBBb30dEO15GT9jZmZRmuzs43XpKfrr4iO1l7k739wrrPz4R/Dws4uk8nMdixZEhOM7ZDU&#10;RhVeXva68fEn5hsYrB3000+jMJWJwQscDOyBj6i4o3kOzwrQ4AHPUsw2Nw+zgP7vvlcsO6bu71lV&#10;dWYHDRJ+1NJaMUpPb/0Ib2+tGenp5uRMrlwYMzb1Du53+8+zK2NjbYzv3Lm0jzHrfdu2R/riuRps&#10;v7x509WcdF5LTnq8o+ORvllZF4djejQ80sek+XvY7n2bbdkS6lNTo7sBawGWlnv6Ojoe6hYQoDsE&#10;D3oWFJhtKym5pE9OzGfc+LTS12g0jucuFi+Oc8faRnn59VmM2S918wgwRHTwwQf5sv37g10qKgw2&#10;REToLygqwpTY9X0Tvk1NQXQyanRyembmxUMBAcdm0Sizr47Oxq/i483IyV6ZdeZsyKXWbfJrMXVz&#10;7pyva3m5xSkaEWsaGvu74748/0Ipu3w5MJHS2t26deFsWprh/pQU/U3cfnFv4uK0Fnt5HZx96dKW&#10;iWfOrBmqq7uuL9Y2KLIam5mpNy8/30zt9u2rNP7zC+vSNfMBoqvm7xU0Gpv46dXcvzwlPd2iJ0Xd&#10;HRMSzvXNzDSYXFBgvKa01EIrIcHx+vz58QXNmxdRRHaXjZuQGpuY6LDy/n2T3iEhph/SQIATiCAg&#10;kPJy/kCw7fxlSxMCXhe2hheyM3r+wcXFF48Swc52czva09HxYNuoKNNPc3Ise1EkOIui8t0HDoT6&#10;YMPAyNEp2ZGRdvoVFZf2NTZePqBzOsQJDvvTdrnVRkaelsXFWostLXeNOHZs0dfu7pqd6+svTwgM&#10;8tXo1DmnBM/VkM7JOTmXTkRF6cw/f37XoLNn13QMCzvdo6bm6pSS2+5qP0xLSsJ02LAhaXlxcTYm&#10;1OYaRUXX9BYtiot7kfpJ7z7pd4KC7AzS008vdXI6NhoPhebmXh1LBLL89Olw53feQUReLLOw8LCu&#10;rDTakZxsup7u2Sa1fWGub5Kd0OCxwcbGzTw/X2fl1atqE0xMNvWOjdXv/+CB3azGRteDI0am56FP&#10;f90xq8zf/+qp4GD1nw0NN/RbuHDyx61a/bLRRGjUv1CgAKIBvB+rbZcuXSaeOHEiDiTAoxAxiaiC&#10;mDzwRDsdZTNmzEik/PhLExcRhhHaE1DOM0YfeBcSXmGCp2Cdp50/H3IBowJsWd2rFnSTnPm2q1d3&#10;T1mz5ofu7dt/3Pr1119vOXfu4I/wDifq6N/l5dkcmPBtchoc8aBBqUUBAdZGdH7n3bumW69evXGh&#10;Y8fsSmwH3rs3KptGjfY5OedPU3i/3c/v5LLAwJM/BwfrzPb21pjh7n74e0fHw997eWn9dP/+2XU7&#10;d4S5NW9+qxHzqVevBQbTaNOkutpW8949G40HD2yMZTIHx82bY3JBdP36pxXn55vrxMSc3ZCUZLS0&#10;tPTy1l27Im7iQawvv8quun7d/XJBgf5aL68TE319tQZWVFwcX3rHbcvM2YkxzUjvMWNSCyIiHIyz&#10;s8+udnc/NtbV9WhXdKr6esfvszK8jnXunH0HI+AFC2PD09KMd7q57Z964sSa7lZWB76ksrDXfvG+&#10;fVEu6DhfdcyuuHzZnYhObz05hKUUZayxtPQ3RxSFZ1aOHfO/XlNzdjN2pNy7d3HTyZPBDnAm5Khk&#10;Fpf8Y2QyC0siJQ1qlw0BAacWBgXp/BgSoj3H11djmq3tnkkWFjvH4hgTozevstJq73dTkuOfe/4+&#10;Gz48JSckyEo9Olpj1unT63tNnz4U/5DJOwLkEZsgR/MCDRxa0sChX4PMffmevTE3XiIH8TmNuC0u&#10;eTmWlOjvvnFD4ycskLq5qY+RTwlZqlE0Zd/xm+z7WBcYNiwlt6joomZhocVecq4Hfp4fF4X1C0yp&#10;ZWXZmeXlmWwLDT0zMzpaf9y9e7Yziah2a2hE+r/++h3heZUzZ/yul5ScXXfzpvp3dnb7+7q6anal&#10;AUSf6GijcQkJJgvz8i4crKmxupiQ4BbYunVuAwYTU79PCKM2Wl1ZabuY8ttA+V2HrWLwcv68Jw1e&#10;9NZS5Pfz3bvnF8bFudC9y7qDaczZs+MiGhrObqb7+/3Jk+u60Wjzi/x86wEymfWPO3fFOOFhvRYt&#10;C+pd3V0v3buHSMv8qO6ZQNcWLQqFjQOWloFxMqL4lBRTzbCwMxsDA7UXwX75vbl+/cBkM7PNY2jw&#10;MZjQx8RkSw8np0O9/P31BhPZf5ecbLyyoMBSk7HLV/TOBiW1bFkgQ8R+9HjwtbIKy3nkbAcnJ1t2&#10;SUw06REfbziCBh9zsrIu7Lx//9K5ggInr4mTUsqwPtV/QEZuQIDd9rIyg0FeXqdaEYFgwCgmEIos&#10;g9+S92fbmfsPRjlR5N6IKbc5c/6/vSsBqzn9/rP/ZuzGvu+VEKJ9U5ZSkihZUihL0iJKpUQUaZOk&#10;PRJRQhsJpVS072nfC4mMZYZh1P98bvfruXILM79l5v/cz/Oc5977/b7rec97znve7ZY0vXgRHkh9&#10;0Kyk5NTioiLcBB0m2NJyQfLFi4g1r15d3K+vX5jz1VevOtatL8hrajrr/vRJ6P5ffolwNjYtSEcf&#10;nzu3ujUm5opPebmrTlCQhaSb24aJd+/6T6VBlFJiYqo7NjJg9K+tXVRLnpwPNj8kJ7up5Ob6Sv7y&#10;y0XyPmL1cnNve2MaD+2puz4/6+3bQMfm5jMH6+oivZQWl9VhTXPBgor7LS1hvtXVgTsyM32Wo7y/&#10;/Ra97vff4w4abCsuAi+w4/Pq1aunnzwJtMCOzz/+CLXZalCQ/hUZpjlza9pSUq6cvn/fx4z6kQa1&#10;2aKHDy+q04Bwe6B/dtTQYQ/e4JDmSq3C3JYW710xMQfVHRz0hNTVJYZybjRhMfV/DIz8MKeG+7H4&#10;d+zY4R8QEPCWbQzeGxFOY8IYDYYQDoRdXG5ubq9HjhyJrbtYPMfBwa7Xlny29wFgxIIrTH7/HffW&#10;RK/Zu7cgdvCQ++39Bz7oOBeacK68/Ph2TOts3bqUnz0l0tfRcd2goqLgqXClk1NuuomK1z7E/LGW&#10;VlFpUdFZl4oKb5O2tkDDmJgbPjNn1T6BslmmXtHa0oLtqCHe1Dlsc3N9DLKzj5PvcmJVUdEh1eTk&#10;/YrU4RZnZBxf+fr16R2LF0MxvuyYNr3m1YuX15LevYs619p66VhLS4QbdXrf4uL4m6KimMJ63KGx&#10;sqistdXfITv7hCEpZr3Hj8OtVq8uKYCLLC5e3dbYGHW2vv6k5d27nitodDr/7dtzaiUlifYK8yvr&#10;v/r6OY2W7tU/enT5zP37wXuwa4hGl7KtrdgLf3XthYj0IFKIv0JJ2e+7c62iwnfH1at2ym5u26bF&#10;xbnzkzGTe/Ys3lhbuywLHUJUvLo5M+uyR2Wl93byMvRfvDhnduBAVixrHp6v/sXp4IQQeEOFhf4b&#10;Xr0KNPD1TQ1FHbB+dNAhsxIKpq7mtHtBga9FTs6JzUTrCgs9NUtKDtJI3ko+KMhKhjyQ+Y8e+a7K&#10;yrp6RFIKc/fPqcMW5N27F7I3JcVhuafnphlLlswZPHky97WwzvUP7MDCYbM4madPb5ivW1dK/H7a&#10;gUX8nJx4GoWfdi0tDTIpKvLTaWoK1W1vjzB58iT2+MqVpdUoL3b1ODndjq2pCbStqgo2p9Gr3VLV&#10;0nuYLiKj/duDB1GXHz8OdcZ22YcPw0nZR+8oLEw+LTSz7tl3ZKiEyDONj48/29joa5Ke7qFRWuQ8&#10;j0aSUrjxGWci6urO6JEC2vfbbxdOFhdfS4YBwZTDli25t7GDra3tguFvv12x0t90Lx2DCBiKzMzI&#10;Y2Vl3tvy8vy1X74M0U9NTfAYMrTpLbwdM9OsxBcvjm0nRU9tZzotMtKJn4yQDClZfdyyjAVZktXW&#10;pKTogEePTtq+fn3Kxscn5fIo8mC/++FJh5VVbu3LlxcukSfhUVDgtzsnx3tLVtYJ3fz8Y1olJY7K&#10;cXEHFoSEWMmcPGkhjmnSmhpnsbY2PxnyvBbX15/VxI67+/cjDpPsnvE6kV48ZCj1sQH32y9cSDjT&#10;2np2W1sb7mY7Jfv06Xl5MmxL6urOrWtsPGdJefo0NsVeJwPyBAvOS1TvlWRnn9tVUeGK3Vtj7Ox0&#10;uxgQTE3m9371Cn8cFamSlJx4jAz+L1DKo0c3vw0NvX23vf2ce1tbuNHjx5eWv3wZvfjXX2M0aIBm&#10;1Nh47biyCnYl/tqxyyIj8e3bIHvyuPZVVkZ5qC0rL0N/XKRYVlVQEOaYkeG8ErvBDh/ePDYnx39y&#10;R0fEgvz8BAdq30fQBVLSVU9bWyPDWlrOONTUhGx5+BCHj2P1qE/t0d9Ukg05GTuu/teAIPQHv921&#10;tUHkRVz2kJCoeoD1NZUl5Q9//TXiHMneoerqM4ZPnkCGLltcjsyIHD8Bd3q1dcgrVNy/ezfK5/79&#10;gF3374eYNTdHuqivKKvAdnit1aUPampjIp48CXWorAwxam7Gua9I47a2m27SMjXNyJ+89l/i4mK8&#10;MPNBHorCli3Lp8yYMQNrhh+sK/2vgULAzUTBJklISKzz9PRsYbwQbkakKyEMFs8x9WViYtJI6YQQ&#10;YeuuARH+rpbzD6O+qNLMolvnDZlRq7W1S29jF82YMU2/paREeRQXu27w8zOX2bJFbTx28sA637rl&#10;PqC1NVqAlIpySMidExNZ0zPPOsx2ZiTV1gdY5+R4bKyqOqFbV3fJRl6+ohIuMY2+/3B0zCx9+TI8&#10;7Lffzhwll5U6aYgJudRb3d2v7/b0jNKlkdrCmpogtRcvLuyQm1dZjhEP7uK6ePFOMTX+5Tdvwv1+&#10;/z38eExMUoysbGUrexqg3dg4/U59/QlrjNgrK/10WlsiLWVlq1g355Kr+oRGR2HPnp3eX13tr11R&#10;EbikvT1M425GstPcuXWPvvr6WYf+pqIHr15Fxb57F+ra1ha8raTkstbz51HLIfD2B/IjOxfbqLNf&#10;vBZQWempHxFhK+/uvpU/IcGdH1dwNDXdMJORqanC9suFi+7de/48cA8UTFW53/qGhou71umUpH3/&#10;w3Nyy6ubEhMvu1VUeG64c8dT87fffNZcunTzGDYE4ACi0MzaX2NjE+++e3fu1PPnZ45gG/SbN6fJ&#10;KIYZ2NretPbzC1XPyjooSqN6ubdvT68Iu5B8jF+g/ilc8d2W6dcaG/2Nr161V3Zy2sgvJzcTW8hZ&#10;O65YDd0FnTuwcGllzLyamlu2cnI1TVhAX7O29NG7d9EJmKqi0a9Te/t5K5IL2+vX006qqVeU9yUl&#10;jqk4VdXiIhoV7s/P99yal+ezub39pLmySmkxph9GjW78Iykp8S4plVOvXl2gNC7aZmQkB8rPr2qC&#10;J4YFTgnJqvsVFeHHMQ1UWOijfTI4bmtAUAruztLB1BTF2dXRcekwDRyCt2wtqMKodty4ul/PnL12&#10;ihS8KSkMUrqRe+bJV1b88CMOyVXWtrWdssnN9dLDmYSnT8/oeXvfPYX8sNvGxeV2WHPzUT3yqORd&#10;XDYLxMU58b95EyH76NF1E0WlyiJMcykqlZXn5F44UlPjSwOgoO1RUddoAFTzBG2D8z8hISnZb96E&#10;nn7xIsT5+fOz1m/eBBtVVYVuNTdP3hcRcXbZnTtHpBIT3aSePz8q7Xg4zTgiImVne/slMr6RhvRJ&#10;fLzo0vwgNmKxcvlDHDoUnlP9qKAg4tizZyeNr8bEmLofS7F5+jRmI9YuiOem9HmA4vgeO3Y3a8jQ&#10;B39gG7itbUpUQ4On/s2b+2VcXAzGLFnyfscQCzQgxJmuHx8/jhn1/HkMGciL27S0ivNx3Qg2YwgI&#10;1L9ydc3MamuL9qU8rMl7NiNZ2E18P3T1aloUDXJe4jDrkSO3L/72m69la2swDbyuHBOeW3Mfnq7W&#10;qqIM7KK6ceOQ2tGjW6dbW68dkZ19dOybN1FSb95Eb6MBSBVkHX3GxSWDPOqwk2/fXiCPjpXX/r17&#10;828M/LkFg4F3NBi42dQUtIsGkpsqKny2lpRcdMQRAax5iYpVvywsiL+FTTpv34Y7EP/soqLvnJs9&#10;u/YJBls4GLpyVcm9knvnXKqr/cyePQvemZFxPUBKurr1q69/6TAyLmx+/Trm5rt3Eaco/yOkq+xz&#10;cpICli2rqKS823GVyr596dEtLV5G8D4OHtw4V01NZsygQYMw7dttv/lfAAod7hB2wmBXzBxbW9sr&#10;gYGBrCkpGIbujAhjYBjj4ePj82727Nm3KQ0/Iluirlt3v9jtYm7tpJGo8B804padV5X33fevO2YL&#10;VzalpobaZWUd1vD0NJy7dq0iPKif5syZ8z3+YRD3BJFwKtjZ5QXgnh5MXTg73zpz/6Hb5oQE5+V3&#10;77ovbW8P1LGwyI7CPnqMwHE3jbx8+aNNWwqKzczyU1VVS7OnCtbWDB/R/HihYklwRc2pRffv40ru&#10;MF1yt1P69H3a8RMJ/cRJjb/T7wZq8EwNjZLSseMafp3CX/9y9Jjm34cOa/pjj9Xt6LIyN0PKdyV5&#10;PxoPmy+aCs+pbYCimzSl8bW5eU7xzp0ZN8zNU46lp4etxgnx9PTkgxSmBSMZcqffGJvk1VjvyUqX&#10;lCwvVlO7d+GPPy7TiOmy3lrtskT8Q9uYsY0vbqdeOJCf76QVELBL4siRTZM67wiKkioqSjIhJfW8&#10;V+9nJNR5t9+88TAgJa9dU+O9Mi/v4g5JyapS8FRevqzo/n3/HXfuuGpeveq4qLzcW7m+9qKp5sri&#10;bEx/wSBOmtLweunSe03bjfJyDA3zU+fJlxdO5qtvGD78QZuhYfqu3393Ei4rC5Zubw9ROXgw02fw&#10;kOYOHNxzcUsMamlxXnfmjJW8peWaifz8/OgI3U5n4uZRUhyjSbnJZmbe3jt+fP2v4IXgtPpXGzaW&#10;PNBZX1SHDqq2rKxITLymYfwE3M/VuRtJVe1ebnJyuENenvOGy5f3r7h1y03j99/99ddvLEjqlIXH&#10;GIE+I8+r4MCB7NS12iV5fPwNv4wa3fBm85aSyt59YEAqq5//4r+3uNh7Oxn1DRJS5YmjxtxvXbCg&#10;OnvnzqK4ffvy4+3tc5OXqZdWY6cdppiWaxRkVlf7WkLh1NYGbqABivmECXWP8e95S1RLMtraPA3T&#10;0o6tzsvzWkYj33X6+oVR2A46ha/uyfnwK26Y3mPaDjdEk5xJ3LiRaj5DqK7h++9fdWjr5CeVlp/c&#10;mZ/vQV6fl3ZbW4jJunUFaVighxGZMKHx90VKFfcNDPLzjIzzU+fPLy+gtOtJBp9t2ZK1j0bCsvCi&#10;yPNeO21aXd7osQ8fkeedamVVePXAgbzr1tZ5d2TnVT6AN4tNDwcPpsQ0NfnvbWvzMdy0JStkyNDW&#10;NjHxqhLD7cXxe/cWxFH9b+nrFxeNHYeNBC86JKUqqm/cOHMwN9dBw9t7h6i5+aqR4uLinNOULGBQ&#10;SF7PwCdPLkx7/TpMPTEpzl1EtPIhDBBre/DQ5nYJyepHurr3Cq2tC5NNdxTfWb68onwKX8MLbAKZ&#10;NKX+aeDJa14tLd7b29p8t0dGxrkPG9b8ey9qt61bM6+8euW8ISxs/0I7u3V8RkZKQ27ePDqs84T4&#10;RY29e3Mu4aAh+js2t2zZUljp6JidtmNHwR2sR2F3Ga5CIRnPLCsLtaAB6hoo8Lw8V83y8vM7VVXL&#10;CqFLcKsFGdpHhw9n5drZZadiZ+jI0Q9+FRWtadNee68WG1LWr89Nra0P3INpsj/+OL0rMjo5jJ+/&#10;4RW2mY8d1/T7Op17Dw8fzi6y2ZOTSfHLBKY2/AJvFfzXXleQWlNz2iItzXmVh4eR3MaNivyzZk3G&#10;DlYY5C9aBvhvAIWBW4QpoCmqqqqm3t7ev2FHFYwDY0S4EfMeBmTfvn1tvXr1iqA03IlMiVSJZhB9&#10;8dZdBhA2TGGRIhFMSUnUnTGjrrR3nxcdCxcWp92+7W8QE2OtaG+vM01DQ5qVh5ycHObOe3fu2jov&#10;rqN7L7BX718x6nzm6RntVF5uvxyHva5ccZCqqvJXbmwMN9VZn5+KA3RQLHAdofBwkR2UDS43Gzyk&#10;6deVWoXHHzwImYe5YBL6pfHxCQ5zRWrq+/Z/3IHT5Jg2oY76jkZHf0hKVdbeuHEzbPHiMlyY9mr3&#10;7oSA9PQDq2NjDyiR8iAjFKarqXUvGSdVsXsKi68/D3r0Tlr2XkJaWtjqt2+Dl9TXxJmoqJbl9O4D&#10;xf2U0u8sU18yWiKiVemkXFb/8UeYNhnUuz/1etkxa3ZVaULCSaPr122UcX/QgQNaY8hIjm9vD517&#10;9uxdE/KE3g4Z1vx2q+HdM7W1h9ZgXr+qyn1xfPzlLRMmNtzv0+9Zu6pq3rUXvxzQIv4onT5tKZaS&#10;4iH+/HmQWmLiVUd5hfIKXPiGkTa8OdZFe+zL/vr0a0OHaN6777bRmzcn5uB0fnt7kMwGvUK/3n2e&#10;d4wZ3/D0+Imog8XFNksx/66jozJKSGhYtztJMIUFD6TzvxQuioSHp1vhpmHspMOmBPAaCrsftQ/O&#10;A6HD/zzo/h8yspXlx46lniotPWuel3dEOzjYUvn48W2yly7tl2to8Fa/cOHmERoQtKJ9sSAN/uPs&#10;Sv8BLRjBPz158m5kUtKt8wMGtrZLSZfktLY6b83Pd9cJC4s0xr/foS79+lM7/NzCosGDccklpTH4&#10;/ht19YKMpKSQvRkZh3WvXDm0orDQfVlo6BWL4cObnmOdTE8vM7yiwmnttWtOSzIz3RZUVJxeMU++&#10;IrF3n2cdM4SqK7KzAw2vX9+v4uq6ZeaePVpj0tKOk/yGCrm5ZVmQontCebfv3JkaWFvryLp5ODHR&#10;XbGx0VsjIyNqn6Ji2T1cM4O2gfyCN0zb4G9fyTC2mptn2JAHJNve7itiaFiwjwZNr3r3/YV4iLAP&#10;WTRo0APiL3b+NL0wNMyMKykJsC4vd98SH3/aWFyi9C7KCk+BRugdAyl9HAAE7/r3b3knJVVZfv58&#10;lFtOjuMGrLVYWKyahsOh1JzMfP17wAvBpYANDadGNTWFSbx8eUrn6tVrxxcrl1bhmn6sDULGIPus&#10;vIjQZliTERBoeGBmlhmWWxC0LSfnqHZzw7HVR47cOsy6/2pE02+7dyd6V1XZquMalG3blo9TUZEe&#10;eOPG4f4PHkRNePo0Qr6lJWK7nn5+MjZSQI6Q7qDBqAvOMMEbbHpmaZkdUVx8ficN+laGhOxZdOKE&#10;qUx8/AGF5ma/1e7uaf4jRja/hhx23guH0+Y4CPmwQ2hWXVN+/s1TLq7pN/710/OODRvuXm5sdN1C&#10;HqdBe/sZCz//u7GoC+qBIwOoJ6t+JIfQMyjP5CkNbRYWWdHl5ed25eS4rsIW4+3b1Wfi9uFx4/rD&#10;a/9bTV8xQGFg1bDFdsyPP/4od+TIkSJOA9ITwVtB2BUrVhRR/FNEB4g2EskRTST64sVzBp0GBH+g&#10;Ezvu+vUkZW3twqMqKiXhNjbX7aKjHZadOLFV3MBg+cSZMzunRMLDNb8l5foTlM/Ll7GzbGxydixe&#10;XB6uo5PuFxzsu/HiRVMFN7dNwv7+JlOvX3ebW13to0qjIZMT3gkhK1YU5AsLVzYLTK1pFRevqFVV&#10;w6WI2ecjIuLMCguDlXNzvUSKigJn1tWdkXr6NEQjJSVm3wb93MR58qUVMnJlFWrLCjKdnZNCSksj&#10;7J8/P7X7wIFbvsuXp4cdcAwxO3/eTBGjy9hYZ7Hm5iDF27fjzNTUSlL5+GofTppS+1BapiRzj+11&#10;+4KCE4vr6vwUXr8+o3b+fMJBBYWyQn6BmtbxExqfzBauqF2+vCDe3/+a5cOHp5c1NFxU37Yty1lJ&#10;qThiu/Gtw9HRR1YEBhpLY0vitm2aw1NTnUa+fh089eTJW6uWLCkJXrEiO/jYsTDj+HjbxTjpm5Z2&#10;QPL69bClS5YWByxdWhi6f3+sZXKytSJ2AWEaJSzMhj8ry0esqSlwZW5umO3+/SlRixRLyqdNr24R&#10;FKxrkZErr9BYWZJiZ3fXJzn5sl5xcZBCXt7xWfhfhtbW4Lk2NmkmCxeVha9fn+599qwfKeIdcnZ2&#10;awWxEDhixAiMpD5QLJzAIjq2e75+HSl47VryWj29wgit1UXpikqlFfMXlNYozC+rUl5SUqSnl5ds&#10;b58ZHh2d4ILtpQ+a/NZnZzstCwgwm79z50oRU9MV0/z8TKfdvXtc+sGDIK2goAR33fUFKeLi5XVT&#10;+GofzZ5TVbthQ258amrsYeySycqKsFFXz7lsaBjnkpZmo3HtmsOyjAw/dXf3ZKsNG4rCF6tUpM+e&#10;XVPLx1fXIipWXblmTeHt4OAEz6KCAJO7aQ6rTp2yWBwQsFuWjIGcn1+MztKl+SfV1XND3N0vml65&#10;Yk183yN97ZqdaF5egLyeXpaDklJJ+KYtKa45OftVAwPNpM3Nl08xNl41DBdLvn4dNMUvMGml2rKS&#10;IBWVwlAvr/PbEhIsF0GOQkLMhW/edJMhWdEoLg63dHK6fVFZubh05qzKhwKCtY+kpCur1JeX3LGy&#10;ygi6fj16a2lpsCJ2UMG4Z2XFquzfn2W/bl1J9PwFFfnThWob+fjrHsrJVd7bYpB37fLlK0cqKk4Y&#10;JCc7rb1y5eCK5GTI1WXTbdvygpeqlabQKLuCPJuHs2bV1tHvTCen1OCCghDzrKwjOmfPmitbW6+a&#10;q6YmN37GjLGc8/XvwZ7G+i4727d/YWHgxIICH1nyjtbl5YXaH/VIvKitnZ8nLVNej34oOK2G+kZl&#10;lcqS0lwXlzshqCuu5r9x46AaTr1T2Ra5uFwxVFIqOK+llRXo6xuyJTrafD62QWOjhqCgYB87u829&#10;ysrODq6vD5326FHg4pqaUKMTJ24GU1/KnSFU1czHX/twwaLSIiOTnJjo6HiHBw9O6hUWOi07dcpc&#10;nuRVeOfOtYKnT++eWVTkOY8M/wZ396SAlVoFWcJzqpqo/z4SFauoNNuZGVlaErOfPG/T0PNxh1SW&#10;5EXa21+0xcAxP99P780fZ/fss89J+ua7Zx1TBRtemZoVNq1cWfpg+oyaJ1On1j6aP7/snoVFdnRS&#10;UqxjY6P/lsy7R1YEBJjL4yr7hQtFJ3Bsef9bTV9xAoWCu4n7saZv2LDBkTyMdmYaqydCGE9Pz7dT&#10;pkyJp7i49wqL5xpE+MdBTC0x86B/woB0/uk+7tvHHxo1NPiLkquvEB9vp+DlZSRparpqmoqK+Cj2&#10;lAj7FHP4D7g7H1csNzUFz66pOS6bluYwPzjYXA77rbdtU51sYbF29Jkze8alprrPIsFQLC8/vv7e&#10;PR+z8vIAm5qak7a1tSct6+qCtlMHXVtW5r741q2D4pcu2Uw9d+7Q+Nu3Xfjy84+LVVaeWFpWdkK/&#10;uNjHrKjIe1dhoZdRUdFRUqTHVt+547EyJeWI+pUrNkv8/LYr4GCYjc26qX5+ZnwZGe6zamoCFtXX&#10;B+qUl/sZFRaeMMZp1Fu37JdgayUpBmEc3qqu9lelsmyqqgraXV7uv6e4+MTOgoJjpCBdlqSkeM7L&#10;yvKWKig4Lgt+XLu2Xx772a2stKfr6yuNxilg8iR+rqgIGY3/fW9q8pFIT3eSv3TJVg4GwtXVcAYp&#10;u2lpaR6zqd4SeXnO865etZVzd98mZmGxbCquzT5yRHd4VJTzBOw8Ki72XFpefmJzWZmvRVXVSduq&#10;qlPEp6Bd9fVBW4i/K0tKXObfvHlQOCLCZkp8vPOEgoIA/srKIOHycjeZ9HQH+aAgcxmq/2xcW9Kd&#10;YuEEFAymIh8/vjj6/v0Lc1tbQ5Y2NgZtqa4OtCwrwxZif9uKCl8L4hG2WW+srPTSyslxVo2I2LPg&#10;yBFDCQMDVSElJclJSkqio62tdUbFxDhNKSz0lKit9VavqvLdQvEtiot9rTrb/MTmigrPNdnZnpqY&#10;3iQDq3r2rJkiztL4+++Sio93kGps9FN4/Pj0isePwzY+fnze6OHD0B3NzSFGNTWBm+/dO7b6xg37&#10;Jd7ehvOgPC0sdKYFBBhPT0x0mVNc7CKdldXJd/AWh9UCAkz4b91ynl5U5CVSUuIum5JyYB5k2cJC&#10;Y4aW1qIxaLuzZw8NbGgIGwWlV1vrI0EKTe7SJSs5V9ftolZWugJ2drrjg4JspiQnu4oWFXmoQg5L&#10;S33MqV57qX321tWdNCcP24DquurePZeFiYmOYlFRbtPS0z0E6+p8hF+9OiP/4sUFzSdPzm1+9CjM&#10;mOpj+uDBGUOSd72iIhet2FhbFSqTvJubqdTZs7ulCwpc5tMIXP3x41Bd6oeGDx+ep/ChxvX1pwwq&#10;K4+vS0uzX3bypNl8S8u1IsuXy04REREczs/f/Xw9jAiuqsFtvbduOU6+dctFOj/HfTm2y5eUeFtQ&#10;2+6tqTllV18fsqepKcS8ru7U9vJy7/Uk68svXLBc5OFhIOnhYTwnJMRa+Pr1w+K5uU4YECmcP79b&#10;9tAh/Tk6OkqTxMUFWSfhcRcXGatexcXHh9+9e1QoL89jUUmJx7qSEi+Te/f8dpeVBeyuqgowqa72&#10;pr7rpnH9+kFFtMeOHWozli2TnKShoTCKjNDYpCT3qehvmPqtrPQzRLx79/wtSYZMwX/SIavT049r&#10;3Lx5RP3qVWvV8+fNlcnIqVZU+Gg3Nkfa6+iWFGJNU1Gp4mllZVzSr7+Gnm1oOH2U+pFdZWWAGaW5&#10;qajIXQubdY4eNZY2MFghBOMxceIwHH8AL9FnvngZ4L8FFAqNzdrSO3Xq1GXu7u6NmJriZjQ4CVeX&#10;GBsbN/30009hFNeJiFk8FyDCSfcvXjxn0Dlayf6+pSW8T37+iaF37x4aHxFhJnD4sM40E5Ol/FhY&#10;EhERGMTeG/0dDqBRHNy38yMZm5/v3PEedemSJZ+f37ZpVlYagjo68pMUFWVGLFok/rOdndqA0FDz&#10;kTiUd/mynWRMjJ3y9ev2yzvvIdq/IirKbklY2G4FHx8TMRzew9TCzp3aQ6lxh1H48Rcv2s+MjNwj&#10;S8phcUSENSkdc2UcksOivqenoYST08a5GMHglKuGhtxkHR2FUVDK587tGXPzpodgcvJhSTKEiy5f&#10;tlE+fdpsobu7oQROmPv4GE3CX/MmJLjOvH3bSY4UsyoZiBWRkdbqUGy+vkaSXl67hIKDLaaSJyEQ&#10;HGwy1dl5g6CZ2XKBNWvkx8nJzRksKcnf19fXrlde3skBWVluI27csJtIHVzA3n7dVEPDZXybNy8Z&#10;S2Ubjb8CxTtKl3iqNxXGVV1dbrSIiMigtWuV+uE0cXj47rEXLtgJRUfbyl25Yr8kPt6eOtl+zatX&#10;96sTj5SCg63kPD1NhTHnbG2tQZ1t69DwcLvh0dGHx8bE2Ezx9zeYamGhNVVbe+EEBQWxYYKCQ7Ae&#10;1uNICu1eUcH6n/oBZIjGwNAnJTnJx8XZL42K2qsZFWWzkvJeHhlpq4KL9wIDd0vv379eBLzGFSlz&#10;5kwci443duzYgZqaC/r7+poNhjGMjT0yC8Y2Pv6gKg7URUbaLD1/3loxMNCc6mAi4eyMf7xbK2xi&#10;ojbLyEhD0NJyHZ+npxlfXNzhaXfuuIqmp7spZGYeW3znjrNqYuJBlUuX7MgjMJHFv+Tp6ytOg8JR&#10;V1cajfn/4ODdY6OiLCejfRwcdAWMjVWmdPJ91chTp6xHxcbuGQfZdHfXmwpZpnKOlZaeNUROTrCP&#10;r+/mXtgMQh4gq+3QPmg7Pb3O9lm9Wm4wKbXBkCXyFGfgCpwrV+xYbUM8Womt3OBNWJiVHHYjOThs&#10;FjhwYNu4oCCzMfHxByZkZByflpPjKZGbe2wByYdKRobLkoQER2WS5wU4p2NtvVZYX191mr7+Mj5H&#10;R32+M2dsZpC8imZluc/LzHRfjPBJSYdU4+L2K4aE7Jzn6qonummT2gwYbQGBsSMmThzYn+mTRFz7&#10;Pvqqh4fRv6j9Bnp7m4zHjQBUn3nodzidfeOGo1ZCgsNKkn9SyPbUR3YquLhsIsW+cibWBDZsUJkI&#10;Q+rnt3PCuXNmfJAzO7vVAjAeiorCIyZPntyPPBDSPZrf4mJOGtj0hlxGRNgJUJ+ViImxVYyN3a8G&#10;OY6+bKsaGmqxEIbDxmbj7LVrFfnl5aeOmz596DDMbujqqg2g/IdevXpkErY/Y6ch6YqllIb65cvW&#10;rLiQQQ+PreJOB9HvVwo7Oq4XwaaIBw/8tXJz4w7Pk8euyhcd69YVV5MBPlVZ6XsgJcV1+7Vr+9ZG&#10;RdmqhYVZLDx+vJP3WloLpkpITB03ceLEoQMHsnQypgLByz81EP9vAdYN3sLw77//fo6pqWkgtuZi&#10;ioqb4WAIRkZBQQEnz32I9hKtJcLi+TgiZvH8TwNb/2gE8T061aFDawYaG6sO09QUGU4dbfjIkSMH&#10;DRnCUkgwUiyF1Gl0wr+9dcvuR3ID+5LhGIJFdgiVhMTEodQoLOFWUlL6l7a2dm9SEoNgHEgYMbKb&#10;ZWu7Zo6l5Zo5cB/RiSCQGMnKyfENnjxZtB/+c333bs3+xsZ6w/bs0Z4A5Yi/14Ty2rBBSXD16gVT&#10;li+fP1FVVXQC/j1NTm7GaCGhiUMhiEuXLu1LCqofdZwhR49uJmWiK7Br1yqhbdtWTFu3bj4fRqCk&#10;aIdaWW0YcvCg6QgPj02THBxYu0mEjY015yCP9etVpuAg3saNC0bij3U2bVIcoawMfogMnzOHbzB2&#10;amCLLHXQ76jD/EAeRx9sbSblM0xZWW64gsL0YYsWCf6spiY3gBTlALxjeIp3goKjfwZPqQP+S1dX&#10;7kcjo7X9YDiJJtjY6ExDWRgeGRuvEMIf/mhry1BdZ4+cP19k0IIFC/qbm6OeugNQD0qDVTYoR/Ce&#10;muiz9rGj3YuL7X4ICTHqR0qQxQsbm/UzkC8p6LmmpurCmB/W01OeilGvnNxM8m4mjx46dOiwfv36&#10;YdcfRm1QYj/s2CH+k7u77gD8AdGBAzqT7Oy0iadrZqGNofg2blzKv3y59Ps2W7Ro2hgZGYERCxcK&#10;DaU2HUJ1Ge7lZTbG29t4CrZIY0++jY32zK1b1acz/5ZH/Bo9efLwIWhnkpd+kBHIFnjL8B38gUHD&#10;OwxgwFdNTeXhqqpiwwQEBAZh1M6Mmq9e9fgX5NfR0ZDSWEXtIzdcQkJoKLZyYmoGJ5KNjJRYbQM5&#10;RNvAy4O3a26+UhiKdsuWpYKol4KC+CglpVlDDAykBx46ZDAQV+eTXIxzdzfhd3beOh1yj/rQAIKM&#10;oDSfmNjM8eLiU0YhP6wvdtbfYAwGN0z9EcfYeOV0tL+KytyJoqKTR8NoDxw4EG0MPfLJ6RY7u6++&#10;wWl1yAvqiA0WWD9BPaytV4uSQRBl+iL61oIFYlMwOBAUHEcyxTcYaxwGBioD0cchZ+gHKDPxEFPa&#10;jAGjPL76BuujO3bs+AnyvmfPenZ/1xHavXvd7G3bNGeh7lpa8/nk5WePgxGEbhk0iCVDP+JKFju7&#10;Jb0OH95M7WY4kuRwSmfcVbMhg9AT6PcaGqITlJUlxikrzx5HOmHypUsHRV+/Prns2rUEJz6++qfY&#10;Cblte/adly+99sbHH9rs5WWqumfPamlj42VzNm1azBr8gPdjxowZyRxLQP5MPYj+1kCHhiJG5xsv&#10;Ly+/0cvLi/WXt10XzxnC2oeTk9PL8ePHX6E4uPdqB9FSIiEiZvH832ExkcZ36FxCQkK92dvZQBBU&#10;5MFtpPMNOuKcOXN6ITy2+Q4Z8v7eJQg3lBgrTUyBwZOB6z17Nv9IKCLc1TRu3JDhhCH9+381kBEm&#10;oh8wssEOExLm/tLSk4dAoGm0OwLKC+EhfGSkyIXuP4DdoZDv+7hycuNIKEX7QeGLiU0n5TGWRkzD&#10;h2DEDOWNOmIkqqY2cwAUr7CwwAhcPAhCJ0Xakyf/jBFWH5Sdqd+wYR9cDQKB+wY706jz/Ih02Xzr&#10;M2LEV71gZGAkUI9hw4axeMo2xuAp5AD8QRrfg0eUDquunWWZMorhEVPn/v37D0D+48Z11hMGGryH&#10;x4G02WVjvWOn+0lglLp585zvcf8PeAHlwLTPjBmjWPlPmDAUxYebD28X02Nd5QL1+BbpQOlKS88Y&#10;iHqA56gHPimBoSNH9h2EdkObYQRNcZBOb9QB7QGvDgYA7cXwAHFR/xEj+qCzQ2kxdXzPWw55/YDv&#10;IE7+0HuUGXHfKz0MAtB2SAPtzCG/4CHa+HvkgbJBliC/UPzgD8rHIb8oG/L4CbKHfCF/8+cLfFQf&#10;8LJvXxYv+yM/rFchPPJQUQHvOuUR7cDPP2ZkZ/v3QV9neM+UD238OX2fJWNMf0I9kD4GXjIyk8Z0&#10;tvXk0WPHDh6BulBYEvWvWLIOWYNsIi7DRy59nCkDPr+FMUDfwhSXmNiEYagH5EhAYDBLDvr27cuq&#10;OxFnX/pWU/Orb9F3IYsYgIFvDA/AZ0aGqB+Qge/3865dmsNv3To6vb09aKF/YMphnEDHormlZeqF&#10;R48O6dPgYKmBwRIRMbFZUwQFR4xFGcD7Pn1Ym5kYndGdbvvbAo2Jgo8cMGCA3N69e69jioqb8QDh&#10;7qyNGzdWfPfdd8EUByfP9Ynkif7UyfNPgCUARGhQMPZ94xLhXdd88Bv1QRmY8EzH44zDpInOC6FB&#10;J8CGAhCr4xMxComJC0K6SA/CysQD4TvC4zmoa74oE5Mn3iN9hpjweAfCd6TVtUxMeZAuCN+ZeCwF&#10;RMTUjzM/Jg7CcNaD2zvONPAb75jycpYHxJS9a9pIlykfUzYm7c8BU37EQxqoN/LizJuT75z861qH&#10;ntLBd852Y3jBlJmpR08ywhhHhEdeTH6Iy6SH3wxvQNzecyszZxh8Z+oGwnc8R7mZsqHvMUYQZWPk&#10;BXGRHgi/ubUnwwvUhzM88sAzpMUZnonDyXvOOnwKTD17qgeIyQf5c5atKx85n3OWgfmO5wjTtS0Z&#10;XuEZyoCycKYBYtqD4QPCfxQXMxzwVsrKjk1obz8rYWyc64rt3OMm1LU5OMQ552VbLXNx2SytoiI2&#10;ZciQXriVAcaXaS+mfsgfeTG8/EcAhUXhWfdjaWlpWfv6+r7DNFZX44FnOPshIyNzh8LiL2utifCn&#10;USJEOFMCRiC9fxeYBgShYUHMb24M5mx0JjwTh3nHGYYRQjQcBJEh/GaEkjM/Jl3OeExYJjyIW75M&#10;OtziMnGY9Jn33MrDpM0Qky7yALrmxxmGCcf5jnnPxOMkvOMsLyePupabidM1Xc53nwvOdJBH17zx&#10;G4R33MrAoGs6KDNnGkwdmDQ4y9xdvK5xEYbJl8mPicuk1/Ud8575zrwHmO9MfG7hmN9M2Tj5w/AG&#10;zznjgvCbCd81DlMfzvAgbnmAmPBMHkzZPhecdUE6nOlDH4HwnSlb13yY8nHjDyc4w3PWn0mbSZ+p&#10;S9c0PisueWzfR0f79qqtDR/+4sXF6V5et7V1dfNcd+685RAa6qV96tQOeSurVUKYGofnTnGgKznr&#10;x/C+a/7/CKACsKqjyXVWPXz4cD6uaO9qQPDM1ta2jdzKSArrQmRMhGvbpxHBDQMzwIR/JxiGdqWe&#10;wC08iBPMM5SXERBOYQR1jcv5mzMct/AMMeB89ql4zPNPlYmTuoJbmE9RVzDPu5YHxBnvc+hLwRm3&#10;a97d8YIbON8z8TiJ8313xITtLn9OcMb7XOoKbmFADDifdVc2zvJxCw/qrj6fCg/qGu7PgonPLQ8Q&#10;nnHm8ynqDsx7znyY713z6IpPxQV9jXXbioqr/RobL45uaDg9vbbWQzw52U725MldUlg/wqYSrHux&#10;t7RzGl9WfDb9I4EKwIWDa8VvZGTkefr06XdYMGeMB77DgGD6isIEEuHsxwYiWaIJRDBAYMg/EUzj&#10;fWkjfml4Bpx5cYvf9T1D/2v8r8rByQNO+lL8mTgM/kq+/2lwlu0/Vcb/ZNr/VHzAC2wCIQPyL5x3&#10;wbmesLCdEzw9DflwTktLS248NlWw1xwxYP/HGw1OoBLwHjAvN27u3Lnarq6utZz3Y2Hx/OjRo28k&#10;JCRSKAymr5iLE3H2A4bn3z199ZeBhTain7FFVW7mzAGioqL9mN/S0tIDsWDLDvoB4I5iEZG+ftC4&#10;SE9pMusPc7oFFkAXzJnTH/kweeE3vfq38gbl19TU/GKDjXjsr5+EJg0IFgoJ9dZkbY38EFhclJSU&#10;xPxtT/X6WpKfvy/4gJ1a7Gc9Anly4/2/C9iZ86k25MA3qCPkgf2bBdR9NMkC++fnADuCMG3xSSCv&#10;rvKDNutahj+Br8FXpMWkPR/9QlAQCo0rsCmiG3n5Gs+76z+Eryl9Vt/7XHmDLGPjAFNnpnzsu7W6&#10;Aysfpk7sZz3hW+gBJn3oA+Y3iC13PQL5kQ7EdD9XdHR0fIOdkM7OO3tbWq4ZiB2W2NmHjQI//zy5&#10;HzYAUDDG8/h/A3RWVAoLQljLENqzZ88lZjEd92DB+9i7d+/jPn364OyHM5EhEf7zHGc//tTFif9p&#10;kGAtk5KU9GXTaWkJiYukEAKkJCT8iVy7E256riQlJeWGDsR+xALFOUhprGL//Ajo5BRmF4UJZ/Kl&#10;7wEyEhL76d1nKdCeQB1sKJXLiugI0S4Q1cecBBprUN2ChH6UtKTkXgp7mMq3k/UpJbWblBqmHbsF&#10;xZvM4pWkZCgUKfvxV+hAlN5Reh4rIyODg6NcQXUeTGHOEZ2m/IJY6YiL64NP7CAfQVJEZBal7d6V&#10;990BbUhlOyQtJoYboHsE1bcP1ccB5aDy4L62HkFpD6H2i6Q4bpyyQvlpEw8wgOpR3ikc6uJIn6Ad&#10;UuLiVvRp0BPPKL8lFCeWzXdfihNE8gNZ5WMH+VOA/FGdj1Da4UQ+rLQlJM5QefS7G4igDSjMPnEp&#10;qe30k1VXGEJ65krxtLszIPSuL+VxCHlR2f3wSXF2QUmzg3wEijOJyuTFahsJCW8iP/oOucH9elwh&#10;PWPGQEr7AIW7wI5zksgS7cYO8gHExMSGSUpIOKJPIn36jKDPECJ/1jMpqeXsoF3xNbW3IsX1pHIe&#10;oPCQIV9qR/zvETd8LSfXudsT2wU7d7a9X/Pg9D7+XwEVQgXRyOM1NDR2enp6sv7yljn/oaOjU0rv&#10;8K+D+4l0iKSIcPYDyuVvN33FUoBSUgtB1PDHqdHvkyCsou+L6Nk86gwYDXwEEkBjCluObZfsRyxI&#10;S0llUFxH9s+PQJ20FwlZNAn1VQonD6IOpEB5iXdN60tBwj8eaZPwRlF6qiS8wvQpTYK/msq7gB3s&#10;I9C7iVQXKKQICr9YRlxcmHigQmVDOcN6VGbS0mIUp4nCPiJFps5+jM6+idJsovK8oPdY/+IKOfBf&#10;UrJNptPoLaYywLiWUXwcPOXagSTFxJSJz1UYjbIf9QjylsdQHrUSYmLdGnYGrDJQu1K52+g7lGKP&#10;oHJOorK8pjhvKDz+KI0F4psL1QPb2LtVAsRjWYqXQ2m4Ey2i37MpznxKZ7kcGRZ2sI9Aae9F/Ulu&#10;0Eby7DjUFJ/vOXIDKe/hlG4pykPpzUPa9Im+gfbrth6U/xKqRwnan/rLd1Q+Z3qWIi0i0q1Bk541&#10;C4a3mOJ5IQ/Ky4Di5YNv9JprXhROnMLXkqzYcpaPPnGzN1fICAuPoDSLSa5gDOYTjzTp8yryZQf5&#10;APBmKE1pGfR/qg99byLyRj7Eb0UxWdkp7KAfgMowi9IsRPmlxVFMybkUZznpF1zdxA2oI4wEdCIM&#10;BreF8v93QKVQQRiDMT/99JPYwYMH78ALgRFxd3d/TQryBr3Dvw7uIoJCQUfA9BUU8d/aJaNG16aW&#10;z8A5CvajbkFht0LgIaCYemGIOuBtEhzcOswVMCAkzOcpHw+Mzhhiv/5LIAUEo1YtJyGB/5n/ADj7&#10;wv76EaguO6CQKB48xfcg4Rel9OroPbZhcwXlKULv84kcSenC88SUwc/0O5jqidHeHeq0OP/DFTAg&#10;lHcZGS1R9iMY4UTKN7S7MkuKii6iMHngJftRj6DyjKL0CqTExLobPbKwcOHC3tR2Z6hOrqRkNlOc&#10;BFFR0dHs11xB9eSncOlUT3+Km0t1xYCJ5YnSc/wDJ1dFgKkR4tdFihPFzZOiMnc7/UVyt4fiJWAa&#10;i0N+/rLCweib0s6mvHWZdD93CpTNrwwqlzfVK4Xqh38b7RZynZ5nJsV7b9Qp76PUrhiAvfdkOQEZ&#10;oTgF9F75c+stR0aR4uRQm2ItlgUyQPvxrLvBIQe+pfrcofzWs393C5KteRS2mfLRYJfrc4CygxCe&#10;IeZZj/X6JwOVhHBjjo9v06ZNR7y9vd+cPXu2w97evvW7777D4vkhoq1EC4kwOsDICNb1b80UEhR9&#10;dCCMxNiPugV1Mj3qKPeJAigOPBe41qD7lI45O9hHgNBSmHPUUYo44mEaa3NPSuMz8A1LiUlKXmb/&#10;/mxQeeGa48bkD0Bl7UPvblG6uIqGK6jMohQ3jxTnAvo8R4SR4Qr6hCLG9CCUarcGhLybCRSmgeIc&#10;kBAVVZEWEzOg32noiPSaq7z8pwwIjTBlqdyZsuxRJpXpBtUdF4B2CyqnAOpIeVBUKVdq04vgG8Wz&#10;oefdGhCKNw6yRp/vvZbPBcUzo/o/pvww9XMcn+Af8eMvTYFSWYZSmdMpzRQiT/ruRZ/BlP57z7In&#10;UPhYKsdbCt8jzwAYEEr7LvHJj/JdQvzTpe/xFNeyOwVMac+lOMUU5hqFPUY88KZ+40nyNZ8d5CPA&#10;gLDz8ab41MSsqaUi+o7DzVzzYQB+Ul4waNBlPQJ9l8LtIX0AAxdH+WHqy4Zk4XPWtRiDwdD/a6CC&#10;MAYQ1vHDhw9f7ObmVgsPRE9PL5OewQXdQ6RNxPzvB6Ya/nbTV11BDf/ZBgRCRQKShzlbCA9DJNTJ&#10;JHSf9EAon+NMHDzDoiu9/ivC8zWle4Lyx7TJF4HKe4Iolv3zPTAip3qmER1mP/oIVH5Rel9INIvc&#10;fjXqnElEp6mjbqY0p9H3kp4MCIUbR2VugfIhnhylOljSSLjb8MB/yIB8TXU4zS7vEkwPUXkw1ZHW&#10;0+I+lV+A6llIRNlQPhISqfRti6S4uDWlx/LIOkN+CHg2lDY8F6yTfBGoXNZUxluU91BGftij6b+k&#10;fBgPhMqvh3SZtInQ33sE1XUuUQrxIZHKFQIPi/2KK7D4Dd6ySErKg+LuJZ4rsF9zBeOBYF2BKR+I&#10;6o5ZEa5geyBp6HNULx3KC4Ykjfj3yfUwqvdnGxAG0B1Uf8iOM8loKcX3Z/dtHtiAkDJeCObGhSws&#10;LM4eO3bsFTEvgH5DeRoRMVeXwFP5209fASQoX2ZAyA3msgaSgM7A/vkR0CFZwkwjIfajfxso3xU0&#10;IisjRQnP7z0wDdHTOgYJvCbVpYY6GA58vgfxYhOVswzzwexHH4E6MAxIMaUxnVU3SclU6jTn6ftg&#10;yhMdvkcDwl4DqcDon/3ok5AQEVFEO7F/fhJUxk8aEFlx8Rk0eqyXkZK6TGlfovCXZaSlw6g9H1L9&#10;IMtcQfVmGRAKg5sWYIzVKW4G8S2Ovp+hR1yVOhQ+hXGlsEmUxgc7digt7OrqdvMCxbOlMFfZP/9t&#10;gAGh8uTQZ7f15QYRaWk+Kk8qyd4Gqtdw4iPWzo5SHbo1PMwUFsmcLvvRJ8EYEJInMfajT4LtgWBa&#10;bgv7EdoMU1ipn+rnVP7PNiBoz66GgtrJkvJpYv+tBA8cQKcAs7CzavK8efN0ra2tb/7www9wC7Hw&#10;CO8DHWoyEZj3t5++AkhYtpPCqJo9ezb+q71HUFhTEo7qrgu59AyLoj2N2H+iMLGUTxkJtguIFJUL&#10;CdtB6hh/aRGUpZSkpEwozUAIPabF8Ju+H5AWF+92ER3xKIwFlSuOOr8jlWUnkRM9u4502MG4gjqj&#10;JOXRREqH1ampDlAmrEVNeqdA9WwmQ4Jt3Fwh37mG0NqTkeoKtgfyjJT9MYaHcjIyLky+XYFFdApT&#10;390iOtX/O4obRuW4xn70HvTcmZ6ndzeiprpPI8IU3Pvy03cPWWnpDoqH9cBuIUPlorDHiQ4T3wwo&#10;nS3E992kVE2JnVPZwT4ChbEhnj6lOnmi7iz5kZJyoHS6XXj/HEChQi6p7AmcfKXPTcQjruuCVG5B&#10;Ks9tyvu9wZAWFRWk3zCilt2toUhgtyANHChtbJb4LEiKiEhQnCaqOwxUZ/nk5NDu0DdcIUl9GX2a&#10;wkA3sUB98GdKJ5WenYLssx9/BCh+4ms5Ef4Ir0dQewlReljT2gd+0acJ5RtPPMDfeP/tB8//C0Aw&#10;IFRYZBSeOnWq9jfffIMbd1cT4eQ5XES8QxiE/dsbEPZoUh1Knv2oW6CDIyyUD/sRC5j6oPjdKkx0&#10;KBI0eep4xiRo1iySlrYmQduJEQ872F8CRmroVEib0oVhWo1Ow37dLaSpUhTPjOLsRwcgfsxmv+oW&#10;lPYQCqeBT/aj9yDeDCcjptFT3kqkmCmvlZTvJ402AyrmMCrjRlIkVgwPZWVlwUf8UdlHgJGn9FfI&#10;iYmNZz/6ADhXgjpwqy/lMYbqsArTeexHH4DqOABpc5af0hmK0TgZbSX2o24BpUv1x04ifZKd/fS5&#10;l+LJ9TTtIUuyN09WdhvF66w/5EdKahd9CrKD/ClA7in/pcRLsw/4SvXvbscb1osonHZX2aXyiCMt&#10;+srVgEBxU7rLKEy3O6i6grVuQt4ytckupnzEB9R/GTvIR0CdqCzqXQ0y5TuL0tLoaecj2oDyUusa&#10;lxtYMkl9huTSksiG0jdH/ZA/OwgPXQCrCuuNLb1YdITSxBwmFrTE2c+gVP7y3CwPfxpoIx7v/yHo&#10;Ohjh4R+Lv/16798FEHh4GJhfh8HAf51jvhv7v/EM2/H+EdNXPPDAAw88/HeBES5cQMwPYyEQU1Zj&#10;iPAXuHBpmcVzngHhgQceeODhA8AwwF2DEcEcKQwJDAe8EhgPeCg848EDDzzwwANXwMOAEcFUFRb+&#10;QPiOZzzvgwceeOCBB65gjAM+YSw4iWc4eOCBBx544IEHHnjggQceeOCBBx544IEHHnjggQceeOCB&#10;Bx544IEHHnjggQceeOCBBx544IEHHnjggQceeOCBBx544IEHHnjggQce/vv46qv/AwDbK8A6VJs5&#10;AAAAAElFTkSuQmCC"/>
  <p:tag name="ISPRING_PRESENTERDATA_0" val="SGVhbHRoaWVyIEJ1c2luZXNzIEdyb3Vw||c3VwcG9ydEBoYmNvbXBsaWFuY2UuY28udWs=|aHR0cDovL3d3dy5oYmNvbXBsaWFuY2UuY28udWs=|ezVCODc5NUMzLTI4MjMtNEUzOS04OUM3LUQ5QTFFRUM5RDYyM30=|U2hvdWxkIHlvdSBoYXZlIGFueSBxdWVzdGlvbnMgYXQgYWxsIGFib3V0IG91ciBwb3J0YWwgb3Ig&#10;eW91ciB0cmFpbmluZyBkbyBub3QgaGVzc2lhdGF0ZSBnZXR0aW5nIGluIHRvdWNoIHdpdGggdXMu&#10;|SVNQUklOR19QUkVTRU5URVJfUEhPVE9fMA==|MQ==|aHR0cDovL3d3dy5oYmNvbXBsaWFuY2UuY28udWs=|SVNQUklOR19QUkVTRU5URVJfUEhPVE9fMA==|MDE0MSA4ODkgNTUyMg=="/>
  <p:tag name="ISPRING_PRESENTATION_TITLE" val="Blood Component Transfusion - Module 3 (Collection and Delivery of Blood Components)"/>
  <p:tag name="ISPRING_FIRST_PUBLISH" val="1"/>
  <p:tag name="ISPRING_LMS_API_VERSION" val="SCORM 1.2"/>
  <p:tag name="ISPRING_ULTRA_SCORM_COURSE_ID" val="57FA0BEA-785B-4627-91A7-537CD3954AD4"/>
  <p:tag name="ISPRING_CMI5_LAUNCH_METHOD" val="any window"/>
  <p:tag name="ISPRINGCLOUDFOLDERID" val="1"/>
  <p:tag name="ISPRINGONLINEFOLDERID" val="1"/>
  <p:tag name="ISPRING_OUTPUT_FOLDER" val="[[&quot;\uFFFD\uFFFD\uFFFD\uFFFD{EA09B8B2-D378-4F53-B3AD-4075E113F7F3}&quot;,&quot;C:\\Users\\ryanhenry\\Desktop\\New Cours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UUID" val="{5580DDED-8715-4B29-8FA9-914BBAFC12B2}"/>
  <p:tag name="FLASHSPRING_ZOOM_TAG" val="64"/>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445635AC-CABC-4EEC-B546-D2C13D2E6742}&quot; pptId=&quot;256&quot;/&gt;&#10;    &lt;slide id=&quot;{3CECEF78-BA7C-47D7-9CE5-EE044956E034}&quot; pptId=&quot;289&quot;/&gt;&#10;    &lt;slide id=&quot;{9C7CB7FA-3BDE-4894-AF80-1DD17444E7DB}&quot; pptId=&quot;291&quot;/&gt;&#10;    &lt;slide id=&quot;{035E5308-BD7A-43CA-8147-7626529FDD6F}&quot; pptId=&quot;257&quot;/&gt;&#10;    &lt;slide id=&quot;{18FCABC3-6FE5-45DA-93CA-4979919DF2B3}&quot; pptId=&quot;258&quot;/&gt;&#10;    &lt;slide id=&quot;{0DC4C555-B323-4ED2-B659-98276B8D807E}&quot; pptId=&quot;259&quot;/&gt;&#10;    &lt;slide id=&quot;{257843DA-14DA-4503-AFD6-EE320BB7F70C}&quot; pptId=&quot;260&quot;/&gt;&#10;    &lt;slide id=&quot;{BDA6FBB1-D115-417F-AA7F-120F12BB3211}&quot; pptId=&quot;261&quot;/&gt;&#10;    &lt;slide id=&quot;{17F42236-98C5-469D-B7BE-7B609BBAD690}&quot; pptId=&quot;262&quot;/&gt;&#10;    &lt;slide id=&quot;{C5029A1F-253A-43F1-A1DF-12DC6A07D140}&quot; pptId=&quot;263&quot;/&gt;&#10;    &lt;slide id=&quot;{786A5B46-0CAB-4F88-9548-41190508DB9A}&quot; pptId=&quot;264&quot;/&gt;&#10;    &lt;slide id=&quot;{2674B2B7-5C0B-4890-A848-2B76606F2F2B}&quot; pptId=&quot;265&quot;/&gt;&#10;    &lt;slide id=&quot;{EC4A059B-8745-4DEB-A21D-01B509217BF5}&quot; pptId=&quot;266&quot;/&gt;&#10;    &lt;slide id=&quot;{2EB5CE9E-0C1B-4D32-AAA4-718F44D7B9A2}&quot; pptId=&quot;267&quot;/&gt;&#10;    &lt;slide id=&quot;{33123433-F2BB-4034-8213-D77209992C05}&quot; pptId=&quot;290&quot;/&gt;&#10;  &lt;/slides&gt;&#10;&#10;  &lt;narration&gt;&#10;    &lt;audioTracks&gt;&#10;      &lt;audioTrack muted=&quot;false&quot; name=&quot;AAAA LYNNE&quot; resource=&quot;c0e3c833&quot; slideId=&quot;{3CECEF78-BA7C-47D7-9CE5-EE044956E034}&quot; startTime=&quot;0&quot; stepIndex=&quot;0&quot; volume=&quot;1&quot;&gt;&#10;        &lt;audio channels=&quot;1&quot; format=&quot;fltp&quot; sampleRate=&quot;22050&quot;/&gt;&#10;      &lt;/audioTrack&gt;&#10;      &lt;audioTrack muted=&quot;false&quot; name=&quot;AAAAA&quot; resource=&quot;ce2e71a7&quot; slideId=&quot;&quot; startTime=&quot;0&quot; volume=&quot;1&quot;&gt;&#10;        &lt;audio channels=&quot;1&quot; format=&quot;fltp&quot; sampleRate=&quot;22050&quot;/&gt;&#10;      &lt;/audioTrack&gt;&#10;      &lt;audioTrack muted=&quot;false&quot; name=&quot;Slide 2&quot; resource=&quot;d05b65be&quot; slideId=&quot;{035E5308-BD7A-43CA-8147-7626529FDD6F}&quot; startTime=&quot;0&quot; stepIndex=&quot;0&quot; volume=&quot;1&quot;&gt;&#10;        &lt;audio channels=&quot;1&quot; format=&quot;fltp&quot; sampleRate=&quot;22050&quot;/&gt;&#10;      &lt;/audioTrack&gt;&#10;      &lt;audioTrack muted=&quot;false&quot; name=&quot;Slide 3&quot; resource=&quot;c17c3f5b&quot; slideId=&quot;{18FCABC3-6FE5-45DA-93CA-4979919DF2B3}&quot; startTime=&quot;0&quot; stepIndex=&quot;0&quot; volume=&quot;1&quot;&gt;&#10;        &lt;audio channels=&quot;1&quot; format=&quot;fltp&quot; sampleRate=&quot;22050&quot;/&gt;&#10;      &lt;/audioTrack&gt;&#10;      &lt;audioTrack muted=&quot;false&quot; name=&quot;Slide 4&quot; resource=&quot;702a2259&quot; slideId=&quot;{0DC4C555-B323-4ED2-B659-98276B8D807E}&quot; startTime=&quot;0&quot; stepIndex=&quot;0&quot; volume=&quot;1&quot;&gt;&#10;        &lt;audio channels=&quot;1&quot; format=&quot;fltp&quot; sampleRate=&quot;22050&quot;/&gt;&#10;      &lt;/audioTrack&gt;&#10;      &lt;audioTrack muted=&quot;false&quot; name=&quot;Slide 5&quot; resource=&quot;e01fb522&quot; slideId=&quot;{257843DA-14DA-4503-AFD6-EE320BB7F70C}&quot; startTime=&quot;0&quot; stepIndex=&quot;0&quot; volume=&quot;1&quot;&gt;&#10;        &lt;audio channels=&quot;1&quot; format=&quot;fltp&quot; sampleRate=&quot;22050&quot;/&gt;&#10;      &lt;/audioTrack&gt;&#10;      &lt;audioTrack muted=&quot;false&quot; name=&quot;Slide 6&quot; resource=&quot;f62ac8d8&quot; slideId=&quot;{BDA6FBB1-D115-417F-AA7F-120F12BB3211}&quot; startTime=&quot;0&quot; stepIndex=&quot;0&quot; volume=&quot;1&quot;&gt;&#10;        &lt;audio channels=&quot;1&quot; format=&quot;fltp&quot; sampleRate=&quot;22050&quot;/&gt;&#10;      &lt;/audioTrack&gt;&#10;      &lt;audioTrack muted=&quot;false&quot; name=&quot;Slide 7&quot; resource=&quot;6bb57e8f&quot; slideId=&quot;{17F42236-98C5-469D-B7BE-7B609BBAD690}&quot; startTime=&quot;0&quot; stepIndex=&quot;0&quot; volume=&quot;1&quot;&gt;&#10;        &lt;audio channels=&quot;1&quot; format=&quot;fltp&quot; sampleRate=&quot;22050&quot;/&gt;&#10;      &lt;/audioTrack&gt;&#10;      &lt;audioTrack muted=&quot;false&quot; name=&quot;Slide 8&quot; resource=&quot;033b3cd1&quot; slideId=&quot;{C5029A1F-253A-43F1-A1DF-12DC6A07D140}&quot; startTime=&quot;0&quot; stepIndex=&quot;0&quot; volume=&quot;1&quot;&gt;&#10;        &lt;audio channels=&quot;1&quot; format=&quot;fltp&quot; sampleRate=&quot;22050&quot;/&gt;&#10;      &lt;/audioTrack&gt;&#10;      &lt;audioTrack muted=&quot;false&quot; name=&quot;Slide 9&quot; resource=&quot;55a84a38&quot; slideId=&quot;{786A5B46-0CAB-4F88-9548-41190508DB9A}&quot; startTime=&quot;0&quot; stepIndex=&quot;0&quot; volume=&quot;1&quot;&gt;&#10;        &lt;audio channels=&quot;1&quot; format=&quot;fltp&quot; sampleRate=&quot;22050&quot;/&gt;&#10;      &lt;/audioTrack&gt;&#10;      &lt;audioTrack muted=&quot;false&quot; name=&quot;Slide 10&quot; resource=&quot;8cf977c9&quot; slideId=&quot;{2674B2B7-5C0B-4890-A848-2B76606F2F2B}&quot; startTime=&quot;0&quot; stepIndex=&quot;0&quot; volume=&quot;1&quot;&gt;&#10;        &lt;audio channels=&quot;1&quot; format=&quot;fltp&quot; sampleRate=&quot;22050&quot;/&gt;&#10;      &lt;/audioTrack&gt;&#10;      &lt;audioTrack muted=&quot;false&quot; name=&quot;Slide 11&quot; resource=&quot;f8078b7d&quot; slideId=&quot;{EC4A059B-8745-4DEB-A21D-01B509217BF5}&quot; startTime=&quot;0&quot; stepIndex=&quot;0&quot; volume=&quot;1&quot;&gt;&#10;        &lt;audio channels=&quot;1&quot; format=&quot;fltp&quot; sampleRate=&quot;22050&quot;/&gt;&#10;      &lt;/audioTrack&gt;&#10;      &lt;audioTrack muted=&quot;false&quot; name=&quot;Slide 12&quot; resource=&quot;014ff38f&quot; slideId=&quot;{2EB5CE9E-0C1B-4D32-AAA4-718F44D7B9A2}&quot; startTime=&quot;0&quot; stepIndex=&quot;0&quot; volume=&quot;1&quot;&gt;&#10;        &lt;audio channels=&quot;1&quot; format=&quot;fltp&quot; sampleRate=&quot;22050&quot;/&gt;&#10;      &lt;/audioTrack&gt;&#10;      &lt;audioTrack muted=&quot;false&quot; name=&quot;AAAAA (2)&quot; resource=&quot;e65709c2&quot; slideId=&quot;{9C7CB7FA-3BDE-4894-AF80-1DD17444E7DB}&quot; startTime=&quot;0&quot; stepIndex=&quot;0&quot; volume=&quot;1&quot;&gt;&#10;        &lt;audio channels=&quot;1&quot; format=&quot;fltp&quot; sampleRate=&quot;22050&quot;/&gt;&#10;      &lt;/audioTrack&gt;&#10;    &lt;/audioTracks&gt;&#10;    &lt;videoTracks/&gt;&#10;  &lt;/narration&gt;&#10;&#10;&lt;/presentation2&gt;&#10;"/>
  <p:tag name="FLASHSPRING_PRESENTATION_REFERENCES" val="F&#10;CPD Reflective Learning Template.pdf&#10;C:\Users\ryanhenry\Desktop\New Courses\Blood Component Transfusion - Module 3 (Collection and Delivery of Blood Components)\attachment\att2\CPD Reflective Learning Template.pdf&#10;_blank&#10;|&#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113.607"/>
  <p:tag name="ISPRING_CUSTOM_TIMING_USED" val="1"/>
  <p:tag name="ISPRING_SLIDE_ID_2" val="{17F42236-98C5-469D-B7BE-7B609BBAD69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92.761"/>
  <p:tag name="ISPRING_CUSTOM_TIMING_USED" val="1"/>
  <p:tag name="ISPRING_SLIDE_ID_2" val="{C5029A1F-253A-43F1-A1DF-12DC6A07D14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6.491"/>
  <p:tag name="ISPRING_CUSTOM_TIMING_USED" val="1"/>
  <p:tag name="ISPRING_SLIDE_ID_2" val="{786A5B46-0CAB-4F88-9548-41190508DB9A}"/>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114.521"/>
  <p:tag name="ISPRING_CUSTOM_TIMING_USED" val="1"/>
  <p:tag name="ISPRING_SLIDE_ID_2" val="{2674B2B7-5C0B-4890-A848-2B76606F2F2B}"/>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62.276"/>
  <p:tag name="ISPRING_CUSTOM_TIMING_USED" val="1"/>
  <p:tag name="ISPRING_SLIDE_ID_2" val="{EC4A059B-8745-4DEB-A21D-01B509217BF5}"/>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40.490"/>
  <p:tag name="ISPRING_CUSTOM_TIMING_USED" val="1"/>
  <p:tag name="ISPRING_SLIDE_ID_2" val="{2EB5CE9E-0C1B-4D32-AAA4-718F44D7B9A2}"/>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33123433-F2BB-4034-8213-D77209992C05}"/>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445635AC-CABC-4EEC-B546-D2C13D2E6742}"/>
</p:tagLst>
</file>

<file path=ppt/tags/tag3.xml><?xml version="1.0" encoding="utf-8"?>
<p:tagLst xmlns:a="http://schemas.openxmlformats.org/drawingml/2006/main" xmlns:r="http://schemas.openxmlformats.org/officeDocument/2006/relationships" xmlns:p="http://schemas.openxmlformats.org/presentationml/2006/main">
  <p:tag name="ISPRING_SLIDE_SCENARIO_PROPERTIES" val="&lt;ScenarioProperties&gt;&lt;passAction&gt;&lt;action&gt;3&lt;/action&gt;&lt;/passAction&gt;&lt;failAction&gt;&lt;action&gt;3&lt;/action&gt;&lt;/failAction&gt;&lt;viewSlidesPolicy&gt;0&lt;/viewSlidesPolicy&gt;&lt;allowInterrupt&gt;1&lt;/allowInterrupt&gt;&lt;/ScenarioProperties&gt;&#10;"/>
  <p:tag name="GENSWF_ADVANCE_TIME" val="18.280"/>
  <p:tag name="ISPRING_CUSTOM_TIMING_USED" val="1"/>
  <p:tag name="ISPRING_SLIDE_ID_2" val="{3CECEF78-BA7C-47D7-9CE5-EE044956E03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0.001|0.5|0.5"/>
  <p:tag name="GENSWF_ADVANCE_TIME" val="79.543"/>
  <p:tag name="ISPRING_SLIDE_ID_2" val="{9C7CB7FA-3BDE-4894-AF80-1DD17444E7DB}"/>
</p:tagLst>
</file>

<file path=ppt/tags/tag5.xml><?xml version="1.0" encoding="utf-8"?>
<p:tagLst xmlns:a="http://schemas.openxmlformats.org/drawingml/2006/main" xmlns:r="http://schemas.openxmlformats.org/officeDocument/2006/relationships" xmlns:p="http://schemas.openxmlformats.org/presentationml/2006/main">
  <p:tag name="GENSWF_ADVANCE_TIME" val="46.550"/>
  <p:tag name="ISPRING_CUSTOM_TIMING_USED" val="1"/>
  <p:tag name="ISPRING_SLIDE_ID_2" val="{035E5308-BD7A-43CA-8147-7626529FDD6F}"/>
</p:tagLst>
</file>

<file path=ppt/tags/tag6.xml><?xml version="1.0" encoding="utf-8"?>
<p:tagLst xmlns:a="http://schemas.openxmlformats.org/drawingml/2006/main" xmlns:r="http://schemas.openxmlformats.org/officeDocument/2006/relationships" xmlns:p="http://schemas.openxmlformats.org/presentationml/2006/main">
  <p:tag name="GENSWF_ADVANCE_TIME" val="79.856"/>
  <p:tag name="ISPRING_CUSTOM_TIMING_USED" val="1"/>
  <p:tag name="ISPRING_SLIDE_ID_2" val="{18FCABC3-6FE5-45DA-93CA-4979919DF2B3}"/>
</p:tagLst>
</file>

<file path=ppt/tags/tag7.xml><?xml version="1.0" encoding="utf-8"?>
<p:tagLst xmlns:a="http://schemas.openxmlformats.org/drawingml/2006/main" xmlns:r="http://schemas.openxmlformats.org/officeDocument/2006/relationships" xmlns:p="http://schemas.openxmlformats.org/presentationml/2006/main">
  <p:tag name="GENSWF_ADVANCE_TIME" val="126.145"/>
  <p:tag name="ISPRING_CUSTOM_TIMING_USED" val="1"/>
  <p:tag name="ISPRING_SLIDE_ID_2" val="{0DC4C555-B323-4ED2-B659-98276B8D807E}"/>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09.819"/>
  <p:tag name="ISPRING_CUSTOM_TIMING_USED" val="1"/>
  <p:tag name="ISPRING_SLIDE_ID_2" val="{257843DA-14DA-4503-AFD6-EE320BB7F70C}"/>
</p:tagLst>
</file>

<file path=ppt/tags/tag9.xml><?xml version="1.0" encoding="utf-8"?>
<p:tagLst xmlns:a="http://schemas.openxmlformats.org/drawingml/2006/main" xmlns:r="http://schemas.openxmlformats.org/officeDocument/2006/relationships" xmlns:p="http://schemas.openxmlformats.org/presentationml/2006/main">
  <p:tag name="GENSWF_ADVANCE_TIME" val="107.259"/>
  <p:tag name="ISPRING_CUSTOM_TIMING_USED" val="1"/>
  <p:tag name="ISPRING_SLIDE_ID_2" val="{BDA6FBB1-D115-417F-AA7F-120F12BB3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2984</Words>
  <Application>Microsoft Office PowerPoint</Application>
  <PresentationFormat>Widescreen</PresentationFormat>
  <Paragraphs>151</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Component Transfusion - Module 3 (Collection and Delivery of Blood Components)</dc:title>
  <dc:creator>Ryan Henry</dc:creator>
  <cp:lastModifiedBy>Summer Cuff</cp:lastModifiedBy>
  <cp:revision>25</cp:revision>
  <dcterms:created xsi:type="dcterms:W3CDTF">2019-08-09T11:23:35Z</dcterms:created>
  <dcterms:modified xsi:type="dcterms:W3CDTF">2023-02-06T17:04:21Z</dcterms:modified>
</cp:coreProperties>
</file>