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80" r:id="rId4"/>
    <p:sldId id="269" r:id="rId5"/>
    <p:sldId id="270" r:id="rId6"/>
    <p:sldId id="271" r:id="rId7"/>
    <p:sldId id="272" r:id="rId8"/>
    <p:sldId id="273" r:id="rId9"/>
    <p:sldId id="283" r:id="rId10"/>
    <p:sldId id="277" r:id="rId11"/>
    <p:sldId id="278" r:id="rId12"/>
    <p:sldId id="274" r:id="rId13"/>
    <p:sldId id="275" r:id="rId14"/>
    <p:sldId id="276" r:id="rId15"/>
    <p:sldId id="281" r:id="rId16"/>
  </p:sldIdLst>
  <p:sldSz cx="9144000" cy="6858000" type="screen4x3"/>
  <p:notesSz cx="6797675" cy="99282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-168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0FFB63-E59C-4760-A2C0-670416417C50}" type="datetimeFigureOut">
              <a:rPr lang="en-GB" smtClean="0"/>
              <a:pPr/>
              <a:t>23/06/2015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69A2B0-845E-4BA6-98B4-CF702CEE75FE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0FFB63-E59C-4760-A2C0-670416417C50}" type="datetimeFigureOut">
              <a:rPr lang="en-GB" smtClean="0"/>
              <a:pPr/>
              <a:t>23/06/2015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69A2B0-845E-4BA6-98B4-CF702CEE75FE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0FFB63-E59C-4760-A2C0-670416417C50}" type="datetimeFigureOut">
              <a:rPr lang="en-GB" smtClean="0"/>
              <a:pPr/>
              <a:t>23/06/2015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69A2B0-845E-4BA6-98B4-CF702CEE75FE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0FFB63-E59C-4760-A2C0-670416417C50}" type="datetimeFigureOut">
              <a:rPr lang="en-GB" smtClean="0"/>
              <a:pPr/>
              <a:t>23/06/2015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69A2B0-845E-4BA6-98B4-CF702CEE75FE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0FFB63-E59C-4760-A2C0-670416417C50}" type="datetimeFigureOut">
              <a:rPr lang="en-GB" smtClean="0"/>
              <a:pPr/>
              <a:t>23/06/2015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69A2B0-845E-4BA6-98B4-CF702CEE75FE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0FFB63-E59C-4760-A2C0-670416417C50}" type="datetimeFigureOut">
              <a:rPr lang="en-GB" smtClean="0"/>
              <a:pPr/>
              <a:t>23/06/2015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69A2B0-845E-4BA6-98B4-CF702CEE75FE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0FFB63-E59C-4760-A2C0-670416417C50}" type="datetimeFigureOut">
              <a:rPr lang="en-GB" smtClean="0"/>
              <a:pPr/>
              <a:t>23/06/2015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69A2B0-845E-4BA6-98B4-CF702CEE75FE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0FFB63-E59C-4760-A2C0-670416417C50}" type="datetimeFigureOut">
              <a:rPr lang="en-GB" smtClean="0"/>
              <a:pPr/>
              <a:t>23/06/2015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69A2B0-845E-4BA6-98B4-CF702CEE75FE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0FFB63-E59C-4760-A2C0-670416417C50}" type="datetimeFigureOut">
              <a:rPr lang="en-GB" smtClean="0"/>
              <a:pPr/>
              <a:t>23/06/2015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69A2B0-845E-4BA6-98B4-CF702CEE75FE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0FFB63-E59C-4760-A2C0-670416417C50}" type="datetimeFigureOut">
              <a:rPr lang="en-GB" smtClean="0"/>
              <a:pPr/>
              <a:t>23/06/2015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69A2B0-845E-4BA6-98B4-CF702CEE75FE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0FFB63-E59C-4760-A2C0-670416417C50}" type="datetimeFigureOut">
              <a:rPr lang="en-GB" smtClean="0"/>
              <a:pPr/>
              <a:t>23/06/2015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69A2B0-845E-4BA6-98B4-CF702CEE75FE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0FFB63-E59C-4760-A2C0-670416417C50}" type="datetimeFigureOut">
              <a:rPr lang="en-GB" smtClean="0"/>
              <a:pPr/>
              <a:t>23/06/2015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69A2B0-845E-4BA6-98B4-CF702CEE75FE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1" Type="http://schemas.openxmlformats.org/officeDocument/2006/relationships/audio" Target="../media/audio1.wav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s://books.hse.gov.uk/" TargetMode="External"/><Relationship Id="rId2" Type="http://schemas.openxmlformats.org/officeDocument/2006/relationships/hyperlink" Target="http://www.hse.gov.uk/coshh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gif"/><Relationship Id="rId3" Type="http://schemas.openxmlformats.org/officeDocument/2006/relationships/image" Target="../media/image6.gif"/><Relationship Id="rId7" Type="http://schemas.openxmlformats.org/officeDocument/2006/relationships/image" Target="../media/image10.gif"/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gif"/><Relationship Id="rId5" Type="http://schemas.openxmlformats.org/officeDocument/2006/relationships/image" Target="../media/image8.gif"/><Relationship Id="rId4" Type="http://schemas.openxmlformats.org/officeDocument/2006/relationships/image" Target="../media/image7.gi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gif"/><Relationship Id="rId3" Type="http://schemas.openxmlformats.org/officeDocument/2006/relationships/image" Target="../media/image13.gif"/><Relationship Id="rId7" Type="http://schemas.openxmlformats.org/officeDocument/2006/relationships/image" Target="../media/image17.gif"/><Relationship Id="rId2" Type="http://schemas.openxmlformats.org/officeDocument/2006/relationships/image" Target="../media/image12.gi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6.gif"/><Relationship Id="rId5" Type="http://schemas.openxmlformats.org/officeDocument/2006/relationships/image" Target="../media/image15.gif"/><Relationship Id="rId4" Type="http://schemas.openxmlformats.org/officeDocument/2006/relationships/image" Target="../media/image14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576" y="548680"/>
            <a:ext cx="7772400" cy="1470025"/>
          </a:xfrm>
        </p:spPr>
        <p:txBody>
          <a:bodyPr/>
          <a:lstStyle/>
          <a:p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03648" y="2852936"/>
            <a:ext cx="6400800" cy="1752600"/>
          </a:xfrm>
        </p:spPr>
        <p:txBody>
          <a:bodyPr>
            <a:normAutofit/>
          </a:bodyPr>
          <a:lstStyle/>
          <a:p>
            <a:r>
              <a:rPr lang="en-GB" sz="4800" dirty="0" smtClean="0">
                <a:solidFill>
                  <a:srgbClr val="FF0000"/>
                </a:solidFill>
              </a:rPr>
              <a:t>UNDERSTANDING COSHH</a:t>
            </a:r>
            <a:endParaRPr lang="en-GB" sz="4800" dirty="0">
              <a:solidFill>
                <a:srgbClr val="FF0000"/>
              </a:solidFill>
            </a:endParaRPr>
          </a:p>
        </p:txBody>
      </p:sp>
      <p:pic>
        <p:nvPicPr>
          <p:cNvPr id="8" name="MS900069738[1].wav">
            <a:hlinkClick r:id="" action="ppaction://media"/>
          </p:cNvPr>
          <p:cNvPicPr>
            <a:picLocks noRot="1" noChangeAspect="1"/>
          </p:cNvPicPr>
          <p:nvPr>
            <a:wavAudioFile r:embed="rId1" name="MS900069738[1].wav"/>
          </p:nvPr>
        </p:nvPicPr>
        <p:blipFill>
          <a:blip r:embed="rId3" cstate="print"/>
          <a:stretch>
            <a:fillRect/>
          </a:stretch>
        </p:blipFill>
        <p:spPr>
          <a:xfrm>
            <a:off x="395536" y="6309320"/>
            <a:ext cx="304800" cy="304800"/>
          </a:xfrm>
          <a:prstGeom prst="rect">
            <a:avLst/>
          </a:prstGeom>
        </p:spPr>
      </p:pic>
      <p:pic>
        <p:nvPicPr>
          <p:cNvPr id="1026" name="Picture 2" descr="C:\Users\susan.murfet\AppData\Local\Microsoft\Windows\Temporary Internet Files\Content.Outlook\RUPDOA60\TotalAssistTraining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411760" y="908720"/>
            <a:ext cx="4176464" cy="1080120"/>
          </a:xfrm>
          <a:prstGeom prst="rect">
            <a:avLst/>
          </a:prstGeom>
          <a:noFill/>
        </p:spPr>
      </p:pic>
      <p:pic>
        <p:nvPicPr>
          <p:cNvPr id="17412" name="Picture 4" descr="https://tse3.mm.bing.net/th?id=JN.0cI2RwZboV4W4X%2brhdnTIg&amp;w=230&amp;h=143&amp;c=7&amp;rs=1&amp;qlt=90&amp;o=4&amp;pid=1.1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491880" y="4509120"/>
            <a:ext cx="2190750" cy="13620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4415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solidFill>
                  <a:srgbClr val="FF0000"/>
                </a:solidFill>
              </a:rPr>
              <a:t>Latex Allergies</a:t>
            </a:r>
            <a:endParaRPr lang="en-GB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en-GB" dirty="0" smtClean="0"/>
              <a:t>Many people experience allergic reactions to </a:t>
            </a:r>
          </a:p>
          <a:p>
            <a:pPr>
              <a:buNone/>
            </a:pPr>
            <a:r>
              <a:rPr lang="en-GB" dirty="0" smtClean="0"/>
              <a:t>exposure of natural rubber latex (</a:t>
            </a:r>
            <a:r>
              <a:rPr lang="en-GB" dirty="0" smtClean="0">
                <a:solidFill>
                  <a:srgbClr val="FF0000"/>
                </a:solidFill>
              </a:rPr>
              <a:t>known as NRL</a:t>
            </a:r>
            <a:r>
              <a:rPr lang="en-GB" dirty="0" smtClean="0"/>
              <a:t>) and the</a:t>
            </a:r>
          </a:p>
          <a:p>
            <a:pPr>
              <a:buNone/>
            </a:pPr>
            <a:r>
              <a:rPr lang="en-GB" dirty="0" smtClean="0"/>
              <a:t>numbers are increasing yearly, particularly in the healthcare</a:t>
            </a:r>
          </a:p>
          <a:p>
            <a:pPr>
              <a:buNone/>
            </a:pPr>
            <a:r>
              <a:rPr lang="en-GB" dirty="0" smtClean="0"/>
              <a:t>sector. NRL is widely used and is cost-effective and for </a:t>
            </a:r>
          </a:p>
          <a:p>
            <a:pPr>
              <a:buNone/>
            </a:pPr>
            <a:r>
              <a:rPr lang="en-GB" dirty="0" smtClean="0"/>
              <a:t>the majority of  people there is no clinical risk.</a:t>
            </a:r>
          </a:p>
          <a:p>
            <a:pPr>
              <a:buNone/>
            </a:pPr>
            <a:endParaRPr lang="en-GB" dirty="0" smtClean="0"/>
          </a:p>
          <a:p>
            <a:pPr>
              <a:buNone/>
            </a:pPr>
            <a:r>
              <a:rPr lang="en-GB" dirty="0" smtClean="0"/>
              <a:t> A risk assessment needs to be  carried out so an informed</a:t>
            </a:r>
          </a:p>
          <a:p>
            <a:pPr>
              <a:buNone/>
            </a:pPr>
            <a:r>
              <a:rPr lang="en-GB" dirty="0" smtClean="0"/>
              <a:t>Decision as to whether an  alternative is effective for the task.</a:t>
            </a:r>
          </a:p>
          <a:p>
            <a:pPr>
              <a:buNone/>
            </a:pPr>
            <a:endParaRPr lang="en-GB" dirty="0" smtClean="0"/>
          </a:p>
          <a:p>
            <a:pPr>
              <a:buNone/>
            </a:pPr>
            <a:r>
              <a:rPr lang="en-GB" dirty="0" smtClean="0"/>
              <a:t>The allergies are caused by the proteins  naturally found in </a:t>
            </a:r>
          </a:p>
          <a:p>
            <a:pPr>
              <a:buNone/>
            </a:pPr>
            <a:r>
              <a:rPr lang="en-GB" dirty="0" smtClean="0"/>
              <a:t>NRL and can be caused by inhalation of the powder from </a:t>
            </a:r>
          </a:p>
          <a:p>
            <a:pPr>
              <a:buNone/>
            </a:pPr>
            <a:r>
              <a:rPr lang="en-GB" dirty="0" smtClean="0"/>
              <a:t>powdered latex gloves or via direct contact with the skin.</a:t>
            </a:r>
            <a:endParaRPr lang="en-GB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solidFill>
                  <a:srgbClr val="FF0000"/>
                </a:solidFill>
              </a:rPr>
              <a:t>Products containing NRL</a:t>
            </a:r>
            <a:endParaRPr lang="en-GB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en-GB" dirty="0" smtClean="0"/>
              <a:t>The Health and Safety Executive has stated that:</a:t>
            </a:r>
          </a:p>
          <a:p>
            <a:pPr>
              <a:buNone/>
            </a:pPr>
            <a:r>
              <a:rPr lang="en-GB" dirty="0" smtClean="0"/>
              <a:t>“</a:t>
            </a:r>
            <a:r>
              <a:rPr lang="en-GB" dirty="0" smtClean="0">
                <a:solidFill>
                  <a:srgbClr val="FF0000"/>
                </a:solidFill>
              </a:rPr>
              <a:t>single use disposable natural rubber latex gloves may be</a:t>
            </a:r>
          </a:p>
          <a:p>
            <a:pPr>
              <a:buNone/>
            </a:pPr>
            <a:r>
              <a:rPr lang="en-GB" dirty="0" smtClean="0">
                <a:solidFill>
                  <a:srgbClr val="FF0000"/>
                </a:solidFill>
              </a:rPr>
              <a:t>used where a risk assessment has identified them as</a:t>
            </a:r>
          </a:p>
          <a:p>
            <a:pPr>
              <a:buNone/>
            </a:pPr>
            <a:r>
              <a:rPr lang="en-GB" dirty="0" smtClean="0">
                <a:solidFill>
                  <a:srgbClr val="FF0000"/>
                </a:solidFill>
              </a:rPr>
              <a:t>necessary. When they are used they must be low- protein</a:t>
            </a:r>
          </a:p>
          <a:p>
            <a:pPr>
              <a:buNone/>
            </a:pPr>
            <a:r>
              <a:rPr lang="en-GB" dirty="0" smtClean="0">
                <a:solidFill>
                  <a:srgbClr val="FF0000"/>
                </a:solidFill>
              </a:rPr>
              <a:t>and powder-free</a:t>
            </a:r>
            <a:r>
              <a:rPr lang="en-GB" dirty="0" smtClean="0"/>
              <a:t>”</a:t>
            </a:r>
          </a:p>
          <a:p>
            <a:pPr>
              <a:buNone/>
            </a:pPr>
            <a:endParaRPr lang="en-GB" dirty="0" smtClean="0"/>
          </a:p>
          <a:p>
            <a:pPr>
              <a:buNone/>
            </a:pPr>
            <a:r>
              <a:rPr lang="en-GB" dirty="0" smtClean="0"/>
              <a:t>In surgery where there is a risk of body fluid contact, NRL </a:t>
            </a:r>
          </a:p>
          <a:p>
            <a:pPr>
              <a:buNone/>
            </a:pPr>
            <a:r>
              <a:rPr lang="en-GB" dirty="0" smtClean="0"/>
              <a:t>is considered the safest choice of material if the worker</a:t>
            </a:r>
          </a:p>
          <a:p>
            <a:pPr>
              <a:buNone/>
            </a:pPr>
            <a:r>
              <a:rPr lang="en-GB" dirty="0" smtClean="0"/>
              <a:t>and patient are not sensitised to this. If either is </a:t>
            </a:r>
          </a:p>
          <a:p>
            <a:pPr>
              <a:buNone/>
            </a:pPr>
            <a:r>
              <a:rPr lang="en-GB" dirty="0" smtClean="0"/>
              <a:t>sensitised to NRL proteins then NRL – free gloves and </a:t>
            </a:r>
          </a:p>
          <a:p>
            <a:pPr>
              <a:buNone/>
            </a:pPr>
            <a:r>
              <a:rPr lang="en-GB" dirty="0" smtClean="0"/>
              <a:t>equipment must be  provided and used</a:t>
            </a:r>
            <a:endParaRPr lang="en-GB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solidFill>
                  <a:srgbClr val="FF0000"/>
                </a:solidFill>
              </a:rPr>
              <a:t>Risk Phases- examples</a:t>
            </a:r>
            <a:endParaRPr lang="en-GB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GB" dirty="0" smtClean="0">
                <a:solidFill>
                  <a:srgbClr val="FF0000"/>
                </a:solidFill>
              </a:rPr>
              <a:t>R24/25-</a:t>
            </a:r>
            <a:r>
              <a:rPr lang="en-GB" dirty="0" smtClean="0"/>
              <a:t> Toxic is swallowed or skin contact</a:t>
            </a:r>
          </a:p>
          <a:p>
            <a:pPr>
              <a:buNone/>
            </a:pPr>
            <a:r>
              <a:rPr lang="en-GB" dirty="0" smtClean="0">
                <a:solidFill>
                  <a:srgbClr val="FF0000"/>
                </a:solidFill>
              </a:rPr>
              <a:t>R25-</a:t>
            </a:r>
            <a:r>
              <a:rPr lang="en-GB" dirty="0" smtClean="0"/>
              <a:t> Toxic if swallowed </a:t>
            </a:r>
          </a:p>
          <a:p>
            <a:pPr>
              <a:buNone/>
            </a:pPr>
            <a:r>
              <a:rPr lang="en-GB" dirty="0" smtClean="0">
                <a:solidFill>
                  <a:srgbClr val="FF0000"/>
                </a:solidFill>
              </a:rPr>
              <a:t>R26-</a:t>
            </a:r>
            <a:r>
              <a:rPr lang="en-GB" dirty="0" smtClean="0"/>
              <a:t> Very toxic if inhaled</a:t>
            </a:r>
          </a:p>
          <a:p>
            <a:pPr>
              <a:buNone/>
            </a:pPr>
            <a:r>
              <a:rPr lang="en-GB" dirty="0" smtClean="0">
                <a:solidFill>
                  <a:srgbClr val="FF0000"/>
                </a:solidFill>
              </a:rPr>
              <a:t>R26/27</a:t>
            </a:r>
            <a:r>
              <a:rPr lang="en-GB" dirty="0" smtClean="0"/>
              <a:t>-Very toxic by inhalation and if in contact</a:t>
            </a:r>
          </a:p>
          <a:p>
            <a:pPr>
              <a:buNone/>
            </a:pPr>
            <a:r>
              <a:rPr lang="en-GB" dirty="0" smtClean="0"/>
              <a:t>with skin</a:t>
            </a:r>
          </a:p>
          <a:p>
            <a:pPr>
              <a:buNone/>
            </a:pPr>
            <a:r>
              <a:rPr lang="en-GB" dirty="0" smtClean="0">
                <a:solidFill>
                  <a:srgbClr val="FF0000"/>
                </a:solidFill>
              </a:rPr>
              <a:t>R26/27/28</a:t>
            </a:r>
            <a:r>
              <a:rPr lang="en-GB" dirty="0" smtClean="0"/>
              <a:t>-very toxic if inhaled, swallowed or in </a:t>
            </a:r>
          </a:p>
          <a:p>
            <a:pPr>
              <a:buNone/>
            </a:pPr>
            <a:r>
              <a:rPr lang="en-GB" dirty="0" smtClean="0"/>
              <a:t>contact with the skin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solidFill>
                  <a:srgbClr val="FF0000"/>
                </a:solidFill>
              </a:rPr>
              <a:t>Safety Phrases- examples</a:t>
            </a:r>
            <a:endParaRPr lang="en-GB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340768"/>
            <a:ext cx="8229600" cy="4525963"/>
          </a:xfrm>
        </p:spPr>
        <p:txBody>
          <a:bodyPr>
            <a:normAutofit lnSpcReduction="10000"/>
          </a:bodyPr>
          <a:lstStyle/>
          <a:p>
            <a:endParaRPr lang="en-GB" dirty="0" smtClean="0"/>
          </a:p>
          <a:p>
            <a:r>
              <a:rPr lang="en-GB" dirty="0" smtClean="0">
                <a:solidFill>
                  <a:srgbClr val="FF0000"/>
                </a:solidFill>
              </a:rPr>
              <a:t>S1</a:t>
            </a:r>
            <a:r>
              <a:rPr lang="en-GB" dirty="0" smtClean="0"/>
              <a:t>- keep locked up</a:t>
            </a:r>
          </a:p>
          <a:p>
            <a:r>
              <a:rPr lang="en-GB" dirty="0" smtClean="0">
                <a:solidFill>
                  <a:srgbClr val="FF0000"/>
                </a:solidFill>
              </a:rPr>
              <a:t>S(1/2)</a:t>
            </a:r>
            <a:r>
              <a:rPr lang="en-GB" dirty="0" smtClean="0"/>
              <a:t>- Must be kept out of the reach of</a:t>
            </a:r>
          </a:p>
          <a:p>
            <a:pPr>
              <a:buNone/>
            </a:pPr>
            <a:r>
              <a:rPr lang="en-GB" dirty="0" smtClean="0"/>
              <a:t>children </a:t>
            </a:r>
          </a:p>
          <a:p>
            <a:r>
              <a:rPr lang="en-GB" dirty="0" smtClean="0">
                <a:solidFill>
                  <a:srgbClr val="FF0000"/>
                </a:solidFill>
              </a:rPr>
              <a:t>S2-</a:t>
            </a:r>
            <a:r>
              <a:rPr lang="en-GB" dirty="0" smtClean="0"/>
              <a:t> Keep out of the reach of children</a:t>
            </a:r>
          </a:p>
          <a:p>
            <a:r>
              <a:rPr lang="en-GB" dirty="0" smtClean="0">
                <a:solidFill>
                  <a:srgbClr val="FF0000"/>
                </a:solidFill>
              </a:rPr>
              <a:t>S3</a:t>
            </a:r>
            <a:r>
              <a:rPr lang="en-GB" dirty="0" smtClean="0"/>
              <a:t>- Keep in a cool place</a:t>
            </a:r>
          </a:p>
          <a:p>
            <a:r>
              <a:rPr lang="en-GB" dirty="0" smtClean="0">
                <a:solidFill>
                  <a:srgbClr val="FF0000"/>
                </a:solidFill>
              </a:rPr>
              <a:t>S3/7</a:t>
            </a:r>
            <a:r>
              <a:rPr lang="en-GB" dirty="0" smtClean="0"/>
              <a:t>- Keep container tightly closed and in a cool place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solidFill>
                  <a:srgbClr val="FF0000"/>
                </a:solidFill>
              </a:rPr>
              <a:t>Remember...</a:t>
            </a:r>
            <a:endParaRPr lang="en-GB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484784"/>
            <a:ext cx="8229600" cy="4525963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GB" dirty="0" smtClean="0"/>
              <a:t>In placement all assessments for substances will </a:t>
            </a:r>
          </a:p>
          <a:p>
            <a:pPr>
              <a:buNone/>
            </a:pPr>
            <a:r>
              <a:rPr lang="en-GB" dirty="0" smtClean="0"/>
              <a:t>be:</a:t>
            </a:r>
          </a:p>
          <a:p>
            <a:r>
              <a:rPr lang="en-GB" dirty="0" smtClean="0"/>
              <a:t>Held in local operating procedures</a:t>
            </a:r>
          </a:p>
          <a:p>
            <a:r>
              <a:rPr lang="en-GB" dirty="0" smtClean="0"/>
              <a:t>Held in a central database</a:t>
            </a:r>
          </a:p>
          <a:p>
            <a:r>
              <a:rPr lang="en-GB" dirty="0" smtClean="0"/>
              <a:t>Within each department</a:t>
            </a:r>
          </a:p>
          <a:p>
            <a:pPr>
              <a:buNone/>
            </a:pPr>
            <a:endParaRPr lang="en-GB" dirty="0" smtClean="0"/>
          </a:p>
          <a:p>
            <a:pPr>
              <a:buNone/>
            </a:pPr>
            <a:r>
              <a:rPr lang="en-GB" dirty="0" smtClean="0"/>
              <a:t>Before you work with any chemicals- </a:t>
            </a:r>
            <a:r>
              <a:rPr lang="en-GB" dirty="0" smtClean="0">
                <a:solidFill>
                  <a:srgbClr val="FF0000"/>
                </a:solidFill>
              </a:rPr>
              <a:t>THINK FIRST AND ALWAYS READ THE LABEL!</a:t>
            </a:r>
          </a:p>
          <a:p>
            <a:pPr>
              <a:buNone/>
            </a:pPr>
            <a:endParaRPr lang="en-GB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solidFill>
                  <a:srgbClr val="FF0000"/>
                </a:solidFill>
              </a:rPr>
              <a:t>Want to know more?</a:t>
            </a:r>
            <a:endParaRPr lang="en-GB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b="1" dirty="0" smtClean="0">
                <a:hlinkClick r:id="rId2"/>
              </a:rPr>
              <a:t>www.hse.gov.uk/coshh/</a:t>
            </a:r>
            <a:r>
              <a:rPr lang="en-GB" b="1" dirty="0" smtClean="0"/>
              <a:t> </a:t>
            </a:r>
          </a:p>
          <a:p>
            <a:pPr fontAlgn="ctr"/>
            <a:r>
              <a:rPr lang="en-GB" dirty="0" smtClean="0"/>
              <a:t>www.healthyworkinglives.com/advice/workplace.../hazardous-substances</a:t>
            </a:r>
          </a:p>
          <a:p>
            <a:pPr fontAlgn="ctr"/>
            <a:r>
              <a:rPr lang="en-GB" b="1" dirty="0" smtClean="0">
                <a:hlinkClick r:id="rId3"/>
              </a:rPr>
              <a:t>https://books.hse.gov.uk/</a:t>
            </a:r>
            <a:endParaRPr lang="en-GB" b="1" dirty="0" smtClean="0"/>
          </a:p>
          <a:p>
            <a:pPr fontAlgn="ctr"/>
            <a:r>
              <a:rPr lang="en-GB" dirty="0" smtClean="0"/>
              <a:t>www.rospaworkplacesafety.com</a:t>
            </a:r>
          </a:p>
          <a:p>
            <a:pPr>
              <a:buNone/>
            </a:pP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/>
            </a:r>
            <a:br>
              <a:rPr lang="en-GB" dirty="0" smtClean="0"/>
            </a:br>
            <a:endParaRPr lang="en-GB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solidFill>
                  <a:srgbClr val="FF0000"/>
                </a:solidFill>
              </a:rPr>
              <a:t>INSTRUCTIONS</a:t>
            </a:r>
            <a:endParaRPr lang="en-GB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AutoNum type="arabicPeriod"/>
            </a:pPr>
            <a:r>
              <a:rPr lang="en-GB" sz="2400" dirty="0" smtClean="0"/>
              <a:t>Go through the slides, you can print the materials</a:t>
            </a:r>
          </a:p>
          <a:p>
            <a:pPr marL="514350" indent="-514350">
              <a:buAutoNum type="arabicPeriod"/>
            </a:pPr>
            <a:r>
              <a:rPr lang="en-GB" sz="2400" dirty="0" smtClean="0"/>
              <a:t>Read  through and make notes </a:t>
            </a:r>
          </a:p>
          <a:p>
            <a:pPr marL="514350" indent="-514350">
              <a:buAutoNum type="arabicPeriod" startAt="3"/>
            </a:pPr>
            <a:r>
              <a:rPr lang="en-GB" sz="2400" dirty="0" smtClean="0"/>
              <a:t>When you feel ready you can take the test</a:t>
            </a:r>
          </a:p>
          <a:p>
            <a:pPr marL="514350" indent="-514350">
              <a:buAutoNum type="arabicPeriod" startAt="3"/>
            </a:pPr>
            <a:r>
              <a:rPr lang="en-GB" sz="2400" dirty="0" smtClean="0"/>
              <a:t>This module should take no more than 60 minutes to complete  and successful completion will award you 1 CPD point</a:t>
            </a:r>
          </a:p>
          <a:p>
            <a:pPr marL="514350" indent="-514350">
              <a:buAutoNum type="arabicPeriod" startAt="3"/>
            </a:pPr>
            <a:endParaRPr lang="en-GB" sz="2400" dirty="0"/>
          </a:p>
        </p:txBody>
      </p:sp>
      <p:pic>
        <p:nvPicPr>
          <p:cNvPr id="6" name="Picture 5" descr="https://tse3.mm.bing.net/th?id=JN.xwJoX2LTa7KXNjAhZEm7vA&amp;w=220&amp;h=153&amp;c=7&amp;rs=1&amp;qlt=90&amp;o=4&amp;pid=1.1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15816" y="4077072"/>
            <a:ext cx="2094230" cy="145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solidFill>
                  <a:srgbClr val="FF0000"/>
                </a:solidFill>
              </a:rPr>
              <a:t>LEARNING OBJECTIVES</a:t>
            </a:r>
            <a:endParaRPr lang="en-GB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340768"/>
            <a:ext cx="8229600" cy="4525963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GB" sz="2400" dirty="0" smtClean="0"/>
              <a:t>This session is designed to update and refresh the knowledge of</a:t>
            </a:r>
          </a:p>
          <a:p>
            <a:pPr>
              <a:buNone/>
            </a:pPr>
            <a:r>
              <a:rPr lang="en-GB" sz="2400" dirty="0" smtClean="0"/>
              <a:t>Locum Doctors on the </a:t>
            </a:r>
            <a:r>
              <a:rPr lang="en-GB" sz="2400" dirty="0" smtClean="0">
                <a:solidFill>
                  <a:srgbClr val="FF0000"/>
                </a:solidFill>
              </a:rPr>
              <a:t>Control of Substances Hazardous to Health</a:t>
            </a:r>
          </a:p>
          <a:p>
            <a:pPr>
              <a:buNone/>
            </a:pPr>
            <a:endParaRPr lang="en-GB" sz="2400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en-GB" sz="2400" b="1" dirty="0" smtClean="0">
                <a:solidFill>
                  <a:srgbClr val="0070C0"/>
                </a:solidFill>
              </a:rPr>
              <a:t>By the end of this session you will be able to:</a:t>
            </a:r>
          </a:p>
          <a:p>
            <a:pPr marL="457200" indent="-457200">
              <a:buFont typeface="+mj-lt"/>
              <a:buAutoNum type="arabicPeriod"/>
            </a:pPr>
            <a:r>
              <a:rPr lang="en-GB" sz="2400" dirty="0" smtClean="0"/>
              <a:t>Identify the meaning of COSHH</a:t>
            </a:r>
          </a:p>
          <a:p>
            <a:pPr marL="457200" indent="-457200">
              <a:buFont typeface="+mj-lt"/>
              <a:buAutoNum type="arabicPeriod"/>
            </a:pPr>
            <a:r>
              <a:rPr lang="en-GB" sz="2400" dirty="0" smtClean="0"/>
              <a:t>Name 3 of the ways in which chemicals can enter the body</a:t>
            </a:r>
          </a:p>
          <a:p>
            <a:pPr marL="457200" indent="-457200">
              <a:buFont typeface="+mj-lt"/>
              <a:buAutoNum type="arabicPeriod"/>
            </a:pPr>
            <a:r>
              <a:rPr lang="en-GB" sz="2400" dirty="0" smtClean="0"/>
              <a:t>Know both the employers and employees responsibility regarding COSHH</a:t>
            </a:r>
          </a:p>
          <a:p>
            <a:pPr marL="457200" indent="-457200">
              <a:buFont typeface="+mj-lt"/>
              <a:buAutoNum type="arabicPeriod"/>
            </a:pPr>
            <a:r>
              <a:rPr lang="en-GB" sz="2400" dirty="0" smtClean="0"/>
              <a:t>Identify the different warning labels</a:t>
            </a:r>
          </a:p>
          <a:p>
            <a:pPr marL="457200" indent="-457200">
              <a:buFont typeface="+mj-lt"/>
              <a:buAutoNum type="arabicPeriod"/>
            </a:pPr>
            <a:r>
              <a:rPr lang="en-GB" sz="2400" dirty="0" smtClean="0"/>
              <a:t>Identify what causes the allergy to NRL</a:t>
            </a:r>
          </a:p>
          <a:p>
            <a:pPr marL="457200" indent="-457200">
              <a:buFont typeface="+mj-lt"/>
              <a:buAutoNum type="arabicPeriod"/>
            </a:pPr>
            <a:r>
              <a:rPr lang="en-GB" sz="2400" dirty="0" smtClean="0"/>
              <a:t>Know where to find out more regarding COSHH</a:t>
            </a:r>
          </a:p>
          <a:p>
            <a:pPr marL="457200" indent="-457200">
              <a:buFont typeface="+mj-lt"/>
              <a:buAutoNum type="arabicPeriod"/>
            </a:pPr>
            <a:r>
              <a:rPr lang="en-GB" sz="2400" dirty="0" smtClean="0"/>
              <a:t>Pass the test!</a:t>
            </a:r>
          </a:p>
          <a:p>
            <a:endParaRPr lang="en-GB" sz="2400" dirty="0" smtClean="0"/>
          </a:p>
          <a:p>
            <a:endParaRPr lang="en-GB" sz="2400" dirty="0" smtClean="0"/>
          </a:p>
          <a:p>
            <a:endParaRPr lang="en-GB" sz="2400" dirty="0" smtClean="0"/>
          </a:p>
          <a:p>
            <a:endParaRPr lang="en-GB" sz="2400" dirty="0" smtClean="0"/>
          </a:p>
          <a:p>
            <a:pPr>
              <a:buNone/>
            </a:pP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solidFill>
                  <a:srgbClr val="FF0000"/>
                </a:solidFill>
              </a:rPr>
              <a:t>What is COSHH?</a:t>
            </a:r>
            <a:endParaRPr lang="en-GB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GB" dirty="0" smtClean="0"/>
              <a:t>COSHH is the </a:t>
            </a:r>
            <a:r>
              <a:rPr lang="en-GB" dirty="0" smtClean="0">
                <a:solidFill>
                  <a:srgbClr val="FF0000"/>
                </a:solidFill>
              </a:rPr>
              <a:t>Control of Substances  Hazardous </a:t>
            </a:r>
          </a:p>
          <a:p>
            <a:pPr fontAlgn="ctr">
              <a:buNone/>
            </a:pPr>
            <a:r>
              <a:rPr lang="en-GB" dirty="0" smtClean="0">
                <a:solidFill>
                  <a:srgbClr val="FF0000"/>
                </a:solidFill>
              </a:rPr>
              <a:t>to Health Regulations. </a:t>
            </a:r>
            <a:r>
              <a:rPr lang="en-GB" dirty="0" smtClean="0"/>
              <a:t>(www.hse.gov.uk/coshh/)</a:t>
            </a:r>
          </a:p>
          <a:p>
            <a:pPr>
              <a:buNone/>
            </a:pPr>
            <a:r>
              <a:rPr lang="en-GB" dirty="0" smtClean="0"/>
              <a:t>The regulations outline duties on employer’s to</a:t>
            </a:r>
          </a:p>
          <a:p>
            <a:pPr>
              <a:buNone/>
            </a:pPr>
            <a:r>
              <a:rPr lang="en-GB" dirty="0" smtClean="0"/>
              <a:t>protect their employees and others who may </a:t>
            </a:r>
          </a:p>
          <a:p>
            <a:pPr>
              <a:buNone/>
            </a:pPr>
            <a:r>
              <a:rPr lang="en-GB" dirty="0" smtClean="0"/>
              <a:t>Be exposed to   substances hazardous to their</a:t>
            </a:r>
          </a:p>
          <a:p>
            <a:pPr>
              <a:buNone/>
            </a:pPr>
            <a:r>
              <a:rPr lang="en-GB" dirty="0" smtClean="0"/>
              <a:t>health. This requires employers to control</a:t>
            </a:r>
          </a:p>
          <a:p>
            <a:pPr>
              <a:buNone/>
            </a:pPr>
            <a:r>
              <a:rPr lang="en-GB" dirty="0" smtClean="0"/>
              <a:t>exposure to such substances </a:t>
            </a:r>
          </a:p>
          <a:p>
            <a:pPr>
              <a:buNone/>
            </a:pPr>
            <a:endParaRPr lang="en-GB" dirty="0" smtClean="0"/>
          </a:p>
          <a:p>
            <a:pPr>
              <a:buNone/>
            </a:pPr>
            <a:endParaRPr lang="en-GB" dirty="0" smtClean="0"/>
          </a:p>
          <a:p>
            <a:pPr>
              <a:buNone/>
            </a:pPr>
            <a:endParaRPr lang="en-GB" dirty="0" smtClean="0"/>
          </a:p>
          <a:p>
            <a:pPr>
              <a:buNone/>
            </a:pPr>
            <a:endParaRPr lang="en-GB" dirty="0" smtClean="0"/>
          </a:p>
          <a:p>
            <a:pPr>
              <a:buNone/>
            </a:pPr>
            <a:endParaRPr lang="en-GB" dirty="0" smtClean="0"/>
          </a:p>
          <a:p>
            <a:pPr>
              <a:buNone/>
            </a:pP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>
                <a:solidFill>
                  <a:srgbClr val="FF0000"/>
                </a:solidFill>
              </a:rPr>
              <a:t>How do substances enter the body?</a:t>
            </a:r>
            <a:endParaRPr lang="en-GB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GB" dirty="0" smtClean="0"/>
              <a:t>They can be:</a:t>
            </a:r>
          </a:p>
          <a:p>
            <a:r>
              <a:rPr lang="en-GB" dirty="0" smtClean="0"/>
              <a:t>Absorbed via the skin</a:t>
            </a:r>
          </a:p>
          <a:p>
            <a:r>
              <a:rPr lang="en-GB" dirty="0" smtClean="0"/>
              <a:t>Ingested</a:t>
            </a:r>
          </a:p>
          <a:p>
            <a:r>
              <a:rPr lang="en-GB" dirty="0" smtClean="0"/>
              <a:t>Injected</a:t>
            </a:r>
          </a:p>
          <a:p>
            <a:r>
              <a:rPr lang="en-GB" dirty="0" smtClean="0"/>
              <a:t>Inhaled 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solidFill>
                  <a:srgbClr val="FF0000"/>
                </a:solidFill>
              </a:rPr>
              <a:t>Employers Responsibilities</a:t>
            </a:r>
            <a:endParaRPr lang="en-GB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dirty="0" smtClean="0"/>
              <a:t>Employers must:</a:t>
            </a:r>
          </a:p>
          <a:p>
            <a:r>
              <a:rPr lang="en-GB" dirty="0" smtClean="0"/>
              <a:t>Carryout risk assessments</a:t>
            </a:r>
          </a:p>
          <a:p>
            <a:r>
              <a:rPr lang="en-GB" dirty="0" smtClean="0"/>
              <a:t>Decide on  prevention/control measures and ensure that control measures are used and maintained</a:t>
            </a:r>
          </a:p>
          <a:p>
            <a:r>
              <a:rPr lang="en-GB" dirty="0" smtClean="0"/>
              <a:t>Monitor exposure</a:t>
            </a:r>
          </a:p>
          <a:p>
            <a:r>
              <a:rPr lang="en-GB" dirty="0" smtClean="0"/>
              <a:t>Have appropriate plans in place to deal with accidents, incidents and emergencies</a:t>
            </a:r>
          </a:p>
          <a:p>
            <a:r>
              <a:rPr lang="en-GB" dirty="0" smtClean="0"/>
              <a:t>Ensure all staff are trained and supervised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solidFill>
                  <a:srgbClr val="FF0000"/>
                </a:solidFill>
              </a:rPr>
              <a:t>Employees Responsibilities</a:t>
            </a:r>
            <a:endParaRPr lang="en-GB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en-GB" dirty="0" smtClean="0"/>
              <a:t>Employees must:</a:t>
            </a:r>
          </a:p>
          <a:p>
            <a:pPr>
              <a:buFont typeface="Wingdings" pitchFamily="2" charset="2"/>
              <a:buChar char="ü"/>
            </a:pPr>
            <a:r>
              <a:rPr lang="en-GB" dirty="0" smtClean="0"/>
              <a:t>Follow all company procedures regarding COSSH</a:t>
            </a:r>
          </a:p>
          <a:p>
            <a:pPr>
              <a:buFont typeface="Wingdings" pitchFamily="2" charset="2"/>
              <a:buChar char="ü"/>
            </a:pPr>
            <a:r>
              <a:rPr lang="en-GB" dirty="0" smtClean="0"/>
              <a:t>Use all safety equipment provided</a:t>
            </a:r>
          </a:p>
          <a:p>
            <a:pPr>
              <a:buFont typeface="Wingdings" pitchFamily="2" charset="2"/>
              <a:buChar char="ü"/>
            </a:pPr>
            <a:r>
              <a:rPr lang="en-GB" dirty="0" smtClean="0"/>
              <a:t>Care for all equipment and return to storage after use</a:t>
            </a:r>
          </a:p>
          <a:p>
            <a:pPr>
              <a:buFont typeface="Wingdings" pitchFamily="2" charset="2"/>
              <a:buChar char="ü"/>
            </a:pPr>
            <a:r>
              <a:rPr lang="en-GB" dirty="0" smtClean="0"/>
              <a:t>Attend any medical examinations requested and</a:t>
            </a:r>
          </a:p>
          <a:p>
            <a:pPr>
              <a:buNone/>
            </a:pPr>
            <a:r>
              <a:rPr lang="en-GB" dirty="0" smtClean="0"/>
              <a:t>     give any information regarding your health as</a:t>
            </a:r>
          </a:p>
          <a:p>
            <a:pPr>
              <a:buNone/>
            </a:pPr>
            <a:r>
              <a:rPr lang="en-GB" dirty="0" smtClean="0"/>
              <a:t>     may be reasonable</a:t>
            </a:r>
          </a:p>
          <a:p>
            <a:pPr>
              <a:buFont typeface="Wingdings" pitchFamily="2" charset="2"/>
              <a:buChar char="ü"/>
            </a:pPr>
            <a:r>
              <a:rPr lang="en-GB" dirty="0" smtClean="0"/>
              <a:t>Report any accidents or incidents which could  have </a:t>
            </a:r>
          </a:p>
          <a:p>
            <a:pPr>
              <a:buNone/>
            </a:pPr>
            <a:r>
              <a:rPr lang="en-GB" dirty="0" smtClean="0"/>
              <a:t>     resulted in the release of any biological agent into the workplace which could be harmful</a:t>
            </a:r>
          </a:p>
          <a:p>
            <a:pPr>
              <a:buNone/>
            </a:pPr>
            <a:endParaRPr lang="en-GB" dirty="0" smtClean="0"/>
          </a:p>
          <a:p>
            <a:pPr>
              <a:buNone/>
            </a:pPr>
            <a:endParaRPr lang="en-GB" dirty="0" smtClean="0"/>
          </a:p>
          <a:p>
            <a:endParaRPr lang="en-GB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solidFill>
                  <a:srgbClr val="FF0000"/>
                </a:solidFill>
              </a:rPr>
              <a:t>Know your Symbols</a:t>
            </a:r>
            <a:endParaRPr lang="en-GB" dirty="0">
              <a:solidFill>
                <a:srgbClr val="FF0000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GB" dirty="0" smtClean="0"/>
              <a:t>  </a:t>
            </a:r>
            <a:endParaRPr lang="en-GB" dirty="0"/>
          </a:p>
        </p:txBody>
      </p:sp>
      <p:pic>
        <p:nvPicPr>
          <p:cNvPr id="6" name="Picture 5" descr="Explosive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1340768"/>
            <a:ext cx="904875" cy="904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6" descr="Flammable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512" y="2780928"/>
            <a:ext cx="904875" cy="8844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extBox 8"/>
          <p:cNvSpPr txBox="1"/>
          <p:nvPr/>
        </p:nvSpPr>
        <p:spPr>
          <a:xfrm>
            <a:off x="6228184" y="4941168"/>
            <a:ext cx="20882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 smtClean="0"/>
              <a:t>Corrosive </a:t>
            </a:r>
            <a:endParaRPr lang="en-GB" sz="2400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1187624" y="2996952"/>
            <a:ext cx="16561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 smtClean="0"/>
              <a:t>Flammable </a:t>
            </a:r>
            <a:endParaRPr lang="en-GB" sz="2400" b="1" dirty="0"/>
          </a:p>
        </p:txBody>
      </p:sp>
      <p:pic>
        <p:nvPicPr>
          <p:cNvPr id="11" name="Picture 10" descr="Toxic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79512" y="4149080"/>
            <a:ext cx="904875" cy="904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TextBox 11"/>
          <p:cNvSpPr txBox="1"/>
          <p:nvPr/>
        </p:nvSpPr>
        <p:spPr>
          <a:xfrm>
            <a:off x="1187624" y="4437112"/>
            <a:ext cx="20882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 smtClean="0"/>
              <a:t>Toxic </a:t>
            </a:r>
            <a:endParaRPr lang="en-GB" sz="2400" b="1" dirty="0"/>
          </a:p>
        </p:txBody>
      </p:sp>
      <p:pic>
        <p:nvPicPr>
          <p:cNvPr id="13" name="Picture 12" descr="Harmful"/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79512" y="5445224"/>
            <a:ext cx="904875" cy="904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TextBox 13"/>
          <p:cNvSpPr txBox="1"/>
          <p:nvPr/>
        </p:nvSpPr>
        <p:spPr>
          <a:xfrm>
            <a:off x="1187624" y="5661248"/>
            <a:ext cx="20882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 smtClean="0"/>
              <a:t>Harmful</a:t>
            </a:r>
            <a:endParaRPr lang="en-GB" sz="2400" b="1" dirty="0"/>
          </a:p>
        </p:txBody>
      </p:sp>
      <p:pic>
        <p:nvPicPr>
          <p:cNvPr id="15" name="Picture 14" descr="Corrosive"/>
          <p:cNvPicPr/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220072" y="4725144"/>
            <a:ext cx="904875" cy="904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" name="TextBox 15"/>
          <p:cNvSpPr txBox="1"/>
          <p:nvPr/>
        </p:nvSpPr>
        <p:spPr>
          <a:xfrm>
            <a:off x="4355976" y="4149080"/>
            <a:ext cx="20882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 smtClean="0"/>
              <a:t> </a:t>
            </a:r>
            <a:endParaRPr lang="en-GB" sz="2400" b="1" dirty="0"/>
          </a:p>
        </p:txBody>
      </p:sp>
      <p:sp>
        <p:nvSpPr>
          <p:cNvPr id="17" name="TextBox 16"/>
          <p:cNvSpPr txBox="1"/>
          <p:nvPr/>
        </p:nvSpPr>
        <p:spPr>
          <a:xfrm>
            <a:off x="1187624" y="1628800"/>
            <a:ext cx="20882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 smtClean="0"/>
              <a:t>Explosive </a:t>
            </a:r>
            <a:endParaRPr lang="en-GB" sz="2400" b="1" dirty="0"/>
          </a:p>
        </p:txBody>
      </p:sp>
      <p:pic>
        <p:nvPicPr>
          <p:cNvPr id="18" name="Picture 17" descr="Environmentally damaging"/>
          <p:cNvPicPr/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5148064" y="1556792"/>
            <a:ext cx="904875" cy="904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" name="TextBox 18"/>
          <p:cNvSpPr txBox="1"/>
          <p:nvPr/>
        </p:nvSpPr>
        <p:spPr>
          <a:xfrm>
            <a:off x="6156176" y="1772816"/>
            <a:ext cx="20882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 smtClean="0"/>
              <a:t>Environmental</a:t>
            </a:r>
            <a:endParaRPr lang="en-GB" sz="2400" b="1" dirty="0"/>
          </a:p>
        </p:txBody>
      </p:sp>
      <p:pic>
        <p:nvPicPr>
          <p:cNvPr id="20" name="Picture 19" descr="Oxidising"/>
          <p:cNvPicPr/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5220072" y="3068960"/>
            <a:ext cx="904875" cy="904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" name="TextBox 20"/>
          <p:cNvSpPr txBox="1"/>
          <p:nvPr/>
        </p:nvSpPr>
        <p:spPr>
          <a:xfrm>
            <a:off x="6156176" y="3284984"/>
            <a:ext cx="20882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 </a:t>
            </a:r>
            <a:r>
              <a:rPr lang="en-GB" sz="2400" b="1" dirty="0" smtClean="0"/>
              <a:t>Oxidising</a:t>
            </a:r>
            <a:endParaRPr lang="en-GB" sz="2400" b="1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solidFill>
                  <a:srgbClr val="FF0000"/>
                </a:solidFill>
              </a:rPr>
              <a:t>New CLP Symbols</a:t>
            </a:r>
            <a:endParaRPr lang="en-GB" dirty="0">
              <a:solidFill>
                <a:srgbClr val="FF0000"/>
              </a:solidFill>
            </a:endParaRPr>
          </a:p>
        </p:txBody>
      </p:sp>
      <p:pic>
        <p:nvPicPr>
          <p:cNvPr id="1026" name="Picture 2" descr="Corrosiv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1560" y="1628800"/>
            <a:ext cx="904875" cy="904876"/>
          </a:xfrm>
          <a:prstGeom prst="rect">
            <a:avLst/>
          </a:prstGeom>
          <a:noFill/>
        </p:spPr>
      </p:pic>
      <p:pic>
        <p:nvPicPr>
          <p:cNvPr id="5" name="Content Placeholder 4" descr="Flammable"/>
          <p:cNvPicPr>
            <a:picLocks noGrp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1560" y="2780928"/>
            <a:ext cx="904875" cy="904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5" descr="Oxidising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11560" y="3933056"/>
            <a:ext cx="904875" cy="904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6" descr="Toxic"/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11560" y="5013176"/>
            <a:ext cx="904875" cy="904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7" descr="Environmentally damaging"/>
          <p:cNvPicPr/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4932040" y="1772816"/>
            <a:ext cx="904875" cy="904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8" descr="Corrosive"/>
          <p:cNvPicPr/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4932040" y="2924944"/>
            <a:ext cx="904875" cy="904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10" descr="http://www.hse.gov.uk/chemical-classification/images/pictogram-gallery/irritant.gif"/>
          <p:cNvPicPr/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4932040" y="4221088"/>
            <a:ext cx="904875" cy="904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TextBox 11"/>
          <p:cNvSpPr txBox="1"/>
          <p:nvPr/>
        </p:nvSpPr>
        <p:spPr>
          <a:xfrm>
            <a:off x="1619672" y="1916832"/>
            <a:ext cx="16561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 smtClean="0"/>
              <a:t>Corrosive</a:t>
            </a:r>
            <a:endParaRPr lang="en-GB" sz="2400" b="1" dirty="0"/>
          </a:p>
        </p:txBody>
      </p:sp>
      <p:sp>
        <p:nvSpPr>
          <p:cNvPr id="13" name="TextBox 12"/>
          <p:cNvSpPr txBox="1"/>
          <p:nvPr/>
        </p:nvSpPr>
        <p:spPr>
          <a:xfrm>
            <a:off x="1547664" y="2996952"/>
            <a:ext cx="16561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 smtClean="0"/>
              <a:t>Flammable </a:t>
            </a:r>
            <a:endParaRPr lang="en-GB" sz="2400" b="1" dirty="0"/>
          </a:p>
        </p:txBody>
      </p:sp>
      <p:sp>
        <p:nvSpPr>
          <p:cNvPr id="14" name="TextBox 13"/>
          <p:cNvSpPr txBox="1"/>
          <p:nvPr/>
        </p:nvSpPr>
        <p:spPr>
          <a:xfrm>
            <a:off x="1619672" y="5301208"/>
            <a:ext cx="20882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 smtClean="0"/>
              <a:t>Toxic </a:t>
            </a:r>
            <a:endParaRPr lang="en-GB" sz="2400" b="1" dirty="0"/>
          </a:p>
        </p:txBody>
      </p:sp>
      <p:sp>
        <p:nvSpPr>
          <p:cNvPr id="15" name="TextBox 14"/>
          <p:cNvSpPr txBox="1"/>
          <p:nvPr/>
        </p:nvSpPr>
        <p:spPr>
          <a:xfrm>
            <a:off x="5940152" y="4437112"/>
            <a:ext cx="20882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 smtClean="0"/>
              <a:t>Harmful</a:t>
            </a:r>
            <a:endParaRPr lang="en-GB" sz="2400" b="1" dirty="0"/>
          </a:p>
        </p:txBody>
      </p:sp>
      <p:sp>
        <p:nvSpPr>
          <p:cNvPr id="16" name="TextBox 15"/>
          <p:cNvSpPr txBox="1"/>
          <p:nvPr/>
        </p:nvSpPr>
        <p:spPr>
          <a:xfrm>
            <a:off x="1475656" y="4149080"/>
            <a:ext cx="20882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 </a:t>
            </a:r>
            <a:r>
              <a:rPr lang="en-GB" sz="2400" b="1" dirty="0" smtClean="0"/>
              <a:t>Oxidising</a:t>
            </a:r>
            <a:endParaRPr lang="en-GB" sz="2400" b="1" dirty="0"/>
          </a:p>
        </p:txBody>
      </p:sp>
      <p:sp>
        <p:nvSpPr>
          <p:cNvPr id="17" name="TextBox 16"/>
          <p:cNvSpPr txBox="1"/>
          <p:nvPr/>
        </p:nvSpPr>
        <p:spPr>
          <a:xfrm>
            <a:off x="5868144" y="3140968"/>
            <a:ext cx="20882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 smtClean="0"/>
              <a:t>Corrosive </a:t>
            </a:r>
            <a:endParaRPr lang="en-GB" sz="2400" b="1" dirty="0"/>
          </a:p>
        </p:txBody>
      </p:sp>
      <p:sp>
        <p:nvSpPr>
          <p:cNvPr id="18" name="TextBox 17"/>
          <p:cNvSpPr txBox="1"/>
          <p:nvPr/>
        </p:nvSpPr>
        <p:spPr>
          <a:xfrm>
            <a:off x="5868144" y="1988840"/>
            <a:ext cx="20882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 smtClean="0"/>
              <a:t>Environmental</a:t>
            </a:r>
            <a:endParaRPr lang="en-GB" sz="2400" b="1" dirty="0"/>
          </a:p>
        </p:txBody>
      </p:sp>
      <p:sp>
        <p:nvSpPr>
          <p:cNvPr id="19" name="TextBox 18"/>
          <p:cNvSpPr txBox="1"/>
          <p:nvPr/>
        </p:nvSpPr>
        <p:spPr>
          <a:xfrm>
            <a:off x="4067944" y="5445224"/>
            <a:ext cx="4392488" cy="1200329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 smtClean="0"/>
              <a:t>Please note under the new CLP the harmful sign has been changed to the above explanation mark- all others remain the same – just a different shape</a:t>
            </a:r>
            <a:endParaRPr lang="en-GB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1008</TotalTime>
  <Words>699</Words>
  <Application>Microsoft Office PowerPoint</Application>
  <PresentationFormat>On-screen Show (4:3)</PresentationFormat>
  <Paragraphs>131</Paragraphs>
  <Slides>15</Slides>
  <Notes>0</Notes>
  <HiddenSlides>0</HiddenSlides>
  <MMClips>1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Office Theme</vt:lpstr>
      <vt:lpstr>Slide 1</vt:lpstr>
      <vt:lpstr>INSTRUCTIONS</vt:lpstr>
      <vt:lpstr>LEARNING OBJECTIVES</vt:lpstr>
      <vt:lpstr>What is COSHH?</vt:lpstr>
      <vt:lpstr>How do substances enter the body?</vt:lpstr>
      <vt:lpstr>Employers Responsibilities</vt:lpstr>
      <vt:lpstr>Employees Responsibilities</vt:lpstr>
      <vt:lpstr>Know your Symbols</vt:lpstr>
      <vt:lpstr>New CLP Symbols</vt:lpstr>
      <vt:lpstr>Latex Allergies</vt:lpstr>
      <vt:lpstr>Products containing NRL</vt:lpstr>
      <vt:lpstr>Risk Phases- examples</vt:lpstr>
      <vt:lpstr>Safety Phrases- examples</vt:lpstr>
      <vt:lpstr>Remember...</vt:lpstr>
      <vt:lpstr>Want to know more?</vt:lpstr>
    </vt:vector>
  </TitlesOfParts>
  <Company>TAR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susan.murfet</dc:creator>
  <cp:lastModifiedBy>saloni.khanna</cp:lastModifiedBy>
  <cp:revision>101</cp:revision>
  <dcterms:created xsi:type="dcterms:W3CDTF">2013-09-27T07:39:21Z</dcterms:created>
  <dcterms:modified xsi:type="dcterms:W3CDTF">2015-06-23T08:58:34Z</dcterms:modified>
</cp:coreProperties>
</file>