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69" r:id="rId5"/>
    <p:sldId id="270" r:id="rId6"/>
    <p:sldId id="271" r:id="rId7"/>
    <p:sldId id="272" r:id="rId8"/>
    <p:sldId id="273" r:id="rId9"/>
    <p:sldId id="283" r:id="rId10"/>
    <p:sldId id="277" r:id="rId11"/>
    <p:sldId id="278" r:id="rId12"/>
    <p:sldId id="274" r:id="rId13"/>
    <p:sldId id="275" r:id="rId14"/>
    <p:sldId id="276" r:id="rId15"/>
    <p:sldId id="281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hse.gov.uk/" TargetMode="External"/><Relationship Id="rId2" Type="http://schemas.openxmlformats.org/officeDocument/2006/relationships/hyperlink" Target="http://www.hse.gov.uk/coshh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UNDERSTANDING COSHH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8" name="MS900069738[1].wav">
            <a:hlinkClick r:id="" action="ppaction://media"/>
          </p:cNvPr>
          <p:cNvPicPr>
            <a:picLocks noRot="1" noChangeAspect="1"/>
          </p:cNvPicPr>
          <p:nvPr>
            <a:wavAudioFile r:embed="rId1" name="MS900069738[1].wav"/>
          </p:nvPr>
        </p:nvPicPr>
        <p:blipFill>
          <a:blip r:embed="rId3" cstate="print"/>
          <a:stretch>
            <a:fillRect/>
          </a:stretch>
        </p:blipFill>
        <p:spPr>
          <a:xfrm>
            <a:off x="395536" y="6309320"/>
            <a:ext cx="304800" cy="304800"/>
          </a:xfrm>
          <a:prstGeom prst="rect">
            <a:avLst/>
          </a:prstGeom>
        </p:spPr>
      </p:pic>
      <p:pic>
        <p:nvPicPr>
          <p:cNvPr id="1026" name="Picture 2" descr="C:\Users\susan.murfet\AppData\Local\Microsoft\Windows\Temporary Internet Files\Content.Outlook\RUPDOA60\TotalAssistTrain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908720"/>
            <a:ext cx="4176464" cy="1080120"/>
          </a:xfrm>
          <a:prstGeom prst="rect">
            <a:avLst/>
          </a:prstGeom>
          <a:noFill/>
        </p:spPr>
      </p:pic>
      <p:pic>
        <p:nvPicPr>
          <p:cNvPr id="17412" name="Picture 4" descr="https://tse3.mm.bing.net/th?id=JN.0cI2RwZboV4W4X%2brhdnTIg&amp;w=230&amp;h=143&amp;c=7&amp;rs=1&amp;qlt=90&amp;o=4&amp;pid=1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509120"/>
            <a:ext cx="2190750" cy="136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1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Latex Allergies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Many people experience allergic reactions to </a:t>
            </a:r>
          </a:p>
          <a:p>
            <a:pPr>
              <a:buNone/>
            </a:pPr>
            <a:r>
              <a:rPr lang="en-GB" dirty="0" smtClean="0"/>
              <a:t>exposure of natural rubber latex (</a:t>
            </a:r>
            <a:r>
              <a:rPr lang="en-GB" dirty="0" smtClean="0">
                <a:solidFill>
                  <a:srgbClr val="FF0000"/>
                </a:solidFill>
              </a:rPr>
              <a:t>known as NRL</a:t>
            </a:r>
            <a:r>
              <a:rPr lang="en-GB" dirty="0" smtClean="0"/>
              <a:t>) and the</a:t>
            </a:r>
          </a:p>
          <a:p>
            <a:pPr>
              <a:buNone/>
            </a:pPr>
            <a:r>
              <a:rPr lang="en-GB" dirty="0" smtClean="0"/>
              <a:t>numbers are increasing yearly, particularly in the healthcare</a:t>
            </a:r>
          </a:p>
          <a:p>
            <a:pPr>
              <a:buNone/>
            </a:pPr>
            <a:r>
              <a:rPr lang="en-GB" dirty="0" smtClean="0"/>
              <a:t>sector. NRL is widely used and is cost-effective and for </a:t>
            </a:r>
          </a:p>
          <a:p>
            <a:pPr>
              <a:buNone/>
            </a:pPr>
            <a:r>
              <a:rPr lang="en-GB" dirty="0" smtClean="0"/>
              <a:t>the majority of  people there is no clinical risk.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A risk assessment needs to be  carried out so an informed</a:t>
            </a:r>
          </a:p>
          <a:p>
            <a:pPr>
              <a:buNone/>
            </a:pPr>
            <a:r>
              <a:rPr lang="en-GB" dirty="0" smtClean="0"/>
              <a:t>Decision as to whether an  alternative is effective for the task.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The allergies are caused by the proteins  naturally found in </a:t>
            </a:r>
          </a:p>
          <a:p>
            <a:pPr>
              <a:buNone/>
            </a:pPr>
            <a:r>
              <a:rPr lang="en-GB" dirty="0" smtClean="0"/>
              <a:t>NRL and can be caused by inhalation of the powder from </a:t>
            </a:r>
          </a:p>
          <a:p>
            <a:pPr>
              <a:buNone/>
            </a:pPr>
            <a:r>
              <a:rPr lang="en-GB" dirty="0" smtClean="0"/>
              <a:t>powdered latex gloves or via direct contact with the skin.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Products containing NRL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The Health and Safety Executive has stated that:</a:t>
            </a:r>
          </a:p>
          <a:p>
            <a:pPr>
              <a:buNone/>
            </a:pPr>
            <a:r>
              <a:rPr lang="en-GB" dirty="0" smtClean="0"/>
              <a:t>“</a:t>
            </a:r>
            <a:r>
              <a:rPr lang="en-GB" dirty="0" smtClean="0">
                <a:solidFill>
                  <a:srgbClr val="FF0000"/>
                </a:solidFill>
              </a:rPr>
              <a:t>single use disposable natural rubber latex gloves may be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used where a risk assessment has identified them as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necessary. When they are used they must be low- protein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and powder-free</a:t>
            </a:r>
            <a:r>
              <a:rPr lang="en-GB" dirty="0" smtClean="0"/>
              <a:t>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In surgery where there is a risk of body fluid contact, NRL </a:t>
            </a:r>
          </a:p>
          <a:p>
            <a:pPr>
              <a:buNone/>
            </a:pPr>
            <a:r>
              <a:rPr lang="en-GB" dirty="0" smtClean="0"/>
              <a:t>is considered the safest choice of material if the worker</a:t>
            </a:r>
          </a:p>
          <a:p>
            <a:pPr>
              <a:buNone/>
            </a:pPr>
            <a:r>
              <a:rPr lang="en-GB" dirty="0" smtClean="0"/>
              <a:t>and patient are not sensitised to this. If either is </a:t>
            </a:r>
          </a:p>
          <a:p>
            <a:pPr>
              <a:buNone/>
            </a:pPr>
            <a:r>
              <a:rPr lang="en-GB" dirty="0" smtClean="0"/>
              <a:t>sensitised to NRL proteins then NRL – free gloves and </a:t>
            </a:r>
          </a:p>
          <a:p>
            <a:pPr>
              <a:buNone/>
            </a:pPr>
            <a:r>
              <a:rPr lang="en-GB" dirty="0" smtClean="0"/>
              <a:t>equipment must be  provided and used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Risk Phases- examples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R24/25-</a:t>
            </a:r>
            <a:r>
              <a:rPr lang="en-GB" dirty="0" smtClean="0"/>
              <a:t> Toxic is swallowed or skin contact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R25-</a:t>
            </a:r>
            <a:r>
              <a:rPr lang="en-GB" dirty="0" smtClean="0"/>
              <a:t> Toxic if swallowed 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R26-</a:t>
            </a:r>
            <a:r>
              <a:rPr lang="en-GB" dirty="0" smtClean="0"/>
              <a:t> Very toxic if inhaled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R26/27</a:t>
            </a:r>
            <a:r>
              <a:rPr lang="en-GB" dirty="0" smtClean="0"/>
              <a:t>-Very toxic by inhalation and if in contact</a:t>
            </a:r>
          </a:p>
          <a:p>
            <a:pPr>
              <a:buNone/>
            </a:pPr>
            <a:r>
              <a:rPr lang="en-GB" dirty="0" smtClean="0"/>
              <a:t>with skin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R26/27/28</a:t>
            </a:r>
            <a:r>
              <a:rPr lang="en-GB" dirty="0" smtClean="0"/>
              <a:t>-very toxic if inhaled, swallowed or in </a:t>
            </a:r>
          </a:p>
          <a:p>
            <a:pPr>
              <a:buNone/>
            </a:pPr>
            <a:r>
              <a:rPr lang="en-GB" dirty="0" smtClean="0"/>
              <a:t>contact with the skin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Safety Phrases- examples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S1</a:t>
            </a:r>
            <a:r>
              <a:rPr lang="en-GB" dirty="0" smtClean="0"/>
              <a:t>- keep locked up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S(1/2)</a:t>
            </a:r>
            <a:r>
              <a:rPr lang="en-GB" dirty="0" smtClean="0"/>
              <a:t>- Must be kept out of the reach of</a:t>
            </a:r>
          </a:p>
          <a:p>
            <a:pPr>
              <a:buNone/>
            </a:pPr>
            <a:r>
              <a:rPr lang="en-GB" dirty="0" smtClean="0"/>
              <a:t>children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S2-</a:t>
            </a:r>
            <a:r>
              <a:rPr lang="en-GB" dirty="0" smtClean="0"/>
              <a:t> Keep out of the reach of children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S3</a:t>
            </a:r>
            <a:r>
              <a:rPr lang="en-GB" dirty="0" smtClean="0"/>
              <a:t>- Keep in a cool place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S3/7</a:t>
            </a:r>
            <a:r>
              <a:rPr lang="en-GB" dirty="0" smtClean="0"/>
              <a:t>- Keep container tightly closed and in a cool place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Remember...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In placement all assessments for substances will </a:t>
            </a:r>
          </a:p>
          <a:p>
            <a:pPr>
              <a:buNone/>
            </a:pPr>
            <a:r>
              <a:rPr lang="en-GB" dirty="0" smtClean="0"/>
              <a:t>be:</a:t>
            </a:r>
          </a:p>
          <a:p>
            <a:r>
              <a:rPr lang="en-GB" dirty="0" smtClean="0"/>
              <a:t>Held in local operating procedures</a:t>
            </a:r>
          </a:p>
          <a:p>
            <a:r>
              <a:rPr lang="en-GB" dirty="0" smtClean="0"/>
              <a:t>Held in a central database</a:t>
            </a:r>
          </a:p>
          <a:p>
            <a:r>
              <a:rPr lang="en-GB" dirty="0" smtClean="0"/>
              <a:t>Within each department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Before you work with any chemicals- </a:t>
            </a:r>
            <a:r>
              <a:rPr lang="en-GB" dirty="0" smtClean="0">
                <a:solidFill>
                  <a:srgbClr val="FF0000"/>
                </a:solidFill>
              </a:rPr>
              <a:t>THINK FIRST AND ALWAYS READ THE LABEL!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Want to know more?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hlinkClick r:id="rId2"/>
              </a:rPr>
              <a:t>www.hse.gov.uk/coshh/</a:t>
            </a:r>
            <a:r>
              <a:rPr lang="en-GB" b="1" dirty="0" smtClean="0"/>
              <a:t> </a:t>
            </a:r>
          </a:p>
          <a:p>
            <a:pPr fontAlgn="ctr"/>
            <a:r>
              <a:rPr lang="en-GB" dirty="0" smtClean="0"/>
              <a:t>www.healthyworkinglives.com/advice/workplace.../hazardous-substances</a:t>
            </a:r>
          </a:p>
          <a:p>
            <a:pPr fontAlgn="ctr"/>
            <a:r>
              <a:rPr lang="en-GB" b="1" dirty="0" smtClean="0">
                <a:hlinkClick r:id="rId3"/>
              </a:rPr>
              <a:t>https://books.hse.gov.uk/</a:t>
            </a:r>
            <a:endParaRPr lang="en-GB" b="1" dirty="0" smtClean="0"/>
          </a:p>
          <a:p>
            <a:pPr fontAlgn="ctr"/>
            <a:r>
              <a:rPr lang="en-GB" dirty="0" smtClean="0"/>
              <a:t>www.rospaworkplacesafety.com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INSTRUCTIONS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400" dirty="0" smtClean="0"/>
              <a:t>Go through the slides, you can print the materials</a:t>
            </a:r>
          </a:p>
          <a:p>
            <a:pPr marL="514350" indent="-514350">
              <a:buAutoNum type="arabicPeriod"/>
            </a:pPr>
            <a:r>
              <a:rPr lang="en-GB" sz="2400" dirty="0" smtClean="0"/>
              <a:t>Read  through and make notes </a:t>
            </a:r>
          </a:p>
          <a:p>
            <a:pPr marL="514350" indent="-514350">
              <a:buAutoNum type="arabicPeriod" startAt="3"/>
            </a:pPr>
            <a:r>
              <a:rPr lang="en-GB" sz="2400" dirty="0" smtClean="0"/>
              <a:t>When you feel ready you can take the test</a:t>
            </a:r>
          </a:p>
          <a:p>
            <a:pPr marL="514350" indent="-514350">
              <a:buAutoNum type="arabicPeriod" startAt="3"/>
            </a:pPr>
            <a:r>
              <a:rPr lang="en-GB" sz="2400" dirty="0" smtClean="0"/>
              <a:t>This module should take no more than 60 minutes to complete  and successful completion will award you 1 CPD point</a:t>
            </a:r>
          </a:p>
          <a:p>
            <a:pPr marL="514350" indent="-514350">
              <a:buAutoNum type="arabicPeriod" startAt="3"/>
            </a:pPr>
            <a:endParaRPr lang="en-GB" sz="2400" dirty="0"/>
          </a:p>
        </p:txBody>
      </p:sp>
      <p:pic>
        <p:nvPicPr>
          <p:cNvPr id="6" name="Picture 5" descr="https://tse3.mm.bing.net/th?id=JN.xwJoX2LTa7KXNjAhZEm7vA&amp;w=220&amp;h=153&amp;c=7&amp;rs=1&amp;qlt=90&amp;o=4&amp;pid=1.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209423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LEARNING OBJECTIVES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400" dirty="0" smtClean="0"/>
              <a:t>This session is designed to update and refresh the knowledge of</a:t>
            </a:r>
          </a:p>
          <a:p>
            <a:pPr>
              <a:buNone/>
            </a:pPr>
            <a:r>
              <a:rPr lang="en-GB" sz="2400" dirty="0" smtClean="0"/>
              <a:t>Locum Doctors on the </a:t>
            </a:r>
            <a:r>
              <a:rPr lang="en-GB" sz="2400" dirty="0" smtClean="0">
                <a:solidFill>
                  <a:srgbClr val="FF0000"/>
                </a:solidFill>
              </a:rPr>
              <a:t>Control of Substances Hazardous to Health</a:t>
            </a:r>
          </a:p>
          <a:p>
            <a:pPr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By the end of this session you will be able to: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Identify the meaning of COSHH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Name 3 of the ways in which chemicals can enter the body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Know both the employers and employees responsibility regarding COSHH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Identify the different warning labels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Identify what causes the allergy to NRL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Know where to find out more regarding COSHH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Pass the test!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What is COSHH?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COSHH is the </a:t>
            </a:r>
            <a:r>
              <a:rPr lang="en-GB" dirty="0" smtClean="0">
                <a:solidFill>
                  <a:srgbClr val="FF0000"/>
                </a:solidFill>
              </a:rPr>
              <a:t>Control of Substances  Hazardous </a:t>
            </a:r>
          </a:p>
          <a:p>
            <a:pPr font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to Health Regulations. </a:t>
            </a:r>
            <a:r>
              <a:rPr lang="en-GB" dirty="0" smtClean="0"/>
              <a:t>(www.hse.gov.uk/coshh/)</a:t>
            </a:r>
          </a:p>
          <a:p>
            <a:pPr>
              <a:buNone/>
            </a:pPr>
            <a:r>
              <a:rPr lang="en-GB" dirty="0" smtClean="0"/>
              <a:t>The regulations outline duties on employer’s to</a:t>
            </a:r>
          </a:p>
          <a:p>
            <a:pPr>
              <a:buNone/>
            </a:pPr>
            <a:r>
              <a:rPr lang="en-GB" dirty="0" smtClean="0"/>
              <a:t>protect their employees and others who may </a:t>
            </a:r>
          </a:p>
          <a:p>
            <a:pPr>
              <a:buNone/>
            </a:pPr>
            <a:r>
              <a:rPr lang="en-GB" dirty="0" smtClean="0"/>
              <a:t>Be exposed to   substances hazardous to their</a:t>
            </a:r>
          </a:p>
          <a:p>
            <a:pPr>
              <a:buNone/>
            </a:pPr>
            <a:r>
              <a:rPr lang="en-GB" dirty="0" smtClean="0"/>
              <a:t>health. This requires employers to control</a:t>
            </a:r>
          </a:p>
          <a:p>
            <a:pPr>
              <a:buNone/>
            </a:pPr>
            <a:r>
              <a:rPr lang="en-GB" dirty="0" smtClean="0"/>
              <a:t>exposure to such substances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How do substances enter the body?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They can be:</a:t>
            </a:r>
          </a:p>
          <a:p>
            <a:r>
              <a:rPr lang="en-GB" dirty="0" smtClean="0"/>
              <a:t>Absorbed via the skin</a:t>
            </a:r>
          </a:p>
          <a:p>
            <a:r>
              <a:rPr lang="en-GB" dirty="0" smtClean="0"/>
              <a:t>Ingested</a:t>
            </a:r>
          </a:p>
          <a:p>
            <a:r>
              <a:rPr lang="en-GB" dirty="0" smtClean="0"/>
              <a:t>Injected</a:t>
            </a:r>
          </a:p>
          <a:p>
            <a:r>
              <a:rPr lang="en-GB" dirty="0" smtClean="0"/>
              <a:t>Inhaled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Employers Responsibilities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Employers must:</a:t>
            </a:r>
          </a:p>
          <a:p>
            <a:r>
              <a:rPr lang="en-GB" dirty="0" smtClean="0"/>
              <a:t>Carryout risk assessments</a:t>
            </a:r>
          </a:p>
          <a:p>
            <a:r>
              <a:rPr lang="en-GB" dirty="0" smtClean="0"/>
              <a:t>Decide on  prevention/control measures and ensure that control measures are used and maintained</a:t>
            </a:r>
          </a:p>
          <a:p>
            <a:r>
              <a:rPr lang="en-GB" dirty="0" smtClean="0"/>
              <a:t>Monitor exposure</a:t>
            </a:r>
          </a:p>
          <a:p>
            <a:r>
              <a:rPr lang="en-GB" dirty="0" smtClean="0"/>
              <a:t>Have appropriate plans in place to deal with accidents, incidents and emergencies</a:t>
            </a:r>
          </a:p>
          <a:p>
            <a:r>
              <a:rPr lang="en-GB" dirty="0" smtClean="0"/>
              <a:t>Ensure all staff are trained and supervised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Employees Responsibilities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Employees must: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Follow all company procedures regarding COSSH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Use all safety equipment provided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Care for all equipment and return to storage after use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Attend any medical examinations requested and</a:t>
            </a:r>
          </a:p>
          <a:p>
            <a:pPr>
              <a:buNone/>
            </a:pPr>
            <a:r>
              <a:rPr lang="en-GB" dirty="0" smtClean="0"/>
              <a:t>     give any information regarding your health as</a:t>
            </a:r>
          </a:p>
          <a:p>
            <a:pPr>
              <a:buNone/>
            </a:pPr>
            <a:r>
              <a:rPr lang="en-GB" dirty="0" smtClean="0"/>
              <a:t>     may be reasonable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Report any accidents or incidents which could  have </a:t>
            </a:r>
          </a:p>
          <a:p>
            <a:pPr>
              <a:buNone/>
            </a:pPr>
            <a:r>
              <a:rPr lang="en-GB" dirty="0" smtClean="0"/>
              <a:t>     resulted in the release of any biological agent into the workplace which could be harmful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Know your Symbols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</a:t>
            </a:r>
            <a:endParaRPr lang="en-GB" dirty="0"/>
          </a:p>
        </p:txBody>
      </p:sp>
      <p:pic>
        <p:nvPicPr>
          <p:cNvPr id="6" name="Picture 5" descr="Explosiv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lammab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80928"/>
            <a:ext cx="904875" cy="88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228184" y="494116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Corrosive </a:t>
            </a:r>
            <a:endParaRPr lang="en-GB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29969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Flammable </a:t>
            </a:r>
            <a:endParaRPr lang="en-GB" sz="2400" b="1" dirty="0"/>
          </a:p>
        </p:txBody>
      </p:sp>
      <p:pic>
        <p:nvPicPr>
          <p:cNvPr id="11" name="Picture 10" descr="Toxi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149080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87624" y="44371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Toxic </a:t>
            </a:r>
            <a:endParaRPr lang="en-GB" sz="2400" b="1" dirty="0"/>
          </a:p>
        </p:txBody>
      </p:sp>
      <p:pic>
        <p:nvPicPr>
          <p:cNvPr id="13" name="Picture 12" descr="Harmful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445224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187624" y="566124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Harmful</a:t>
            </a:r>
            <a:endParaRPr lang="en-GB" sz="2400" b="1" dirty="0"/>
          </a:p>
        </p:txBody>
      </p:sp>
      <p:pic>
        <p:nvPicPr>
          <p:cNvPr id="15" name="Picture 14" descr="Corrosiv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725144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4355976" y="414908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 </a:t>
            </a:r>
            <a:endParaRPr lang="en-GB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87624" y="162880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Explosive </a:t>
            </a:r>
            <a:endParaRPr lang="en-GB" sz="2400" b="1" dirty="0"/>
          </a:p>
        </p:txBody>
      </p:sp>
      <p:pic>
        <p:nvPicPr>
          <p:cNvPr id="18" name="Picture 17" descr="Environmentally damagi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1556792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156176" y="177281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Environmental</a:t>
            </a:r>
            <a:endParaRPr lang="en-GB" sz="2400" b="1" dirty="0"/>
          </a:p>
        </p:txBody>
      </p:sp>
      <p:pic>
        <p:nvPicPr>
          <p:cNvPr id="20" name="Picture 19" descr="Oxidisi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3068960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156176" y="328498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</a:t>
            </a:r>
            <a:r>
              <a:rPr lang="en-GB" sz="2400" b="1" dirty="0" smtClean="0"/>
              <a:t>Oxidising</a:t>
            </a:r>
            <a:endParaRPr lang="en-GB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New CLP Symbols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26" name="Picture 2" descr="Corrosi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904875" cy="904876"/>
          </a:xfrm>
          <a:prstGeom prst="rect">
            <a:avLst/>
          </a:prstGeom>
          <a:noFill/>
        </p:spPr>
      </p:pic>
      <p:pic>
        <p:nvPicPr>
          <p:cNvPr id="5" name="Content Placeholder 4" descr="Flammable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780928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Oxidisi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933056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Toxi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5013176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nvironmentally damagi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1772816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orrosive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2924944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www.hse.gov.uk/chemical-classification/images/pictogram-gallery/irritant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4221088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619672" y="191683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Corrosive</a:t>
            </a:r>
            <a:endParaRPr lang="en-GB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47664" y="29969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Flammable </a:t>
            </a:r>
            <a:endParaRPr lang="en-GB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19672" y="530120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Toxic </a:t>
            </a:r>
            <a:endParaRPr lang="en-GB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0152" y="44371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Harmful</a:t>
            </a:r>
            <a:endParaRPr lang="en-GB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75656" y="414908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</a:t>
            </a:r>
            <a:r>
              <a:rPr lang="en-GB" sz="2400" b="1" dirty="0" smtClean="0"/>
              <a:t>Oxidising</a:t>
            </a:r>
            <a:endParaRPr lang="en-GB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68144" y="314096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Corrosive </a:t>
            </a:r>
            <a:endParaRPr lang="en-GB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868144" y="198884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Environmental</a:t>
            </a:r>
            <a:endParaRPr lang="en-GB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067944" y="5445224"/>
            <a:ext cx="4392488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Please note under the new CLP the harmful sign has been changed to the above explanation mark- all others remain the same – just a different shape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699</Words>
  <Application>Microsoft Office PowerPoint</Application>
  <PresentationFormat>On-screen Show (4:3)</PresentationFormat>
  <Paragraphs>131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INSTRUCTIONS</vt:lpstr>
      <vt:lpstr>LEARNING OBJECTIVES</vt:lpstr>
      <vt:lpstr>What is COSHH?</vt:lpstr>
      <vt:lpstr>How do substances enter the body?</vt:lpstr>
      <vt:lpstr>Employers Responsibilities</vt:lpstr>
      <vt:lpstr>Employees Responsibilities</vt:lpstr>
      <vt:lpstr>Know your Symbols</vt:lpstr>
      <vt:lpstr>New CLP Symbols</vt:lpstr>
      <vt:lpstr>Latex Allergies</vt:lpstr>
      <vt:lpstr>Products containing NRL</vt:lpstr>
      <vt:lpstr>Risk Phases- examples</vt:lpstr>
      <vt:lpstr>Safety Phrases- examples</vt:lpstr>
      <vt:lpstr>Remember...</vt:lpstr>
      <vt:lpstr>Want to know more?</vt:lpstr>
    </vt:vector>
  </TitlesOfParts>
  <Company>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susan.murfet</dc:creator>
  <cp:lastModifiedBy>saloni.khanna</cp:lastModifiedBy>
  <cp:revision>101</cp:revision>
  <dcterms:created xsi:type="dcterms:W3CDTF">2013-09-27T07:39:21Z</dcterms:created>
  <dcterms:modified xsi:type="dcterms:W3CDTF">2015-06-23T08:58:34Z</dcterms:modified>
</cp:coreProperties>
</file>