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45" r:id="rId2"/>
    <p:sldId id="346" r:id="rId3"/>
    <p:sldId id="322" r:id="rId4"/>
    <p:sldId id="323" r:id="rId5"/>
    <p:sldId id="257" r:id="rId6"/>
    <p:sldId id="258" r:id="rId7"/>
    <p:sldId id="259" r:id="rId8"/>
    <p:sldId id="260" r:id="rId9"/>
    <p:sldId id="263" r:id="rId10"/>
    <p:sldId id="261" r:id="rId11"/>
    <p:sldId id="264" r:id="rId12"/>
    <p:sldId id="268" r:id="rId13"/>
    <p:sldId id="269" r:id="rId14"/>
    <p:sldId id="270" r:id="rId15"/>
    <p:sldId id="271" r:id="rId16"/>
    <p:sldId id="272" r:id="rId17"/>
    <p:sldId id="273" r:id="rId18"/>
    <p:sldId id="266" r:id="rId19"/>
    <p:sldId id="267" r:id="rId20"/>
    <p:sldId id="262"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93" r:id="rId37"/>
    <p:sldId id="294" r:id="rId38"/>
    <p:sldId id="295" r:id="rId39"/>
    <p:sldId id="297" r:id="rId40"/>
    <p:sldId id="296" r:id="rId41"/>
    <p:sldId id="289" r:id="rId42"/>
    <p:sldId id="290" r:id="rId43"/>
    <p:sldId id="291" r:id="rId44"/>
    <p:sldId id="292" r:id="rId45"/>
    <p:sldId id="298" r:id="rId46"/>
    <p:sldId id="299" r:id="rId47"/>
    <p:sldId id="305" r:id="rId48"/>
    <p:sldId id="306" r:id="rId49"/>
    <p:sldId id="307" r:id="rId50"/>
    <p:sldId id="308" r:id="rId51"/>
    <p:sldId id="309" r:id="rId52"/>
    <p:sldId id="310" r:id="rId53"/>
    <p:sldId id="311" r:id="rId54"/>
    <p:sldId id="300" r:id="rId55"/>
    <p:sldId id="301" r:id="rId56"/>
    <p:sldId id="302" r:id="rId57"/>
    <p:sldId id="303" r:id="rId58"/>
    <p:sldId id="313" r:id="rId59"/>
    <p:sldId id="314" r:id="rId60"/>
    <p:sldId id="304" r:id="rId61"/>
    <p:sldId id="315" r:id="rId62"/>
    <p:sldId id="316" r:id="rId63"/>
    <p:sldId id="317" r:id="rId64"/>
    <p:sldId id="318" r:id="rId65"/>
    <p:sldId id="319" r:id="rId66"/>
    <p:sldId id="347"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B1106-3BDF-40CA-8E20-F36C450E7D53}" type="datetimeFigureOut">
              <a:rPr lang="en-GB" smtClean="0"/>
              <a:t>13/04/2021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83EAB-19A5-47D7-80F0-B5EFEA1316AC}" type="slidenum">
              <a:rPr lang="en-GB" smtClean="0"/>
              <a:t>‹#›</a:t>
            </a:fld>
            <a:endParaRPr lang="en-GB"/>
          </a:p>
        </p:txBody>
      </p:sp>
    </p:spTree>
    <p:extLst>
      <p:ext uri="{BB962C8B-B14F-4D97-AF65-F5344CB8AC3E}">
        <p14:creationId xmlns:p14="http://schemas.microsoft.com/office/powerpoint/2010/main" val="163102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0176DC-D9BD-4211-900A-1F512445363A}" type="slidenum">
              <a:rPr lang="en-GB" smtClean="0"/>
              <a:t>1</a:t>
            </a:fld>
            <a:endParaRPr lang="en-GB" dirty="0"/>
          </a:p>
        </p:txBody>
      </p:sp>
    </p:spTree>
    <p:extLst>
      <p:ext uri="{BB962C8B-B14F-4D97-AF65-F5344CB8AC3E}">
        <p14:creationId xmlns:p14="http://schemas.microsoft.com/office/powerpoint/2010/main" val="1725589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10</a:t>
            </a:fld>
            <a:endParaRPr lang="en-GB"/>
          </a:p>
        </p:txBody>
      </p:sp>
    </p:spTree>
    <p:extLst>
      <p:ext uri="{BB962C8B-B14F-4D97-AF65-F5344CB8AC3E}">
        <p14:creationId xmlns:p14="http://schemas.microsoft.com/office/powerpoint/2010/main" val="319426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11</a:t>
            </a:fld>
            <a:endParaRPr lang="en-GB"/>
          </a:p>
        </p:txBody>
      </p:sp>
    </p:spTree>
    <p:extLst>
      <p:ext uri="{BB962C8B-B14F-4D97-AF65-F5344CB8AC3E}">
        <p14:creationId xmlns:p14="http://schemas.microsoft.com/office/powerpoint/2010/main" val="168663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12</a:t>
            </a:fld>
            <a:endParaRPr lang="en-GB"/>
          </a:p>
        </p:txBody>
      </p:sp>
    </p:spTree>
    <p:extLst>
      <p:ext uri="{BB962C8B-B14F-4D97-AF65-F5344CB8AC3E}">
        <p14:creationId xmlns:p14="http://schemas.microsoft.com/office/powerpoint/2010/main" val="328807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13</a:t>
            </a:fld>
            <a:endParaRPr lang="en-GB"/>
          </a:p>
        </p:txBody>
      </p:sp>
    </p:spTree>
    <p:extLst>
      <p:ext uri="{BB962C8B-B14F-4D97-AF65-F5344CB8AC3E}">
        <p14:creationId xmlns:p14="http://schemas.microsoft.com/office/powerpoint/2010/main" val="143605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14</a:t>
            </a:fld>
            <a:endParaRPr lang="en-GB"/>
          </a:p>
        </p:txBody>
      </p:sp>
    </p:spTree>
    <p:extLst>
      <p:ext uri="{BB962C8B-B14F-4D97-AF65-F5344CB8AC3E}">
        <p14:creationId xmlns:p14="http://schemas.microsoft.com/office/powerpoint/2010/main" val="1158763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15</a:t>
            </a:fld>
            <a:endParaRPr lang="en-GB"/>
          </a:p>
        </p:txBody>
      </p:sp>
    </p:spTree>
    <p:extLst>
      <p:ext uri="{BB962C8B-B14F-4D97-AF65-F5344CB8AC3E}">
        <p14:creationId xmlns:p14="http://schemas.microsoft.com/office/powerpoint/2010/main" val="2616868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16</a:t>
            </a:fld>
            <a:endParaRPr lang="en-GB"/>
          </a:p>
        </p:txBody>
      </p:sp>
    </p:spTree>
    <p:extLst>
      <p:ext uri="{BB962C8B-B14F-4D97-AF65-F5344CB8AC3E}">
        <p14:creationId xmlns:p14="http://schemas.microsoft.com/office/powerpoint/2010/main" val="4243390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17</a:t>
            </a:fld>
            <a:endParaRPr lang="en-GB"/>
          </a:p>
        </p:txBody>
      </p:sp>
    </p:spTree>
    <p:extLst>
      <p:ext uri="{BB962C8B-B14F-4D97-AF65-F5344CB8AC3E}">
        <p14:creationId xmlns:p14="http://schemas.microsoft.com/office/powerpoint/2010/main" val="4293330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18</a:t>
            </a:fld>
            <a:endParaRPr lang="en-GB"/>
          </a:p>
        </p:txBody>
      </p:sp>
    </p:spTree>
    <p:extLst>
      <p:ext uri="{BB962C8B-B14F-4D97-AF65-F5344CB8AC3E}">
        <p14:creationId xmlns:p14="http://schemas.microsoft.com/office/powerpoint/2010/main" val="886601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19</a:t>
            </a:fld>
            <a:endParaRPr lang="en-GB"/>
          </a:p>
        </p:txBody>
      </p:sp>
    </p:spTree>
    <p:extLst>
      <p:ext uri="{BB962C8B-B14F-4D97-AF65-F5344CB8AC3E}">
        <p14:creationId xmlns:p14="http://schemas.microsoft.com/office/powerpoint/2010/main" val="382520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0176DC-D9BD-4211-900A-1F512445363A}" type="slidenum">
              <a:rPr lang="en-GB" smtClean="0"/>
              <a:t>2</a:t>
            </a:fld>
            <a:endParaRPr lang="en-GB" dirty="0"/>
          </a:p>
        </p:txBody>
      </p:sp>
    </p:spTree>
    <p:extLst>
      <p:ext uri="{BB962C8B-B14F-4D97-AF65-F5344CB8AC3E}">
        <p14:creationId xmlns:p14="http://schemas.microsoft.com/office/powerpoint/2010/main" val="1421315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20</a:t>
            </a:fld>
            <a:endParaRPr lang="en-GB"/>
          </a:p>
        </p:txBody>
      </p:sp>
    </p:spTree>
    <p:extLst>
      <p:ext uri="{BB962C8B-B14F-4D97-AF65-F5344CB8AC3E}">
        <p14:creationId xmlns:p14="http://schemas.microsoft.com/office/powerpoint/2010/main" val="1317425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21</a:t>
            </a:fld>
            <a:endParaRPr lang="en-GB"/>
          </a:p>
        </p:txBody>
      </p:sp>
    </p:spTree>
    <p:extLst>
      <p:ext uri="{BB962C8B-B14F-4D97-AF65-F5344CB8AC3E}">
        <p14:creationId xmlns:p14="http://schemas.microsoft.com/office/powerpoint/2010/main" val="3396355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22</a:t>
            </a:fld>
            <a:endParaRPr lang="en-GB"/>
          </a:p>
        </p:txBody>
      </p:sp>
    </p:spTree>
    <p:extLst>
      <p:ext uri="{BB962C8B-B14F-4D97-AF65-F5344CB8AC3E}">
        <p14:creationId xmlns:p14="http://schemas.microsoft.com/office/powerpoint/2010/main" val="43039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23</a:t>
            </a:fld>
            <a:endParaRPr lang="en-GB"/>
          </a:p>
        </p:txBody>
      </p:sp>
    </p:spTree>
    <p:extLst>
      <p:ext uri="{BB962C8B-B14F-4D97-AF65-F5344CB8AC3E}">
        <p14:creationId xmlns:p14="http://schemas.microsoft.com/office/powerpoint/2010/main" val="186500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24</a:t>
            </a:fld>
            <a:endParaRPr lang="en-GB"/>
          </a:p>
        </p:txBody>
      </p:sp>
    </p:spTree>
    <p:extLst>
      <p:ext uri="{BB962C8B-B14F-4D97-AF65-F5344CB8AC3E}">
        <p14:creationId xmlns:p14="http://schemas.microsoft.com/office/powerpoint/2010/main" val="2447718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25</a:t>
            </a:fld>
            <a:endParaRPr lang="en-GB"/>
          </a:p>
        </p:txBody>
      </p:sp>
    </p:spTree>
    <p:extLst>
      <p:ext uri="{BB962C8B-B14F-4D97-AF65-F5344CB8AC3E}">
        <p14:creationId xmlns:p14="http://schemas.microsoft.com/office/powerpoint/2010/main" val="1401130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26</a:t>
            </a:fld>
            <a:endParaRPr lang="en-GB"/>
          </a:p>
        </p:txBody>
      </p:sp>
    </p:spTree>
    <p:extLst>
      <p:ext uri="{BB962C8B-B14F-4D97-AF65-F5344CB8AC3E}">
        <p14:creationId xmlns:p14="http://schemas.microsoft.com/office/powerpoint/2010/main" val="1584444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27</a:t>
            </a:fld>
            <a:endParaRPr lang="en-GB"/>
          </a:p>
        </p:txBody>
      </p:sp>
    </p:spTree>
    <p:extLst>
      <p:ext uri="{BB962C8B-B14F-4D97-AF65-F5344CB8AC3E}">
        <p14:creationId xmlns:p14="http://schemas.microsoft.com/office/powerpoint/2010/main" val="167285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28</a:t>
            </a:fld>
            <a:endParaRPr lang="en-GB"/>
          </a:p>
        </p:txBody>
      </p:sp>
    </p:spTree>
    <p:extLst>
      <p:ext uri="{BB962C8B-B14F-4D97-AF65-F5344CB8AC3E}">
        <p14:creationId xmlns:p14="http://schemas.microsoft.com/office/powerpoint/2010/main" val="3014269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29</a:t>
            </a:fld>
            <a:endParaRPr lang="en-GB"/>
          </a:p>
        </p:txBody>
      </p:sp>
    </p:spTree>
    <p:extLst>
      <p:ext uri="{BB962C8B-B14F-4D97-AF65-F5344CB8AC3E}">
        <p14:creationId xmlns:p14="http://schemas.microsoft.com/office/powerpoint/2010/main" val="247521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976B71-B534-4F27-84F0-4FC13B638C33}" type="slidenum">
              <a:rPr lang="en-GB" smtClean="0"/>
              <a:t>3</a:t>
            </a:fld>
            <a:endParaRPr lang="en-GB"/>
          </a:p>
        </p:txBody>
      </p:sp>
    </p:spTree>
    <p:extLst>
      <p:ext uri="{BB962C8B-B14F-4D97-AF65-F5344CB8AC3E}">
        <p14:creationId xmlns:p14="http://schemas.microsoft.com/office/powerpoint/2010/main" val="1591055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30</a:t>
            </a:fld>
            <a:endParaRPr lang="en-GB"/>
          </a:p>
        </p:txBody>
      </p:sp>
    </p:spTree>
    <p:extLst>
      <p:ext uri="{BB962C8B-B14F-4D97-AF65-F5344CB8AC3E}">
        <p14:creationId xmlns:p14="http://schemas.microsoft.com/office/powerpoint/2010/main" val="3134088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31</a:t>
            </a:fld>
            <a:endParaRPr lang="en-GB"/>
          </a:p>
        </p:txBody>
      </p:sp>
    </p:spTree>
    <p:extLst>
      <p:ext uri="{BB962C8B-B14F-4D97-AF65-F5344CB8AC3E}">
        <p14:creationId xmlns:p14="http://schemas.microsoft.com/office/powerpoint/2010/main" val="736195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32</a:t>
            </a:fld>
            <a:endParaRPr lang="en-GB"/>
          </a:p>
        </p:txBody>
      </p:sp>
    </p:spTree>
    <p:extLst>
      <p:ext uri="{BB962C8B-B14F-4D97-AF65-F5344CB8AC3E}">
        <p14:creationId xmlns:p14="http://schemas.microsoft.com/office/powerpoint/2010/main" val="1485711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33</a:t>
            </a:fld>
            <a:endParaRPr lang="en-GB"/>
          </a:p>
        </p:txBody>
      </p:sp>
    </p:spTree>
    <p:extLst>
      <p:ext uri="{BB962C8B-B14F-4D97-AF65-F5344CB8AC3E}">
        <p14:creationId xmlns:p14="http://schemas.microsoft.com/office/powerpoint/2010/main" val="2959014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34</a:t>
            </a:fld>
            <a:endParaRPr lang="en-GB"/>
          </a:p>
        </p:txBody>
      </p:sp>
    </p:spTree>
    <p:extLst>
      <p:ext uri="{BB962C8B-B14F-4D97-AF65-F5344CB8AC3E}">
        <p14:creationId xmlns:p14="http://schemas.microsoft.com/office/powerpoint/2010/main" val="561685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35</a:t>
            </a:fld>
            <a:endParaRPr lang="en-GB"/>
          </a:p>
        </p:txBody>
      </p:sp>
    </p:spTree>
    <p:extLst>
      <p:ext uri="{BB962C8B-B14F-4D97-AF65-F5344CB8AC3E}">
        <p14:creationId xmlns:p14="http://schemas.microsoft.com/office/powerpoint/2010/main" val="809897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36</a:t>
            </a:fld>
            <a:endParaRPr lang="en-GB"/>
          </a:p>
        </p:txBody>
      </p:sp>
    </p:spTree>
    <p:extLst>
      <p:ext uri="{BB962C8B-B14F-4D97-AF65-F5344CB8AC3E}">
        <p14:creationId xmlns:p14="http://schemas.microsoft.com/office/powerpoint/2010/main" val="3562082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37</a:t>
            </a:fld>
            <a:endParaRPr lang="en-GB"/>
          </a:p>
        </p:txBody>
      </p:sp>
    </p:spTree>
    <p:extLst>
      <p:ext uri="{BB962C8B-B14F-4D97-AF65-F5344CB8AC3E}">
        <p14:creationId xmlns:p14="http://schemas.microsoft.com/office/powerpoint/2010/main" val="2532800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38</a:t>
            </a:fld>
            <a:endParaRPr lang="en-GB"/>
          </a:p>
        </p:txBody>
      </p:sp>
    </p:spTree>
    <p:extLst>
      <p:ext uri="{BB962C8B-B14F-4D97-AF65-F5344CB8AC3E}">
        <p14:creationId xmlns:p14="http://schemas.microsoft.com/office/powerpoint/2010/main" val="3920797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39</a:t>
            </a:fld>
            <a:endParaRPr lang="en-GB"/>
          </a:p>
        </p:txBody>
      </p:sp>
    </p:spTree>
    <p:extLst>
      <p:ext uri="{BB962C8B-B14F-4D97-AF65-F5344CB8AC3E}">
        <p14:creationId xmlns:p14="http://schemas.microsoft.com/office/powerpoint/2010/main" val="360733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976B71-B534-4F27-84F0-4FC13B638C33}" type="slidenum">
              <a:rPr lang="en-GB" smtClean="0"/>
              <a:t>4</a:t>
            </a:fld>
            <a:endParaRPr lang="en-GB"/>
          </a:p>
        </p:txBody>
      </p:sp>
    </p:spTree>
    <p:extLst>
      <p:ext uri="{BB962C8B-B14F-4D97-AF65-F5344CB8AC3E}">
        <p14:creationId xmlns:p14="http://schemas.microsoft.com/office/powerpoint/2010/main" val="2258019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40</a:t>
            </a:fld>
            <a:endParaRPr lang="en-GB"/>
          </a:p>
        </p:txBody>
      </p:sp>
    </p:spTree>
    <p:extLst>
      <p:ext uri="{BB962C8B-B14F-4D97-AF65-F5344CB8AC3E}">
        <p14:creationId xmlns:p14="http://schemas.microsoft.com/office/powerpoint/2010/main" val="36641835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41</a:t>
            </a:fld>
            <a:endParaRPr lang="en-GB"/>
          </a:p>
        </p:txBody>
      </p:sp>
    </p:spTree>
    <p:extLst>
      <p:ext uri="{BB962C8B-B14F-4D97-AF65-F5344CB8AC3E}">
        <p14:creationId xmlns:p14="http://schemas.microsoft.com/office/powerpoint/2010/main" val="559183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42</a:t>
            </a:fld>
            <a:endParaRPr lang="en-GB"/>
          </a:p>
        </p:txBody>
      </p:sp>
    </p:spTree>
    <p:extLst>
      <p:ext uri="{BB962C8B-B14F-4D97-AF65-F5344CB8AC3E}">
        <p14:creationId xmlns:p14="http://schemas.microsoft.com/office/powerpoint/2010/main" val="1803709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43</a:t>
            </a:fld>
            <a:endParaRPr lang="en-GB"/>
          </a:p>
        </p:txBody>
      </p:sp>
    </p:spTree>
    <p:extLst>
      <p:ext uri="{BB962C8B-B14F-4D97-AF65-F5344CB8AC3E}">
        <p14:creationId xmlns:p14="http://schemas.microsoft.com/office/powerpoint/2010/main" val="4019784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44</a:t>
            </a:fld>
            <a:endParaRPr lang="en-GB"/>
          </a:p>
        </p:txBody>
      </p:sp>
    </p:spTree>
    <p:extLst>
      <p:ext uri="{BB962C8B-B14F-4D97-AF65-F5344CB8AC3E}">
        <p14:creationId xmlns:p14="http://schemas.microsoft.com/office/powerpoint/2010/main" val="3136088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45</a:t>
            </a:fld>
            <a:endParaRPr lang="en-GB"/>
          </a:p>
        </p:txBody>
      </p:sp>
    </p:spTree>
    <p:extLst>
      <p:ext uri="{BB962C8B-B14F-4D97-AF65-F5344CB8AC3E}">
        <p14:creationId xmlns:p14="http://schemas.microsoft.com/office/powerpoint/2010/main" val="39815524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46</a:t>
            </a:fld>
            <a:endParaRPr lang="en-GB"/>
          </a:p>
        </p:txBody>
      </p:sp>
    </p:spTree>
    <p:extLst>
      <p:ext uri="{BB962C8B-B14F-4D97-AF65-F5344CB8AC3E}">
        <p14:creationId xmlns:p14="http://schemas.microsoft.com/office/powerpoint/2010/main" val="1224818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47</a:t>
            </a:fld>
            <a:endParaRPr lang="en-GB"/>
          </a:p>
        </p:txBody>
      </p:sp>
    </p:spTree>
    <p:extLst>
      <p:ext uri="{BB962C8B-B14F-4D97-AF65-F5344CB8AC3E}">
        <p14:creationId xmlns:p14="http://schemas.microsoft.com/office/powerpoint/2010/main" val="2243210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48</a:t>
            </a:fld>
            <a:endParaRPr lang="en-GB"/>
          </a:p>
        </p:txBody>
      </p:sp>
    </p:spTree>
    <p:extLst>
      <p:ext uri="{BB962C8B-B14F-4D97-AF65-F5344CB8AC3E}">
        <p14:creationId xmlns:p14="http://schemas.microsoft.com/office/powerpoint/2010/main" val="24734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49</a:t>
            </a:fld>
            <a:endParaRPr lang="en-GB"/>
          </a:p>
        </p:txBody>
      </p:sp>
    </p:spTree>
    <p:extLst>
      <p:ext uri="{BB962C8B-B14F-4D97-AF65-F5344CB8AC3E}">
        <p14:creationId xmlns:p14="http://schemas.microsoft.com/office/powerpoint/2010/main" val="313109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a:t>
            </a:fld>
            <a:endParaRPr lang="en-GB"/>
          </a:p>
        </p:txBody>
      </p:sp>
    </p:spTree>
    <p:extLst>
      <p:ext uri="{BB962C8B-B14F-4D97-AF65-F5344CB8AC3E}">
        <p14:creationId xmlns:p14="http://schemas.microsoft.com/office/powerpoint/2010/main" val="1773765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50</a:t>
            </a:fld>
            <a:endParaRPr lang="en-GB"/>
          </a:p>
        </p:txBody>
      </p:sp>
    </p:spTree>
    <p:extLst>
      <p:ext uri="{BB962C8B-B14F-4D97-AF65-F5344CB8AC3E}">
        <p14:creationId xmlns:p14="http://schemas.microsoft.com/office/powerpoint/2010/main" val="75471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51</a:t>
            </a:fld>
            <a:endParaRPr lang="en-GB"/>
          </a:p>
        </p:txBody>
      </p:sp>
    </p:spTree>
    <p:extLst>
      <p:ext uri="{BB962C8B-B14F-4D97-AF65-F5344CB8AC3E}">
        <p14:creationId xmlns:p14="http://schemas.microsoft.com/office/powerpoint/2010/main" val="4260680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52</a:t>
            </a:fld>
            <a:endParaRPr lang="en-GB"/>
          </a:p>
        </p:txBody>
      </p:sp>
    </p:spTree>
    <p:extLst>
      <p:ext uri="{BB962C8B-B14F-4D97-AF65-F5344CB8AC3E}">
        <p14:creationId xmlns:p14="http://schemas.microsoft.com/office/powerpoint/2010/main" val="2832542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53</a:t>
            </a:fld>
            <a:endParaRPr lang="en-GB"/>
          </a:p>
        </p:txBody>
      </p:sp>
    </p:spTree>
    <p:extLst>
      <p:ext uri="{BB962C8B-B14F-4D97-AF65-F5344CB8AC3E}">
        <p14:creationId xmlns:p14="http://schemas.microsoft.com/office/powerpoint/2010/main" val="2306924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54</a:t>
            </a:fld>
            <a:endParaRPr lang="en-GB"/>
          </a:p>
        </p:txBody>
      </p:sp>
    </p:spTree>
    <p:extLst>
      <p:ext uri="{BB962C8B-B14F-4D97-AF65-F5344CB8AC3E}">
        <p14:creationId xmlns:p14="http://schemas.microsoft.com/office/powerpoint/2010/main" val="37697359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55</a:t>
            </a:fld>
            <a:endParaRPr lang="en-GB"/>
          </a:p>
        </p:txBody>
      </p:sp>
    </p:spTree>
    <p:extLst>
      <p:ext uri="{BB962C8B-B14F-4D97-AF65-F5344CB8AC3E}">
        <p14:creationId xmlns:p14="http://schemas.microsoft.com/office/powerpoint/2010/main" val="41867198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56</a:t>
            </a:fld>
            <a:endParaRPr lang="en-GB"/>
          </a:p>
        </p:txBody>
      </p:sp>
    </p:spTree>
    <p:extLst>
      <p:ext uri="{BB962C8B-B14F-4D97-AF65-F5344CB8AC3E}">
        <p14:creationId xmlns:p14="http://schemas.microsoft.com/office/powerpoint/2010/main" val="3631201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57</a:t>
            </a:fld>
            <a:endParaRPr lang="en-GB"/>
          </a:p>
        </p:txBody>
      </p:sp>
    </p:spTree>
    <p:extLst>
      <p:ext uri="{BB962C8B-B14F-4D97-AF65-F5344CB8AC3E}">
        <p14:creationId xmlns:p14="http://schemas.microsoft.com/office/powerpoint/2010/main" val="29866832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58</a:t>
            </a:fld>
            <a:endParaRPr lang="en-GB"/>
          </a:p>
        </p:txBody>
      </p:sp>
    </p:spTree>
    <p:extLst>
      <p:ext uri="{BB962C8B-B14F-4D97-AF65-F5344CB8AC3E}">
        <p14:creationId xmlns:p14="http://schemas.microsoft.com/office/powerpoint/2010/main" val="1942591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59</a:t>
            </a:fld>
            <a:endParaRPr lang="en-GB"/>
          </a:p>
        </p:txBody>
      </p:sp>
    </p:spTree>
    <p:extLst>
      <p:ext uri="{BB962C8B-B14F-4D97-AF65-F5344CB8AC3E}">
        <p14:creationId xmlns:p14="http://schemas.microsoft.com/office/powerpoint/2010/main" val="147843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6</a:t>
            </a:fld>
            <a:endParaRPr lang="en-GB"/>
          </a:p>
        </p:txBody>
      </p:sp>
    </p:spTree>
    <p:extLst>
      <p:ext uri="{BB962C8B-B14F-4D97-AF65-F5344CB8AC3E}">
        <p14:creationId xmlns:p14="http://schemas.microsoft.com/office/powerpoint/2010/main" val="30670292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60</a:t>
            </a:fld>
            <a:endParaRPr lang="en-GB"/>
          </a:p>
        </p:txBody>
      </p:sp>
    </p:spTree>
    <p:extLst>
      <p:ext uri="{BB962C8B-B14F-4D97-AF65-F5344CB8AC3E}">
        <p14:creationId xmlns:p14="http://schemas.microsoft.com/office/powerpoint/2010/main" val="2267980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61</a:t>
            </a:fld>
            <a:endParaRPr lang="en-GB"/>
          </a:p>
        </p:txBody>
      </p:sp>
    </p:spTree>
    <p:extLst>
      <p:ext uri="{BB962C8B-B14F-4D97-AF65-F5344CB8AC3E}">
        <p14:creationId xmlns:p14="http://schemas.microsoft.com/office/powerpoint/2010/main" val="16475479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62</a:t>
            </a:fld>
            <a:endParaRPr lang="en-GB"/>
          </a:p>
        </p:txBody>
      </p:sp>
    </p:spTree>
    <p:extLst>
      <p:ext uri="{BB962C8B-B14F-4D97-AF65-F5344CB8AC3E}">
        <p14:creationId xmlns:p14="http://schemas.microsoft.com/office/powerpoint/2010/main" val="41713626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63</a:t>
            </a:fld>
            <a:endParaRPr lang="en-GB"/>
          </a:p>
        </p:txBody>
      </p:sp>
    </p:spTree>
    <p:extLst>
      <p:ext uri="{BB962C8B-B14F-4D97-AF65-F5344CB8AC3E}">
        <p14:creationId xmlns:p14="http://schemas.microsoft.com/office/powerpoint/2010/main" val="4253502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64</a:t>
            </a:fld>
            <a:endParaRPr lang="en-GB"/>
          </a:p>
        </p:txBody>
      </p:sp>
    </p:spTree>
    <p:extLst>
      <p:ext uri="{BB962C8B-B14F-4D97-AF65-F5344CB8AC3E}">
        <p14:creationId xmlns:p14="http://schemas.microsoft.com/office/powerpoint/2010/main" val="41675400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65</a:t>
            </a:fld>
            <a:endParaRPr lang="en-GB"/>
          </a:p>
        </p:txBody>
      </p:sp>
    </p:spTree>
    <p:extLst>
      <p:ext uri="{BB962C8B-B14F-4D97-AF65-F5344CB8AC3E}">
        <p14:creationId xmlns:p14="http://schemas.microsoft.com/office/powerpoint/2010/main" val="1123544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976B71-B534-4F27-84F0-4FC13B638C33}" type="slidenum">
              <a:rPr lang="en-GB" smtClean="0"/>
              <a:t>66</a:t>
            </a:fld>
            <a:endParaRPr lang="en-GB"/>
          </a:p>
        </p:txBody>
      </p:sp>
    </p:spTree>
    <p:extLst>
      <p:ext uri="{BB962C8B-B14F-4D97-AF65-F5344CB8AC3E}">
        <p14:creationId xmlns:p14="http://schemas.microsoft.com/office/powerpoint/2010/main" val="151575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7</a:t>
            </a:fld>
            <a:endParaRPr lang="en-GB"/>
          </a:p>
        </p:txBody>
      </p:sp>
    </p:spTree>
    <p:extLst>
      <p:ext uri="{BB962C8B-B14F-4D97-AF65-F5344CB8AC3E}">
        <p14:creationId xmlns:p14="http://schemas.microsoft.com/office/powerpoint/2010/main" val="268525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8</a:t>
            </a:fld>
            <a:endParaRPr lang="en-GB"/>
          </a:p>
        </p:txBody>
      </p:sp>
    </p:spTree>
    <p:extLst>
      <p:ext uri="{BB962C8B-B14F-4D97-AF65-F5344CB8AC3E}">
        <p14:creationId xmlns:p14="http://schemas.microsoft.com/office/powerpoint/2010/main" val="184657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883EAB-19A5-47D7-80F0-B5EFEA1316AC}" type="slidenum">
              <a:rPr lang="en-GB" smtClean="0"/>
              <a:t>9</a:t>
            </a:fld>
            <a:endParaRPr lang="en-GB"/>
          </a:p>
        </p:txBody>
      </p:sp>
    </p:spTree>
    <p:extLst>
      <p:ext uri="{BB962C8B-B14F-4D97-AF65-F5344CB8AC3E}">
        <p14:creationId xmlns:p14="http://schemas.microsoft.com/office/powerpoint/2010/main" val="2790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E1AD-98E0-4E93-B611-80AFD64945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485423-9179-46B1-805C-EDE0FF8F51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6C92201-519C-4E20-83F3-4103C5A2EAB6}"/>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5" name="Footer Placeholder 4">
            <a:extLst>
              <a:ext uri="{FF2B5EF4-FFF2-40B4-BE49-F238E27FC236}">
                <a16:creationId xmlns:a16="http://schemas.microsoft.com/office/drawing/2014/main" id="{9F61F349-008E-4A21-A84F-C68F9569E2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5DE3C0-52D0-462D-B572-DE2D192A0535}"/>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83572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F6B3-720A-4311-9391-5959DA5035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6AA71C-754A-41A9-9B07-DC6655A09F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B2088-F15E-4F97-8269-8E73372E2FF9}"/>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5" name="Footer Placeholder 4">
            <a:extLst>
              <a:ext uri="{FF2B5EF4-FFF2-40B4-BE49-F238E27FC236}">
                <a16:creationId xmlns:a16="http://schemas.microsoft.com/office/drawing/2014/main" id="{EEDB7505-C791-4207-9E92-ACF616F493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19BC3E-2E39-4592-ACCF-F05F1CDD49C1}"/>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249628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2BF0AE-1118-4259-B8C7-C39D55CECE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0DF587-3873-446E-BD27-8295A4CFD6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0A0935-C272-4B4A-B1CC-A5A4D8DF4B23}"/>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5" name="Footer Placeholder 4">
            <a:extLst>
              <a:ext uri="{FF2B5EF4-FFF2-40B4-BE49-F238E27FC236}">
                <a16:creationId xmlns:a16="http://schemas.microsoft.com/office/drawing/2014/main" id="{D390100D-9378-4240-8619-559DAFD32E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FE4943-35AF-4E2F-8B88-1BB03834E965}"/>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19986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D4F36-26DC-413B-897F-764CB79D8F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C72689-9304-4E8F-A94E-2010845DD1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561194-F36B-4AE2-8E0C-7CF1A902C841}"/>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5" name="Footer Placeholder 4">
            <a:extLst>
              <a:ext uri="{FF2B5EF4-FFF2-40B4-BE49-F238E27FC236}">
                <a16:creationId xmlns:a16="http://schemas.microsoft.com/office/drawing/2014/main" id="{5D86F6A5-99C6-4D4A-AE46-A4D560E15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8FC213-F9FC-4FF3-8734-7481C5E2DEF4}"/>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302484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8523-18C9-4AEC-8D1B-95B2EB8CB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4649BDF-6A7E-490B-A2A8-67F818717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78DFC-2A83-4C46-8A51-7E45F999C078}"/>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5" name="Footer Placeholder 4">
            <a:extLst>
              <a:ext uri="{FF2B5EF4-FFF2-40B4-BE49-F238E27FC236}">
                <a16:creationId xmlns:a16="http://schemas.microsoft.com/office/drawing/2014/main" id="{60C8A56C-9451-406F-B0FF-A673E8189D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4E807-EDA1-47F3-B342-79BE1F74F796}"/>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397854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7E44-DDC1-4C51-AEB8-A789E5EB1E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0A64D-0FD2-4971-A9D2-5B926FF5B9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813EDC-9E3D-44AA-BD1E-B6E57E36C8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B7E889-962D-42DB-BE78-1B65B0DB4091}"/>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6" name="Footer Placeholder 5">
            <a:extLst>
              <a:ext uri="{FF2B5EF4-FFF2-40B4-BE49-F238E27FC236}">
                <a16:creationId xmlns:a16="http://schemas.microsoft.com/office/drawing/2014/main" id="{CF9528D5-807E-494C-A8FA-D664AFD331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C1D347-2B03-49F2-99EC-E8F4DD7C3EFA}"/>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59013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F4ED-5551-4255-B329-5A22F14761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F4D1D7-9514-49F7-BA58-900172D42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A2E25-A021-4D22-8E09-7C793EB041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D3042D-C934-44ED-B500-3811A997CE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CD135-8FC2-4B2E-96CF-56C40F3078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43311E-9A66-491B-8595-D466F6879435}"/>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8" name="Footer Placeholder 7">
            <a:extLst>
              <a:ext uri="{FF2B5EF4-FFF2-40B4-BE49-F238E27FC236}">
                <a16:creationId xmlns:a16="http://schemas.microsoft.com/office/drawing/2014/main" id="{72036DA7-F3F9-4C23-9DA6-A89DD5E8BB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D950B5-1B66-4117-8FE6-00FBD18BFEA2}"/>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285776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3F7E-79BC-4A9A-8414-D7D531EDD7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1DA507-53D5-4501-8015-DA6631F00119}"/>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4" name="Footer Placeholder 3">
            <a:extLst>
              <a:ext uri="{FF2B5EF4-FFF2-40B4-BE49-F238E27FC236}">
                <a16:creationId xmlns:a16="http://schemas.microsoft.com/office/drawing/2014/main" id="{4580491E-E76D-46D4-87BB-CA32A09941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2AD37B-8D18-48C9-98BB-BA5FF97ACA6F}"/>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118097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3F760-E7F5-4DA7-B568-ABC51E1C5FDD}"/>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3" name="Footer Placeholder 2">
            <a:extLst>
              <a:ext uri="{FF2B5EF4-FFF2-40B4-BE49-F238E27FC236}">
                <a16:creationId xmlns:a16="http://schemas.microsoft.com/office/drawing/2014/main" id="{F3F73D38-7352-454E-8F7D-23B0EDFB63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E23A5F-896F-4C5A-A2F6-73E71BDF1169}"/>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1819531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6FCC-57EE-4762-81D0-F517F394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943268-A030-46D9-A85A-932D503043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57356A-A2D7-4EC0-BDFC-C0841EFD2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6617C-D379-4ECE-BDEC-3640D525C008}"/>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6" name="Footer Placeholder 5">
            <a:extLst>
              <a:ext uri="{FF2B5EF4-FFF2-40B4-BE49-F238E27FC236}">
                <a16:creationId xmlns:a16="http://schemas.microsoft.com/office/drawing/2014/main" id="{20F44AC9-7314-4298-BFFB-BB43A4F9C9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8DB68E-7151-417D-A645-1E46D6C3B8A8}"/>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48249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9AEA-1A47-4B9A-ACF3-917B7BB619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443337-9BC1-48AE-98BC-6358B72EF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EA38BB5-E6D2-4D8C-91BD-326479DBA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6F7C1D-3B90-4FA7-B212-C93E72B759F2}"/>
              </a:ext>
            </a:extLst>
          </p:cNvPr>
          <p:cNvSpPr>
            <a:spLocks noGrp="1"/>
          </p:cNvSpPr>
          <p:nvPr>
            <p:ph type="dt" sz="half" idx="10"/>
          </p:nvPr>
        </p:nvSpPr>
        <p:spPr/>
        <p:txBody>
          <a:bodyPr/>
          <a:lstStyle/>
          <a:p>
            <a:fld id="{472E78FB-8AE6-449F-AB45-9DB7F01F80BF}" type="datetimeFigureOut">
              <a:rPr lang="en-GB" smtClean="0"/>
              <a:t>13/04/2021</a:t>
            </a:fld>
            <a:endParaRPr lang="en-GB"/>
          </a:p>
        </p:txBody>
      </p:sp>
      <p:sp>
        <p:nvSpPr>
          <p:cNvPr id="6" name="Footer Placeholder 5">
            <a:extLst>
              <a:ext uri="{FF2B5EF4-FFF2-40B4-BE49-F238E27FC236}">
                <a16:creationId xmlns:a16="http://schemas.microsoft.com/office/drawing/2014/main" id="{259A32D1-9F72-4DC4-9E82-D1B0767D29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91EF1E-7351-4CBB-B154-03CB45D1A9CD}"/>
              </a:ext>
            </a:extLst>
          </p:cNvPr>
          <p:cNvSpPr>
            <a:spLocks noGrp="1"/>
          </p:cNvSpPr>
          <p:nvPr>
            <p:ph type="sldNum" sz="quarter" idx="12"/>
          </p:nvPr>
        </p:nvSpPr>
        <p:spPr/>
        <p:txBody>
          <a:bodyPr/>
          <a:lstStyle/>
          <a:p>
            <a:fld id="{E9D6B0AA-FA44-48C8-AFE9-387BFEDF0043}" type="slidenum">
              <a:rPr lang="en-GB" smtClean="0"/>
              <a:t>‹#›</a:t>
            </a:fld>
            <a:endParaRPr lang="en-GB"/>
          </a:p>
        </p:txBody>
      </p:sp>
    </p:spTree>
    <p:extLst>
      <p:ext uri="{BB962C8B-B14F-4D97-AF65-F5344CB8AC3E}">
        <p14:creationId xmlns:p14="http://schemas.microsoft.com/office/powerpoint/2010/main" val="280105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AB634-D675-478A-A3AC-5DF78DDEE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92C7E8-2CB8-4E27-8E4F-5BE1C864B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D434AB-946D-4119-8FE5-8C3C8FA66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E78FB-8AE6-449F-AB45-9DB7F01F80BF}" type="datetimeFigureOut">
              <a:rPr lang="en-GB" smtClean="0"/>
              <a:t>13/04/2021</a:t>
            </a:fld>
            <a:endParaRPr lang="en-GB"/>
          </a:p>
        </p:txBody>
      </p:sp>
      <p:sp>
        <p:nvSpPr>
          <p:cNvPr id="5" name="Footer Placeholder 4">
            <a:extLst>
              <a:ext uri="{FF2B5EF4-FFF2-40B4-BE49-F238E27FC236}">
                <a16:creationId xmlns:a16="http://schemas.microsoft.com/office/drawing/2014/main" id="{7FFE5673-CEE5-4ED0-A7EC-CBC93F024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262B59-AD23-4073-8266-E3F1CB0A3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6B0AA-FA44-48C8-AFE9-387BFEDF0043}" type="slidenum">
              <a:rPr lang="en-GB" smtClean="0"/>
              <a:t>‹#›</a:t>
            </a:fld>
            <a:endParaRPr lang="en-GB"/>
          </a:p>
        </p:txBody>
      </p:sp>
    </p:spTree>
    <p:extLst>
      <p:ext uri="{BB962C8B-B14F-4D97-AF65-F5344CB8AC3E}">
        <p14:creationId xmlns:p14="http://schemas.microsoft.com/office/powerpoint/2010/main" val="378487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hyperlink" Target="http://www.bupa.co.uk/diabetesriskscore" TargetMode="External"/><Relationship Id="rId5" Type="http://schemas.openxmlformats.org/officeDocument/2006/relationships/hyperlink" Target="https://www.diabetes.org.uk/Riskscore/" TargetMode="External"/><Relationship Id="rId4" Type="http://schemas.openxmlformats.org/officeDocument/2006/relationships/hyperlink" Target="http://www.healthcheck.nhs.uk/"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26.png"/><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67.xml"/><Relationship Id="rId5" Type="http://schemas.openxmlformats.org/officeDocument/2006/relationships/hyperlink" Target="/candidate/take-test/909" TargetMode="Externa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hirt&#10;&#10;Description automatically generated">
            <a:extLst>
              <a:ext uri="{FF2B5EF4-FFF2-40B4-BE49-F238E27FC236}">
                <a16:creationId xmlns:a16="http://schemas.microsoft.com/office/drawing/2014/main" id="{605442D2-E087-45A3-AEBC-0147201284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2655528485"/>
      </p:ext>
    </p:extLst>
  </p:cSld>
  <p:clrMapOvr>
    <a:masterClrMapping/>
  </p:clrMapOvr>
  <mc:AlternateContent xmlns:mc="http://schemas.openxmlformats.org/markup-compatibility/2006" xmlns:p14="http://schemas.microsoft.com/office/powerpoint/2010/main">
    <mc:Choice Requires="p14">
      <p:transition spd="med" p14:dur="700" advTm="7372">
        <p:fade/>
      </p:transition>
    </mc:Choice>
    <mc:Fallback xmlns="">
      <p:transition spd="med" advTm="737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108543"/>
          </a:xfrm>
          <a:prstGeom prst="rect">
            <a:avLst/>
          </a:prstGeom>
        </p:spPr>
        <p:txBody>
          <a:bodyPr wrap="square">
            <a:spAutoFit/>
          </a:bodyPr>
          <a:lstStyle/>
          <a:p>
            <a:r>
              <a:rPr lang="en-GB" b="1" u="sng" dirty="0">
                <a:solidFill>
                  <a:schemeClr val="accent1">
                    <a:lumMod val="75000"/>
                  </a:schemeClr>
                </a:solidFill>
              </a:rPr>
              <a:t>IDENTIFYING RISK OF DIABETES</a:t>
            </a:r>
          </a:p>
          <a:p>
            <a:endParaRPr lang="en-GB" dirty="0">
              <a:solidFill>
                <a:schemeClr val="accent1">
                  <a:lumMod val="75000"/>
                </a:schemeClr>
              </a:solidFill>
            </a:endParaRPr>
          </a:p>
          <a:p>
            <a:r>
              <a:rPr lang="en-GB" sz="1600" dirty="0">
                <a:solidFill>
                  <a:schemeClr val="accent1">
                    <a:lumMod val="75000"/>
                  </a:schemeClr>
                </a:solidFill>
              </a:rPr>
              <a:t>The NHS Health Check is for adults in England between the ages of 40 and 74. It is a programme to assess someone’s risk of diabetes as well as heart disease, stroke and kidney disease.</a:t>
            </a:r>
          </a:p>
          <a:p>
            <a:endParaRPr lang="en-GB" sz="1600" dirty="0">
              <a:solidFill>
                <a:schemeClr val="accent1">
                  <a:lumMod val="75000"/>
                </a:schemeClr>
              </a:solidFill>
            </a:endParaRPr>
          </a:p>
          <a:p>
            <a:r>
              <a:rPr lang="en-GB" sz="1600" dirty="0">
                <a:solidFill>
                  <a:schemeClr val="accent1">
                    <a:lumMod val="75000"/>
                  </a:schemeClr>
                </a:solidFill>
              </a:rPr>
              <a:t>See here for more information: </a:t>
            </a:r>
            <a:r>
              <a:rPr lang="en-GB" sz="1600" dirty="0">
                <a:solidFill>
                  <a:schemeClr val="accent1">
                    <a:lumMod val="75000"/>
                  </a:schemeClr>
                </a:solidFill>
                <a:hlinkClick r:id="rId4"/>
              </a:rPr>
              <a:t>http://www.healthcheck.nhs.uk/</a:t>
            </a:r>
            <a:r>
              <a:rPr lang="en-GB" sz="1600" dirty="0">
                <a:solidFill>
                  <a:schemeClr val="accent1">
                    <a:lumMod val="75000"/>
                  </a:schemeClr>
                </a:solidFill>
              </a:rPr>
              <a:t> </a:t>
            </a:r>
          </a:p>
          <a:p>
            <a:endParaRPr lang="en-GB" sz="1600" dirty="0">
              <a:solidFill>
                <a:schemeClr val="accent1">
                  <a:lumMod val="75000"/>
                </a:schemeClr>
              </a:solidFill>
            </a:endParaRPr>
          </a:p>
          <a:p>
            <a:r>
              <a:rPr lang="en-GB" sz="1600" dirty="0">
                <a:solidFill>
                  <a:schemeClr val="accent1">
                    <a:lumMod val="75000"/>
                  </a:schemeClr>
                </a:solidFill>
              </a:rPr>
              <a:t>Diabetes UK, in collaboration with University of Leicester and University Hospitals of Leicester NHS Trust, has developed The Diabetes Risk Score which aims to predict an individual’s risk of developing Type 2 diabetes within the next ten years.</a:t>
            </a:r>
          </a:p>
          <a:p>
            <a:endParaRPr lang="en-GB" sz="1600" dirty="0">
              <a:solidFill>
                <a:schemeClr val="accent1">
                  <a:lumMod val="75000"/>
                </a:schemeClr>
              </a:solidFill>
            </a:endParaRPr>
          </a:p>
          <a:p>
            <a:r>
              <a:rPr lang="en-GB" sz="1600" dirty="0">
                <a:solidFill>
                  <a:schemeClr val="accent1">
                    <a:lumMod val="75000"/>
                  </a:schemeClr>
                </a:solidFill>
              </a:rPr>
              <a:t>The Diabetes Risk Score can be used alongside the NHS Health Check programme. For more information and access to the Risk Score, see </a:t>
            </a:r>
            <a:r>
              <a:rPr lang="en-GB" sz="1600" dirty="0">
                <a:solidFill>
                  <a:schemeClr val="accent1">
                    <a:lumMod val="75000"/>
                  </a:schemeClr>
                </a:solidFill>
                <a:hlinkClick r:id="rId5"/>
              </a:rPr>
              <a:t>https://www.diabetes.org.uk/Riskscore/</a:t>
            </a:r>
            <a:r>
              <a:rPr lang="en-GB" sz="1600" dirty="0">
                <a:solidFill>
                  <a:schemeClr val="accent1">
                    <a:lumMod val="75000"/>
                  </a:schemeClr>
                </a:solidFill>
              </a:rPr>
              <a:t>  or </a:t>
            </a:r>
            <a:r>
              <a:rPr lang="en-GB" sz="1600" dirty="0">
                <a:solidFill>
                  <a:schemeClr val="accent1">
                    <a:lumMod val="75000"/>
                  </a:schemeClr>
                </a:solidFill>
                <a:hlinkClick r:id="rId6"/>
              </a:rPr>
              <a:t>http://www.bupa.co.uk/diabetesriskscore</a:t>
            </a:r>
            <a:r>
              <a:rPr lang="en-GB" sz="1600" dirty="0">
                <a:solidFill>
                  <a:schemeClr val="accent1">
                    <a:lumMod val="75000"/>
                  </a:schemeClr>
                </a:solidFill>
              </a:rPr>
              <a:t>  </a:t>
            </a:r>
          </a:p>
        </p:txBody>
      </p:sp>
      <p:pic>
        <p:nvPicPr>
          <p:cNvPr id="4098" name="Picture 2" descr="Diabetes Risk Factors | CDC">
            <a:extLst>
              <a:ext uri="{FF2B5EF4-FFF2-40B4-BE49-F238E27FC236}">
                <a16:creationId xmlns:a16="http://schemas.microsoft.com/office/drawing/2014/main" id="{E7C6B79C-7E7C-481D-BFF1-D4312A0C3A7D}"/>
              </a:ext>
            </a:extLst>
          </p:cNvPr>
          <p:cNvPicPr>
            <a:picLocks noChangeAspect="1" noChangeArrowheads="1"/>
          </p:cNvPicPr>
          <p:nvPr/>
        </p:nvPicPr>
        <p:blipFill>
          <a:blip r:embed="rId7">
            <a:alphaModFix amt="20000"/>
            <a:extLst>
              <a:ext uri="{28A0092B-C50C-407E-A947-70E740481C1C}">
                <a14:useLocalDpi xmlns:a14="http://schemas.microsoft.com/office/drawing/2010/main" val="0"/>
              </a:ext>
            </a:extLst>
          </a:blip>
          <a:srcRect/>
          <a:stretch>
            <a:fillRect/>
          </a:stretch>
        </p:blipFill>
        <p:spPr bwMode="auto">
          <a:xfrm>
            <a:off x="8460297" y="3518756"/>
            <a:ext cx="3653406" cy="3246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7592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570756"/>
          </a:xfrm>
          <a:prstGeom prst="rect">
            <a:avLst/>
          </a:prstGeom>
        </p:spPr>
        <p:txBody>
          <a:bodyPr wrap="square">
            <a:spAutoFit/>
          </a:bodyPr>
          <a:lstStyle/>
          <a:p>
            <a:r>
              <a:rPr lang="en-GB" b="1" u="sng" dirty="0">
                <a:solidFill>
                  <a:schemeClr val="accent1">
                    <a:lumMod val="75000"/>
                  </a:schemeClr>
                </a:solidFill>
              </a:rPr>
              <a:t>SYMPTOMS</a:t>
            </a:r>
          </a:p>
          <a:p>
            <a:endParaRPr lang="en-GB" dirty="0">
              <a:solidFill>
                <a:schemeClr val="accent1">
                  <a:lumMod val="75000"/>
                </a:schemeClr>
              </a:solidFill>
            </a:endParaRPr>
          </a:p>
          <a:p>
            <a:r>
              <a:rPr lang="en-GB" sz="1600" b="1" dirty="0">
                <a:solidFill>
                  <a:schemeClr val="accent1">
                    <a:lumMod val="75000"/>
                  </a:schemeClr>
                </a:solidFill>
              </a:rPr>
              <a:t>Detecting symptoms:</a:t>
            </a:r>
          </a:p>
          <a:p>
            <a:endParaRPr lang="en-GB" sz="1600" dirty="0">
              <a:solidFill>
                <a:schemeClr val="accent1">
                  <a:lumMod val="75000"/>
                </a:schemeClr>
              </a:solidFill>
            </a:endParaRPr>
          </a:p>
          <a:p>
            <a:r>
              <a:rPr lang="en-GB" sz="1600" dirty="0">
                <a:solidFill>
                  <a:schemeClr val="accent1">
                    <a:lumMod val="75000"/>
                  </a:schemeClr>
                </a:solidFill>
              </a:rPr>
              <a:t>In people with Type 1 diabetes the signs and symptoms will usually be very obvious, developing quickly, usually over a few weeks. The symptoms are relieved once the diabetes is treated.</a:t>
            </a:r>
          </a:p>
          <a:p>
            <a:endParaRPr lang="en-GB" sz="1600" dirty="0">
              <a:solidFill>
                <a:schemeClr val="accent1">
                  <a:lumMod val="75000"/>
                </a:schemeClr>
              </a:solidFill>
            </a:endParaRPr>
          </a:p>
          <a:p>
            <a:r>
              <a:rPr lang="en-GB" sz="1600" dirty="0">
                <a:solidFill>
                  <a:schemeClr val="accent1">
                    <a:lumMod val="75000"/>
                  </a:schemeClr>
                </a:solidFill>
              </a:rPr>
              <a:t>In people with Type 2 diabetes the signs and symptoms may not be obvious or even non-existent. The condition develops slowly over a period of time. People can have Type 2 diabetes for over 10 years prior to diagnosis and at least half have signs of diabetes complications at diagnosis.</a:t>
            </a:r>
          </a:p>
          <a:p>
            <a:endParaRPr lang="en-GB" sz="1600" dirty="0">
              <a:solidFill>
                <a:schemeClr val="accent1">
                  <a:lumMod val="75000"/>
                </a:schemeClr>
              </a:solidFill>
            </a:endParaRPr>
          </a:p>
          <a:p>
            <a:r>
              <a:rPr lang="en-GB" sz="1600" b="1" dirty="0">
                <a:solidFill>
                  <a:schemeClr val="accent1">
                    <a:lumMod val="75000"/>
                  </a:schemeClr>
                </a:solidFill>
              </a:rPr>
              <a:t>The common symptoms of diabetes are: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Passing urine more often - especially at night</a:t>
            </a:r>
          </a:p>
          <a:p>
            <a:pPr marL="285750" indent="-285750">
              <a:buFont typeface="Arial" panose="020B0604020202020204" pitchFamily="34" charset="0"/>
              <a:buChar char="•"/>
            </a:pPr>
            <a:r>
              <a:rPr lang="en-GB" sz="1600" dirty="0">
                <a:solidFill>
                  <a:schemeClr val="accent1">
                    <a:lumMod val="75000"/>
                  </a:schemeClr>
                </a:solidFill>
              </a:rPr>
              <a:t>Increased thirst</a:t>
            </a:r>
          </a:p>
          <a:p>
            <a:pPr marL="285750" indent="-285750">
              <a:buFont typeface="Arial" panose="020B0604020202020204" pitchFamily="34" charset="0"/>
              <a:buChar char="•"/>
            </a:pPr>
            <a:r>
              <a:rPr lang="en-GB" sz="1600" dirty="0">
                <a:solidFill>
                  <a:schemeClr val="accent1">
                    <a:lumMod val="75000"/>
                  </a:schemeClr>
                </a:solidFill>
              </a:rPr>
              <a:t>Extreme tiredness</a:t>
            </a:r>
          </a:p>
          <a:p>
            <a:pPr marL="285750" indent="-285750">
              <a:buFont typeface="Arial" panose="020B0604020202020204" pitchFamily="34" charset="0"/>
              <a:buChar char="•"/>
            </a:pPr>
            <a:r>
              <a:rPr lang="en-GB" sz="1600" dirty="0">
                <a:solidFill>
                  <a:schemeClr val="accent1">
                    <a:lumMod val="75000"/>
                  </a:schemeClr>
                </a:solidFill>
              </a:rPr>
              <a:t>Genital itching or regular episodes of thrush</a:t>
            </a:r>
          </a:p>
          <a:p>
            <a:pPr marL="285750" indent="-285750">
              <a:buFont typeface="Arial" panose="020B0604020202020204" pitchFamily="34" charset="0"/>
              <a:buChar char="•"/>
            </a:pPr>
            <a:r>
              <a:rPr lang="en-GB" sz="1600" dirty="0">
                <a:solidFill>
                  <a:schemeClr val="accent1">
                    <a:lumMod val="75000"/>
                  </a:schemeClr>
                </a:solidFill>
              </a:rPr>
              <a:t>Wounds and cuts that take a long time to heal</a:t>
            </a:r>
          </a:p>
          <a:p>
            <a:pPr marL="285750" indent="-285750">
              <a:buFont typeface="Arial" panose="020B0604020202020204" pitchFamily="34" charset="0"/>
              <a:buChar char="•"/>
            </a:pPr>
            <a:r>
              <a:rPr lang="en-GB" sz="1600" dirty="0">
                <a:solidFill>
                  <a:schemeClr val="accent1">
                    <a:lumMod val="75000"/>
                  </a:schemeClr>
                </a:solidFill>
              </a:rPr>
              <a:t>Blurred vision</a:t>
            </a:r>
          </a:p>
          <a:p>
            <a:pPr marL="285750" indent="-285750">
              <a:buFont typeface="Arial" panose="020B0604020202020204" pitchFamily="34" charset="0"/>
              <a:buChar char="•"/>
            </a:pPr>
            <a:r>
              <a:rPr lang="en-GB" sz="1600" dirty="0">
                <a:solidFill>
                  <a:schemeClr val="accent1">
                    <a:lumMod val="75000"/>
                  </a:schemeClr>
                </a:solidFill>
              </a:rPr>
              <a:t>Losing weight without trying</a:t>
            </a:r>
          </a:p>
          <a:p>
            <a:endParaRPr lang="en-GB" sz="1600" dirty="0">
              <a:solidFill>
                <a:schemeClr val="accent1">
                  <a:lumMod val="75000"/>
                </a:schemeClr>
              </a:solidFill>
            </a:endParaRPr>
          </a:p>
          <a:p>
            <a:r>
              <a:rPr lang="en-GB" sz="1600" dirty="0">
                <a:solidFill>
                  <a:schemeClr val="accent1">
                    <a:lumMod val="75000"/>
                  </a:schemeClr>
                </a:solidFill>
              </a:rPr>
              <a:t>If a person presents with these symptoms then they should be tested for diabetes immediately.</a:t>
            </a:r>
          </a:p>
        </p:txBody>
      </p:sp>
    </p:spTree>
    <p:custDataLst>
      <p:tags r:id="rId1"/>
    </p:custDataLst>
    <p:extLst>
      <p:ext uri="{BB962C8B-B14F-4D97-AF65-F5344CB8AC3E}">
        <p14:creationId xmlns:p14="http://schemas.microsoft.com/office/powerpoint/2010/main" val="391302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4585871"/>
          </a:xfrm>
          <a:prstGeom prst="rect">
            <a:avLst/>
          </a:prstGeom>
        </p:spPr>
        <p:txBody>
          <a:bodyPr wrap="square">
            <a:spAutoFit/>
          </a:bodyPr>
          <a:lstStyle/>
          <a:p>
            <a:r>
              <a:rPr lang="en-GB" b="1" u="sng" dirty="0">
                <a:solidFill>
                  <a:schemeClr val="accent1">
                    <a:lumMod val="75000"/>
                  </a:schemeClr>
                </a:solidFill>
              </a:rPr>
              <a:t>DIAGNOSING DIABETES</a:t>
            </a:r>
          </a:p>
          <a:p>
            <a:endParaRPr lang="en-GB" dirty="0">
              <a:solidFill>
                <a:schemeClr val="accent1">
                  <a:lumMod val="75000"/>
                </a:schemeClr>
              </a:solidFill>
            </a:endParaRPr>
          </a:p>
          <a:p>
            <a:r>
              <a:rPr lang="en-GB" sz="1600" dirty="0">
                <a:solidFill>
                  <a:schemeClr val="accent1">
                    <a:lumMod val="75000"/>
                  </a:schemeClr>
                </a:solidFill>
              </a:rPr>
              <a:t>The following blood tests can be used to diagnose diabetes:</a:t>
            </a:r>
          </a:p>
          <a:p>
            <a:pPr marL="285750" indent="-285750">
              <a:buFont typeface="Arial" panose="020B0604020202020204" pitchFamily="34" charset="0"/>
              <a:buChar char="•"/>
            </a:pPr>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A haemoglobin A1c (HbA1c) test is an average blood glucose levels over 2-3 months. A result of &gt; 48mmol/mol (6.5%) suggests diabetes diagnosis.</a:t>
            </a:r>
          </a:p>
          <a:p>
            <a:pPr marL="285750" indent="-285750">
              <a:buFont typeface="Arial" panose="020B0604020202020204" pitchFamily="34" charset="0"/>
              <a:buChar char="•"/>
            </a:pPr>
            <a:r>
              <a:rPr lang="en-GB" sz="1600" dirty="0">
                <a:solidFill>
                  <a:schemeClr val="accent1">
                    <a:lumMod val="75000"/>
                  </a:schemeClr>
                </a:solidFill>
              </a:rPr>
              <a:t>A random venous blood glucose concentration &gt; 11.1mmol/l.</a:t>
            </a:r>
          </a:p>
          <a:p>
            <a:pPr marL="285750" indent="-285750">
              <a:buFont typeface="Arial" panose="020B0604020202020204" pitchFamily="34" charset="0"/>
              <a:buChar char="•"/>
            </a:pPr>
            <a:r>
              <a:rPr lang="en-GB" sz="1600" dirty="0">
                <a:solidFill>
                  <a:schemeClr val="accent1">
                    <a:lumMod val="75000"/>
                  </a:schemeClr>
                </a:solidFill>
              </a:rPr>
              <a:t>An oral glucose tolerance test (OGTT) involves a fasting test and another two hours after drinking a sugary drink containing 75g of glucose. A plasma glucose concentration &gt; 11.1mmol/l two hours after the glucose drink indicates diabetes.</a:t>
            </a:r>
          </a:p>
          <a:p>
            <a:pPr marL="285750" indent="-285750">
              <a:buFont typeface="Arial" panose="020B0604020202020204" pitchFamily="34" charset="0"/>
              <a:buChar char="•"/>
            </a:pPr>
            <a:r>
              <a:rPr lang="en-GB" sz="1600" dirty="0">
                <a:solidFill>
                  <a:schemeClr val="accent1">
                    <a:lumMod val="75000"/>
                  </a:schemeClr>
                </a:solidFill>
              </a:rPr>
              <a:t>A fasting plasma glucose concentration &gt; 7.0mmol/l (whole blood &gt; 6.1mmol/l).</a:t>
            </a:r>
          </a:p>
          <a:p>
            <a:endParaRPr lang="en-GB" sz="1600" dirty="0">
              <a:solidFill>
                <a:schemeClr val="accent1">
                  <a:lumMod val="75000"/>
                </a:schemeClr>
              </a:solidFill>
            </a:endParaRPr>
          </a:p>
          <a:p>
            <a:r>
              <a:rPr lang="en-GB" sz="1600" dirty="0">
                <a:solidFill>
                  <a:schemeClr val="accent1">
                    <a:lumMod val="75000"/>
                  </a:schemeClr>
                </a:solidFill>
              </a:rPr>
              <a:t>In the absence of clinical symptoms, diagnosis should not be based on a single blood glucose test – a confirmation test on a different day is essential.</a:t>
            </a:r>
          </a:p>
          <a:p>
            <a:endParaRPr lang="en-GB" sz="1600" dirty="0">
              <a:solidFill>
                <a:schemeClr val="accent1">
                  <a:lumMod val="75000"/>
                </a:schemeClr>
              </a:solidFill>
            </a:endParaRPr>
          </a:p>
          <a:p>
            <a:r>
              <a:rPr lang="en-GB" sz="1600" dirty="0">
                <a:solidFill>
                  <a:schemeClr val="accent1">
                    <a:lumMod val="75000"/>
                  </a:schemeClr>
                </a:solidFill>
              </a:rPr>
              <a:t>The diagnosis of diabetes is a life-changing event for most people. Therefore it is important to get the results right.</a:t>
            </a:r>
          </a:p>
          <a:p>
            <a:endParaRPr lang="en-GB" sz="1600" dirty="0">
              <a:solidFill>
                <a:schemeClr val="accent1">
                  <a:lumMod val="75000"/>
                </a:schemeClr>
              </a:solidFill>
            </a:endParaRPr>
          </a:p>
          <a:p>
            <a:endParaRPr lang="en-GB" sz="1600" dirty="0">
              <a:solidFill>
                <a:schemeClr val="accent1">
                  <a:lumMod val="75000"/>
                </a:schemeClr>
              </a:solidFill>
            </a:endParaRPr>
          </a:p>
        </p:txBody>
      </p:sp>
      <p:pic>
        <p:nvPicPr>
          <p:cNvPr id="2" name="Picture 2" descr="In UK, Christian doctor talking faith with patients draws new scrutiny">
            <a:extLst>
              <a:ext uri="{FF2B5EF4-FFF2-40B4-BE49-F238E27FC236}">
                <a16:creationId xmlns:a16="http://schemas.microsoft.com/office/drawing/2014/main" id="{ACEA419A-8B83-4B76-A6DD-26BDC10FD2F9}"/>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946083" y="3382685"/>
            <a:ext cx="5084777" cy="3392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9559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262979"/>
          </a:xfrm>
          <a:prstGeom prst="rect">
            <a:avLst/>
          </a:prstGeom>
        </p:spPr>
        <p:txBody>
          <a:bodyPr wrap="square">
            <a:spAutoFit/>
          </a:bodyPr>
          <a:lstStyle/>
          <a:p>
            <a:r>
              <a:rPr lang="en-GB" sz="1600" b="1" dirty="0">
                <a:solidFill>
                  <a:schemeClr val="accent1">
                    <a:lumMod val="75000"/>
                  </a:schemeClr>
                </a:solidFill>
              </a:rPr>
              <a:t>A person with symptoms: </a:t>
            </a:r>
            <a:r>
              <a:rPr lang="en-GB" sz="1600" dirty="0">
                <a:solidFill>
                  <a:schemeClr val="accent1">
                    <a:lumMod val="75000"/>
                  </a:schemeClr>
                </a:solidFill>
              </a:rPr>
              <a:t>If a person presents symptoms associated with diabetes then they should be tested </a:t>
            </a:r>
          </a:p>
          <a:p>
            <a:r>
              <a:rPr lang="en-GB" sz="1600" dirty="0">
                <a:solidFill>
                  <a:schemeClr val="accent1">
                    <a:lumMod val="75000"/>
                  </a:schemeClr>
                </a:solidFill>
              </a:rPr>
              <a:t>right away. For an urgent situation a finger capillary glucose test should be done, and a venous blood sample should </a:t>
            </a:r>
          </a:p>
          <a:p>
            <a:r>
              <a:rPr lang="en-GB" sz="1600" dirty="0">
                <a:solidFill>
                  <a:schemeClr val="accent1">
                    <a:lumMod val="75000"/>
                  </a:schemeClr>
                </a:solidFill>
              </a:rPr>
              <a:t>be sent to the lab. If Type 2 diabetes is suspected, and the situation is non-urgent, then an HbA1c test can be used.</a:t>
            </a:r>
          </a:p>
          <a:p>
            <a:endParaRPr lang="en-GB" sz="1600" dirty="0">
              <a:solidFill>
                <a:schemeClr val="accent1">
                  <a:lumMod val="75000"/>
                </a:schemeClr>
              </a:solidFill>
            </a:endParaRPr>
          </a:p>
          <a:p>
            <a:r>
              <a:rPr lang="en-GB" sz="1600" b="1" dirty="0">
                <a:solidFill>
                  <a:schemeClr val="accent1">
                    <a:lumMod val="75000"/>
                  </a:schemeClr>
                </a:solidFill>
              </a:rPr>
              <a:t>A person without symptoms: </a:t>
            </a:r>
            <a:r>
              <a:rPr lang="en-GB" sz="1600" dirty="0">
                <a:solidFill>
                  <a:schemeClr val="accent1">
                    <a:lumMod val="75000"/>
                  </a:schemeClr>
                </a:solidFill>
              </a:rPr>
              <a:t>If a person does not have symptoms related to diabetes but has increased risk then they should be regularly screened. A person of high risk should be offered an HbA1c test. Those of intermediate risk or low risk should be given lifestyle advice on how to minimise their risk factors.</a:t>
            </a:r>
          </a:p>
          <a:p>
            <a:endParaRPr lang="en-GB" sz="1600" dirty="0">
              <a:solidFill>
                <a:schemeClr val="accent1">
                  <a:lumMod val="75000"/>
                </a:schemeClr>
              </a:solidFill>
            </a:endParaRPr>
          </a:p>
          <a:p>
            <a:r>
              <a:rPr lang="en-GB" sz="1600" b="1" dirty="0">
                <a:solidFill>
                  <a:schemeClr val="accent1">
                    <a:lumMod val="75000"/>
                  </a:schemeClr>
                </a:solidFill>
              </a:rPr>
              <a:t>Algorithms: </a:t>
            </a:r>
            <a:r>
              <a:rPr lang="en-GB" sz="1600" dirty="0">
                <a:solidFill>
                  <a:schemeClr val="accent1">
                    <a:lumMod val="75000"/>
                  </a:schemeClr>
                </a:solidFill>
              </a:rPr>
              <a:t>There are two algorithms that can be used to diagnose people with and without symptoms of diabetes.</a:t>
            </a:r>
          </a:p>
          <a:p>
            <a:endParaRPr lang="en-GB" sz="1600" dirty="0">
              <a:solidFill>
                <a:schemeClr val="accent1">
                  <a:lumMod val="75000"/>
                </a:schemeClr>
              </a:solidFill>
            </a:endParaRPr>
          </a:p>
          <a:p>
            <a:r>
              <a:rPr lang="en-GB" sz="1600" b="1" dirty="0">
                <a:solidFill>
                  <a:schemeClr val="accent1">
                    <a:lumMod val="75000"/>
                  </a:schemeClr>
                </a:solidFill>
              </a:rPr>
              <a:t>Situations where HbA1c must not be used as a sole test are:</a:t>
            </a:r>
          </a:p>
          <a:p>
            <a:pPr marL="285750" indent="-285750">
              <a:buFont typeface="Arial" panose="020B0604020202020204" pitchFamily="34" charset="0"/>
              <a:buChar char="•"/>
            </a:pPr>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Pregnancy</a:t>
            </a:r>
          </a:p>
          <a:p>
            <a:pPr marL="285750" indent="-285750">
              <a:buFont typeface="Arial" panose="020B0604020202020204" pitchFamily="34" charset="0"/>
              <a:buChar char="•"/>
            </a:pPr>
            <a:r>
              <a:rPr lang="en-GB" sz="1600" dirty="0">
                <a:solidFill>
                  <a:schemeClr val="accent1">
                    <a:lumMod val="75000"/>
                  </a:schemeClr>
                </a:solidFill>
              </a:rPr>
              <a:t>All symptomatic children and young people (&lt; 18 years)</a:t>
            </a:r>
          </a:p>
          <a:p>
            <a:pPr marL="285750" indent="-285750">
              <a:buFont typeface="Arial" panose="020B0604020202020204" pitchFamily="34" charset="0"/>
              <a:buChar char="•"/>
            </a:pPr>
            <a:r>
              <a:rPr lang="en-GB" sz="1600" dirty="0">
                <a:solidFill>
                  <a:schemeClr val="accent1">
                    <a:lumMod val="75000"/>
                  </a:schemeClr>
                </a:solidFill>
              </a:rPr>
              <a:t>Symptoms, suggestive of Type 1 diabetes (any age)</a:t>
            </a:r>
          </a:p>
          <a:p>
            <a:pPr marL="285750" indent="-285750">
              <a:buFont typeface="Arial" panose="020B0604020202020204" pitchFamily="34" charset="0"/>
              <a:buChar char="•"/>
            </a:pPr>
            <a:r>
              <a:rPr lang="en-GB" sz="1600" dirty="0">
                <a:solidFill>
                  <a:schemeClr val="accent1">
                    <a:lumMod val="75000"/>
                  </a:schemeClr>
                </a:solidFill>
              </a:rPr>
              <a:t>Short duration of diabetes symptoms for less than 2 months</a:t>
            </a:r>
          </a:p>
          <a:p>
            <a:pPr marL="285750" indent="-285750">
              <a:buFont typeface="Arial" panose="020B0604020202020204" pitchFamily="34" charset="0"/>
              <a:buChar char="•"/>
            </a:pPr>
            <a:r>
              <a:rPr lang="en-GB" sz="1600" dirty="0">
                <a:solidFill>
                  <a:schemeClr val="accent1">
                    <a:lumMod val="75000"/>
                  </a:schemeClr>
                </a:solidFill>
              </a:rPr>
              <a:t>Medication use that may cause rapid glucose rise: e.g. corticosteroid, antipsychotics</a:t>
            </a:r>
          </a:p>
          <a:p>
            <a:pPr marL="285750" indent="-285750">
              <a:buFont typeface="Arial" panose="020B0604020202020204" pitchFamily="34" charset="0"/>
              <a:buChar char="•"/>
            </a:pPr>
            <a:r>
              <a:rPr lang="en-GB" sz="1600" dirty="0">
                <a:solidFill>
                  <a:schemeClr val="accent1">
                    <a:lumMod val="75000"/>
                  </a:schemeClr>
                </a:solidFill>
              </a:rPr>
              <a:t>Acute pancreatic damage/pancreatic surgery</a:t>
            </a:r>
          </a:p>
          <a:p>
            <a:pPr marL="285750" indent="-285750">
              <a:buFont typeface="Arial" panose="020B0604020202020204" pitchFamily="34" charset="0"/>
              <a:buChar char="•"/>
            </a:pPr>
            <a:r>
              <a:rPr lang="en-GB" sz="1600" dirty="0">
                <a:solidFill>
                  <a:schemeClr val="accent1">
                    <a:lumMod val="75000"/>
                  </a:schemeClr>
                </a:solidFill>
              </a:rPr>
              <a:t>Patients at high risk of diabetes who are acutely ill.</a:t>
            </a:r>
          </a:p>
          <a:p>
            <a:pPr marL="285750" indent="-285750">
              <a:buFont typeface="Arial" panose="020B0604020202020204" pitchFamily="34" charset="0"/>
              <a:buChar char="•"/>
            </a:pPr>
            <a:r>
              <a:rPr lang="en-GB" sz="1600" dirty="0">
                <a:solidFill>
                  <a:schemeClr val="accent1">
                    <a:lumMod val="75000"/>
                  </a:schemeClr>
                </a:solidFill>
              </a:rPr>
              <a:t>Exclude certain conditions that affect accurate measurements of HbA1c like anaemia, chronic renal/ liver failure, </a:t>
            </a:r>
            <a:r>
              <a:rPr lang="en-GB" sz="1600" dirty="0" err="1">
                <a:solidFill>
                  <a:schemeClr val="accent1">
                    <a:lumMod val="75000"/>
                  </a:schemeClr>
                </a:solidFill>
              </a:rPr>
              <a:t>hypertriglyceridaemia</a:t>
            </a:r>
            <a:r>
              <a:rPr lang="en-GB" sz="1600" dirty="0">
                <a:solidFill>
                  <a:schemeClr val="accent1">
                    <a:lumMod val="75000"/>
                  </a:schemeClr>
                </a:solidFill>
              </a:rPr>
              <a:t> and the use of some drugs.</a:t>
            </a:r>
          </a:p>
        </p:txBody>
      </p:sp>
    </p:spTree>
    <p:custDataLst>
      <p:tags r:id="rId1"/>
    </p:custDataLst>
    <p:extLst>
      <p:ext uri="{BB962C8B-B14F-4D97-AF65-F5344CB8AC3E}">
        <p14:creationId xmlns:p14="http://schemas.microsoft.com/office/powerpoint/2010/main" val="354553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509200"/>
          </a:xfrm>
          <a:prstGeom prst="rect">
            <a:avLst/>
          </a:prstGeom>
        </p:spPr>
        <p:txBody>
          <a:bodyPr wrap="square">
            <a:spAutoFit/>
          </a:bodyPr>
          <a:lstStyle/>
          <a:p>
            <a:r>
              <a:rPr lang="en-GB" sz="1600" b="1" dirty="0">
                <a:solidFill>
                  <a:schemeClr val="accent1">
                    <a:lumMod val="75000"/>
                  </a:schemeClr>
                </a:solidFill>
              </a:rPr>
              <a:t>Children presenting symptoms of diabetes: </a:t>
            </a:r>
            <a:r>
              <a:rPr lang="en-GB" sz="1600" dirty="0">
                <a:solidFill>
                  <a:schemeClr val="accent1">
                    <a:lumMod val="75000"/>
                  </a:schemeClr>
                </a:solidFill>
              </a:rPr>
              <a:t>The vast majority of children with diabetes will have Type 1 diabetes. Due to sedentary lifestyles we are witnessing a significant increase in childhood obesity and hence Type 2 diabetes in this cohort of the population. For further information visit the Diabetes UK website.</a:t>
            </a:r>
          </a:p>
          <a:p>
            <a:endParaRPr lang="en-GB" sz="1600" dirty="0">
              <a:solidFill>
                <a:schemeClr val="accent1">
                  <a:lumMod val="75000"/>
                </a:schemeClr>
              </a:solidFill>
            </a:endParaRPr>
          </a:p>
          <a:p>
            <a:r>
              <a:rPr lang="en-GB" sz="1600" dirty="0">
                <a:solidFill>
                  <a:schemeClr val="accent1">
                    <a:lumMod val="75000"/>
                  </a:schemeClr>
                </a:solidFill>
              </a:rPr>
              <a:t>Select the numbers below to find out more.</a:t>
            </a:r>
          </a:p>
          <a:p>
            <a:endParaRPr lang="en-GB" sz="1600" dirty="0">
              <a:solidFill>
                <a:schemeClr val="accent1">
                  <a:lumMod val="75000"/>
                </a:schemeClr>
              </a:solidFill>
            </a:endParaRPr>
          </a:p>
          <a:p>
            <a:r>
              <a:rPr lang="en-GB" sz="1600" b="1" u="sng" dirty="0">
                <a:solidFill>
                  <a:schemeClr val="accent1">
                    <a:lumMod val="75000"/>
                  </a:schemeClr>
                </a:solidFill>
              </a:rPr>
              <a:t>Symptoms</a:t>
            </a:r>
          </a:p>
          <a:p>
            <a:endParaRPr lang="en-GB" sz="1600" dirty="0">
              <a:solidFill>
                <a:schemeClr val="accent1">
                  <a:lumMod val="75000"/>
                </a:schemeClr>
              </a:solidFill>
            </a:endParaRPr>
          </a:p>
          <a:p>
            <a:r>
              <a:rPr lang="en-GB" sz="1600" dirty="0">
                <a:solidFill>
                  <a:schemeClr val="accent1">
                    <a:lumMod val="75000"/>
                  </a:schemeClr>
                </a:solidFill>
              </a:rPr>
              <a:t>The most common symptoms of Type 1 diabetes in children and young people are: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Frequent urination/ bedwetting in a previously dry child</a:t>
            </a:r>
          </a:p>
          <a:p>
            <a:pPr marL="285750" indent="-285750">
              <a:buFont typeface="Arial" panose="020B0604020202020204" pitchFamily="34" charset="0"/>
              <a:buChar char="•"/>
            </a:pPr>
            <a:r>
              <a:rPr lang="en-GB" sz="1600" dirty="0">
                <a:solidFill>
                  <a:schemeClr val="accent1">
                    <a:lumMod val="75000"/>
                  </a:schemeClr>
                </a:solidFill>
              </a:rPr>
              <a:t>Excessive thirst</a:t>
            </a:r>
          </a:p>
          <a:p>
            <a:pPr marL="285750" indent="-285750">
              <a:buFont typeface="Arial" panose="020B0604020202020204" pitchFamily="34" charset="0"/>
              <a:buChar char="•"/>
            </a:pPr>
            <a:r>
              <a:rPr lang="en-GB" sz="1600" dirty="0">
                <a:solidFill>
                  <a:schemeClr val="accent1">
                    <a:lumMod val="75000"/>
                  </a:schemeClr>
                </a:solidFill>
              </a:rPr>
              <a:t>Excessive tiredness</a:t>
            </a:r>
          </a:p>
          <a:p>
            <a:pPr marL="285750" indent="-285750">
              <a:buFont typeface="Arial" panose="020B0604020202020204" pitchFamily="34" charset="0"/>
              <a:buChar char="•"/>
            </a:pPr>
            <a:r>
              <a:rPr lang="en-GB" sz="1600" dirty="0">
                <a:solidFill>
                  <a:schemeClr val="accent1">
                    <a:lumMod val="75000"/>
                  </a:schemeClr>
                </a:solidFill>
              </a:rPr>
              <a:t>Weight loss</a:t>
            </a:r>
          </a:p>
          <a:p>
            <a:pPr marL="285750" indent="-285750">
              <a:buFont typeface="Arial" panose="020B0604020202020204" pitchFamily="34" charset="0"/>
              <a:buChar char="•"/>
            </a:pPr>
            <a:endParaRPr lang="en-GB" sz="1600" dirty="0">
              <a:solidFill>
                <a:schemeClr val="accent1">
                  <a:lumMod val="75000"/>
                </a:schemeClr>
              </a:solidFill>
            </a:endParaRPr>
          </a:p>
          <a:p>
            <a:r>
              <a:rPr lang="en-GB" sz="1600" dirty="0">
                <a:solidFill>
                  <a:schemeClr val="accent1">
                    <a:lumMod val="75000"/>
                  </a:schemeClr>
                </a:solidFill>
              </a:rPr>
              <a:t>Children and young people may not display all these symptoms at the same time. For children under the age of two these symptoms may not be immediately obvious and the child may appear to be unwell with less specific symptoms.</a:t>
            </a:r>
          </a:p>
          <a:p>
            <a:endParaRPr lang="en-GB" sz="1600" dirty="0">
              <a:solidFill>
                <a:schemeClr val="accent1">
                  <a:lumMod val="75000"/>
                </a:schemeClr>
              </a:solidFill>
            </a:endParaRPr>
          </a:p>
          <a:p>
            <a:r>
              <a:rPr lang="en-GB" sz="1600" b="1" u="sng" dirty="0">
                <a:solidFill>
                  <a:schemeClr val="accent1">
                    <a:lumMod val="75000"/>
                  </a:schemeClr>
                </a:solidFill>
              </a:rPr>
              <a:t>Testing</a:t>
            </a:r>
          </a:p>
          <a:p>
            <a:endParaRPr lang="en-GB" sz="1600" dirty="0">
              <a:solidFill>
                <a:schemeClr val="accent1">
                  <a:lumMod val="75000"/>
                </a:schemeClr>
              </a:solidFill>
            </a:endParaRPr>
          </a:p>
          <a:p>
            <a:r>
              <a:rPr lang="en-GB" sz="1600" dirty="0">
                <a:solidFill>
                  <a:schemeClr val="accent1">
                    <a:lumMod val="75000"/>
                  </a:schemeClr>
                </a:solidFill>
              </a:rPr>
              <a:t>Capillary blood glucose testing should be performed immediately on a child presenting any symptom of Type 1 diabetes, and the "Pathway for diagnosing Type 1 diabetes in children" should be followed.</a:t>
            </a:r>
          </a:p>
        </p:txBody>
      </p:sp>
      <p:pic>
        <p:nvPicPr>
          <p:cNvPr id="6146" name="Picture 2" descr="Blood glucose monitoring - Wikipedia">
            <a:extLst>
              <a:ext uri="{FF2B5EF4-FFF2-40B4-BE49-F238E27FC236}">
                <a16:creationId xmlns:a16="http://schemas.microsoft.com/office/drawing/2014/main" id="{54D25AF2-E7B8-4D12-9A25-9C4D5FEEE8B5}"/>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7516536" y="3118564"/>
            <a:ext cx="4567922" cy="37370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7951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22328" y="439179"/>
            <a:ext cx="10366131" cy="6801862"/>
          </a:xfrm>
          <a:prstGeom prst="rect">
            <a:avLst/>
          </a:prstGeom>
        </p:spPr>
        <p:txBody>
          <a:bodyPr wrap="square">
            <a:spAutoFit/>
          </a:bodyPr>
          <a:lstStyle/>
          <a:p>
            <a:r>
              <a:rPr lang="en-GB" b="1" u="sng" dirty="0">
                <a:solidFill>
                  <a:schemeClr val="accent1">
                    <a:lumMod val="75000"/>
                  </a:schemeClr>
                </a:solidFill>
              </a:rPr>
              <a:t>COMMON PATIENT CONCERNS</a:t>
            </a:r>
          </a:p>
          <a:p>
            <a:endParaRPr lang="en-GB" dirty="0">
              <a:solidFill>
                <a:schemeClr val="accent1">
                  <a:lumMod val="75000"/>
                </a:schemeClr>
              </a:solidFill>
            </a:endParaRPr>
          </a:p>
          <a:p>
            <a:r>
              <a:rPr lang="en-GB" sz="1600" dirty="0">
                <a:solidFill>
                  <a:schemeClr val="accent1">
                    <a:lumMod val="75000"/>
                  </a:schemeClr>
                </a:solidFill>
              </a:rPr>
              <a:t>Being diagnosed with diabetes can be an overwhelming experience and people with diabetes are likely to have many concerns and questions. Dispelling common myths and misconceptions can help people get the right information as well as give them reassurance.</a:t>
            </a:r>
          </a:p>
          <a:p>
            <a:endParaRPr lang="en-GB" sz="1600" dirty="0">
              <a:solidFill>
                <a:schemeClr val="accent1">
                  <a:lumMod val="75000"/>
                </a:schemeClr>
              </a:solidFill>
            </a:endParaRPr>
          </a:p>
          <a:p>
            <a:r>
              <a:rPr lang="en-GB" sz="1600" b="1" i="1" dirty="0">
                <a:solidFill>
                  <a:schemeClr val="accent1">
                    <a:lumMod val="75000"/>
                  </a:schemeClr>
                </a:solidFill>
              </a:rPr>
              <a:t>"Is my Type 2 diabetes the 'mild' type of diabetes?“</a:t>
            </a:r>
          </a:p>
          <a:p>
            <a:endParaRPr lang="en-GB" sz="1600" b="1" i="1"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There is no such thing as a 'mild' type of diabetes. All types of diabetes are serious and if not properly controlled can lead to serious complications.</a:t>
            </a:r>
          </a:p>
          <a:p>
            <a:pPr marL="285750" indent="-285750">
              <a:buFont typeface="Arial" panose="020B0604020202020204" pitchFamily="34" charset="0"/>
              <a:buChar char="•"/>
            </a:pPr>
            <a:endParaRPr lang="en-GB" sz="1600" dirty="0">
              <a:solidFill>
                <a:schemeClr val="accent1">
                  <a:lumMod val="75000"/>
                </a:schemeClr>
              </a:solidFill>
            </a:endParaRPr>
          </a:p>
          <a:p>
            <a:r>
              <a:rPr lang="en-GB" sz="1600" b="1" i="1" dirty="0">
                <a:solidFill>
                  <a:schemeClr val="accent1">
                    <a:lumMod val="75000"/>
                  </a:schemeClr>
                </a:solidFill>
              </a:rPr>
              <a:t>"I'm not overweight. Isn't everyone with Type 2 diabetes meant to be?“</a:t>
            </a:r>
          </a:p>
          <a:p>
            <a:pPr marL="285750" indent="-285750">
              <a:buFont typeface="Arial" panose="020B0604020202020204" pitchFamily="34" charset="0"/>
              <a:buChar char="•"/>
            </a:pPr>
            <a:r>
              <a:rPr lang="en-GB" sz="1600" dirty="0">
                <a:solidFill>
                  <a:schemeClr val="accent1">
                    <a:lumMod val="75000"/>
                  </a:schemeClr>
                </a:solidFill>
              </a:rPr>
              <a:t>Being overweight is a major risk factor in Type 2 diabetes but a small proportion of people with Type 2 diabetes are not overweight at diagnosis.</a:t>
            </a:r>
          </a:p>
          <a:p>
            <a:pPr marL="285750" indent="-285750">
              <a:buFont typeface="Arial" panose="020B0604020202020204" pitchFamily="34" charset="0"/>
              <a:buChar char="•"/>
            </a:pPr>
            <a:endParaRPr lang="en-GB" sz="1600" dirty="0">
              <a:solidFill>
                <a:schemeClr val="accent1">
                  <a:lumMod val="75000"/>
                </a:schemeClr>
              </a:solidFill>
            </a:endParaRPr>
          </a:p>
          <a:p>
            <a:r>
              <a:rPr lang="en-GB" sz="1600" b="1" i="1" dirty="0">
                <a:solidFill>
                  <a:schemeClr val="accent1">
                    <a:lumMod val="75000"/>
                  </a:schemeClr>
                </a:solidFill>
              </a:rPr>
              <a:t>"Will my children have diabetes because I have it?“</a:t>
            </a:r>
          </a:p>
          <a:p>
            <a:pPr marL="285750" indent="-285750">
              <a:buFont typeface="Arial" panose="020B0604020202020204" pitchFamily="34" charset="0"/>
              <a:buChar char="•"/>
            </a:pPr>
            <a:r>
              <a:rPr lang="en-GB" sz="1600" dirty="0">
                <a:solidFill>
                  <a:schemeClr val="accent1">
                    <a:lumMod val="75000"/>
                  </a:schemeClr>
                </a:solidFill>
              </a:rPr>
              <a:t>There appears to be some genetic association with diabetes, particularly Type 2 diabetes. Having a close relative (e.g. parent or sibling) with diabetes increases the risk of diabetes.</a:t>
            </a:r>
          </a:p>
          <a:p>
            <a:pPr marL="285750" indent="-285750">
              <a:buFont typeface="Arial" panose="020B0604020202020204" pitchFamily="34" charset="0"/>
              <a:buChar char="•"/>
            </a:pPr>
            <a:endParaRPr lang="en-GB" sz="1600" dirty="0">
              <a:solidFill>
                <a:schemeClr val="accent1">
                  <a:lumMod val="75000"/>
                </a:schemeClr>
              </a:solidFill>
            </a:endParaRPr>
          </a:p>
          <a:p>
            <a:endParaRPr lang="en-GB" sz="1600" b="1" i="1" dirty="0">
              <a:solidFill>
                <a:schemeClr val="accent1">
                  <a:lumMod val="75000"/>
                </a:schemeClr>
              </a:solidFill>
            </a:endParaRPr>
          </a:p>
          <a:p>
            <a:r>
              <a:rPr lang="en-GB" sz="1600" b="1" i="1" dirty="0">
                <a:solidFill>
                  <a:schemeClr val="accent1">
                    <a:lumMod val="75000"/>
                  </a:schemeClr>
                </a:solidFill>
              </a:rPr>
              <a:t>"Does my diagnosis mean I have to have insulin injections?“</a:t>
            </a:r>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As people diagnosed with Type 1 diabetes do not produce any insulin, they will need insulin via injections or a pump to manage their diabetes. People with Type 2 diabetes may firstly be advised to follow a healthy lifestyle to control their diabetes. Since it is a progressive condition, people with Type 2 diabetes may eventually need diabetes medication and/ or insulin.</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258921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2123658"/>
          </a:xfrm>
          <a:prstGeom prst="rect">
            <a:avLst/>
          </a:prstGeom>
        </p:spPr>
        <p:txBody>
          <a:bodyPr wrap="square">
            <a:spAutoFit/>
          </a:bodyPr>
          <a:lstStyle/>
          <a:p>
            <a:r>
              <a:rPr lang="en-GB" b="1" u="sng" dirty="0">
                <a:solidFill>
                  <a:schemeClr val="accent1">
                    <a:lumMod val="75000"/>
                  </a:schemeClr>
                </a:solidFill>
              </a:rPr>
              <a:t>AIMS OF TREATMENT</a:t>
            </a:r>
          </a:p>
          <a:p>
            <a:endParaRPr lang="en-GB" dirty="0">
              <a:solidFill>
                <a:schemeClr val="accent1">
                  <a:lumMod val="75000"/>
                </a:schemeClr>
              </a:solidFill>
            </a:endParaRPr>
          </a:p>
          <a:p>
            <a:r>
              <a:rPr lang="en-GB" sz="1600" dirty="0">
                <a:solidFill>
                  <a:schemeClr val="accent1">
                    <a:lumMod val="75000"/>
                  </a:schemeClr>
                </a:solidFill>
              </a:rPr>
              <a:t>The main aim of treatment for diabetes is to maintain blood glucose, blood pressure and lipids as near to normal levels as possible. This, together with a healthy lifestyle, will help to improve wellbeing and protect against long-term damage to the eyes, kidneys, nerves, heart and major arteries.</a:t>
            </a:r>
          </a:p>
          <a:p>
            <a:endParaRPr lang="en-GB" sz="1600" dirty="0">
              <a:solidFill>
                <a:schemeClr val="accent1">
                  <a:lumMod val="75000"/>
                </a:schemeClr>
              </a:solidFill>
            </a:endParaRPr>
          </a:p>
          <a:p>
            <a:r>
              <a:rPr lang="en-GB" sz="1600" dirty="0">
                <a:solidFill>
                  <a:schemeClr val="accent1">
                    <a:lumMod val="75000"/>
                  </a:schemeClr>
                </a:solidFill>
              </a:rPr>
              <a:t>Diabetes is best managed through a combination of diet, physical activity and medication. These are all equally important in promoting healthy outcomes.</a:t>
            </a:r>
          </a:p>
        </p:txBody>
      </p:sp>
      <p:pic>
        <p:nvPicPr>
          <p:cNvPr id="2" name="Picture 2" descr="Causes of Diabetes - What Causes Diabetes?">
            <a:extLst>
              <a:ext uri="{FF2B5EF4-FFF2-40B4-BE49-F238E27FC236}">
                <a16:creationId xmlns:a16="http://schemas.microsoft.com/office/drawing/2014/main" id="{C30D7DB0-E976-4AB3-9E8A-C62F99F4B775}"/>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559765" y="3649210"/>
            <a:ext cx="5481234" cy="30833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667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324535"/>
          </a:xfrm>
          <a:prstGeom prst="rect">
            <a:avLst/>
          </a:prstGeom>
        </p:spPr>
        <p:txBody>
          <a:bodyPr wrap="square">
            <a:spAutoFit/>
          </a:bodyPr>
          <a:lstStyle/>
          <a:p>
            <a:r>
              <a:rPr lang="en-GB" b="1" u="sng" dirty="0">
                <a:solidFill>
                  <a:schemeClr val="accent1">
                    <a:lumMod val="75000"/>
                  </a:schemeClr>
                </a:solidFill>
              </a:rPr>
              <a:t>EATING WELL WITH DIABETES</a:t>
            </a:r>
          </a:p>
          <a:p>
            <a:endParaRPr lang="en-GB" dirty="0">
              <a:solidFill>
                <a:schemeClr val="accent1">
                  <a:lumMod val="75000"/>
                </a:schemeClr>
              </a:solidFill>
            </a:endParaRPr>
          </a:p>
          <a:p>
            <a:r>
              <a:rPr lang="en-GB" sz="1600" b="1" dirty="0">
                <a:solidFill>
                  <a:schemeClr val="accent1">
                    <a:lumMod val="75000"/>
                  </a:schemeClr>
                </a:solidFill>
              </a:rPr>
              <a:t>Healthy Eating:</a:t>
            </a:r>
          </a:p>
          <a:p>
            <a:endParaRPr lang="en-GB" sz="1600" dirty="0">
              <a:solidFill>
                <a:schemeClr val="accent1">
                  <a:lumMod val="75000"/>
                </a:schemeClr>
              </a:solidFill>
            </a:endParaRPr>
          </a:p>
          <a:p>
            <a:r>
              <a:rPr lang="en-GB" sz="1600" dirty="0">
                <a:solidFill>
                  <a:schemeClr val="accent1">
                    <a:lumMod val="75000"/>
                  </a:schemeClr>
                </a:solidFill>
              </a:rPr>
              <a:t>There's no ‘one-size-fits-all’ approach to eating for everyone with diabetes. But making good food choices and following a healthy diet can help to manage diabetes, whether it’s Type 1 or Type 2. It can also help to maintain a healthy weight and help to reduce the risk of serious complications.</a:t>
            </a:r>
          </a:p>
          <a:p>
            <a:endParaRPr lang="en-GB" sz="1600" dirty="0">
              <a:solidFill>
                <a:schemeClr val="accent1">
                  <a:lumMod val="75000"/>
                </a:schemeClr>
              </a:solidFill>
            </a:endParaRPr>
          </a:p>
          <a:p>
            <a:r>
              <a:rPr lang="en-GB" sz="1600" dirty="0">
                <a:solidFill>
                  <a:schemeClr val="accent1">
                    <a:lumMod val="75000"/>
                  </a:schemeClr>
                </a:solidFill>
              </a:rPr>
              <a:t>Diabetes UK's '10 Ways to Eat Well with diabetes’ should be the first line of information for people with diabetes. These healthy eating tips are based on scientific information we have from research involving people with Type 1 and Type 2 diabetes.</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b="1" dirty="0">
                <a:solidFill>
                  <a:schemeClr val="accent1">
                    <a:lumMod val="75000"/>
                  </a:schemeClr>
                </a:solidFill>
              </a:rPr>
              <a:t>For people with Type 1 diabetes</a:t>
            </a:r>
            <a:r>
              <a:rPr lang="en-GB" sz="1600" dirty="0">
                <a:solidFill>
                  <a:schemeClr val="accent1">
                    <a:lumMod val="75000"/>
                  </a:schemeClr>
                </a:solidFill>
              </a:rPr>
              <a:t>: the main priority is to estimate how much carbs per meal, and match these with insulin dose (this is known as carb counting).</a:t>
            </a:r>
          </a:p>
          <a:p>
            <a:pPr marL="285750" indent="-285750">
              <a:buFont typeface="Arial" panose="020B0604020202020204" pitchFamily="34" charset="0"/>
              <a:buChar char="•"/>
            </a:pPr>
            <a:endParaRPr lang="en-GB" sz="1600" dirty="0">
              <a:solidFill>
                <a:schemeClr val="accent1">
                  <a:lumMod val="75000"/>
                </a:schemeClr>
              </a:solidFill>
            </a:endParaRPr>
          </a:p>
          <a:p>
            <a:pPr marL="285750" indent="-285750">
              <a:buFont typeface="Arial" panose="020B0604020202020204" pitchFamily="34" charset="0"/>
              <a:buChar char="•"/>
            </a:pPr>
            <a:r>
              <a:rPr lang="en-GB" sz="1600" b="1" dirty="0">
                <a:solidFill>
                  <a:schemeClr val="accent1">
                    <a:lumMod val="75000"/>
                  </a:schemeClr>
                </a:solidFill>
              </a:rPr>
              <a:t>For people with Type 2 diabetes: </a:t>
            </a:r>
            <a:r>
              <a:rPr lang="en-GB" sz="1600" dirty="0">
                <a:solidFill>
                  <a:schemeClr val="accent1">
                    <a:lumMod val="75000"/>
                  </a:schemeClr>
                </a:solidFill>
              </a:rPr>
              <a:t>who may be overweight, finding a way to lose weight is the priority as losing excess weight significantly improves diabetes management and may even lead to remission of Type 2 diabetes in some people. However, not everyone with Type 2 diabetes is overweight so maintaining their current weight, or in some instances gaining a little more weight, may be the goal.</a:t>
            </a:r>
          </a:p>
          <a:p>
            <a:endParaRPr lang="en-GB" sz="1600" dirty="0">
              <a:solidFill>
                <a:schemeClr val="accent1">
                  <a:lumMod val="75000"/>
                </a:schemeClr>
              </a:solidFill>
            </a:endParaRPr>
          </a:p>
          <a:p>
            <a:endParaRPr lang="en-GB" sz="1600" dirty="0">
              <a:solidFill>
                <a:schemeClr val="accent1">
                  <a:lumMod val="75000"/>
                </a:schemeClr>
              </a:solidFill>
            </a:endParaRPr>
          </a:p>
        </p:txBody>
      </p:sp>
      <p:pic>
        <p:nvPicPr>
          <p:cNvPr id="7170" name="Picture 2" descr="Healthy diet, fitness tips for home | Colorado Springs Military Newspaper  Group">
            <a:extLst>
              <a:ext uri="{FF2B5EF4-FFF2-40B4-BE49-F238E27FC236}">
                <a16:creationId xmlns:a16="http://schemas.microsoft.com/office/drawing/2014/main" id="{7F30A096-AC76-4448-9E27-A4328ACBB02E}"/>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618915" y="3142913"/>
            <a:ext cx="5486240" cy="3656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855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047536"/>
          </a:xfrm>
          <a:prstGeom prst="rect">
            <a:avLst/>
          </a:prstGeom>
        </p:spPr>
        <p:txBody>
          <a:bodyPr wrap="square">
            <a:spAutoFit/>
          </a:bodyPr>
          <a:lstStyle/>
          <a:p>
            <a:r>
              <a:rPr lang="en-GB" b="1" u="sng" dirty="0">
                <a:solidFill>
                  <a:schemeClr val="accent1">
                    <a:lumMod val="75000"/>
                  </a:schemeClr>
                </a:solidFill>
              </a:rPr>
              <a:t>TOP 10 TIPS</a:t>
            </a:r>
          </a:p>
          <a:p>
            <a:endParaRPr lang="en-GB" sz="1600" dirty="0">
              <a:solidFill>
                <a:schemeClr val="accent1">
                  <a:lumMod val="75000"/>
                </a:schemeClr>
              </a:solidFill>
            </a:endParaRPr>
          </a:p>
          <a:p>
            <a:r>
              <a:rPr lang="en-GB" sz="1600" b="1" dirty="0">
                <a:solidFill>
                  <a:schemeClr val="accent1">
                    <a:lumMod val="75000"/>
                  </a:schemeClr>
                </a:solidFill>
              </a:rPr>
              <a:t>1. Choose Healthier Carbohydrates: </a:t>
            </a:r>
            <a:r>
              <a:rPr lang="en-GB" sz="1600" dirty="0">
                <a:solidFill>
                  <a:schemeClr val="accent1">
                    <a:lumMod val="75000"/>
                  </a:schemeClr>
                </a:solidFill>
              </a:rPr>
              <a:t>All carbs affect blood glucose levels so it’s important to know which foods contain carbohydrates. Choose the healthier foods that contain carbs and be aware of your portion sizes.</a:t>
            </a:r>
          </a:p>
          <a:p>
            <a:endParaRPr lang="en-GB" sz="1600" dirty="0">
              <a:solidFill>
                <a:schemeClr val="accent1">
                  <a:lumMod val="75000"/>
                </a:schemeClr>
              </a:solidFill>
            </a:endParaRPr>
          </a:p>
          <a:p>
            <a:r>
              <a:rPr lang="en-GB" sz="1600" b="1" dirty="0">
                <a:solidFill>
                  <a:schemeClr val="accent1">
                    <a:lumMod val="75000"/>
                  </a:schemeClr>
                </a:solidFill>
              </a:rPr>
              <a:t>Here are some healthy sources of carbohydrate: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whole grains like brown rice, buckwheat and whole oats</a:t>
            </a:r>
          </a:p>
          <a:p>
            <a:pPr marL="285750" indent="-285750">
              <a:buFont typeface="Arial" panose="020B0604020202020204" pitchFamily="34" charset="0"/>
              <a:buChar char="•"/>
            </a:pPr>
            <a:r>
              <a:rPr lang="en-GB" sz="1600" dirty="0">
                <a:solidFill>
                  <a:schemeClr val="accent1">
                    <a:lumMod val="75000"/>
                  </a:schemeClr>
                </a:solidFill>
              </a:rPr>
              <a:t>fruit</a:t>
            </a:r>
          </a:p>
          <a:p>
            <a:pPr marL="285750" indent="-285750">
              <a:buFont typeface="Arial" panose="020B0604020202020204" pitchFamily="34" charset="0"/>
              <a:buChar char="•"/>
            </a:pPr>
            <a:r>
              <a:rPr lang="en-GB" sz="1600" dirty="0">
                <a:solidFill>
                  <a:schemeClr val="accent1">
                    <a:lumMod val="75000"/>
                  </a:schemeClr>
                </a:solidFill>
              </a:rPr>
              <a:t>vegetables</a:t>
            </a:r>
          </a:p>
          <a:p>
            <a:pPr marL="285750" indent="-285750">
              <a:buFont typeface="Arial" panose="020B0604020202020204" pitchFamily="34" charset="0"/>
              <a:buChar char="•"/>
            </a:pPr>
            <a:r>
              <a:rPr lang="en-GB" sz="1600" dirty="0">
                <a:solidFill>
                  <a:schemeClr val="accent1">
                    <a:lumMod val="75000"/>
                  </a:schemeClr>
                </a:solidFill>
              </a:rPr>
              <a:t>pulses such as chickpeas, beans and lentils</a:t>
            </a:r>
          </a:p>
          <a:p>
            <a:pPr marL="285750" indent="-285750">
              <a:buFont typeface="Arial" panose="020B0604020202020204" pitchFamily="34" charset="0"/>
              <a:buChar char="•"/>
            </a:pPr>
            <a:r>
              <a:rPr lang="en-GB" sz="1600" dirty="0">
                <a:solidFill>
                  <a:schemeClr val="accent1">
                    <a:lumMod val="75000"/>
                  </a:schemeClr>
                </a:solidFill>
              </a:rPr>
              <a:t>dairy like unsweetened yoghurt and milk.</a:t>
            </a:r>
          </a:p>
          <a:p>
            <a:pPr marL="285750" indent="-285750">
              <a:buFont typeface="Arial" panose="020B0604020202020204" pitchFamily="34" charset="0"/>
              <a:buChar char="•"/>
            </a:pPr>
            <a:r>
              <a:rPr lang="en-GB" sz="1600" dirty="0">
                <a:solidFill>
                  <a:schemeClr val="accent1">
                    <a:lumMod val="75000"/>
                  </a:schemeClr>
                </a:solidFill>
              </a:rPr>
              <a:t>At the same time, it’s also important to cut down on foods low in fibre such as white bread, white rice and highly-processed cereals. You can check food labels when you’re looking for foods high in fibre if you’re unsure.</a:t>
            </a:r>
          </a:p>
          <a:p>
            <a:endParaRPr lang="en-GB" sz="1600" dirty="0">
              <a:solidFill>
                <a:schemeClr val="accent1">
                  <a:lumMod val="75000"/>
                </a:schemeClr>
              </a:solidFill>
            </a:endParaRPr>
          </a:p>
          <a:p>
            <a:r>
              <a:rPr lang="en-GB" sz="1600" b="1" dirty="0">
                <a:solidFill>
                  <a:schemeClr val="accent1">
                    <a:lumMod val="75000"/>
                  </a:schemeClr>
                </a:solidFill>
              </a:rPr>
              <a:t>2. Eat Less Salt: </a:t>
            </a:r>
            <a:r>
              <a:rPr lang="en-GB" sz="1600" dirty="0">
                <a:solidFill>
                  <a:schemeClr val="accent1">
                    <a:lumMod val="75000"/>
                  </a:schemeClr>
                </a:solidFill>
              </a:rPr>
              <a:t>Eating lots of salt can increase your risk of high blood pressure, which in turn increases risk of heart diseases and stroke. And when you have diabetes, you’re already more at risk of all of these conditions.  Try to limit yourself to a maximum of 6g (one teaspoonful) of salt a day. Lots of pre-packaged foods already contain salt so remember to check food labels and choose those with less salt. Cooking from scratch will help you keep an eye on how much salt you’re eating. You can also get creative and swap out salt for different types of herbs and spices to add that extra flavour.</a:t>
            </a:r>
          </a:p>
        </p:txBody>
      </p:sp>
    </p:spTree>
    <p:custDataLst>
      <p:tags r:id="rId1"/>
    </p:custDataLst>
    <p:extLst>
      <p:ext uri="{BB962C8B-B14F-4D97-AF65-F5344CB8AC3E}">
        <p14:creationId xmlns:p14="http://schemas.microsoft.com/office/powerpoint/2010/main" val="114201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55884" y="363915"/>
            <a:ext cx="10366131" cy="6494085"/>
          </a:xfrm>
          <a:prstGeom prst="rect">
            <a:avLst/>
          </a:prstGeom>
        </p:spPr>
        <p:txBody>
          <a:bodyPr wrap="square">
            <a:spAutoFit/>
          </a:bodyPr>
          <a:lstStyle/>
          <a:p>
            <a:r>
              <a:rPr lang="en-GB" sz="1600" b="1" dirty="0">
                <a:solidFill>
                  <a:schemeClr val="accent1">
                    <a:lumMod val="75000"/>
                  </a:schemeClr>
                </a:solidFill>
              </a:rPr>
              <a:t>3. Eat Less Red and Processed Meat: </a:t>
            </a:r>
            <a:r>
              <a:rPr lang="en-GB" sz="1600" dirty="0">
                <a:solidFill>
                  <a:schemeClr val="accent1">
                    <a:lumMod val="75000"/>
                  </a:schemeClr>
                </a:solidFill>
              </a:rPr>
              <a:t>If you’re cutting down on carbs, you might start to have bigger portions of meat to fill you up. But it’s not a good idea to do this with red and processed meat, like ham, bacon, sausages, beef and lamb. These all have links with heart problems and cancers.</a:t>
            </a:r>
          </a:p>
          <a:p>
            <a:endParaRPr lang="en-GB" sz="1600" dirty="0">
              <a:solidFill>
                <a:schemeClr val="accent1">
                  <a:lumMod val="75000"/>
                </a:schemeClr>
              </a:solidFill>
            </a:endParaRPr>
          </a:p>
          <a:p>
            <a:r>
              <a:rPr lang="en-GB" sz="1600" dirty="0">
                <a:solidFill>
                  <a:schemeClr val="accent1">
                    <a:lumMod val="75000"/>
                  </a:schemeClr>
                </a:solidFill>
              </a:rPr>
              <a:t>Try swapping red and processed meat for these: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pulses such as beans and lentils</a:t>
            </a:r>
          </a:p>
          <a:p>
            <a:pPr marL="285750" indent="-285750">
              <a:buFont typeface="Arial" panose="020B0604020202020204" pitchFamily="34" charset="0"/>
              <a:buChar char="•"/>
            </a:pPr>
            <a:r>
              <a:rPr lang="en-GB" sz="1600" dirty="0">
                <a:solidFill>
                  <a:schemeClr val="accent1">
                    <a:lumMod val="75000"/>
                  </a:schemeClr>
                </a:solidFill>
              </a:rPr>
              <a:t>eggs</a:t>
            </a:r>
          </a:p>
          <a:p>
            <a:pPr marL="285750" indent="-285750">
              <a:buFont typeface="Arial" panose="020B0604020202020204" pitchFamily="34" charset="0"/>
              <a:buChar char="•"/>
            </a:pPr>
            <a:r>
              <a:rPr lang="en-GB" sz="1600" dirty="0">
                <a:solidFill>
                  <a:schemeClr val="accent1">
                    <a:lumMod val="75000"/>
                  </a:schemeClr>
                </a:solidFill>
              </a:rPr>
              <a:t>fish</a:t>
            </a:r>
          </a:p>
          <a:p>
            <a:pPr marL="285750" indent="-285750">
              <a:buFont typeface="Arial" panose="020B0604020202020204" pitchFamily="34" charset="0"/>
              <a:buChar char="•"/>
            </a:pPr>
            <a:r>
              <a:rPr lang="en-GB" sz="1600" dirty="0">
                <a:solidFill>
                  <a:schemeClr val="accent1">
                    <a:lumMod val="75000"/>
                  </a:schemeClr>
                </a:solidFill>
              </a:rPr>
              <a:t>poultry like chicken and turkey</a:t>
            </a:r>
          </a:p>
          <a:p>
            <a:pPr marL="285750" indent="-285750">
              <a:buFont typeface="Arial" panose="020B0604020202020204" pitchFamily="34" charset="0"/>
              <a:buChar char="•"/>
            </a:pPr>
            <a:r>
              <a:rPr lang="en-GB" sz="1600" dirty="0">
                <a:solidFill>
                  <a:schemeClr val="accent1">
                    <a:lumMod val="75000"/>
                  </a:schemeClr>
                </a:solidFill>
              </a:rPr>
              <a:t>unsalted nuts</a:t>
            </a:r>
          </a:p>
          <a:p>
            <a:endParaRPr lang="en-GB" sz="1600" dirty="0">
              <a:solidFill>
                <a:schemeClr val="accent1">
                  <a:lumMod val="75000"/>
                </a:schemeClr>
              </a:solidFill>
            </a:endParaRPr>
          </a:p>
          <a:p>
            <a:r>
              <a:rPr lang="en-GB" sz="1600" dirty="0">
                <a:solidFill>
                  <a:schemeClr val="accent1">
                    <a:lumMod val="75000"/>
                  </a:schemeClr>
                </a:solidFill>
              </a:rPr>
              <a:t>Beans, peas and lentils are also very high in fibre and don’t affect your blood glucose levels too much making them a great swap for processed and red meat and keeping you feeling full. Most of us know that fish is good for us, but oily fish like salmon and mackerel are even better. These are rich in something called omega-3 oil, which helps protect your heart. Try and aim to eat two portions of oily fish a week.</a:t>
            </a:r>
          </a:p>
          <a:p>
            <a:endParaRPr lang="en-GB" sz="1600" b="1" dirty="0">
              <a:solidFill>
                <a:schemeClr val="accent1">
                  <a:lumMod val="75000"/>
                </a:schemeClr>
              </a:solidFill>
            </a:endParaRPr>
          </a:p>
          <a:p>
            <a:r>
              <a:rPr lang="en-GB" sz="1600" b="1" dirty="0">
                <a:solidFill>
                  <a:schemeClr val="accent1">
                    <a:lumMod val="75000"/>
                  </a:schemeClr>
                </a:solidFill>
              </a:rPr>
              <a:t>4. Eat more fruit and veg: </a:t>
            </a:r>
            <a:r>
              <a:rPr lang="en-GB" sz="1600" dirty="0">
                <a:solidFill>
                  <a:schemeClr val="accent1">
                    <a:lumMod val="75000"/>
                  </a:schemeClr>
                </a:solidFill>
              </a:rPr>
              <a:t>We know eating fruit and veg is good for you. It’s always a good thing to eat more at meal times and have them as snacks if you’re hungry. This can help you get the vitamins, minerals and fibre your body needs every day to help keep you healthy. You might be wondering about fruit and if you should avoid it because it’s sugary? The answer is no. Whole fruit is good for everyone and if you have diabetes, it’s no different. </a:t>
            </a:r>
          </a:p>
          <a:p>
            <a:endParaRPr lang="en-GB" sz="1600" dirty="0">
              <a:solidFill>
                <a:schemeClr val="accent1">
                  <a:lumMod val="75000"/>
                </a:schemeClr>
              </a:solidFill>
            </a:endParaRPr>
          </a:p>
          <a:p>
            <a:r>
              <a:rPr lang="en-GB" sz="1600" dirty="0">
                <a:solidFill>
                  <a:schemeClr val="accent1">
                    <a:lumMod val="75000"/>
                  </a:schemeClr>
                </a:solidFill>
              </a:rPr>
              <a:t>Fruits do contain sugar, but it’s natural sugar. This is different to the added sugar (also known as free sugars) that are in things like chocolate, biscuits and cakes. Products like fruit juices also count as added sugar, so go for whole fruit instead. This can be fresh, frozen, dried or tinned (in juice, not in syrup). And it’s best to eat it throughout the day instead of one bigger portion in one go.</a:t>
            </a:r>
          </a:p>
        </p:txBody>
      </p:sp>
    </p:spTree>
    <p:custDataLst>
      <p:tags r:id="rId1"/>
    </p:custDataLst>
    <p:extLst>
      <p:ext uri="{BB962C8B-B14F-4D97-AF65-F5344CB8AC3E}">
        <p14:creationId xmlns:p14="http://schemas.microsoft.com/office/powerpoint/2010/main" val="189701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B994C5-BA4D-48F3-AC28-3DE7D4D396D2}"/>
              </a:ext>
            </a:extLst>
          </p:cNvPr>
          <p:cNvSpPr/>
          <p:nvPr/>
        </p:nvSpPr>
        <p:spPr>
          <a:xfrm>
            <a:off x="2210806" y="3075057"/>
            <a:ext cx="7770388" cy="707886"/>
          </a:xfrm>
          <a:prstGeom prst="rect">
            <a:avLst/>
          </a:prstGeom>
        </p:spPr>
        <p:txBody>
          <a:bodyPr wrap="square">
            <a:spAutoFit/>
          </a:bodyPr>
          <a:lstStyle/>
          <a:p>
            <a:pPr algn="ctr"/>
            <a:r>
              <a:rPr lang="en-GB" sz="4000" b="1" dirty="0">
                <a:solidFill>
                  <a:schemeClr val="accent1">
                    <a:lumMod val="75000"/>
                  </a:schemeClr>
                </a:solidFill>
              </a:rPr>
              <a:t>Diabetes in Healthcare</a:t>
            </a:r>
          </a:p>
        </p:txBody>
      </p:sp>
    </p:spTree>
    <p:custDataLst>
      <p:tags r:id="rId1"/>
    </p:custDataLst>
    <p:extLst>
      <p:ext uri="{BB962C8B-B14F-4D97-AF65-F5344CB8AC3E}">
        <p14:creationId xmlns:p14="http://schemas.microsoft.com/office/powerpoint/2010/main" val="1783642551"/>
      </p:ext>
    </p:extLst>
  </p:cSld>
  <p:clrMapOvr>
    <a:masterClrMapping/>
  </p:clrMapOvr>
  <mc:AlternateContent xmlns:mc="http://schemas.openxmlformats.org/markup-compatibility/2006" xmlns:p14="http://schemas.microsoft.com/office/powerpoint/2010/main">
    <mc:Choice Requires="p14">
      <p:transition spd="med" p14:dur="700" advTm="7372">
        <p:fade/>
      </p:transition>
    </mc:Choice>
    <mc:Fallback xmlns="">
      <p:transition spd="med" advTm="7372">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6001643"/>
          </a:xfrm>
          <a:prstGeom prst="rect">
            <a:avLst/>
          </a:prstGeom>
        </p:spPr>
        <p:txBody>
          <a:bodyPr wrap="square">
            <a:spAutoFit/>
          </a:bodyPr>
          <a:lstStyle/>
          <a:p>
            <a:r>
              <a:rPr lang="en-GB" sz="1600" b="1" dirty="0">
                <a:solidFill>
                  <a:schemeClr val="accent1">
                    <a:lumMod val="75000"/>
                  </a:schemeClr>
                </a:solidFill>
              </a:rPr>
              <a:t>5. Choose Healthier Fats: </a:t>
            </a:r>
            <a:r>
              <a:rPr lang="en-GB" sz="1600" dirty="0">
                <a:solidFill>
                  <a:schemeClr val="accent1">
                    <a:lumMod val="75000"/>
                  </a:schemeClr>
                </a:solidFill>
              </a:rPr>
              <a:t>We all need fat in our diet because it gives us energy. But different types of fat affect our health in different ways. Healthier fats are in foods like unsalted nuts, seeds, avocados, oily fish, olive oil, rapeseed oil and sunflower oil. Some saturated fats can increase the amount of cholesterol in your blood, increasing your risk of heart problems. These are mainly found in animal products and prepared food like:</a:t>
            </a:r>
          </a:p>
          <a:p>
            <a:endParaRPr lang="en-GB" sz="1600" b="1"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red and processed meat</a:t>
            </a:r>
          </a:p>
          <a:p>
            <a:pPr marL="285750" indent="-285750">
              <a:buFont typeface="Arial" panose="020B0604020202020204" pitchFamily="34" charset="0"/>
              <a:buChar char="•"/>
            </a:pPr>
            <a:r>
              <a:rPr lang="en-GB" sz="1600" dirty="0">
                <a:solidFill>
                  <a:schemeClr val="accent1">
                    <a:lumMod val="75000"/>
                  </a:schemeClr>
                </a:solidFill>
              </a:rPr>
              <a:t>ghee</a:t>
            </a:r>
          </a:p>
          <a:p>
            <a:pPr marL="285750" indent="-285750">
              <a:buFont typeface="Arial" panose="020B0604020202020204" pitchFamily="34" charset="0"/>
              <a:buChar char="•"/>
            </a:pPr>
            <a:r>
              <a:rPr lang="en-GB" sz="1600" dirty="0">
                <a:solidFill>
                  <a:schemeClr val="accent1">
                    <a:lumMod val="75000"/>
                  </a:schemeClr>
                </a:solidFill>
              </a:rPr>
              <a:t>butter</a:t>
            </a:r>
          </a:p>
          <a:p>
            <a:pPr marL="285750" indent="-285750">
              <a:buFont typeface="Arial" panose="020B0604020202020204" pitchFamily="34" charset="0"/>
              <a:buChar char="•"/>
            </a:pPr>
            <a:r>
              <a:rPr lang="en-GB" sz="1600" dirty="0">
                <a:solidFill>
                  <a:schemeClr val="accent1">
                    <a:lumMod val="75000"/>
                  </a:schemeClr>
                </a:solidFill>
              </a:rPr>
              <a:t>lard</a:t>
            </a:r>
          </a:p>
          <a:p>
            <a:pPr marL="285750" indent="-285750">
              <a:buFont typeface="Arial" panose="020B0604020202020204" pitchFamily="34" charset="0"/>
              <a:buChar char="•"/>
            </a:pPr>
            <a:r>
              <a:rPr lang="en-GB" sz="1600" dirty="0">
                <a:solidFill>
                  <a:schemeClr val="accent1">
                    <a:lumMod val="75000"/>
                  </a:schemeClr>
                </a:solidFill>
              </a:rPr>
              <a:t>biscuits, cakes, pies and pastries.</a:t>
            </a:r>
          </a:p>
          <a:p>
            <a:endParaRPr lang="en-GB" sz="1600" b="1" dirty="0">
              <a:solidFill>
                <a:schemeClr val="accent1">
                  <a:lumMod val="75000"/>
                </a:schemeClr>
              </a:solidFill>
            </a:endParaRPr>
          </a:p>
          <a:p>
            <a:r>
              <a:rPr lang="en-GB" sz="1600" dirty="0">
                <a:solidFill>
                  <a:schemeClr val="accent1">
                    <a:lumMod val="75000"/>
                  </a:schemeClr>
                </a:solidFill>
              </a:rPr>
              <a:t>It’s still a good idea to cut down on using oils in general, so try to grill, steam or bake foods instead.</a:t>
            </a:r>
          </a:p>
          <a:p>
            <a:endParaRPr lang="en-GB" sz="1600" b="1" dirty="0">
              <a:solidFill>
                <a:schemeClr val="accent1">
                  <a:lumMod val="75000"/>
                </a:schemeClr>
              </a:solidFill>
            </a:endParaRPr>
          </a:p>
          <a:p>
            <a:r>
              <a:rPr lang="en-GB" sz="1600" b="1" dirty="0">
                <a:solidFill>
                  <a:schemeClr val="accent1">
                    <a:lumMod val="75000"/>
                  </a:schemeClr>
                </a:solidFill>
              </a:rPr>
              <a:t>6. Cut Down on Added Sugar: </a:t>
            </a:r>
            <a:r>
              <a:rPr lang="en-GB" sz="1600" dirty="0">
                <a:solidFill>
                  <a:schemeClr val="accent1">
                    <a:lumMod val="75000"/>
                  </a:schemeClr>
                </a:solidFill>
              </a:rPr>
              <a:t>We know cutting out sugar can be really hard at the beginning, so small practical swaps are a good starting point when you’re trying to cut down on excess sugar. Swapping sugary drinks, energy drinks and fruit juices with water, plain milk, or tea and coffee without sugar can be a good start. </a:t>
            </a:r>
          </a:p>
          <a:p>
            <a:endParaRPr lang="en-GB" sz="1600" dirty="0">
              <a:solidFill>
                <a:schemeClr val="accent1">
                  <a:lumMod val="75000"/>
                </a:schemeClr>
              </a:solidFill>
            </a:endParaRPr>
          </a:p>
          <a:p>
            <a:r>
              <a:rPr lang="en-GB" sz="1600" dirty="0">
                <a:solidFill>
                  <a:schemeClr val="accent1">
                    <a:lumMod val="75000"/>
                  </a:schemeClr>
                </a:solidFill>
              </a:rPr>
              <a:t>You can always try low or zero-calorie sweeteners (also known as artificial sweeteners) to help you cut back. Cutting out these added sugars can help you control your blood glucose levels and help keep your weight down. If your diabetes treatment means you get hypos, and you use sugary drinks to treat them, this is still important for your diabetes management and you shouldn’t cut this out. However, if you are having regular hypos it is really important to discuss this with your diabetes team.</a:t>
            </a:r>
          </a:p>
          <a:p>
            <a:endParaRPr lang="en-GB" sz="1600" dirty="0">
              <a:solidFill>
                <a:schemeClr val="accent1">
                  <a:lumMod val="75000"/>
                </a:schemeClr>
              </a:solidFill>
            </a:endParaRP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159342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755422"/>
          </a:xfrm>
          <a:prstGeom prst="rect">
            <a:avLst/>
          </a:prstGeom>
        </p:spPr>
        <p:txBody>
          <a:bodyPr wrap="square">
            <a:spAutoFit/>
          </a:bodyPr>
          <a:lstStyle/>
          <a:p>
            <a:r>
              <a:rPr lang="en-GB" sz="1600" b="1" dirty="0">
                <a:solidFill>
                  <a:schemeClr val="accent1">
                    <a:lumMod val="75000"/>
                  </a:schemeClr>
                </a:solidFill>
              </a:rPr>
              <a:t>7. Be Smart with Snacks: </a:t>
            </a:r>
            <a:r>
              <a:rPr lang="en-GB" sz="1600" dirty="0">
                <a:solidFill>
                  <a:schemeClr val="accent1">
                    <a:lumMod val="75000"/>
                  </a:schemeClr>
                </a:solidFill>
              </a:rPr>
              <a:t>If you want a snack, choose yoghurts, unsalted nuts, seeds, fruits and vegetables instead of crisps, chips, biscuits and chocolates. But watch your portions still – it’ll help you keep an eye on your weight.</a:t>
            </a:r>
          </a:p>
          <a:p>
            <a:endParaRPr lang="en-GB" sz="1600" b="1" dirty="0">
              <a:solidFill>
                <a:schemeClr val="accent1">
                  <a:lumMod val="75000"/>
                </a:schemeClr>
              </a:solidFill>
            </a:endParaRPr>
          </a:p>
          <a:p>
            <a:r>
              <a:rPr lang="en-GB" sz="1600" b="1" dirty="0">
                <a:solidFill>
                  <a:schemeClr val="accent1">
                    <a:lumMod val="75000"/>
                  </a:schemeClr>
                </a:solidFill>
              </a:rPr>
              <a:t>8. Drink Alcohol Sensibly: </a:t>
            </a:r>
            <a:r>
              <a:rPr lang="en-GB" sz="1600" dirty="0">
                <a:solidFill>
                  <a:schemeClr val="accent1">
                    <a:lumMod val="75000"/>
                  </a:schemeClr>
                </a:solidFill>
              </a:rPr>
              <a:t>Alcohol is high in calories, so if you do drink and you’re trying to lose weight, think about cutting back. Try to keep to a maximum of 14 units a week. But spread it out to avoid binge drinking, and go several days a week without alcohol. If you take insulin or other diabetes medications, it’s also not a good idea to drink on an empty stomach. This is because alcohol can make hypos more likely to happen.</a:t>
            </a:r>
          </a:p>
          <a:p>
            <a:endParaRPr lang="en-GB" sz="1600" dirty="0">
              <a:solidFill>
                <a:schemeClr val="accent1">
                  <a:lumMod val="75000"/>
                </a:schemeClr>
              </a:solidFill>
            </a:endParaRPr>
          </a:p>
          <a:p>
            <a:r>
              <a:rPr lang="en-GB" sz="1600" b="1" dirty="0">
                <a:solidFill>
                  <a:schemeClr val="accent1">
                    <a:lumMod val="75000"/>
                  </a:schemeClr>
                </a:solidFill>
              </a:rPr>
              <a:t>9. Don’t Bother with so-called Diabetic Food: </a:t>
            </a:r>
            <a:r>
              <a:rPr lang="en-GB" sz="1600" dirty="0">
                <a:solidFill>
                  <a:schemeClr val="accent1">
                    <a:lumMod val="75000"/>
                  </a:schemeClr>
                </a:solidFill>
              </a:rPr>
              <a:t>To say food is a diabetic food is now against the law. This is because there isn’t any evidence that these foods offer you a special benefit overeating healthy. They can also often contain just as much fat and calories as similar products and can still affect your blood glucose level. These foods can also sometimes have a laxative effect.</a:t>
            </a:r>
          </a:p>
          <a:p>
            <a:endParaRPr lang="en-GB" sz="1600" dirty="0">
              <a:solidFill>
                <a:schemeClr val="accent1">
                  <a:lumMod val="75000"/>
                </a:schemeClr>
              </a:solidFill>
            </a:endParaRPr>
          </a:p>
          <a:p>
            <a:r>
              <a:rPr lang="en-GB" sz="1600" b="1" dirty="0">
                <a:solidFill>
                  <a:schemeClr val="accent1">
                    <a:lumMod val="75000"/>
                  </a:schemeClr>
                </a:solidFill>
              </a:rPr>
              <a:t>10. Get Your Minerals and Vitamins from Foods: </a:t>
            </a:r>
            <a:r>
              <a:rPr lang="en-GB" sz="1600" dirty="0">
                <a:solidFill>
                  <a:schemeClr val="accent1">
                    <a:lumMod val="75000"/>
                  </a:schemeClr>
                </a:solidFill>
              </a:rPr>
              <a:t>There’s no evidence that mineral and vitamin supplements help you manage your diabetes. So, unless you’ve been told to take something by your healthcare team, like folic acid for pregnancy, you don’t need to take supplements. It’s better to get your essential nutrients by eating a mixture of different foods. This is because some supplements can affect your medications or make some diabetes complications worse, like kidney disease.</a:t>
            </a:r>
          </a:p>
          <a:p>
            <a:endParaRPr lang="en-GB" sz="1600" dirty="0">
              <a:solidFill>
                <a:schemeClr val="accent1">
                  <a:lumMod val="75000"/>
                </a:schemeClr>
              </a:solidFill>
            </a:endParaRPr>
          </a:p>
          <a:p>
            <a:r>
              <a:rPr lang="en-GB" sz="1600" b="1" dirty="0">
                <a:solidFill>
                  <a:schemeClr val="accent1">
                    <a:lumMod val="75000"/>
                  </a:schemeClr>
                </a:solidFill>
              </a:rPr>
              <a:t>Portion Sizes: </a:t>
            </a:r>
            <a:r>
              <a:rPr lang="en-GB" sz="1600" dirty="0">
                <a:solidFill>
                  <a:schemeClr val="accent1">
                    <a:lumMod val="75000"/>
                  </a:schemeClr>
                </a:solidFill>
              </a:rPr>
              <a:t>Portion sizes are important to think about whether you have Type 1 or Type 2. It makes calculating nutritional facts when you’re carb counting or managing your weight a lot easier. Remember, portion sizes are different for everyone, so what’s right for someone else might not be right for you. People with diabetes should be referred to a dietitian for specific advice about managing their diet.</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4418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6247864"/>
          </a:xfrm>
          <a:prstGeom prst="rect">
            <a:avLst/>
          </a:prstGeom>
        </p:spPr>
        <p:txBody>
          <a:bodyPr wrap="square">
            <a:spAutoFit/>
          </a:bodyPr>
          <a:lstStyle/>
          <a:p>
            <a:r>
              <a:rPr lang="en-GB" sz="1600" b="1" u="sng" dirty="0">
                <a:solidFill>
                  <a:schemeClr val="accent1">
                    <a:lumMod val="75000"/>
                  </a:schemeClr>
                </a:solidFill>
              </a:rPr>
              <a:t>MANAGING WEIGHT</a:t>
            </a:r>
          </a:p>
          <a:p>
            <a:endParaRPr lang="en-GB" sz="1600" b="1" u="sng" dirty="0">
              <a:solidFill>
                <a:schemeClr val="accent1">
                  <a:lumMod val="75000"/>
                </a:schemeClr>
              </a:solidFill>
            </a:endParaRPr>
          </a:p>
          <a:p>
            <a:r>
              <a:rPr lang="en-GB" sz="1600" dirty="0">
                <a:solidFill>
                  <a:schemeClr val="accent1">
                    <a:lumMod val="75000"/>
                  </a:schemeClr>
                </a:solidFill>
              </a:rPr>
              <a:t>Weight is a key factor in the development and management of Type 2 diabetes. For people with Type 2 diabetes who may be overweight, losing weight should be the primary management strategy as it really improves diabetes management by helping to lower blood glucose levels and reduce the risk of cardiovascular disease (CVD).</a:t>
            </a:r>
          </a:p>
          <a:p>
            <a:endParaRPr lang="en-GB" sz="1600" dirty="0">
              <a:solidFill>
                <a:schemeClr val="accent1">
                  <a:lumMod val="75000"/>
                </a:schemeClr>
              </a:solidFill>
            </a:endParaRPr>
          </a:p>
          <a:p>
            <a:r>
              <a:rPr lang="en-GB" sz="1600" dirty="0">
                <a:solidFill>
                  <a:schemeClr val="accent1">
                    <a:lumMod val="75000"/>
                  </a:schemeClr>
                </a:solidFill>
              </a:rPr>
              <a:t>Overweight individuals should aim for at least 5% weight loss to improve their blood glucose control.</a:t>
            </a:r>
          </a:p>
          <a:p>
            <a:endParaRPr lang="en-GB" sz="1600" dirty="0">
              <a:solidFill>
                <a:schemeClr val="accent1">
                  <a:lumMod val="75000"/>
                </a:schemeClr>
              </a:solidFill>
            </a:endParaRPr>
          </a:p>
          <a:p>
            <a:r>
              <a:rPr lang="en-GB" sz="1600" dirty="0">
                <a:solidFill>
                  <a:schemeClr val="accent1">
                    <a:lumMod val="75000"/>
                  </a:schemeClr>
                </a:solidFill>
              </a:rPr>
              <a:t>There are different ways of approaching weight loss. With substantial weight loss, some people are able to put their Type 2 diabetes into remission. See the next page for more information on this.</a:t>
            </a:r>
          </a:p>
          <a:p>
            <a:endParaRPr lang="en-GB" sz="1600" dirty="0">
              <a:solidFill>
                <a:schemeClr val="accent1">
                  <a:lumMod val="75000"/>
                </a:schemeClr>
              </a:solidFill>
            </a:endParaRPr>
          </a:p>
          <a:p>
            <a:r>
              <a:rPr lang="en-GB" sz="1600" b="1" dirty="0">
                <a:solidFill>
                  <a:schemeClr val="accent1">
                    <a:lumMod val="75000"/>
                  </a:schemeClr>
                </a:solidFill>
              </a:rPr>
              <a:t>Remission of Type 2 Diabetes:</a:t>
            </a:r>
          </a:p>
          <a:p>
            <a:endParaRPr lang="en-GB" sz="1600" dirty="0">
              <a:solidFill>
                <a:schemeClr val="accent1">
                  <a:lumMod val="75000"/>
                </a:schemeClr>
              </a:solidFill>
            </a:endParaRPr>
          </a:p>
          <a:p>
            <a:r>
              <a:rPr lang="en-GB" sz="1600" dirty="0">
                <a:solidFill>
                  <a:schemeClr val="accent1">
                    <a:lumMod val="75000"/>
                  </a:schemeClr>
                </a:solidFill>
              </a:rPr>
              <a:t>Type 2 diabetes remission is possible through weight loss achieved through intensive lifestyle changes or bariatric surgery. </a:t>
            </a:r>
          </a:p>
          <a:p>
            <a:endParaRPr lang="en-GB" sz="1600" dirty="0">
              <a:solidFill>
                <a:schemeClr val="accent1">
                  <a:lumMod val="75000"/>
                </a:schemeClr>
              </a:solidFill>
            </a:endParaRPr>
          </a:p>
          <a:p>
            <a:r>
              <a:rPr lang="en-GB" sz="1600" dirty="0">
                <a:solidFill>
                  <a:schemeClr val="accent1">
                    <a:lumMod val="75000"/>
                  </a:schemeClr>
                </a:solidFill>
              </a:rPr>
              <a:t>Remission doesn’t mean that Type 2 diabetes is gone for good. It means that someone is relieved of diabetes symptoms and the need for management with blood glucose lowering medications. Overweight or obese people with Type 2 diabetes wanting to achieve remission should aim to lose approximately 15kg as soon as possible after they are diagnosed. For support to achieve remission people should be referred to a dietitian or weight management services.</a:t>
            </a:r>
          </a:p>
          <a:p>
            <a:endParaRPr lang="en-GB" sz="1600" dirty="0">
              <a:solidFill>
                <a:schemeClr val="accent1">
                  <a:lumMod val="75000"/>
                </a:schemeClr>
              </a:solidFill>
            </a:endParaRPr>
          </a:p>
          <a:p>
            <a:r>
              <a:rPr lang="en-GB" sz="1600" b="1" dirty="0">
                <a:solidFill>
                  <a:schemeClr val="accent1">
                    <a:lumMod val="75000"/>
                  </a:schemeClr>
                </a:solidFill>
              </a:rPr>
              <a:t>Dietary Interventions:</a:t>
            </a:r>
          </a:p>
          <a:p>
            <a:endParaRPr lang="en-GB" sz="1600" dirty="0">
              <a:solidFill>
                <a:schemeClr val="accent1">
                  <a:lumMod val="75000"/>
                </a:schemeClr>
              </a:solidFill>
            </a:endParaRPr>
          </a:p>
          <a:p>
            <a:r>
              <a:rPr lang="en-GB" sz="1600" dirty="0">
                <a:solidFill>
                  <a:schemeClr val="accent1">
                    <a:lumMod val="75000"/>
                  </a:schemeClr>
                </a:solidFill>
              </a:rPr>
              <a:t>Various dietary interventions such as low fat diets, low carbohydrate diets, Mediterranean diets, very low-calorie diets, and meal replacements have been used to achieve weight loss in people with Type 2 diabetes. An individualised approach should be taken.</a:t>
            </a:r>
          </a:p>
        </p:txBody>
      </p:sp>
      <p:pic>
        <p:nvPicPr>
          <p:cNvPr id="8194" name="Picture 2" descr="Medical Weight Loss — Ageless Image Med Spa">
            <a:extLst>
              <a:ext uri="{FF2B5EF4-FFF2-40B4-BE49-F238E27FC236}">
                <a16:creationId xmlns:a16="http://schemas.microsoft.com/office/drawing/2014/main" id="{FFC0A577-C4CB-42C6-AADB-6EC93EE66CAB}"/>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686026" y="3122931"/>
            <a:ext cx="5608214" cy="3735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661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293209"/>
          </a:xfrm>
          <a:prstGeom prst="rect">
            <a:avLst/>
          </a:prstGeom>
        </p:spPr>
        <p:txBody>
          <a:bodyPr wrap="square">
            <a:spAutoFit/>
          </a:bodyPr>
          <a:lstStyle/>
          <a:p>
            <a:r>
              <a:rPr lang="en-GB" sz="1600" b="1" dirty="0">
                <a:solidFill>
                  <a:schemeClr val="accent1">
                    <a:lumMod val="75000"/>
                  </a:schemeClr>
                </a:solidFill>
              </a:rPr>
              <a:t>Bariatric Surgery:</a:t>
            </a:r>
          </a:p>
          <a:p>
            <a:endParaRPr lang="en-GB" sz="1600" dirty="0">
              <a:solidFill>
                <a:schemeClr val="accent1">
                  <a:lumMod val="75000"/>
                </a:schemeClr>
              </a:solidFill>
            </a:endParaRPr>
          </a:p>
          <a:p>
            <a:r>
              <a:rPr lang="en-GB" sz="1600" dirty="0">
                <a:solidFill>
                  <a:schemeClr val="accent1">
                    <a:lumMod val="75000"/>
                  </a:schemeClr>
                </a:solidFill>
              </a:rPr>
              <a:t>Weight loss surgery (or bariatric surgery) can be an effective treatment for some people with Type 2 diabetes. Some people with Type 2 diabetes undergoing bariatric surgery may be able to achieve remission of their diabetes.</a:t>
            </a:r>
          </a:p>
          <a:p>
            <a:endParaRPr lang="en-GB" sz="1600" dirty="0">
              <a:solidFill>
                <a:schemeClr val="accent1">
                  <a:lumMod val="75000"/>
                </a:schemeClr>
              </a:solidFill>
            </a:endParaRPr>
          </a:p>
          <a:p>
            <a:r>
              <a:rPr lang="en-GB" sz="1600" b="1" dirty="0">
                <a:solidFill>
                  <a:schemeClr val="accent1">
                    <a:lumMod val="75000"/>
                  </a:schemeClr>
                </a:solidFill>
              </a:rPr>
              <a:t>According to the international clinical guidelines published in May 2016 candidates for weight loss surgery should:</a:t>
            </a:r>
          </a:p>
          <a:p>
            <a:pPr marL="285750" indent="-285750">
              <a:buFont typeface="Arial" panose="020B0604020202020204" pitchFamily="34" charset="0"/>
              <a:buChar char="•"/>
            </a:pPr>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have a BMI (Body Mass index) of over 40, regardless of how well their Type 2 diabetes is managed, or what other diabetes treatment they are undergoing</a:t>
            </a:r>
          </a:p>
          <a:p>
            <a:pPr marL="285750" indent="-285750">
              <a:buFont typeface="Arial" panose="020B0604020202020204" pitchFamily="34" charset="0"/>
              <a:buChar char="•"/>
            </a:pPr>
            <a:r>
              <a:rPr lang="en-GB" sz="1600" dirty="0">
                <a:solidFill>
                  <a:schemeClr val="accent1">
                    <a:lumMod val="75000"/>
                  </a:schemeClr>
                </a:solidFill>
              </a:rPr>
              <a:t>have a BMI of 35-40 with blood sugar levels that aren’t sufficiently controlled by following a healthy lifestyle and taking medication for Type 2 diabetes.</a:t>
            </a:r>
          </a:p>
          <a:p>
            <a:pPr marL="285750" indent="-285750">
              <a:buFont typeface="Arial" panose="020B0604020202020204" pitchFamily="34" charset="0"/>
              <a:buChar char="•"/>
            </a:pPr>
            <a:r>
              <a:rPr lang="en-GB" sz="1600" dirty="0">
                <a:solidFill>
                  <a:schemeClr val="accent1">
                    <a:lumMod val="75000"/>
                  </a:schemeClr>
                </a:solidFill>
              </a:rPr>
              <a:t>They also outline lower BMI thresholds for people of Asian background with Type 2 diabetes.</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153858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6740307"/>
          </a:xfrm>
          <a:prstGeom prst="rect">
            <a:avLst/>
          </a:prstGeom>
        </p:spPr>
        <p:txBody>
          <a:bodyPr wrap="square">
            <a:spAutoFit/>
          </a:bodyPr>
          <a:lstStyle/>
          <a:p>
            <a:r>
              <a:rPr lang="en-GB" sz="1600" b="1" u="sng" dirty="0">
                <a:solidFill>
                  <a:schemeClr val="accent1">
                    <a:lumMod val="75000"/>
                  </a:schemeClr>
                </a:solidFill>
              </a:rPr>
              <a:t>PHYSICAL ACTIVITY</a:t>
            </a:r>
          </a:p>
          <a:p>
            <a:endParaRPr lang="en-GB" sz="1600" b="1" u="sng" dirty="0">
              <a:solidFill>
                <a:schemeClr val="accent1">
                  <a:lumMod val="75000"/>
                </a:schemeClr>
              </a:solidFill>
            </a:endParaRPr>
          </a:p>
          <a:p>
            <a:r>
              <a:rPr lang="en-GB" sz="1600" dirty="0">
                <a:solidFill>
                  <a:schemeClr val="accent1">
                    <a:lumMod val="75000"/>
                  </a:schemeClr>
                </a:solidFill>
              </a:rPr>
              <a:t>Physical activity can help to improve blood glucose, as well as improve fitness, prevent excess weight gain, lower blood pressure and keep the heart healthy. It also improves self-esteem and reduces the symptoms of depression and anxiety.</a:t>
            </a:r>
          </a:p>
          <a:p>
            <a:endParaRPr lang="en-GB" sz="1600" dirty="0">
              <a:solidFill>
                <a:schemeClr val="accent1">
                  <a:lumMod val="75000"/>
                </a:schemeClr>
              </a:solidFill>
            </a:endParaRPr>
          </a:p>
          <a:p>
            <a:r>
              <a:rPr lang="en-GB" sz="1600" b="1" dirty="0">
                <a:solidFill>
                  <a:schemeClr val="accent1">
                    <a:lumMod val="75000"/>
                  </a:schemeClr>
                </a:solidFill>
              </a:rPr>
              <a:t>The Chief Medical Officers' recommendations are: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Adults should be active on a daily basis, minimising the amount of time spent being sedentary.</a:t>
            </a:r>
          </a:p>
          <a:p>
            <a:pPr marL="285750" indent="-285750">
              <a:buFont typeface="Arial" panose="020B0604020202020204" pitchFamily="34" charset="0"/>
              <a:buChar char="•"/>
            </a:pPr>
            <a:r>
              <a:rPr lang="en-GB" sz="1600" dirty="0">
                <a:solidFill>
                  <a:schemeClr val="accent1">
                    <a:lumMod val="75000"/>
                  </a:schemeClr>
                </a:solidFill>
              </a:rPr>
              <a:t>Working towards a target of at least 150 minutes of moderate intensity activity (2 ½ hours) over the course of a week.</a:t>
            </a:r>
          </a:p>
          <a:p>
            <a:pPr marL="285750" indent="-285750">
              <a:buFont typeface="Arial" panose="020B0604020202020204" pitchFamily="34" charset="0"/>
              <a:buChar char="•"/>
            </a:pPr>
            <a:r>
              <a:rPr lang="en-GB" sz="1600" dirty="0">
                <a:solidFill>
                  <a:schemeClr val="accent1">
                    <a:lumMod val="75000"/>
                  </a:schemeClr>
                </a:solidFill>
              </a:rPr>
              <a:t>People choosing to do vigorous intensity activity should aim for 75 minutes over the course of the week.</a:t>
            </a:r>
          </a:p>
          <a:p>
            <a:pPr marL="285750" indent="-285750">
              <a:buFont typeface="Arial" panose="020B0604020202020204" pitchFamily="34" charset="0"/>
              <a:buChar char="•"/>
            </a:pPr>
            <a:r>
              <a:rPr lang="en-GB" sz="1600" dirty="0">
                <a:solidFill>
                  <a:schemeClr val="accent1">
                    <a:lumMod val="75000"/>
                  </a:schemeClr>
                </a:solidFill>
              </a:rPr>
              <a:t>Include activities that increase muscle strength at least twice a week.</a:t>
            </a:r>
          </a:p>
          <a:p>
            <a:pPr marL="285750" indent="-285750">
              <a:buFont typeface="Arial" panose="020B0604020202020204" pitchFamily="34" charset="0"/>
              <a:buChar char="•"/>
            </a:pPr>
            <a:r>
              <a:rPr lang="en-GB" sz="1600" dirty="0">
                <a:solidFill>
                  <a:schemeClr val="accent1">
                    <a:lumMod val="75000"/>
                  </a:schemeClr>
                </a:solidFill>
              </a:rPr>
              <a:t>Any activity is better than none, and more is better still.</a:t>
            </a:r>
          </a:p>
          <a:p>
            <a:endParaRPr lang="en-GB" sz="1600" dirty="0">
              <a:solidFill>
                <a:schemeClr val="accent1">
                  <a:lumMod val="75000"/>
                </a:schemeClr>
              </a:solidFill>
            </a:endParaRPr>
          </a:p>
          <a:p>
            <a:r>
              <a:rPr lang="en-GB" sz="1600" dirty="0">
                <a:solidFill>
                  <a:schemeClr val="accent1">
                    <a:lumMod val="75000"/>
                  </a:schemeClr>
                </a:solidFill>
              </a:rPr>
              <a:t>The guidelines for children are different.</a:t>
            </a:r>
          </a:p>
          <a:p>
            <a:endParaRPr lang="en-GB" sz="1600" dirty="0">
              <a:solidFill>
                <a:schemeClr val="accent1">
                  <a:lumMod val="75000"/>
                </a:schemeClr>
              </a:solidFill>
            </a:endParaRPr>
          </a:p>
          <a:p>
            <a:r>
              <a:rPr lang="en-GB" sz="1600" dirty="0">
                <a:solidFill>
                  <a:schemeClr val="accent1">
                    <a:lumMod val="75000"/>
                  </a:schemeClr>
                </a:solidFill>
              </a:rPr>
              <a:t>People may require support to increase the amount of physical activity they do, especially if they do very little to start out with. People may need help from their healthcare team:</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To find an activity that they will enjoy.</a:t>
            </a:r>
          </a:p>
          <a:p>
            <a:pPr marL="285750" indent="-285750">
              <a:buFont typeface="Arial" panose="020B0604020202020204" pitchFamily="34" charset="0"/>
              <a:buChar char="•"/>
            </a:pPr>
            <a:r>
              <a:rPr lang="en-GB" sz="1600" dirty="0">
                <a:solidFill>
                  <a:schemeClr val="accent1">
                    <a:lumMod val="75000"/>
                  </a:schemeClr>
                </a:solidFill>
              </a:rPr>
              <a:t>To find an activity that is suitable, especially if they have conditions that may restrict their mobility or ability to be active e.g. angina, osteoporosis, asthma, have had a heart attack or complications of diabetes like foot or eye problems.</a:t>
            </a:r>
          </a:p>
          <a:p>
            <a:pPr marL="285750" indent="-285750">
              <a:buFont typeface="Arial" panose="020B0604020202020204" pitchFamily="34" charset="0"/>
              <a:buChar char="•"/>
            </a:pPr>
            <a:r>
              <a:rPr lang="en-GB" sz="1600" dirty="0">
                <a:solidFill>
                  <a:schemeClr val="accent1">
                    <a:lumMod val="75000"/>
                  </a:schemeClr>
                </a:solidFill>
              </a:rPr>
              <a:t>To be aware of the risk of hypoglycaemia associated with physical activity and the use of certain medications, and how to adjust such medications appropriately.</a:t>
            </a:r>
          </a:p>
          <a:p>
            <a:pPr marL="285750" indent="-285750">
              <a:buFont typeface="Arial" panose="020B0604020202020204" pitchFamily="34" charset="0"/>
              <a:buChar char="•"/>
            </a:pPr>
            <a:r>
              <a:rPr lang="en-GB" sz="1600" dirty="0">
                <a:solidFill>
                  <a:schemeClr val="accent1">
                    <a:lumMod val="75000"/>
                  </a:schemeClr>
                </a:solidFill>
              </a:rPr>
              <a:t>To set targets and keep a physical activity diary to track their progress.</a:t>
            </a:r>
          </a:p>
          <a:p>
            <a:pPr marL="285750" indent="-285750">
              <a:buFont typeface="Arial" panose="020B0604020202020204" pitchFamily="34" charset="0"/>
              <a:buChar char="•"/>
            </a:pPr>
            <a:r>
              <a:rPr lang="en-GB" sz="1600" dirty="0">
                <a:solidFill>
                  <a:schemeClr val="accent1">
                    <a:lumMod val="75000"/>
                  </a:schemeClr>
                </a:solidFill>
              </a:rPr>
              <a:t>To signpost them to local exercise schemes, e.g. 'exercise on prescription' and walking clubs.</a:t>
            </a:r>
          </a:p>
          <a:p>
            <a:pPr marL="285750" indent="-285750">
              <a:buFont typeface="Arial" panose="020B0604020202020204" pitchFamily="34" charset="0"/>
              <a:buChar char="•"/>
            </a:pPr>
            <a:endParaRPr lang="en-GB" sz="1600" dirty="0">
              <a:solidFill>
                <a:schemeClr val="accent1">
                  <a:lumMod val="75000"/>
                </a:schemeClr>
              </a:solidFill>
            </a:endParaRPr>
          </a:p>
          <a:p>
            <a:endParaRPr lang="en-GB" sz="1600" dirty="0">
              <a:solidFill>
                <a:schemeClr val="accent1">
                  <a:lumMod val="75000"/>
                </a:schemeClr>
              </a:solidFill>
            </a:endParaRPr>
          </a:p>
        </p:txBody>
      </p:sp>
      <p:pic>
        <p:nvPicPr>
          <p:cNvPr id="9218" name="Picture 2" descr="Stress and Your Health | CS Healthcare">
            <a:extLst>
              <a:ext uri="{FF2B5EF4-FFF2-40B4-BE49-F238E27FC236}">
                <a16:creationId xmlns:a16="http://schemas.microsoft.com/office/drawing/2014/main" id="{654315F1-37A4-4BF7-BBCD-C85BF10A5678}"/>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669248" y="3536379"/>
            <a:ext cx="5410199" cy="32461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89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55884" y="497901"/>
            <a:ext cx="10366131" cy="3293209"/>
          </a:xfrm>
          <a:prstGeom prst="rect">
            <a:avLst/>
          </a:prstGeom>
        </p:spPr>
        <p:txBody>
          <a:bodyPr wrap="square">
            <a:spAutoFit/>
          </a:bodyPr>
          <a:lstStyle/>
          <a:p>
            <a:r>
              <a:rPr lang="da-DK" sz="1600" b="1" u="sng" dirty="0">
                <a:solidFill>
                  <a:schemeClr val="accent1">
                    <a:lumMod val="75000"/>
                  </a:schemeClr>
                </a:solidFill>
              </a:rPr>
              <a:t>MEDICATION FOR TYPE 2 DIABETES</a:t>
            </a:r>
          </a:p>
          <a:p>
            <a:endParaRPr lang="da-DK" sz="1600" b="1" u="sng" dirty="0">
              <a:solidFill>
                <a:schemeClr val="accent1">
                  <a:lumMod val="75000"/>
                </a:schemeClr>
              </a:solidFill>
            </a:endParaRPr>
          </a:p>
          <a:p>
            <a:r>
              <a:rPr lang="en-GB" sz="1600" dirty="0">
                <a:solidFill>
                  <a:schemeClr val="accent1">
                    <a:lumMod val="75000"/>
                  </a:schemeClr>
                </a:solidFill>
              </a:rPr>
              <a:t>Treatment for Type 2 diabetes is likely to change over time and at some point medication may need to be considered. Some people who can initially control their diabetes with one type of medication may need to change that medication or need to take a combination of different types.</a:t>
            </a:r>
          </a:p>
          <a:p>
            <a:endParaRPr lang="en-GB" sz="1600" dirty="0">
              <a:solidFill>
                <a:schemeClr val="accent1">
                  <a:lumMod val="75000"/>
                </a:schemeClr>
              </a:solidFill>
            </a:endParaRPr>
          </a:p>
          <a:p>
            <a:r>
              <a:rPr lang="en-GB" sz="1600" dirty="0">
                <a:solidFill>
                  <a:schemeClr val="accent1">
                    <a:lumMod val="75000"/>
                  </a:schemeClr>
                </a:solidFill>
              </a:rPr>
              <a:t>People with diabetes should be encouraged to discuss what type of medication may be suitable for them with their diabetes healthcare team.</a:t>
            </a:r>
          </a:p>
          <a:p>
            <a:endParaRPr lang="en-GB" sz="1600" dirty="0">
              <a:solidFill>
                <a:schemeClr val="accent1">
                  <a:lumMod val="75000"/>
                </a:schemeClr>
              </a:solidFill>
            </a:endParaRPr>
          </a:p>
          <a:p>
            <a:r>
              <a:rPr lang="en-GB" sz="1600" dirty="0">
                <a:solidFill>
                  <a:schemeClr val="accent1">
                    <a:lumMod val="75000"/>
                  </a:schemeClr>
                </a:solidFill>
              </a:rPr>
              <a:t>The table below shows the different groups of non-insulin medication available for treating Type 2 diabetes. It is important to know the different types of medications, how they work and the possible side effects, as you are likely to come across these in practice. </a:t>
            </a:r>
          </a:p>
          <a:p>
            <a:endParaRPr lang="en-GB" sz="1600" dirty="0">
              <a:solidFill>
                <a:schemeClr val="accent1">
                  <a:lumMod val="75000"/>
                </a:schemeClr>
              </a:solidFill>
            </a:endParaRPr>
          </a:p>
        </p:txBody>
      </p:sp>
      <p:pic>
        <p:nvPicPr>
          <p:cNvPr id="3" name="Picture 2">
            <a:extLst>
              <a:ext uri="{FF2B5EF4-FFF2-40B4-BE49-F238E27FC236}">
                <a16:creationId xmlns:a16="http://schemas.microsoft.com/office/drawing/2014/main" id="{5019CBBA-FC0D-4D09-A321-D558EF166D75}"/>
              </a:ext>
            </a:extLst>
          </p:cNvPr>
          <p:cNvPicPr>
            <a:picLocks noChangeAspect="1"/>
          </p:cNvPicPr>
          <p:nvPr/>
        </p:nvPicPr>
        <p:blipFill>
          <a:blip r:embed="rId4"/>
          <a:stretch>
            <a:fillRect/>
          </a:stretch>
        </p:blipFill>
        <p:spPr>
          <a:xfrm>
            <a:off x="2784017" y="3501874"/>
            <a:ext cx="6074850" cy="3293209"/>
          </a:xfrm>
          <a:prstGeom prst="rect">
            <a:avLst/>
          </a:prstGeom>
        </p:spPr>
      </p:pic>
    </p:spTree>
    <p:custDataLst>
      <p:tags r:id="rId1"/>
    </p:custDataLst>
    <p:extLst>
      <p:ext uri="{BB962C8B-B14F-4D97-AF65-F5344CB8AC3E}">
        <p14:creationId xmlns:p14="http://schemas.microsoft.com/office/powerpoint/2010/main" val="43230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6247864"/>
          </a:xfrm>
          <a:prstGeom prst="rect">
            <a:avLst/>
          </a:prstGeom>
        </p:spPr>
        <p:txBody>
          <a:bodyPr wrap="square">
            <a:spAutoFit/>
          </a:bodyPr>
          <a:lstStyle/>
          <a:p>
            <a:r>
              <a:rPr lang="en-GB" sz="1600" b="1" u="sng" dirty="0">
                <a:solidFill>
                  <a:schemeClr val="accent1">
                    <a:lumMod val="75000"/>
                  </a:schemeClr>
                </a:solidFill>
              </a:rPr>
              <a:t>USING INSULIN</a:t>
            </a:r>
          </a:p>
          <a:p>
            <a:endParaRPr lang="en-GB" sz="1600" b="1" u="sng" dirty="0">
              <a:solidFill>
                <a:schemeClr val="accent1">
                  <a:lumMod val="75000"/>
                </a:schemeClr>
              </a:solidFill>
            </a:endParaRPr>
          </a:p>
          <a:p>
            <a:r>
              <a:rPr lang="en-GB" sz="1600" dirty="0">
                <a:solidFill>
                  <a:schemeClr val="accent1">
                    <a:lumMod val="75000"/>
                  </a:schemeClr>
                </a:solidFill>
              </a:rPr>
              <a:t>In Type 1 diabetes, the pancreas has stopped producing insulin altogether, so these people will need insulin delivered by injection or pump to treat their diabetes. People with Type 1 diabetes are usually seen in secondary care.</a:t>
            </a:r>
          </a:p>
          <a:p>
            <a:endParaRPr lang="en-GB" sz="1600" dirty="0">
              <a:solidFill>
                <a:schemeClr val="accent1">
                  <a:lumMod val="75000"/>
                </a:schemeClr>
              </a:solidFill>
            </a:endParaRPr>
          </a:p>
          <a:p>
            <a:r>
              <a:rPr lang="en-GB" sz="1600" dirty="0">
                <a:solidFill>
                  <a:schemeClr val="accent1">
                    <a:lumMod val="75000"/>
                  </a:schemeClr>
                </a:solidFill>
              </a:rPr>
              <a:t>In Type 2 diabetes, insulin may be an option when the medication used to treat diabetes is no longer able to control blood glucose levels. Insulin may be recommended instead of or in addition to the existing medication people take. People may be started on insulin in primary care.</a:t>
            </a:r>
          </a:p>
          <a:p>
            <a:endParaRPr lang="en-GB" sz="1600" dirty="0">
              <a:solidFill>
                <a:schemeClr val="accent1">
                  <a:lumMod val="75000"/>
                </a:schemeClr>
              </a:solidFill>
            </a:endParaRPr>
          </a:p>
          <a:p>
            <a:r>
              <a:rPr lang="en-GB" sz="1600" dirty="0">
                <a:solidFill>
                  <a:schemeClr val="accent1">
                    <a:lumMod val="75000"/>
                  </a:schemeClr>
                </a:solidFill>
              </a:rPr>
              <a:t>It's a common misconception but starting insulin does not mean that people with Type 2 diabetes have developed Type 1 diabetes.</a:t>
            </a:r>
          </a:p>
          <a:p>
            <a:endParaRPr lang="en-GB" sz="1600" dirty="0">
              <a:solidFill>
                <a:schemeClr val="accent1">
                  <a:lumMod val="75000"/>
                </a:schemeClr>
              </a:solidFill>
            </a:endParaRPr>
          </a:p>
          <a:p>
            <a:r>
              <a:rPr lang="en-GB" sz="1600" dirty="0">
                <a:solidFill>
                  <a:schemeClr val="accent1">
                    <a:lumMod val="75000"/>
                  </a:schemeClr>
                </a:solidFill>
              </a:rPr>
              <a:t>Insulin is a protein, so it would be digested in the stomach if taken in a tablet form. Therefore it needs to be delivered via a syringe, pen injector or a pump.</a:t>
            </a:r>
          </a:p>
          <a:p>
            <a:endParaRPr lang="en-GB" sz="1600" dirty="0">
              <a:solidFill>
                <a:schemeClr val="accent1">
                  <a:lumMod val="75000"/>
                </a:schemeClr>
              </a:solidFill>
            </a:endParaRPr>
          </a:p>
          <a:p>
            <a:r>
              <a:rPr lang="en-GB" sz="1600" dirty="0">
                <a:solidFill>
                  <a:schemeClr val="accent1">
                    <a:lumMod val="75000"/>
                  </a:schemeClr>
                </a:solidFill>
              </a:rPr>
              <a:t>Insulin is made in different ways:</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Human insulin: this is synthetic and engineered in a laboratory. It is identical to human insulin.</a:t>
            </a:r>
          </a:p>
          <a:p>
            <a:pPr marL="285750" indent="-285750">
              <a:buFont typeface="Arial" panose="020B0604020202020204" pitchFamily="34" charset="0"/>
              <a:buChar char="•"/>
            </a:pPr>
            <a:r>
              <a:rPr lang="en-GB" sz="1600" dirty="0">
                <a:solidFill>
                  <a:schemeClr val="accent1">
                    <a:lumMod val="75000"/>
                  </a:schemeClr>
                </a:solidFill>
              </a:rPr>
              <a:t>Human insulin analogues: most insulin prescribed today is genetically engineered human insulin, known as ‘analogue’ insulin. They have been altered to change the way they are absorbed after being injected. Currently there are rapid-acting and long acting analogues of insulin.</a:t>
            </a:r>
          </a:p>
          <a:p>
            <a:pPr marL="285750" indent="-285750">
              <a:buFont typeface="Arial" panose="020B0604020202020204" pitchFamily="34" charset="0"/>
              <a:buChar char="•"/>
            </a:pPr>
            <a:r>
              <a:rPr lang="en-GB" sz="1600" dirty="0">
                <a:solidFill>
                  <a:schemeClr val="accent1">
                    <a:lumMod val="75000"/>
                  </a:schemeClr>
                </a:solidFill>
              </a:rPr>
              <a:t>Animal insulin: this isn’t used much anymore, but some people find that insulin from animals works best for them. This type of insulin is made from the pancreas of cows or pigs.</a:t>
            </a:r>
          </a:p>
          <a:p>
            <a:endParaRPr lang="en-GB" sz="1600" b="1" u="sng" dirty="0">
              <a:solidFill>
                <a:schemeClr val="accent1">
                  <a:lumMod val="75000"/>
                </a:schemeClr>
              </a:solidFill>
            </a:endParaRP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234084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293209"/>
          </a:xfrm>
          <a:prstGeom prst="rect">
            <a:avLst/>
          </a:prstGeom>
        </p:spPr>
        <p:txBody>
          <a:bodyPr wrap="square">
            <a:spAutoFit/>
          </a:bodyPr>
          <a:lstStyle/>
          <a:p>
            <a:r>
              <a:rPr lang="en-GB" sz="1600" b="1" u="sng" dirty="0">
                <a:solidFill>
                  <a:schemeClr val="accent1">
                    <a:lumMod val="75000"/>
                  </a:schemeClr>
                </a:solidFill>
              </a:rPr>
              <a:t>USING INSULIN</a:t>
            </a:r>
          </a:p>
          <a:p>
            <a:endParaRPr lang="en-GB" sz="1600" b="1" u="sng" dirty="0">
              <a:solidFill>
                <a:schemeClr val="accent1">
                  <a:lumMod val="75000"/>
                </a:schemeClr>
              </a:solidFill>
            </a:endParaRPr>
          </a:p>
          <a:p>
            <a:r>
              <a:rPr lang="en-GB" sz="1600" b="1" dirty="0">
                <a:solidFill>
                  <a:schemeClr val="accent1">
                    <a:lumMod val="75000"/>
                  </a:schemeClr>
                </a:solidFill>
              </a:rPr>
              <a:t>Coping with Starting Insulin:</a:t>
            </a:r>
          </a:p>
          <a:p>
            <a:endParaRPr lang="en-GB" sz="1600" b="1" dirty="0">
              <a:solidFill>
                <a:schemeClr val="accent1">
                  <a:lumMod val="75000"/>
                </a:schemeClr>
              </a:solidFill>
            </a:endParaRPr>
          </a:p>
          <a:p>
            <a:r>
              <a:rPr lang="en-GB" sz="1600" dirty="0">
                <a:solidFill>
                  <a:schemeClr val="accent1">
                    <a:lumMod val="75000"/>
                  </a:schemeClr>
                </a:solidFill>
              </a:rPr>
              <a:t>Whereas people with Type 1 diabetes will need insulin as soon as they are diagnosed, some people with Type 2 diabetes may, in time, need to move on to insulin as part of their treatment. Moving onto insulin can sometimes make people feel like they’ve done something wrong or like they haven’t achieved what was expected of them. </a:t>
            </a:r>
          </a:p>
          <a:p>
            <a:endParaRPr lang="en-GB" sz="1600" dirty="0">
              <a:solidFill>
                <a:schemeClr val="accent1">
                  <a:lumMod val="75000"/>
                </a:schemeClr>
              </a:solidFill>
            </a:endParaRPr>
          </a:p>
          <a:p>
            <a:r>
              <a:rPr lang="en-GB" sz="1600" dirty="0">
                <a:solidFill>
                  <a:schemeClr val="accent1">
                    <a:lumMod val="75000"/>
                  </a:schemeClr>
                </a:solidFill>
              </a:rPr>
              <a:t>It is important to reassure people with Type 2 diabetes who start insulin that it is just another way to treat their diabetes. It is likely that the medication or combination of medications they were on before weren’t working as well as it used to and insulin is another type of treatment that can help control their blood glucose levels better. Most people will start to feel better after starting insulin, as their symptoms of high blood glucose levels will start to improve.</a:t>
            </a:r>
          </a:p>
          <a:p>
            <a:endParaRPr lang="en-GB" sz="1600" b="1" u="sng" dirty="0">
              <a:solidFill>
                <a:schemeClr val="accent1">
                  <a:lumMod val="75000"/>
                </a:schemeClr>
              </a:solidFill>
            </a:endParaRPr>
          </a:p>
        </p:txBody>
      </p:sp>
      <p:pic>
        <p:nvPicPr>
          <p:cNvPr id="11266" name="Picture 2" descr="Are you worried about someone else's problems? |">
            <a:extLst>
              <a:ext uri="{FF2B5EF4-FFF2-40B4-BE49-F238E27FC236}">
                <a16:creationId xmlns:a16="http://schemas.microsoft.com/office/drawing/2014/main" id="{9B2D2C9F-6135-4810-B111-68CB715E5CBE}"/>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471784" y="3036814"/>
            <a:ext cx="5650307" cy="37687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915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39106" y="363678"/>
            <a:ext cx="10366131" cy="6740307"/>
          </a:xfrm>
          <a:prstGeom prst="rect">
            <a:avLst/>
          </a:prstGeom>
        </p:spPr>
        <p:txBody>
          <a:bodyPr wrap="square">
            <a:spAutoFit/>
          </a:bodyPr>
          <a:lstStyle/>
          <a:p>
            <a:r>
              <a:rPr lang="en-GB" sz="1600" b="1" u="sng" dirty="0">
                <a:solidFill>
                  <a:schemeClr val="accent1">
                    <a:lumMod val="75000"/>
                  </a:schemeClr>
                </a:solidFill>
              </a:rPr>
              <a:t>MONITORING</a:t>
            </a:r>
          </a:p>
          <a:p>
            <a:endParaRPr lang="en-GB" sz="1600" b="1" u="sng" dirty="0">
              <a:solidFill>
                <a:schemeClr val="accent1">
                  <a:lumMod val="75000"/>
                </a:schemeClr>
              </a:solidFill>
            </a:endParaRPr>
          </a:p>
          <a:p>
            <a:r>
              <a:rPr lang="en-GB" sz="1600" b="1" dirty="0">
                <a:solidFill>
                  <a:schemeClr val="accent1">
                    <a:lumMod val="75000"/>
                  </a:schemeClr>
                </a:solidFill>
              </a:rPr>
              <a:t>Why We Monitor:</a:t>
            </a:r>
          </a:p>
          <a:p>
            <a:endParaRPr lang="en-GB" sz="1600" dirty="0">
              <a:solidFill>
                <a:schemeClr val="accent1">
                  <a:lumMod val="75000"/>
                </a:schemeClr>
              </a:solidFill>
            </a:endParaRPr>
          </a:p>
          <a:p>
            <a:r>
              <a:rPr lang="en-GB" sz="1600" dirty="0">
                <a:solidFill>
                  <a:schemeClr val="accent1">
                    <a:lumMod val="75000"/>
                  </a:schemeClr>
                </a:solidFill>
              </a:rPr>
              <a:t>Monitoring blood glucose, blood pressure and lipid levels is crucial for preventing diabetes complications and maintaining the health of people with diabetes. It is important to discuss what aspects of diabetes monitoring can be done at home and which ones would be monitored by their healthcare team. People should be encouraged to speak to their healthcare team if they are not getting all the care they need. People should be supported to interpret their results and keep a record of their tests.</a:t>
            </a:r>
          </a:p>
          <a:p>
            <a:endParaRPr lang="en-GB" sz="1600" dirty="0">
              <a:solidFill>
                <a:schemeClr val="accent1">
                  <a:lumMod val="75000"/>
                </a:schemeClr>
              </a:solidFill>
            </a:endParaRPr>
          </a:p>
          <a:p>
            <a:r>
              <a:rPr lang="en-GB" sz="1600" b="1" dirty="0">
                <a:solidFill>
                  <a:schemeClr val="accent1">
                    <a:lumMod val="75000"/>
                  </a:schemeClr>
                </a:solidFill>
              </a:rPr>
              <a:t>Self Monitoring:</a:t>
            </a:r>
          </a:p>
          <a:p>
            <a:endParaRPr lang="en-GB" sz="1600" dirty="0">
              <a:solidFill>
                <a:schemeClr val="accent1">
                  <a:lumMod val="75000"/>
                </a:schemeClr>
              </a:solidFill>
            </a:endParaRPr>
          </a:p>
          <a:p>
            <a:r>
              <a:rPr lang="en-GB" sz="1600" dirty="0">
                <a:solidFill>
                  <a:schemeClr val="accent1">
                    <a:lumMod val="75000"/>
                  </a:schemeClr>
                </a:solidFill>
              </a:rPr>
              <a:t>Monitoring blood glucose levels can help someone manage their diabetes and help to reduce the risk of complications. People can monitor their blood glucose levels themselves by doing a finger-prick test and using a blood glucose meter, by using a flash glucose monitor or with a continuous glucose monitor (CGM). The decision to self-monitor blood glucose should be made on an individual basis and discussed between the person with diabetes and their healthcare team. Blood glucose self-monitoring should be offered to people on insulin treatment and those on medications that carry a risk of hypoglycaemia.</a:t>
            </a:r>
          </a:p>
          <a:p>
            <a:endParaRPr lang="en-GB" sz="1600" dirty="0">
              <a:solidFill>
                <a:schemeClr val="accent1">
                  <a:lumMod val="75000"/>
                </a:schemeClr>
              </a:solidFill>
            </a:endParaRPr>
          </a:p>
          <a:p>
            <a:r>
              <a:rPr lang="en-GB" sz="1600" b="1" dirty="0">
                <a:solidFill>
                  <a:schemeClr val="accent1">
                    <a:lumMod val="75000"/>
                  </a:schemeClr>
                </a:solidFill>
              </a:rPr>
              <a:t>The purpose is to:</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Monitor changes in blood glucose levels resulting from medications and lifestyle changes.</a:t>
            </a:r>
          </a:p>
          <a:p>
            <a:pPr marL="285750" indent="-285750">
              <a:buFont typeface="Arial" panose="020B0604020202020204" pitchFamily="34" charset="0"/>
              <a:buChar char="•"/>
            </a:pPr>
            <a:r>
              <a:rPr lang="en-GB" sz="1600" dirty="0">
                <a:solidFill>
                  <a:schemeClr val="accent1">
                    <a:lumMod val="75000"/>
                  </a:schemeClr>
                </a:solidFill>
              </a:rPr>
              <a:t>Monitor changes during on-going illness.</a:t>
            </a:r>
          </a:p>
          <a:p>
            <a:pPr marL="285750" indent="-285750">
              <a:buFont typeface="Arial" panose="020B0604020202020204" pitchFamily="34" charset="0"/>
              <a:buChar char="•"/>
            </a:pPr>
            <a:r>
              <a:rPr lang="en-GB" sz="1600" dirty="0">
                <a:solidFill>
                  <a:schemeClr val="accent1">
                    <a:lumMod val="75000"/>
                  </a:schemeClr>
                </a:solidFill>
              </a:rPr>
              <a:t>Ensure safety during physical activities and driving.</a:t>
            </a:r>
          </a:p>
          <a:p>
            <a:endParaRPr lang="en-GB" sz="1600" dirty="0">
              <a:solidFill>
                <a:schemeClr val="accent1">
                  <a:lumMod val="75000"/>
                </a:schemeClr>
              </a:solidFill>
            </a:endParaRPr>
          </a:p>
          <a:p>
            <a:r>
              <a:rPr lang="en-GB" sz="1600" dirty="0">
                <a:solidFill>
                  <a:schemeClr val="accent1">
                    <a:lumMod val="75000"/>
                  </a:schemeClr>
                </a:solidFill>
              </a:rPr>
              <a:t>Individual targets should be agreed between the person with diabetes and their healthcare professional.</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114450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30717" y="363915"/>
            <a:ext cx="10366131" cy="6494085"/>
          </a:xfrm>
          <a:prstGeom prst="rect">
            <a:avLst/>
          </a:prstGeom>
        </p:spPr>
        <p:txBody>
          <a:bodyPr wrap="square">
            <a:spAutoFit/>
          </a:bodyPr>
          <a:lstStyle/>
          <a:p>
            <a:r>
              <a:rPr lang="en-GB" sz="1600" b="1" dirty="0">
                <a:solidFill>
                  <a:schemeClr val="accent1">
                    <a:lumMod val="75000"/>
                  </a:schemeClr>
                </a:solidFill>
              </a:rPr>
              <a:t>Blood Glucose Targets</a:t>
            </a:r>
          </a:p>
          <a:p>
            <a:endParaRPr lang="en-GB" sz="1600" dirty="0">
              <a:solidFill>
                <a:schemeClr val="accent1">
                  <a:lumMod val="75000"/>
                </a:schemeClr>
              </a:solidFill>
            </a:endParaRPr>
          </a:p>
          <a:p>
            <a:r>
              <a:rPr lang="en-GB" sz="1600" dirty="0">
                <a:solidFill>
                  <a:schemeClr val="accent1">
                    <a:lumMod val="75000"/>
                  </a:schemeClr>
                </a:solidFill>
              </a:rPr>
              <a:t>It is important that the blood glucose levels being aimed for are as near normal as possible. However, individual target levels must be agreed between the person and their diabetes team.</a:t>
            </a:r>
          </a:p>
          <a:p>
            <a:endParaRPr lang="en-GB" sz="1600" dirty="0">
              <a:solidFill>
                <a:schemeClr val="accent1">
                  <a:lumMod val="75000"/>
                </a:schemeClr>
              </a:solidFill>
            </a:endParaRPr>
          </a:p>
          <a:p>
            <a:r>
              <a:rPr lang="en-GB" sz="1600" b="1" dirty="0">
                <a:solidFill>
                  <a:schemeClr val="accent1">
                    <a:lumMod val="75000"/>
                  </a:schemeClr>
                </a:solidFill>
              </a:rPr>
              <a:t>Children with Type 1 diabetes (NICE 2015)</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On waking and before meals: 4-7mmol/l</a:t>
            </a:r>
          </a:p>
          <a:p>
            <a:pPr marL="285750" indent="-285750">
              <a:buFont typeface="Arial" panose="020B0604020202020204" pitchFamily="34" charset="0"/>
              <a:buChar char="•"/>
            </a:pPr>
            <a:r>
              <a:rPr lang="en-GB" sz="1600" dirty="0">
                <a:solidFill>
                  <a:schemeClr val="accent1">
                    <a:lumMod val="75000"/>
                  </a:schemeClr>
                </a:solidFill>
              </a:rPr>
              <a:t>After meals: 5-9mmol/l</a:t>
            </a:r>
          </a:p>
          <a:p>
            <a:endParaRPr lang="en-GB" sz="1600" dirty="0">
              <a:solidFill>
                <a:schemeClr val="accent1">
                  <a:lumMod val="75000"/>
                </a:schemeClr>
              </a:solidFill>
            </a:endParaRPr>
          </a:p>
          <a:p>
            <a:r>
              <a:rPr lang="en-GB" sz="1600" b="1" dirty="0">
                <a:solidFill>
                  <a:schemeClr val="accent1">
                    <a:lumMod val="75000"/>
                  </a:schemeClr>
                </a:solidFill>
              </a:rPr>
              <a:t>Adults with Type 1 diabetes (NICE 2015)</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On waking: 5-7mmol/l</a:t>
            </a:r>
          </a:p>
          <a:p>
            <a:pPr marL="285750" indent="-285750">
              <a:buFont typeface="Arial" panose="020B0604020202020204" pitchFamily="34" charset="0"/>
              <a:buChar char="•"/>
            </a:pPr>
            <a:r>
              <a:rPr lang="en-GB" sz="1600" dirty="0">
                <a:solidFill>
                  <a:schemeClr val="accent1">
                    <a:lumMod val="75000"/>
                  </a:schemeClr>
                </a:solidFill>
              </a:rPr>
              <a:t>Before meals at other times of day: 4–7mmol/l</a:t>
            </a:r>
          </a:p>
          <a:p>
            <a:pPr marL="285750" indent="-285750">
              <a:buFont typeface="Arial" panose="020B0604020202020204" pitchFamily="34" charset="0"/>
              <a:buChar char="•"/>
            </a:pPr>
            <a:r>
              <a:rPr lang="en-GB" sz="1600" dirty="0">
                <a:solidFill>
                  <a:schemeClr val="accent1">
                    <a:lumMod val="75000"/>
                  </a:schemeClr>
                </a:solidFill>
              </a:rPr>
              <a:t>90 minutes after meals: 5-9mmol/l</a:t>
            </a:r>
          </a:p>
          <a:p>
            <a:endParaRPr lang="en-GB" sz="1600" dirty="0">
              <a:solidFill>
                <a:schemeClr val="accent1">
                  <a:lumMod val="75000"/>
                </a:schemeClr>
              </a:solidFill>
            </a:endParaRPr>
          </a:p>
          <a:p>
            <a:r>
              <a:rPr lang="en-GB" sz="1600" b="1" dirty="0">
                <a:solidFill>
                  <a:schemeClr val="accent1">
                    <a:lumMod val="75000"/>
                  </a:schemeClr>
                </a:solidFill>
              </a:rPr>
              <a:t>Pregnant women with diabetes (NICE 2015)</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Fasting: below 5.3mmol/l and</a:t>
            </a:r>
          </a:p>
          <a:p>
            <a:pPr marL="285750" indent="-285750">
              <a:buFont typeface="Arial" panose="020B0604020202020204" pitchFamily="34" charset="0"/>
              <a:buChar char="•"/>
            </a:pPr>
            <a:r>
              <a:rPr lang="en-GB" sz="1600" dirty="0">
                <a:solidFill>
                  <a:schemeClr val="accent1">
                    <a:lumMod val="75000"/>
                  </a:schemeClr>
                </a:solidFill>
              </a:rPr>
              <a:t>1 hour after meals: below 7.8mmol/l or</a:t>
            </a:r>
          </a:p>
          <a:p>
            <a:pPr marL="285750" indent="-285750">
              <a:buFont typeface="Arial" panose="020B0604020202020204" pitchFamily="34" charset="0"/>
              <a:buChar char="•"/>
            </a:pPr>
            <a:r>
              <a:rPr lang="en-GB" sz="1600" dirty="0">
                <a:solidFill>
                  <a:schemeClr val="accent1">
                    <a:lumMod val="75000"/>
                  </a:schemeClr>
                </a:solidFill>
              </a:rPr>
              <a:t>2 hours after meals: below 6.4mmol/l</a:t>
            </a:r>
          </a:p>
          <a:p>
            <a:endParaRPr lang="en-GB" sz="1600" dirty="0">
              <a:solidFill>
                <a:schemeClr val="accent1">
                  <a:lumMod val="75000"/>
                </a:schemeClr>
              </a:solidFill>
            </a:endParaRPr>
          </a:p>
          <a:p>
            <a:r>
              <a:rPr lang="en-GB" sz="1600" b="1" dirty="0">
                <a:solidFill>
                  <a:schemeClr val="accent1">
                    <a:lumMod val="75000"/>
                  </a:schemeClr>
                </a:solidFill>
              </a:rPr>
              <a:t>Type 2 diabetes (NICE 2008)</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Before meals: 4–7mmol/l</a:t>
            </a:r>
          </a:p>
          <a:p>
            <a:pPr marL="285750" indent="-285750">
              <a:buFont typeface="Arial" panose="020B0604020202020204" pitchFamily="34" charset="0"/>
              <a:buChar char="•"/>
            </a:pPr>
            <a:r>
              <a:rPr lang="en-GB" sz="1600" dirty="0">
                <a:solidFill>
                  <a:schemeClr val="accent1">
                    <a:lumMod val="75000"/>
                  </a:schemeClr>
                </a:solidFill>
              </a:rPr>
              <a:t>Two hours after meals: less than 8.5mmol/l</a:t>
            </a:r>
          </a:p>
        </p:txBody>
      </p:sp>
    </p:spTree>
    <p:custDataLst>
      <p:tags r:id="rId1"/>
    </p:custDataLst>
    <p:extLst>
      <p:ext uri="{BB962C8B-B14F-4D97-AF65-F5344CB8AC3E}">
        <p14:creationId xmlns:p14="http://schemas.microsoft.com/office/powerpoint/2010/main" val="140559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PRING_SCENARIO_SHAPE0">
            <a:extLst>
              <a:ext uri="{FF2B5EF4-FFF2-40B4-BE49-F238E27FC236}">
                <a16:creationId xmlns:a16="http://schemas.microsoft.com/office/drawing/2014/main" id="{0FCDDF22-853E-4726-B851-A2E0B6AE0181}"/>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SPRING_SCENARIO_SHAPE1">
            <a:extLst>
              <a:ext uri="{FF2B5EF4-FFF2-40B4-BE49-F238E27FC236}">
                <a16:creationId xmlns:a16="http://schemas.microsoft.com/office/drawing/2014/main" id="{EA26EBB9-EDB6-4BA8-8E08-06A91B182F6B}"/>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0" y="-1"/>
            <a:ext cx="12192000" cy="6857999"/>
          </a:xfrm>
          <a:prstGeom prst="rect">
            <a:avLst/>
          </a:prstGeom>
          <a:effectLst>
            <a:outerShdw blurRad="114300" dist="38100" dir="5400000" rotWithShape="0">
              <a:scrgbClr r="0" g="0" b="0">
                <a:alpha val="20000"/>
              </a:scrgbClr>
            </a:outerShdw>
          </a:effectLst>
        </p:spPr>
      </p:pic>
    </p:spTree>
    <p:custDataLst>
      <p:tags r:id="rId1"/>
    </p:custDataLst>
    <p:extLst>
      <p:ext uri="{BB962C8B-B14F-4D97-AF65-F5344CB8AC3E}">
        <p14:creationId xmlns:p14="http://schemas.microsoft.com/office/powerpoint/2010/main" val="398892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1077218"/>
          </a:xfrm>
          <a:prstGeom prst="rect">
            <a:avLst/>
          </a:prstGeom>
        </p:spPr>
        <p:txBody>
          <a:bodyPr wrap="square">
            <a:spAutoFit/>
          </a:bodyPr>
          <a:lstStyle/>
          <a:p>
            <a:r>
              <a:rPr lang="en-GB" sz="1600" dirty="0">
                <a:solidFill>
                  <a:schemeClr val="accent1">
                    <a:lumMod val="75000"/>
                  </a:schemeClr>
                </a:solidFill>
              </a:rPr>
              <a:t>It is important that each person is aware of their own blood glucose targets, how to measure this correctly and how to use the results. Each tab provides more information:</a:t>
            </a:r>
          </a:p>
          <a:p>
            <a:endParaRPr lang="en-GB" sz="1600" dirty="0">
              <a:solidFill>
                <a:schemeClr val="accent1">
                  <a:lumMod val="75000"/>
                </a:schemeClr>
              </a:solidFill>
            </a:endParaRPr>
          </a:p>
          <a:p>
            <a:endParaRPr lang="en-GB" sz="1600" dirty="0">
              <a:solidFill>
                <a:schemeClr val="accent1">
                  <a:lumMod val="75000"/>
                </a:schemeClr>
              </a:solidFill>
            </a:endParaRPr>
          </a:p>
        </p:txBody>
      </p:sp>
      <p:graphicFrame>
        <p:nvGraphicFramePr>
          <p:cNvPr id="2" name="Table 2">
            <a:extLst>
              <a:ext uri="{FF2B5EF4-FFF2-40B4-BE49-F238E27FC236}">
                <a16:creationId xmlns:a16="http://schemas.microsoft.com/office/drawing/2014/main" id="{96C8A39F-2053-4ACE-837D-05E3FA48FDC8}"/>
              </a:ext>
            </a:extLst>
          </p:cNvPr>
          <p:cNvGraphicFramePr>
            <a:graphicFrameLocks noGrp="1"/>
          </p:cNvGraphicFramePr>
          <p:nvPr>
            <p:extLst>
              <p:ext uri="{D42A27DB-BD31-4B8C-83A1-F6EECF244321}">
                <p14:modId xmlns:p14="http://schemas.microsoft.com/office/powerpoint/2010/main" val="3274616755"/>
              </p:ext>
            </p:extLst>
          </p:nvPr>
        </p:nvGraphicFramePr>
        <p:xfrm>
          <a:off x="1140901" y="1357230"/>
          <a:ext cx="10091958" cy="5334000"/>
        </p:xfrm>
        <a:graphic>
          <a:graphicData uri="http://schemas.openxmlformats.org/drawingml/2006/table">
            <a:tbl>
              <a:tblPr firstRow="1" bandRow="1">
                <a:tableStyleId>{5C22544A-7EE6-4342-B048-85BDC9FD1C3A}</a:tableStyleId>
              </a:tblPr>
              <a:tblGrid>
                <a:gridCol w="1937859">
                  <a:extLst>
                    <a:ext uri="{9D8B030D-6E8A-4147-A177-3AD203B41FA5}">
                      <a16:colId xmlns:a16="http://schemas.microsoft.com/office/drawing/2014/main" val="2889124054"/>
                    </a:ext>
                  </a:extLst>
                </a:gridCol>
                <a:gridCol w="8154099">
                  <a:extLst>
                    <a:ext uri="{9D8B030D-6E8A-4147-A177-3AD203B41FA5}">
                      <a16:colId xmlns:a16="http://schemas.microsoft.com/office/drawing/2014/main" val="2472458905"/>
                    </a:ext>
                  </a:extLst>
                </a:gridCol>
              </a:tblGrid>
              <a:tr h="370840">
                <a:tc>
                  <a:txBody>
                    <a:bodyPr/>
                    <a:lstStyle/>
                    <a:p>
                      <a:pPr algn="ctr"/>
                      <a:r>
                        <a:rPr lang="en-GB" sz="1600" dirty="0">
                          <a:solidFill>
                            <a:schemeClr val="accent1">
                              <a:lumMod val="75000"/>
                            </a:schemeClr>
                          </a:solidFill>
                        </a:rPr>
                        <a:t>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600" b="0" dirty="0">
                          <a:solidFill>
                            <a:schemeClr val="accent1">
                              <a:lumMod val="75000"/>
                            </a:schemeClr>
                          </a:solidFill>
                        </a:rPr>
                        <a:t>There are several blood glucose meters. Consider:</a:t>
                      </a:r>
                    </a:p>
                    <a:p>
                      <a:endParaRPr lang="en-GB" sz="1600" b="0" dirty="0">
                        <a:solidFill>
                          <a:schemeClr val="accent1">
                            <a:lumMod val="75000"/>
                          </a:schemeClr>
                        </a:solidFill>
                      </a:endParaRPr>
                    </a:p>
                    <a:p>
                      <a:pPr marL="285750" indent="-285750">
                        <a:buFont typeface="Arial" panose="020B0604020202020204" pitchFamily="34" charset="0"/>
                        <a:buChar char="•"/>
                      </a:pPr>
                      <a:r>
                        <a:rPr lang="en-GB" sz="1600" b="0" dirty="0">
                          <a:solidFill>
                            <a:schemeClr val="accent1">
                              <a:lumMod val="75000"/>
                            </a:schemeClr>
                          </a:solidFill>
                        </a:rPr>
                        <a:t>Does the person need to test for blood ketones as well?</a:t>
                      </a:r>
                    </a:p>
                    <a:p>
                      <a:pPr marL="285750" indent="-285750">
                        <a:buFont typeface="Arial" panose="020B0604020202020204" pitchFamily="34" charset="0"/>
                        <a:buChar char="•"/>
                      </a:pPr>
                      <a:r>
                        <a:rPr lang="en-GB" sz="1600" b="0" dirty="0">
                          <a:solidFill>
                            <a:schemeClr val="accent1">
                              <a:lumMod val="75000"/>
                            </a:schemeClr>
                          </a:solidFill>
                        </a:rPr>
                        <a:t>Do they need a talking meter because of visual impairment?</a:t>
                      </a:r>
                    </a:p>
                    <a:p>
                      <a:pPr marL="285750" indent="-285750">
                        <a:buFont typeface="Arial" panose="020B0604020202020204" pitchFamily="34" charset="0"/>
                        <a:buChar char="•"/>
                      </a:pPr>
                      <a:r>
                        <a:rPr lang="en-GB" sz="1600" b="0" dirty="0">
                          <a:solidFill>
                            <a:schemeClr val="accent1">
                              <a:lumMod val="75000"/>
                            </a:schemeClr>
                          </a:solidFill>
                        </a:rPr>
                        <a:t>Will they be able to calibrate a meter?</a:t>
                      </a:r>
                    </a:p>
                    <a:p>
                      <a:pPr marL="285750" indent="-285750">
                        <a:buFont typeface="Arial" panose="020B0604020202020204" pitchFamily="34" charset="0"/>
                        <a:buChar char="•"/>
                      </a:pPr>
                      <a:r>
                        <a:rPr lang="en-GB" sz="1600" b="0" dirty="0">
                          <a:solidFill>
                            <a:schemeClr val="accent1">
                              <a:lumMod val="75000"/>
                            </a:schemeClr>
                          </a:solidFill>
                        </a:rPr>
                        <a:t>How often will they use the meter and what is the reason for its use?</a:t>
                      </a:r>
                    </a:p>
                    <a:p>
                      <a:pPr marL="285750" indent="-285750">
                        <a:buFont typeface="Arial" panose="020B0604020202020204" pitchFamily="34" charset="0"/>
                        <a:buChar char="•"/>
                      </a:pPr>
                      <a:r>
                        <a:rPr lang="en-GB" sz="1600" b="0" dirty="0">
                          <a:solidFill>
                            <a:schemeClr val="accent1">
                              <a:lumMod val="75000"/>
                            </a:schemeClr>
                          </a:solidFill>
                        </a:rPr>
                        <a:t>Will they need flexible prescriptions for test strips?</a:t>
                      </a:r>
                    </a:p>
                    <a:p>
                      <a:endParaRPr lang="en-GB"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187058"/>
                  </a:ext>
                </a:extLst>
              </a:tr>
              <a:tr h="370840">
                <a:tc>
                  <a:txBody>
                    <a:bodyPr/>
                    <a:lstStyle/>
                    <a:p>
                      <a:pPr algn="ctr"/>
                      <a:r>
                        <a:rPr lang="en-GB" sz="1600" dirty="0">
                          <a:solidFill>
                            <a:schemeClr val="accent1">
                              <a:lumMod val="75000"/>
                            </a:schemeClr>
                          </a:solidFill>
                        </a:rPr>
                        <a:t>Flash Glucose Monitoring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600" dirty="0">
                          <a:solidFill>
                            <a:schemeClr val="accent1">
                              <a:lumMod val="75000"/>
                            </a:schemeClr>
                          </a:solidFill>
                        </a:rPr>
                        <a:t>Flash Glucose Monitoring involves using a small sensor that is worn on the skin. It stores blood glucose levels continuously and results can be accessed by scanning the sensor whenever they want to. New DVLA recommendations now allow Flash monitoring instead of finger prick blood test when driving.</a:t>
                      </a:r>
                    </a:p>
                    <a:p>
                      <a:endParaRPr lang="en-GB" sz="1600" dirty="0">
                        <a:solidFill>
                          <a:schemeClr val="accent1">
                            <a:lumMod val="75000"/>
                          </a:schemeClr>
                        </a:solidFill>
                      </a:endParaRPr>
                    </a:p>
                    <a:p>
                      <a:r>
                        <a:rPr lang="en-GB" sz="1600" dirty="0">
                          <a:solidFill>
                            <a:schemeClr val="accent1">
                              <a:lumMod val="75000"/>
                            </a:schemeClr>
                          </a:solidFill>
                        </a:rPr>
                        <a:t>The sensor measures the amount of fluid around the cells called ‘interstitial fluid’. Glucose levels in the interstitial fluid lag behind glucose levels in the blood by up to 5 minutes, and the lag time is longest if blood glucose levels are changing rapidly, </a:t>
                      </a:r>
                      <a:r>
                        <a:rPr lang="en-GB" sz="1600" dirty="0" err="1">
                          <a:solidFill>
                            <a:schemeClr val="accent1">
                              <a:lumMod val="75000"/>
                            </a:schemeClr>
                          </a:solidFill>
                        </a:rPr>
                        <a:t>eg</a:t>
                      </a:r>
                      <a:r>
                        <a:rPr lang="en-GB" sz="1600" dirty="0">
                          <a:solidFill>
                            <a:schemeClr val="accent1">
                              <a:lumMod val="75000"/>
                            </a:schemeClr>
                          </a:solidFill>
                        </a:rPr>
                        <a:t> after eating or if during exercise. For this reason, people may need to do a finger prick blood glucose check if they’re thinking of changing their treatment (</a:t>
                      </a:r>
                      <a:r>
                        <a:rPr lang="en-GB" sz="1600" dirty="0" err="1">
                          <a:solidFill>
                            <a:schemeClr val="accent1">
                              <a:lumMod val="75000"/>
                            </a:schemeClr>
                          </a:solidFill>
                        </a:rPr>
                        <a:t>eg</a:t>
                      </a:r>
                      <a:r>
                        <a:rPr lang="en-GB" sz="1600" dirty="0">
                          <a:solidFill>
                            <a:schemeClr val="accent1">
                              <a:lumMod val="75000"/>
                            </a:schemeClr>
                          </a:solidFill>
                        </a:rPr>
                        <a:t> taking more insulin or treating a hypo).</a:t>
                      </a:r>
                    </a:p>
                    <a:p>
                      <a:endParaRPr lang="en-GB" sz="1600" dirty="0">
                        <a:solidFill>
                          <a:schemeClr val="accent1">
                            <a:lumMod val="75000"/>
                          </a:schemeClr>
                        </a:solidFill>
                      </a:endParaRPr>
                    </a:p>
                    <a:p>
                      <a:r>
                        <a:rPr lang="en-GB" sz="1600" dirty="0">
                          <a:solidFill>
                            <a:schemeClr val="accent1">
                              <a:lumMod val="75000"/>
                            </a:schemeClr>
                          </a:solidFill>
                        </a:rPr>
                        <a:t>Flash Glucose Monitoring also comes with software so someone can look at their results and see trends in their blood glucose levels.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948268"/>
                  </a:ext>
                </a:extLst>
              </a:tr>
            </a:tbl>
          </a:graphicData>
        </a:graphic>
      </p:graphicFrame>
    </p:spTree>
    <p:custDataLst>
      <p:tags r:id="rId1"/>
    </p:custDataLst>
    <p:extLst>
      <p:ext uri="{BB962C8B-B14F-4D97-AF65-F5344CB8AC3E}">
        <p14:creationId xmlns:p14="http://schemas.microsoft.com/office/powerpoint/2010/main" val="136741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D709D9B-FA91-4E7B-AAA2-750FA8FBFBEA}"/>
              </a:ext>
            </a:extLst>
          </p:cNvPr>
          <p:cNvGraphicFramePr>
            <a:graphicFrameLocks noGrp="1"/>
          </p:cNvGraphicFramePr>
          <p:nvPr>
            <p:extLst>
              <p:ext uri="{D42A27DB-BD31-4B8C-83A1-F6EECF244321}">
                <p14:modId xmlns:p14="http://schemas.microsoft.com/office/powerpoint/2010/main" val="3362997934"/>
              </p:ext>
            </p:extLst>
          </p:nvPr>
        </p:nvGraphicFramePr>
        <p:xfrm>
          <a:off x="1140901" y="434442"/>
          <a:ext cx="10091958" cy="2621280"/>
        </p:xfrm>
        <a:graphic>
          <a:graphicData uri="http://schemas.openxmlformats.org/drawingml/2006/table">
            <a:tbl>
              <a:tblPr firstRow="1" bandRow="1">
                <a:tableStyleId>{5C22544A-7EE6-4342-B048-85BDC9FD1C3A}</a:tableStyleId>
              </a:tblPr>
              <a:tblGrid>
                <a:gridCol w="1937859">
                  <a:extLst>
                    <a:ext uri="{9D8B030D-6E8A-4147-A177-3AD203B41FA5}">
                      <a16:colId xmlns:a16="http://schemas.microsoft.com/office/drawing/2014/main" val="2889124054"/>
                    </a:ext>
                  </a:extLst>
                </a:gridCol>
                <a:gridCol w="8154099">
                  <a:extLst>
                    <a:ext uri="{9D8B030D-6E8A-4147-A177-3AD203B41FA5}">
                      <a16:colId xmlns:a16="http://schemas.microsoft.com/office/drawing/2014/main" val="2472458905"/>
                    </a:ext>
                  </a:extLst>
                </a:gridCol>
              </a:tblGrid>
              <a:tr h="370840">
                <a:tc>
                  <a:txBody>
                    <a:bodyPr/>
                    <a:lstStyle/>
                    <a:p>
                      <a:pPr algn="ctr"/>
                      <a:r>
                        <a:rPr lang="en-GB" sz="1600" dirty="0">
                          <a:solidFill>
                            <a:schemeClr val="accent1">
                              <a:lumMod val="75000"/>
                            </a:schemeClr>
                          </a:solidFill>
                        </a:rPr>
                        <a:t>TESTING 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600" b="0" dirty="0">
                          <a:solidFill>
                            <a:schemeClr val="accent1">
                              <a:lumMod val="75000"/>
                            </a:schemeClr>
                          </a:solidFill>
                        </a:rPr>
                        <a:t>It is important people understand how to use their testing device and to be clear on how to interpret the blood glucose results. A food and physical activity diary may be kept alongside monitoring in order to make a better interpretation of the blood glucose results.</a:t>
                      </a:r>
                    </a:p>
                    <a:p>
                      <a:endParaRPr lang="en-GB" sz="1600" b="0" dirty="0">
                        <a:solidFill>
                          <a:schemeClr val="accent1">
                            <a:lumMod val="75000"/>
                          </a:schemeClr>
                        </a:solidFill>
                      </a:endParaRPr>
                    </a:p>
                    <a:p>
                      <a:r>
                        <a:rPr lang="en-GB" sz="1600" b="0" dirty="0">
                          <a:solidFill>
                            <a:schemeClr val="accent1">
                              <a:lumMod val="75000"/>
                            </a:schemeClr>
                          </a:solidFill>
                        </a:rPr>
                        <a:t>People should be encouraged to discuss with their healthcare team how often and what times of the day they should test. Testing at different times will give a more comprehensive picture of the blood glucose profile.</a:t>
                      </a:r>
                      <a:endParaRPr lang="en-GB"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187058"/>
                  </a:ext>
                </a:extLst>
              </a:tr>
              <a:tr h="370840">
                <a:tc>
                  <a:txBody>
                    <a:bodyPr/>
                    <a:lstStyle/>
                    <a:p>
                      <a:pPr algn="ctr"/>
                      <a:r>
                        <a:rPr lang="en-GB" sz="1600" b="1" dirty="0">
                          <a:solidFill>
                            <a:schemeClr val="accent1">
                              <a:lumMod val="75000"/>
                            </a:schemeClr>
                          </a:solidFill>
                        </a:rPr>
                        <a:t>SHARPS DISPOSAL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600" dirty="0">
                          <a:solidFill>
                            <a:schemeClr val="accent1">
                              <a:lumMod val="75000"/>
                            </a:schemeClr>
                          </a:solidFill>
                        </a:rPr>
                        <a:t>People who have been prescribed a sharps disposal bin for their lancets or needles (from insulin injections) must be informed about how to dispose of the full container. Arrangements vary across the UK, so each person must be informed of the procedure in their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0948268"/>
                  </a:ext>
                </a:extLst>
              </a:tr>
            </a:tbl>
          </a:graphicData>
        </a:graphic>
      </p:graphicFrame>
      <p:sp>
        <p:nvSpPr>
          <p:cNvPr id="6" name="TextBox 5">
            <a:extLst>
              <a:ext uri="{FF2B5EF4-FFF2-40B4-BE49-F238E27FC236}">
                <a16:creationId xmlns:a16="http://schemas.microsoft.com/office/drawing/2014/main" id="{938F127B-FE3B-4873-B6B2-C272F2627100}"/>
              </a:ext>
            </a:extLst>
          </p:cNvPr>
          <p:cNvSpPr txBox="1"/>
          <p:nvPr/>
        </p:nvSpPr>
        <p:spPr>
          <a:xfrm>
            <a:off x="1048624" y="3198335"/>
            <a:ext cx="10184235" cy="3570208"/>
          </a:xfrm>
          <a:prstGeom prst="rect">
            <a:avLst/>
          </a:prstGeom>
          <a:noFill/>
        </p:spPr>
        <p:txBody>
          <a:bodyPr wrap="square">
            <a:spAutoFit/>
          </a:bodyPr>
          <a:lstStyle/>
          <a:p>
            <a:pPr algn="l"/>
            <a:r>
              <a:rPr lang="en-GB" b="1" u="sng" dirty="0">
                <a:solidFill>
                  <a:schemeClr val="accent1">
                    <a:lumMod val="75000"/>
                  </a:schemeClr>
                </a:solidFill>
              </a:rPr>
              <a:t>FEET</a:t>
            </a:r>
          </a:p>
          <a:p>
            <a:pPr algn="l"/>
            <a:endParaRPr lang="en-GB" sz="1600" b="1" i="0" u="sng" dirty="0">
              <a:solidFill>
                <a:schemeClr val="accent1">
                  <a:lumMod val="75000"/>
                </a:schemeClr>
              </a:solidFill>
              <a:effectLst/>
            </a:endParaRPr>
          </a:p>
          <a:p>
            <a:pPr algn="l"/>
            <a:r>
              <a:rPr lang="en-GB" sz="1600" b="0" i="0" dirty="0">
                <a:solidFill>
                  <a:schemeClr val="accent1">
                    <a:lumMod val="75000"/>
                  </a:schemeClr>
                </a:solidFill>
                <a:effectLst/>
              </a:rPr>
              <a:t>People should be educated on how to look after their feet. Here are 10 simple steps to prevent foot problems:</a:t>
            </a:r>
          </a:p>
          <a:p>
            <a:pPr algn="l"/>
            <a:endParaRPr lang="en-GB" sz="1600" b="0" i="0" dirty="0">
              <a:solidFill>
                <a:schemeClr val="accent1">
                  <a:lumMod val="75000"/>
                </a:schemeClr>
              </a:solidFill>
              <a:effectLst/>
            </a:endParaRPr>
          </a:p>
          <a:p>
            <a:pPr marL="342900" indent="-342900" algn="l">
              <a:buFont typeface="+mj-lt"/>
              <a:buAutoNum type="arabicPeriod"/>
            </a:pPr>
            <a:r>
              <a:rPr lang="en-GB" sz="1600" b="0" i="0" dirty="0">
                <a:solidFill>
                  <a:schemeClr val="accent1">
                    <a:lumMod val="75000"/>
                  </a:schemeClr>
                </a:solidFill>
                <a:effectLst/>
              </a:rPr>
              <a:t>Getting help to quit smoking</a:t>
            </a:r>
          </a:p>
          <a:p>
            <a:pPr marL="342900" indent="-342900" algn="l">
              <a:buFont typeface="+mj-lt"/>
              <a:buAutoNum type="arabicPeriod"/>
            </a:pPr>
            <a:r>
              <a:rPr lang="en-GB" sz="1600" b="0" i="0" dirty="0">
                <a:solidFill>
                  <a:schemeClr val="accent1">
                    <a:lumMod val="75000"/>
                  </a:schemeClr>
                </a:solidFill>
                <a:effectLst/>
              </a:rPr>
              <a:t>Managing blood sugars, cholesterol and blood pressure</a:t>
            </a:r>
          </a:p>
          <a:p>
            <a:pPr marL="342900" indent="-342900" algn="l">
              <a:buFont typeface="+mj-lt"/>
              <a:buAutoNum type="arabicPeriod"/>
            </a:pPr>
            <a:r>
              <a:rPr lang="en-GB" sz="1600" b="0" i="0" dirty="0">
                <a:solidFill>
                  <a:schemeClr val="accent1">
                    <a:lumMod val="75000"/>
                  </a:schemeClr>
                </a:solidFill>
                <a:effectLst/>
              </a:rPr>
              <a:t>Checking feet every day</a:t>
            </a:r>
          </a:p>
          <a:p>
            <a:pPr marL="342900" indent="-342900" algn="l">
              <a:buFont typeface="+mj-lt"/>
              <a:buAutoNum type="arabicPeriod"/>
            </a:pPr>
            <a:r>
              <a:rPr lang="en-GB" sz="1600" b="0" i="0" dirty="0">
                <a:solidFill>
                  <a:schemeClr val="accent1">
                    <a:lumMod val="75000"/>
                  </a:schemeClr>
                </a:solidFill>
                <a:effectLst/>
              </a:rPr>
              <a:t>Eating healthily and staying active</a:t>
            </a:r>
          </a:p>
          <a:p>
            <a:pPr marL="342900" indent="-342900" algn="l">
              <a:buFont typeface="+mj-lt"/>
              <a:buAutoNum type="arabicPeriod"/>
            </a:pPr>
            <a:r>
              <a:rPr lang="en-GB" sz="1600" b="0" i="0" dirty="0">
                <a:solidFill>
                  <a:schemeClr val="accent1">
                    <a:lumMod val="75000"/>
                  </a:schemeClr>
                </a:solidFill>
                <a:effectLst/>
              </a:rPr>
              <a:t>Being careful cutting toe nails</a:t>
            </a:r>
          </a:p>
          <a:p>
            <a:pPr marL="342900" indent="-342900" algn="l">
              <a:buFont typeface="+mj-lt"/>
              <a:buAutoNum type="arabicPeriod"/>
            </a:pPr>
            <a:r>
              <a:rPr lang="en-GB" sz="1600" b="0" i="0" dirty="0">
                <a:solidFill>
                  <a:schemeClr val="accent1">
                    <a:lumMod val="75000"/>
                  </a:schemeClr>
                </a:solidFill>
                <a:effectLst/>
              </a:rPr>
              <a:t>Making sure footwear fits</a:t>
            </a:r>
          </a:p>
          <a:p>
            <a:pPr marL="342900" indent="-342900" algn="l">
              <a:buFont typeface="+mj-lt"/>
              <a:buAutoNum type="arabicPeriod"/>
            </a:pPr>
            <a:r>
              <a:rPr lang="en-GB" sz="1600" b="0" i="0" dirty="0">
                <a:solidFill>
                  <a:schemeClr val="accent1">
                    <a:lumMod val="75000"/>
                  </a:schemeClr>
                </a:solidFill>
                <a:effectLst/>
              </a:rPr>
              <a:t>Using moisturising cream every day</a:t>
            </a:r>
          </a:p>
          <a:p>
            <a:pPr marL="342900" indent="-342900" algn="l">
              <a:buFont typeface="+mj-lt"/>
              <a:buAutoNum type="arabicPeriod"/>
            </a:pPr>
            <a:r>
              <a:rPr lang="en-GB" sz="1600" b="0" i="0" dirty="0">
                <a:solidFill>
                  <a:schemeClr val="accent1">
                    <a:lumMod val="75000"/>
                  </a:schemeClr>
                </a:solidFill>
                <a:effectLst/>
              </a:rPr>
              <a:t>Not using blades or corn plasters</a:t>
            </a:r>
          </a:p>
          <a:p>
            <a:pPr marL="342900" indent="-342900" algn="l">
              <a:buFont typeface="+mj-lt"/>
              <a:buAutoNum type="arabicPeriod"/>
            </a:pPr>
            <a:r>
              <a:rPr lang="en-GB" sz="1600" b="0" i="0" dirty="0">
                <a:solidFill>
                  <a:schemeClr val="accent1">
                    <a:lumMod val="75000"/>
                  </a:schemeClr>
                </a:solidFill>
                <a:effectLst/>
              </a:rPr>
              <a:t>Getting expert advice</a:t>
            </a:r>
          </a:p>
          <a:p>
            <a:pPr marL="342900" indent="-342900" algn="l">
              <a:buFont typeface="+mj-lt"/>
              <a:buAutoNum type="arabicPeriod"/>
            </a:pPr>
            <a:r>
              <a:rPr lang="en-GB" sz="1600" b="0" i="0" dirty="0">
                <a:solidFill>
                  <a:schemeClr val="accent1">
                    <a:lumMod val="75000"/>
                  </a:schemeClr>
                </a:solidFill>
                <a:effectLst/>
              </a:rPr>
              <a:t>Keeping useful numbers handy</a:t>
            </a:r>
          </a:p>
        </p:txBody>
      </p:sp>
    </p:spTree>
    <p:custDataLst>
      <p:tags r:id="rId1"/>
    </p:custDataLst>
    <p:extLst>
      <p:ext uri="{BB962C8B-B14F-4D97-AF65-F5344CB8AC3E}">
        <p14:creationId xmlns:p14="http://schemas.microsoft.com/office/powerpoint/2010/main" val="27857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509200"/>
          </a:xfrm>
          <a:prstGeom prst="rect">
            <a:avLst/>
          </a:prstGeom>
        </p:spPr>
        <p:txBody>
          <a:bodyPr wrap="square">
            <a:spAutoFit/>
          </a:bodyPr>
          <a:lstStyle/>
          <a:p>
            <a:r>
              <a:rPr lang="en-GB" sz="1600" b="1" u="sng" dirty="0">
                <a:solidFill>
                  <a:schemeClr val="accent1">
                    <a:lumMod val="75000"/>
                  </a:schemeClr>
                </a:solidFill>
              </a:rPr>
              <a:t>WHAT CARE SHOULD PEOPLE RECEIVE?</a:t>
            </a:r>
          </a:p>
          <a:p>
            <a:endParaRPr lang="en-GB" sz="1600" b="1" u="sng" dirty="0">
              <a:solidFill>
                <a:schemeClr val="accent1">
                  <a:lumMod val="75000"/>
                </a:schemeClr>
              </a:solidFill>
            </a:endParaRPr>
          </a:p>
          <a:p>
            <a:r>
              <a:rPr lang="en-GB" sz="1600" b="1" dirty="0">
                <a:solidFill>
                  <a:schemeClr val="accent1">
                    <a:lumMod val="75000"/>
                  </a:schemeClr>
                </a:solidFill>
              </a:rPr>
              <a:t>On-Going Monitoring: </a:t>
            </a:r>
            <a:r>
              <a:rPr lang="en-GB" sz="1600" dirty="0">
                <a:solidFill>
                  <a:schemeClr val="accent1">
                    <a:lumMod val="75000"/>
                  </a:schemeClr>
                </a:solidFill>
              </a:rPr>
              <a:t>People should be offered on-going review appointments based on individual needs. These appointments are an opportunity to discuss general management of their condition, any lifestyle changes and to make adjustments to treatment, if needed.</a:t>
            </a:r>
          </a:p>
          <a:p>
            <a:endParaRPr lang="en-GB" sz="1600" dirty="0">
              <a:solidFill>
                <a:schemeClr val="accent1">
                  <a:lumMod val="75000"/>
                </a:schemeClr>
              </a:solidFill>
            </a:endParaRPr>
          </a:p>
          <a:p>
            <a:r>
              <a:rPr lang="en-GB" sz="1600" b="1" dirty="0">
                <a:solidFill>
                  <a:schemeClr val="accent1">
                    <a:lumMod val="75000"/>
                  </a:schemeClr>
                </a:solidFill>
              </a:rPr>
              <a:t>Annual Review: </a:t>
            </a:r>
            <a:r>
              <a:rPr lang="en-GB" sz="1600" dirty="0">
                <a:solidFill>
                  <a:schemeClr val="accent1">
                    <a:lumMod val="75000"/>
                  </a:schemeClr>
                </a:solidFill>
              </a:rPr>
              <a:t>NICE recommends that people with diabetes receive nine crucial tests at an annual review of their diabetes management.</a:t>
            </a:r>
          </a:p>
          <a:p>
            <a:endParaRPr lang="en-GB" sz="1600" dirty="0">
              <a:solidFill>
                <a:schemeClr val="accent1">
                  <a:lumMod val="75000"/>
                </a:schemeClr>
              </a:solidFill>
            </a:endParaRPr>
          </a:p>
          <a:p>
            <a:r>
              <a:rPr lang="en-GB" sz="1600" b="1" dirty="0">
                <a:solidFill>
                  <a:schemeClr val="accent1">
                    <a:lumMod val="75000"/>
                  </a:schemeClr>
                </a:solidFill>
              </a:rPr>
              <a:t>Laboratory Tests and Investigations: </a:t>
            </a:r>
            <a:r>
              <a:rPr lang="en-GB" sz="1600" dirty="0">
                <a:solidFill>
                  <a:schemeClr val="accent1">
                    <a:lumMod val="75000"/>
                  </a:schemeClr>
                </a:solidFill>
              </a:rPr>
              <a:t>A person should expect to have their:</a:t>
            </a:r>
          </a:p>
          <a:p>
            <a:pPr marL="285750" indent="-285750">
              <a:buFont typeface="Arial" panose="020B0604020202020204" pitchFamily="34" charset="0"/>
              <a:buChar char="•"/>
            </a:pPr>
            <a:r>
              <a:rPr lang="en-GB" sz="1600" dirty="0">
                <a:solidFill>
                  <a:schemeClr val="accent1">
                    <a:lumMod val="75000"/>
                  </a:schemeClr>
                </a:solidFill>
              </a:rPr>
              <a:t>Blood glucose levels (HbA1c) measured at least once a year.</a:t>
            </a:r>
          </a:p>
          <a:p>
            <a:pPr marL="285750" indent="-285750">
              <a:buFont typeface="Arial" panose="020B0604020202020204" pitchFamily="34" charset="0"/>
              <a:buChar char="•"/>
            </a:pPr>
            <a:r>
              <a:rPr lang="en-GB" sz="1600" dirty="0">
                <a:solidFill>
                  <a:schemeClr val="accent1">
                    <a:lumMod val="75000"/>
                  </a:schemeClr>
                </a:solidFill>
              </a:rPr>
              <a:t>Blood lipid profile checked every year. People should have their own target that is realistic and achievable.</a:t>
            </a:r>
          </a:p>
          <a:p>
            <a:pPr marL="285750" indent="-285750">
              <a:buFont typeface="Arial" panose="020B0604020202020204" pitchFamily="34" charset="0"/>
              <a:buChar char="•"/>
            </a:pPr>
            <a:r>
              <a:rPr lang="en-GB" sz="1600" dirty="0">
                <a:solidFill>
                  <a:schemeClr val="accent1">
                    <a:lumMod val="75000"/>
                  </a:schemeClr>
                </a:solidFill>
              </a:rPr>
              <a:t>Kidney function monitored yearly. This includes a blood test to measure kidney function and a urine test to test for protein</a:t>
            </a:r>
          </a:p>
          <a:p>
            <a:pPr marL="285750" indent="-285750">
              <a:buFont typeface="Arial" panose="020B0604020202020204" pitchFamily="34" charset="0"/>
              <a:buChar char="•"/>
            </a:pPr>
            <a:endParaRPr lang="en-GB" sz="1600" dirty="0">
              <a:solidFill>
                <a:schemeClr val="accent1">
                  <a:lumMod val="75000"/>
                </a:schemeClr>
              </a:solidFill>
            </a:endParaRPr>
          </a:p>
          <a:p>
            <a:r>
              <a:rPr lang="en-GB" sz="1600" b="1" dirty="0">
                <a:solidFill>
                  <a:schemeClr val="accent1">
                    <a:lumMod val="75000"/>
                  </a:schemeClr>
                </a:solidFill>
              </a:rPr>
              <a:t>Physical Examinations: </a:t>
            </a:r>
            <a:r>
              <a:rPr lang="en-GB" sz="1600" dirty="0">
                <a:solidFill>
                  <a:schemeClr val="accent1">
                    <a:lumMod val="75000"/>
                  </a:schemeClr>
                </a:solidFill>
              </a:rPr>
              <a:t>This should include:</a:t>
            </a:r>
          </a:p>
          <a:p>
            <a:pPr marL="285750" indent="-285750">
              <a:buFont typeface="Arial" panose="020B0604020202020204" pitchFamily="34" charset="0"/>
              <a:buChar char="•"/>
            </a:pPr>
            <a:r>
              <a:rPr lang="en-GB" sz="1600" dirty="0">
                <a:solidFill>
                  <a:schemeClr val="accent1">
                    <a:lumMod val="75000"/>
                  </a:schemeClr>
                </a:solidFill>
              </a:rPr>
              <a:t>Measuring their blood pressure at least once a year to set a target right for them.</a:t>
            </a:r>
          </a:p>
          <a:p>
            <a:pPr marL="285750" indent="-285750">
              <a:buFont typeface="Arial" panose="020B0604020202020204" pitchFamily="34" charset="0"/>
              <a:buChar char="•"/>
            </a:pPr>
            <a:r>
              <a:rPr lang="en-GB" sz="1600" dirty="0">
                <a:solidFill>
                  <a:schemeClr val="accent1">
                    <a:lumMod val="75000"/>
                  </a:schemeClr>
                </a:solidFill>
              </a:rPr>
              <a:t>Checking their feet annually, looking at the skin, circulation and nerve supply, and a referral to a specialist podiatrist if problems are found.</a:t>
            </a:r>
          </a:p>
          <a:p>
            <a:pPr marL="285750" indent="-285750">
              <a:buFont typeface="Arial" panose="020B0604020202020204" pitchFamily="34" charset="0"/>
              <a:buChar char="•"/>
            </a:pPr>
            <a:r>
              <a:rPr lang="en-GB" sz="1600" dirty="0">
                <a:solidFill>
                  <a:schemeClr val="accent1">
                    <a:lumMod val="75000"/>
                  </a:schemeClr>
                </a:solidFill>
              </a:rPr>
              <a:t>Having their eyes screened yearly for signs of retinopathy as part of a national screening programme using digital photography.</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215276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4524315"/>
          </a:xfrm>
          <a:prstGeom prst="rect">
            <a:avLst/>
          </a:prstGeom>
        </p:spPr>
        <p:txBody>
          <a:bodyPr wrap="square">
            <a:spAutoFit/>
          </a:bodyPr>
          <a:lstStyle/>
          <a:p>
            <a:r>
              <a:rPr lang="en-GB" sz="1600" b="1" dirty="0">
                <a:solidFill>
                  <a:schemeClr val="accent1">
                    <a:lumMod val="75000"/>
                  </a:schemeClr>
                </a:solidFill>
              </a:rPr>
              <a:t>Lifestyle Support: </a:t>
            </a:r>
            <a:r>
              <a:rPr lang="en-GB" sz="1600" dirty="0">
                <a:solidFill>
                  <a:schemeClr val="accent1">
                    <a:lumMod val="75000"/>
                  </a:schemeClr>
                </a:solidFill>
              </a:rPr>
              <a:t>This should include:</a:t>
            </a:r>
          </a:p>
          <a:p>
            <a:pPr marL="285750" indent="-285750">
              <a:buFont typeface="Arial" panose="020B0604020202020204" pitchFamily="34" charset="0"/>
              <a:buChar char="•"/>
            </a:pPr>
            <a:r>
              <a:rPr lang="en-GB" sz="1600" dirty="0">
                <a:solidFill>
                  <a:schemeClr val="accent1">
                    <a:lumMod val="75000"/>
                  </a:schemeClr>
                </a:solidFill>
              </a:rPr>
              <a:t>Individual, ongoing dietary advice from a healthcare professional with appropriate expertise in nutrition. Refer to a dietitian for tailored advice if necessary.</a:t>
            </a:r>
          </a:p>
          <a:p>
            <a:pPr marL="285750" indent="-285750">
              <a:buFont typeface="Arial" panose="020B0604020202020204" pitchFamily="34" charset="0"/>
              <a:buChar char="•"/>
            </a:pPr>
            <a:r>
              <a:rPr lang="en-GB" sz="1600" dirty="0">
                <a:solidFill>
                  <a:schemeClr val="accent1">
                    <a:lumMod val="75000"/>
                  </a:schemeClr>
                </a:solidFill>
              </a:rPr>
              <a:t>Access to a group education course in their local area, on diagnosis or as a yearly refresher, to help them understand and manage their diabetes.</a:t>
            </a:r>
          </a:p>
          <a:p>
            <a:pPr marL="285750" indent="-285750">
              <a:buFont typeface="Arial" panose="020B0604020202020204" pitchFamily="34" charset="0"/>
              <a:buChar char="•"/>
            </a:pPr>
            <a:r>
              <a:rPr lang="en-GB" sz="1600" dirty="0">
                <a:solidFill>
                  <a:schemeClr val="accent1">
                    <a:lumMod val="75000"/>
                  </a:schemeClr>
                </a:solidFill>
              </a:rPr>
              <a:t>Support and advice to give up smoking.</a:t>
            </a:r>
          </a:p>
          <a:p>
            <a:pPr marL="285750" indent="-285750">
              <a:buFont typeface="Arial" panose="020B0604020202020204" pitchFamily="34" charset="0"/>
              <a:buChar char="•"/>
            </a:pPr>
            <a:endParaRPr lang="en-GB" sz="1600" dirty="0">
              <a:solidFill>
                <a:schemeClr val="accent1">
                  <a:lumMod val="75000"/>
                </a:schemeClr>
              </a:solidFill>
            </a:endParaRPr>
          </a:p>
          <a:p>
            <a:r>
              <a:rPr lang="en-GB" sz="1600" b="1" dirty="0">
                <a:solidFill>
                  <a:schemeClr val="accent1">
                    <a:lumMod val="75000"/>
                  </a:schemeClr>
                </a:solidFill>
              </a:rPr>
              <a:t>Professionals Support: </a:t>
            </a:r>
            <a:r>
              <a:rPr lang="en-GB" sz="1600" dirty="0">
                <a:solidFill>
                  <a:schemeClr val="accent1">
                    <a:lumMod val="75000"/>
                  </a:schemeClr>
                </a:solidFill>
              </a:rPr>
              <a:t>People should expect to:</a:t>
            </a:r>
          </a:p>
          <a:p>
            <a:pPr marL="285750" indent="-285750">
              <a:buFont typeface="Arial" panose="020B0604020202020204" pitchFamily="34" charset="0"/>
              <a:buChar char="•"/>
            </a:pPr>
            <a:r>
              <a:rPr lang="en-GB" sz="1600" dirty="0">
                <a:solidFill>
                  <a:schemeClr val="accent1">
                    <a:lumMod val="75000"/>
                  </a:schemeClr>
                </a:solidFill>
              </a:rPr>
              <a:t>See specialist diabetes healthcare professionals such as ophthalmologists, podiatrists or dietitians.</a:t>
            </a:r>
          </a:p>
          <a:p>
            <a:pPr marL="285750" indent="-285750">
              <a:buFont typeface="Arial" panose="020B0604020202020204" pitchFamily="34" charset="0"/>
              <a:buChar char="•"/>
            </a:pPr>
            <a:r>
              <a:rPr lang="en-GB" sz="1600" dirty="0">
                <a:solidFill>
                  <a:schemeClr val="accent1">
                    <a:lumMod val="75000"/>
                  </a:schemeClr>
                </a:solidFill>
              </a:rPr>
              <a:t>Get emotional and psychological support, to talk about their issues and concerns with specialist healthcare professionals.</a:t>
            </a:r>
          </a:p>
          <a:p>
            <a:pPr marL="285750" indent="-285750">
              <a:buFont typeface="Arial" panose="020B0604020202020204" pitchFamily="34" charset="0"/>
              <a:buChar char="•"/>
            </a:pPr>
            <a:r>
              <a:rPr lang="en-GB" sz="1600" dirty="0">
                <a:solidFill>
                  <a:schemeClr val="accent1">
                    <a:lumMod val="75000"/>
                  </a:schemeClr>
                </a:solidFill>
              </a:rPr>
              <a:t>Receive a free flu vaccination every year from their GP.</a:t>
            </a:r>
          </a:p>
          <a:p>
            <a:pPr marL="285750" indent="-285750">
              <a:buFont typeface="Arial" panose="020B0604020202020204" pitchFamily="34" charset="0"/>
              <a:buChar char="•"/>
            </a:pPr>
            <a:r>
              <a:rPr lang="en-GB" sz="1600" dirty="0">
                <a:solidFill>
                  <a:schemeClr val="accent1">
                    <a:lumMod val="75000"/>
                  </a:schemeClr>
                </a:solidFill>
              </a:rPr>
              <a:t>Receive high quality of care from specialist diabetes healthcare professionals if admitted into hospital, even if their stay is unrelated to diabetes.</a:t>
            </a:r>
          </a:p>
          <a:p>
            <a:pPr marL="285750" indent="-285750">
              <a:buFont typeface="Arial" panose="020B0604020202020204" pitchFamily="34" charset="0"/>
              <a:buChar char="•"/>
            </a:pPr>
            <a:r>
              <a:rPr lang="en-GB" sz="1600" dirty="0">
                <a:solidFill>
                  <a:schemeClr val="accent1">
                    <a:lumMod val="75000"/>
                  </a:schemeClr>
                </a:solidFill>
              </a:rPr>
              <a:t>Get the opportunity to talk about any sexual problems they might be experiencing, and be referred to an appropriate service if needed.</a:t>
            </a:r>
          </a:p>
          <a:p>
            <a:pPr marL="285750" indent="-285750">
              <a:buFont typeface="Arial" panose="020B0604020202020204" pitchFamily="34" charset="0"/>
              <a:buChar char="•"/>
            </a:pPr>
            <a:r>
              <a:rPr lang="en-GB" sz="1600" dirty="0">
                <a:solidFill>
                  <a:schemeClr val="accent1">
                    <a:lumMod val="75000"/>
                  </a:schemeClr>
                </a:solidFill>
              </a:rPr>
              <a:t>Get information and specialist care for women planning to have a baby.</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162237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2554545"/>
          </a:xfrm>
          <a:prstGeom prst="rect">
            <a:avLst/>
          </a:prstGeom>
        </p:spPr>
        <p:txBody>
          <a:bodyPr wrap="square">
            <a:spAutoFit/>
          </a:bodyPr>
          <a:lstStyle/>
          <a:p>
            <a:r>
              <a:rPr lang="en-GB" sz="1600" b="1" dirty="0">
                <a:solidFill>
                  <a:schemeClr val="accent1">
                    <a:lumMod val="75000"/>
                  </a:schemeClr>
                </a:solidFill>
              </a:rPr>
              <a:t>Recommended Targets for HbA1c, Blood Pressure and Lipids</a:t>
            </a:r>
          </a:p>
          <a:p>
            <a:endParaRPr lang="en-GB" sz="1600" dirty="0">
              <a:solidFill>
                <a:schemeClr val="accent1">
                  <a:lumMod val="75000"/>
                </a:schemeClr>
              </a:solidFill>
            </a:endParaRPr>
          </a:p>
          <a:p>
            <a:r>
              <a:rPr lang="en-GB" sz="1600" dirty="0">
                <a:solidFill>
                  <a:schemeClr val="accent1">
                    <a:lumMod val="75000"/>
                  </a:schemeClr>
                </a:solidFill>
              </a:rPr>
              <a:t>The recommended targets for HbA1c, Blood pressure and lipids are:</a:t>
            </a:r>
          </a:p>
          <a:p>
            <a:pPr marL="285750" indent="-285750">
              <a:buFont typeface="Arial" panose="020B0604020202020204" pitchFamily="34" charset="0"/>
              <a:buChar char="•"/>
            </a:pPr>
            <a:r>
              <a:rPr lang="en-GB" sz="1600" dirty="0">
                <a:solidFill>
                  <a:schemeClr val="accent1">
                    <a:lumMod val="75000"/>
                  </a:schemeClr>
                </a:solidFill>
              </a:rPr>
              <a:t>HbA1c: below 48mmol/l (or below 53mmol/l for others, especially those at risk of severe hypoglycaemia)</a:t>
            </a:r>
          </a:p>
          <a:p>
            <a:pPr marL="285750" indent="-285750">
              <a:buFont typeface="Arial" panose="020B0604020202020204" pitchFamily="34" charset="0"/>
              <a:buChar char="•"/>
            </a:pPr>
            <a:r>
              <a:rPr lang="en-GB" sz="1600" dirty="0">
                <a:solidFill>
                  <a:schemeClr val="accent1">
                    <a:lumMod val="75000"/>
                  </a:schemeClr>
                </a:solidFill>
              </a:rPr>
              <a:t>Blood pressure: 130/80mmHg or below</a:t>
            </a:r>
          </a:p>
          <a:p>
            <a:pPr marL="285750" indent="-285750">
              <a:buFont typeface="Arial" panose="020B0604020202020204" pitchFamily="34" charset="0"/>
              <a:buChar char="•"/>
            </a:pPr>
            <a:r>
              <a:rPr lang="en-GB" sz="1600" dirty="0">
                <a:solidFill>
                  <a:schemeClr val="accent1">
                    <a:lumMod val="75000"/>
                  </a:schemeClr>
                </a:solidFill>
              </a:rPr>
              <a:t>Blood lipids: there are currently no absolute targets for blood lipid levels for people with diabetes. NICE recommends using non-HDL cholesterol, rather than LDL cholesterol, in assessing overall CVD risk. Treatment target is to aim for more than 40% reduction in non-HDL cholesterol. Non-HDL cholesterol is total cholesterol minus HDL cholesterol.</a:t>
            </a:r>
          </a:p>
          <a:p>
            <a:endParaRPr lang="en-GB" sz="1600" dirty="0">
              <a:solidFill>
                <a:schemeClr val="accent1">
                  <a:lumMod val="75000"/>
                </a:schemeClr>
              </a:solidFill>
            </a:endParaRPr>
          </a:p>
          <a:p>
            <a:r>
              <a:rPr lang="en-GB" sz="1600" dirty="0">
                <a:solidFill>
                  <a:schemeClr val="accent1">
                    <a:lumMod val="75000"/>
                  </a:schemeClr>
                </a:solidFill>
              </a:rPr>
              <a:t>People with diabetes should be supported to work towards achieving their own individual targets.</a:t>
            </a:r>
          </a:p>
        </p:txBody>
      </p:sp>
      <p:pic>
        <p:nvPicPr>
          <p:cNvPr id="12290" name="Picture 2" descr="What Your Blood Pressure Says About You | Everyday Health">
            <a:extLst>
              <a:ext uri="{FF2B5EF4-FFF2-40B4-BE49-F238E27FC236}">
                <a16:creationId xmlns:a16="http://schemas.microsoft.com/office/drawing/2014/main" id="{B7952F99-25FE-4152-B5F0-6DA428B09738}"/>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096000" y="3420007"/>
            <a:ext cx="6005556" cy="3377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48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4524315"/>
          </a:xfrm>
          <a:prstGeom prst="rect">
            <a:avLst/>
          </a:prstGeom>
        </p:spPr>
        <p:txBody>
          <a:bodyPr wrap="square">
            <a:spAutoFit/>
          </a:bodyPr>
          <a:lstStyle/>
          <a:p>
            <a:r>
              <a:rPr lang="en-GB" sz="1600" b="1" dirty="0">
                <a:solidFill>
                  <a:schemeClr val="accent1">
                    <a:lumMod val="75000"/>
                  </a:schemeClr>
                </a:solidFill>
              </a:rPr>
              <a:t>Lifestyle Support: </a:t>
            </a:r>
            <a:r>
              <a:rPr lang="en-GB" sz="1600" dirty="0">
                <a:solidFill>
                  <a:schemeClr val="accent1">
                    <a:lumMod val="75000"/>
                  </a:schemeClr>
                </a:solidFill>
              </a:rPr>
              <a:t>This should include:</a:t>
            </a:r>
          </a:p>
          <a:p>
            <a:pPr marL="285750" indent="-285750">
              <a:buFont typeface="Arial" panose="020B0604020202020204" pitchFamily="34" charset="0"/>
              <a:buChar char="•"/>
            </a:pPr>
            <a:r>
              <a:rPr lang="en-GB" sz="1600" dirty="0">
                <a:solidFill>
                  <a:schemeClr val="accent1">
                    <a:lumMod val="75000"/>
                  </a:schemeClr>
                </a:solidFill>
              </a:rPr>
              <a:t>Individual, ongoing dietary advice from a healthcare professional with appropriate expertise in nutrition. Refer to a dietitian for tailored advice if necessary.</a:t>
            </a:r>
          </a:p>
          <a:p>
            <a:pPr marL="285750" indent="-285750">
              <a:buFont typeface="Arial" panose="020B0604020202020204" pitchFamily="34" charset="0"/>
              <a:buChar char="•"/>
            </a:pPr>
            <a:r>
              <a:rPr lang="en-GB" sz="1600" dirty="0">
                <a:solidFill>
                  <a:schemeClr val="accent1">
                    <a:lumMod val="75000"/>
                  </a:schemeClr>
                </a:solidFill>
              </a:rPr>
              <a:t>Access to a group education course in their local area, on diagnosis or as a yearly refresher, to help them understand and manage their diabetes. </a:t>
            </a:r>
          </a:p>
          <a:p>
            <a:pPr marL="285750" indent="-285750">
              <a:buFont typeface="Arial" panose="020B0604020202020204" pitchFamily="34" charset="0"/>
              <a:buChar char="•"/>
            </a:pPr>
            <a:r>
              <a:rPr lang="en-GB" sz="1600" dirty="0">
                <a:solidFill>
                  <a:schemeClr val="accent1">
                    <a:lumMod val="75000"/>
                  </a:schemeClr>
                </a:solidFill>
              </a:rPr>
              <a:t>Support and advice to give up smoking.</a:t>
            </a:r>
          </a:p>
          <a:p>
            <a:pPr marL="285750" indent="-285750">
              <a:buFont typeface="Arial" panose="020B0604020202020204" pitchFamily="34" charset="0"/>
              <a:buChar char="•"/>
            </a:pPr>
            <a:endParaRPr lang="en-GB" sz="1600" dirty="0">
              <a:solidFill>
                <a:schemeClr val="accent1">
                  <a:lumMod val="75000"/>
                </a:schemeClr>
              </a:solidFill>
            </a:endParaRPr>
          </a:p>
          <a:p>
            <a:r>
              <a:rPr lang="en-GB" sz="1600" b="1" dirty="0">
                <a:solidFill>
                  <a:schemeClr val="accent1">
                    <a:lumMod val="75000"/>
                  </a:schemeClr>
                </a:solidFill>
              </a:rPr>
              <a:t>Professionals Support: </a:t>
            </a:r>
            <a:r>
              <a:rPr lang="en-GB" sz="1600" dirty="0">
                <a:solidFill>
                  <a:schemeClr val="accent1">
                    <a:lumMod val="75000"/>
                  </a:schemeClr>
                </a:solidFill>
              </a:rPr>
              <a:t>People should expect to:</a:t>
            </a:r>
          </a:p>
          <a:p>
            <a:pPr marL="285750" indent="-285750">
              <a:buFont typeface="Arial" panose="020B0604020202020204" pitchFamily="34" charset="0"/>
              <a:buChar char="•"/>
            </a:pPr>
            <a:r>
              <a:rPr lang="en-GB" sz="1600" dirty="0">
                <a:solidFill>
                  <a:schemeClr val="accent1">
                    <a:lumMod val="75000"/>
                  </a:schemeClr>
                </a:solidFill>
              </a:rPr>
              <a:t>See specialist diabetes healthcare professionals such as ophthalmologists, podiatrists or dietitians.</a:t>
            </a:r>
          </a:p>
          <a:p>
            <a:pPr marL="285750" indent="-285750">
              <a:buFont typeface="Arial" panose="020B0604020202020204" pitchFamily="34" charset="0"/>
              <a:buChar char="•"/>
            </a:pPr>
            <a:r>
              <a:rPr lang="en-GB" sz="1600" dirty="0">
                <a:solidFill>
                  <a:schemeClr val="accent1">
                    <a:lumMod val="75000"/>
                  </a:schemeClr>
                </a:solidFill>
              </a:rPr>
              <a:t>Get emotional and psychological support, to talk about their issues and concerns with specialist healthcare professionals.</a:t>
            </a:r>
          </a:p>
          <a:p>
            <a:pPr marL="285750" indent="-285750">
              <a:buFont typeface="Arial" panose="020B0604020202020204" pitchFamily="34" charset="0"/>
              <a:buChar char="•"/>
            </a:pPr>
            <a:r>
              <a:rPr lang="en-GB" sz="1600" dirty="0">
                <a:solidFill>
                  <a:schemeClr val="accent1">
                    <a:lumMod val="75000"/>
                  </a:schemeClr>
                </a:solidFill>
              </a:rPr>
              <a:t>Receive a free flu vaccination every year from their GP.</a:t>
            </a:r>
          </a:p>
          <a:p>
            <a:pPr marL="285750" indent="-285750">
              <a:buFont typeface="Arial" panose="020B0604020202020204" pitchFamily="34" charset="0"/>
              <a:buChar char="•"/>
            </a:pPr>
            <a:r>
              <a:rPr lang="en-GB" sz="1600" dirty="0">
                <a:solidFill>
                  <a:schemeClr val="accent1">
                    <a:lumMod val="75000"/>
                  </a:schemeClr>
                </a:solidFill>
              </a:rPr>
              <a:t>Receive high quality of care from specialist diabetes healthcare professionals if admitted into hospital, even if their stay is unrelated to diabetes.</a:t>
            </a:r>
          </a:p>
          <a:p>
            <a:pPr marL="285750" indent="-285750">
              <a:buFont typeface="Arial" panose="020B0604020202020204" pitchFamily="34" charset="0"/>
              <a:buChar char="•"/>
            </a:pPr>
            <a:r>
              <a:rPr lang="en-GB" sz="1600" dirty="0">
                <a:solidFill>
                  <a:schemeClr val="accent1">
                    <a:lumMod val="75000"/>
                  </a:schemeClr>
                </a:solidFill>
              </a:rPr>
              <a:t>Get the opportunity to talk about any sexual problems they might be experiencing, and be referred to an appropriate service if needed.</a:t>
            </a:r>
          </a:p>
          <a:p>
            <a:pPr marL="285750" indent="-285750">
              <a:buFont typeface="Arial" panose="020B0604020202020204" pitchFamily="34" charset="0"/>
              <a:buChar char="•"/>
            </a:pPr>
            <a:r>
              <a:rPr lang="en-GB" sz="1600" dirty="0">
                <a:solidFill>
                  <a:schemeClr val="accent1">
                    <a:lumMod val="75000"/>
                  </a:schemeClr>
                </a:solidFill>
              </a:rPr>
              <a:t>Get information and specialist care for women planning to have a baby.</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69832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6063198"/>
          </a:xfrm>
          <a:prstGeom prst="rect">
            <a:avLst/>
          </a:prstGeom>
        </p:spPr>
        <p:txBody>
          <a:bodyPr wrap="square">
            <a:spAutoFit/>
          </a:bodyPr>
          <a:lstStyle/>
          <a:p>
            <a:r>
              <a:rPr lang="en-GB" b="1" u="sng" dirty="0">
                <a:solidFill>
                  <a:schemeClr val="accent1">
                    <a:lumMod val="75000"/>
                  </a:schemeClr>
                </a:solidFill>
              </a:rPr>
              <a:t>COMPLICATIONS</a:t>
            </a:r>
            <a:endParaRPr lang="en-GB" sz="1600" b="1" u="sng" dirty="0">
              <a:solidFill>
                <a:schemeClr val="accent1">
                  <a:lumMod val="75000"/>
                </a:schemeClr>
              </a:solidFill>
            </a:endParaRPr>
          </a:p>
          <a:p>
            <a:endParaRPr lang="en-GB" sz="1600" b="1" u="sng" dirty="0">
              <a:solidFill>
                <a:schemeClr val="accent1">
                  <a:lumMod val="75000"/>
                </a:schemeClr>
              </a:solidFill>
            </a:endParaRPr>
          </a:p>
          <a:p>
            <a:r>
              <a:rPr lang="en-GB" b="1" dirty="0">
                <a:solidFill>
                  <a:schemeClr val="accent1">
                    <a:lumMod val="75000"/>
                  </a:schemeClr>
                </a:solidFill>
              </a:rPr>
              <a:t>HYPOGLYCAEMIA</a:t>
            </a:r>
            <a:endParaRPr lang="en-GB" sz="1600" b="1" dirty="0">
              <a:solidFill>
                <a:schemeClr val="accent1">
                  <a:lumMod val="75000"/>
                </a:schemeClr>
              </a:solidFill>
            </a:endParaRPr>
          </a:p>
          <a:p>
            <a:endParaRPr lang="en-GB" sz="1600" dirty="0">
              <a:solidFill>
                <a:schemeClr val="accent1">
                  <a:lumMod val="75000"/>
                </a:schemeClr>
              </a:solidFill>
            </a:endParaRPr>
          </a:p>
          <a:p>
            <a:r>
              <a:rPr lang="en-GB" sz="1600" i="1" dirty="0">
                <a:solidFill>
                  <a:schemeClr val="accent1">
                    <a:lumMod val="75000"/>
                  </a:schemeClr>
                </a:solidFill>
              </a:rPr>
              <a:t>“What is hypoglycaemia (a hypo)?”</a:t>
            </a:r>
          </a:p>
          <a:p>
            <a:endParaRPr lang="en-GB" sz="1600" dirty="0">
              <a:solidFill>
                <a:schemeClr val="accent1">
                  <a:lumMod val="75000"/>
                </a:schemeClr>
              </a:solidFill>
            </a:endParaRPr>
          </a:p>
          <a:p>
            <a:r>
              <a:rPr lang="en-GB" sz="1600" dirty="0">
                <a:solidFill>
                  <a:schemeClr val="accent1">
                    <a:lumMod val="75000"/>
                  </a:schemeClr>
                </a:solidFill>
              </a:rPr>
              <a:t>This occurs when the amount of glucose in the blood is below 4mmol/l.</a:t>
            </a:r>
          </a:p>
          <a:p>
            <a:endParaRPr lang="en-GB" sz="1600" dirty="0">
              <a:solidFill>
                <a:schemeClr val="accent1">
                  <a:lumMod val="75000"/>
                </a:schemeClr>
              </a:solidFill>
            </a:endParaRPr>
          </a:p>
          <a:p>
            <a:r>
              <a:rPr lang="en-GB" sz="1600" i="1" dirty="0">
                <a:solidFill>
                  <a:schemeClr val="accent1">
                    <a:lumMod val="75000"/>
                  </a:schemeClr>
                </a:solidFill>
              </a:rPr>
              <a:t>“Who is at risk?”</a:t>
            </a:r>
          </a:p>
          <a:p>
            <a:endParaRPr lang="en-GB" sz="1600" dirty="0">
              <a:solidFill>
                <a:schemeClr val="accent1">
                  <a:lumMod val="75000"/>
                </a:schemeClr>
              </a:solidFill>
            </a:endParaRPr>
          </a:p>
          <a:p>
            <a:r>
              <a:rPr lang="en-GB" sz="1600" dirty="0">
                <a:solidFill>
                  <a:schemeClr val="accent1">
                    <a:lumMod val="75000"/>
                  </a:schemeClr>
                </a:solidFill>
              </a:rPr>
              <a:t>People who treat their diabetes with insulin, </a:t>
            </a:r>
            <a:r>
              <a:rPr lang="en-GB" sz="1600" dirty="0" err="1">
                <a:solidFill>
                  <a:schemeClr val="accent1">
                    <a:lumMod val="75000"/>
                  </a:schemeClr>
                </a:solidFill>
              </a:rPr>
              <a:t>sulphonylureas</a:t>
            </a:r>
            <a:r>
              <a:rPr lang="en-GB" sz="1600" dirty="0">
                <a:solidFill>
                  <a:schemeClr val="accent1">
                    <a:lumMod val="75000"/>
                  </a:schemeClr>
                </a:solidFill>
              </a:rPr>
              <a:t> or prandial glucose regulators. Those who treat their diabetes with diet or metformin alone are generally not at risk.</a:t>
            </a:r>
          </a:p>
          <a:p>
            <a:endParaRPr lang="en-GB" sz="1600" dirty="0">
              <a:solidFill>
                <a:schemeClr val="accent1">
                  <a:lumMod val="75000"/>
                </a:schemeClr>
              </a:solidFill>
            </a:endParaRPr>
          </a:p>
          <a:p>
            <a:r>
              <a:rPr lang="en-GB" sz="1600" b="1" dirty="0">
                <a:solidFill>
                  <a:schemeClr val="accent1">
                    <a:lumMod val="75000"/>
                  </a:schemeClr>
                </a:solidFill>
              </a:rPr>
              <a:t>Common causes:</a:t>
            </a:r>
          </a:p>
          <a:p>
            <a:pPr marL="285750" indent="-285750">
              <a:buFont typeface="Arial" panose="020B0604020202020204" pitchFamily="34" charset="0"/>
              <a:buChar char="•"/>
            </a:pPr>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Taking too much diabetes medication</a:t>
            </a:r>
          </a:p>
          <a:p>
            <a:pPr marL="285750" indent="-285750">
              <a:buFont typeface="Arial" panose="020B0604020202020204" pitchFamily="34" charset="0"/>
              <a:buChar char="•"/>
            </a:pPr>
            <a:r>
              <a:rPr lang="en-GB" sz="1600" dirty="0">
                <a:solidFill>
                  <a:schemeClr val="accent1">
                    <a:lumMod val="75000"/>
                  </a:schemeClr>
                </a:solidFill>
              </a:rPr>
              <a:t>Delaying or missing a meal/snack</a:t>
            </a:r>
          </a:p>
          <a:p>
            <a:pPr marL="285750" indent="-285750">
              <a:buFont typeface="Arial" panose="020B0604020202020204" pitchFamily="34" charset="0"/>
              <a:buChar char="•"/>
            </a:pPr>
            <a:r>
              <a:rPr lang="en-GB" sz="1600" dirty="0">
                <a:solidFill>
                  <a:schemeClr val="accent1">
                    <a:lumMod val="75000"/>
                  </a:schemeClr>
                </a:solidFill>
              </a:rPr>
              <a:t>Not eating enough carbohydrates</a:t>
            </a:r>
          </a:p>
          <a:p>
            <a:pPr marL="285750" indent="-285750">
              <a:buFont typeface="Arial" panose="020B0604020202020204" pitchFamily="34" charset="0"/>
              <a:buChar char="•"/>
            </a:pPr>
            <a:r>
              <a:rPr lang="en-GB" sz="1600" dirty="0">
                <a:solidFill>
                  <a:schemeClr val="accent1">
                    <a:lumMod val="75000"/>
                  </a:schemeClr>
                </a:solidFill>
              </a:rPr>
              <a:t>Taking part in unplanned or strenuous physical activity</a:t>
            </a:r>
          </a:p>
          <a:p>
            <a:pPr marL="285750" indent="-285750">
              <a:buFont typeface="Arial" panose="020B0604020202020204" pitchFamily="34" charset="0"/>
              <a:buChar char="•"/>
            </a:pPr>
            <a:r>
              <a:rPr lang="en-GB" sz="1600" dirty="0">
                <a:solidFill>
                  <a:schemeClr val="accent1">
                    <a:lumMod val="75000"/>
                  </a:schemeClr>
                </a:solidFill>
              </a:rPr>
              <a:t>Drinking too much alcohol or drinking alcohol without food</a:t>
            </a:r>
          </a:p>
          <a:p>
            <a:pPr marL="285750" indent="-285750">
              <a:buFont typeface="Arial" panose="020B0604020202020204" pitchFamily="34" charset="0"/>
              <a:buChar char="•"/>
            </a:pPr>
            <a:r>
              <a:rPr lang="en-GB" sz="1600" dirty="0">
                <a:solidFill>
                  <a:schemeClr val="accent1">
                    <a:lumMod val="75000"/>
                  </a:schemeClr>
                </a:solidFill>
              </a:rPr>
              <a:t>Sometimes there are no obvious causes</a:t>
            </a:r>
          </a:p>
          <a:p>
            <a:endParaRPr lang="en-GB" sz="1600" u="sng" dirty="0">
              <a:solidFill>
                <a:schemeClr val="accent1">
                  <a:lumMod val="75000"/>
                </a:schemeClr>
              </a:solidFill>
            </a:endParaRPr>
          </a:p>
          <a:p>
            <a:endParaRPr lang="en-GB" sz="1600" u="sng" dirty="0">
              <a:solidFill>
                <a:schemeClr val="accent1">
                  <a:lumMod val="75000"/>
                </a:schemeClr>
              </a:solidFill>
            </a:endParaRPr>
          </a:p>
          <a:p>
            <a:endParaRPr lang="en-GB" sz="1600" dirty="0">
              <a:solidFill>
                <a:schemeClr val="accent1">
                  <a:lumMod val="75000"/>
                </a:schemeClr>
              </a:solidFill>
            </a:endParaRPr>
          </a:p>
        </p:txBody>
      </p:sp>
      <p:pic>
        <p:nvPicPr>
          <p:cNvPr id="3" name="Picture 2">
            <a:extLst>
              <a:ext uri="{FF2B5EF4-FFF2-40B4-BE49-F238E27FC236}">
                <a16:creationId xmlns:a16="http://schemas.microsoft.com/office/drawing/2014/main" id="{7DE8EC56-0AD8-4802-927C-CB0EAC1FF85D}"/>
              </a:ext>
            </a:extLst>
          </p:cNvPr>
          <p:cNvPicPr>
            <a:picLocks noChangeAspect="1"/>
          </p:cNvPicPr>
          <p:nvPr/>
        </p:nvPicPr>
        <p:blipFill>
          <a:blip r:embed="rId4">
            <a:alphaModFix amt="20000"/>
          </a:blip>
          <a:stretch>
            <a:fillRect/>
          </a:stretch>
        </p:blipFill>
        <p:spPr>
          <a:xfrm>
            <a:off x="8909108" y="2223097"/>
            <a:ext cx="2966251" cy="4275301"/>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64584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4031873"/>
          </a:xfrm>
          <a:prstGeom prst="rect">
            <a:avLst/>
          </a:prstGeom>
        </p:spPr>
        <p:txBody>
          <a:bodyPr wrap="square">
            <a:spAutoFit/>
          </a:bodyPr>
          <a:lstStyle/>
          <a:p>
            <a:r>
              <a:rPr lang="en-GB" sz="1600" b="1" dirty="0">
                <a:solidFill>
                  <a:schemeClr val="accent1">
                    <a:lumMod val="75000"/>
                  </a:schemeClr>
                </a:solidFill>
              </a:rPr>
              <a:t>Hypo signs and symptoms</a:t>
            </a:r>
          </a:p>
          <a:p>
            <a:endParaRPr lang="en-GB" sz="1600" b="1" dirty="0">
              <a:solidFill>
                <a:schemeClr val="accent1">
                  <a:lumMod val="75000"/>
                </a:schemeClr>
              </a:solidFill>
            </a:endParaRPr>
          </a:p>
          <a:p>
            <a:r>
              <a:rPr lang="en-GB" sz="1600" dirty="0">
                <a:solidFill>
                  <a:schemeClr val="accent1">
                    <a:lumMod val="75000"/>
                  </a:schemeClr>
                </a:solidFill>
              </a:rPr>
              <a:t>Signs and symptoms vary from person to person. Some may not experience any symptoms at all.</a:t>
            </a:r>
          </a:p>
          <a:p>
            <a:endParaRPr lang="en-GB" sz="1600" dirty="0">
              <a:solidFill>
                <a:schemeClr val="accent1">
                  <a:lumMod val="75000"/>
                </a:schemeClr>
              </a:solidFill>
            </a:endParaRPr>
          </a:p>
          <a:p>
            <a:r>
              <a:rPr lang="en-GB" sz="1600" dirty="0">
                <a:solidFill>
                  <a:schemeClr val="accent1">
                    <a:lumMod val="75000"/>
                  </a:schemeClr>
                </a:solidFill>
              </a:rPr>
              <a:t>Common signs and symptoms of a hypo include: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Feeling hungry</a:t>
            </a:r>
          </a:p>
          <a:p>
            <a:pPr marL="285750" indent="-285750">
              <a:buFont typeface="Arial" panose="020B0604020202020204" pitchFamily="34" charset="0"/>
              <a:buChar char="•"/>
            </a:pPr>
            <a:r>
              <a:rPr lang="en-GB" sz="1600" dirty="0">
                <a:solidFill>
                  <a:schemeClr val="accent1">
                    <a:lumMod val="75000"/>
                  </a:schemeClr>
                </a:solidFill>
              </a:rPr>
              <a:t>Sweating</a:t>
            </a:r>
          </a:p>
          <a:p>
            <a:pPr marL="285750" indent="-285750">
              <a:buFont typeface="Arial" panose="020B0604020202020204" pitchFamily="34" charset="0"/>
              <a:buChar char="•"/>
            </a:pPr>
            <a:r>
              <a:rPr lang="en-GB" sz="1600" dirty="0">
                <a:solidFill>
                  <a:schemeClr val="accent1">
                    <a:lumMod val="75000"/>
                  </a:schemeClr>
                </a:solidFill>
              </a:rPr>
              <a:t>Going pale</a:t>
            </a:r>
          </a:p>
          <a:p>
            <a:pPr marL="285750" indent="-285750">
              <a:buFont typeface="Arial" panose="020B0604020202020204" pitchFamily="34" charset="0"/>
              <a:buChar char="•"/>
            </a:pPr>
            <a:r>
              <a:rPr lang="en-GB" sz="1600" dirty="0">
                <a:solidFill>
                  <a:schemeClr val="accent1">
                    <a:lumMod val="75000"/>
                  </a:schemeClr>
                </a:solidFill>
              </a:rPr>
              <a:t>Tingling of the lips</a:t>
            </a:r>
          </a:p>
          <a:p>
            <a:pPr marL="285750" indent="-285750">
              <a:buFont typeface="Arial" panose="020B0604020202020204" pitchFamily="34" charset="0"/>
              <a:buChar char="•"/>
            </a:pPr>
            <a:r>
              <a:rPr lang="en-GB" sz="1600" dirty="0">
                <a:solidFill>
                  <a:schemeClr val="accent1">
                    <a:lumMod val="75000"/>
                  </a:schemeClr>
                </a:solidFill>
              </a:rPr>
              <a:t>Trembling or shakiness</a:t>
            </a:r>
          </a:p>
          <a:p>
            <a:pPr marL="285750" indent="-285750">
              <a:buFont typeface="Arial" panose="020B0604020202020204" pitchFamily="34" charset="0"/>
              <a:buChar char="•"/>
            </a:pPr>
            <a:r>
              <a:rPr lang="en-GB" sz="1600" dirty="0">
                <a:solidFill>
                  <a:schemeClr val="accent1">
                    <a:lumMod val="75000"/>
                  </a:schemeClr>
                </a:solidFill>
              </a:rPr>
              <a:t>Anxiety or irritability</a:t>
            </a:r>
          </a:p>
          <a:p>
            <a:pPr marL="285750" indent="-285750">
              <a:buFont typeface="Arial" panose="020B0604020202020204" pitchFamily="34" charset="0"/>
              <a:buChar char="•"/>
            </a:pPr>
            <a:r>
              <a:rPr lang="en-GB" sz="1600" dirty="0">
                <a:solidFill>
                  <a:schemeClr val="accent1">
                    <a:lumMod val="75000"/>
                  </a:schemeClr>
                </a:solidFill>
              </a:rPr>
              <a:t>Fast pulse or palpitations</a:t>
            </a:r>
          </a:p>
          <a:p>
            <a:pPr marL="285750" indent="-285750">
              <a:buFont typeface="Arial" panose="020B0604020202020204" pitchFamily="34" charset="0"/>
              <a:buChar char="•"/>
            </a:pPr>
            <a:r>
              <a:rPr lang="en-GB" sz="1600" dirty="0">
                <a:solidFill>
                  <a:schemeClr val="accent1">
                    <a:lumMod val="75000"/>
                  </a:schemeClr>
                </a:solidFill>
              </a:rPr>
              <a:t>Blurred vision</a:t>
            </a:r>
          </a:p>
          <a:p>
            <a:endParaRPr lang="en-GB" sz="1600" b="1" dirty="0">
              <a:solidFill>
                <a:schemeClr val="accent1">
                  <a:lumMod val="75000"/>
                </a:schemeClr>
              </a:solidFill>
            </a:endParaRPr>
          </a:p>
          <a:p>
            <a:r>
              <a:rPr lang="en-GB" sz="1600" b="1" dirty="0">
                <a:solidFill>
                  <a:schemeClr val="accent1">
                    <a:lumMod val="75000"/>
                  </a:schemeClr>
                </a:solidFill>
              </a:rPr>
              <a:t>In severe hypos: difficulty concentrating, vagueness, confusion or irrational behaviour</a:t>
            </a:r>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386658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016758"/>
          </a:xfrm>
          <a:prstGeom prst="rect">
            <a:avLst/>
          </a:prstGeom>
        </p:spPr>
        <p:txBody>
          <a:bodyPr wrap="square">
            <a:spAutoFit/>
          </a:bodyPr>
          <a:lstStyle/>
          <a:p>
            <a:r>
              <a:rPr lang="en-GB" sz="1600" dirty="0">
                <a:solidFill>
                  <a:schemeClr val="accent1">
                    <a:lumMod val="75000"/>
                  </a:schemeClr>
                </a:solidFill>
              </a:rPr>
              <a:t>It is important to educate people, on the prevention and treatment of hypos. Once a hypo is recognised it must be treated immediately. Most people are able to treat their own hypos but family, friends and carers should be made aware of what to do.</a:t>
            </a:r>
          </a:p>
          <a:p>
            <a:endParaRPr lang="en-GB" sz="1600" dirty="0">
              <a:solidFill>
                <a:schemeClr val="accent1">
                  <a:lumMod val="75000"/>
                </a:schemeClr>
              </a:solidFill>
            </a:endParaRPr>
          </a:p>
          <a:p>
            <a:r>
              <a:rPr lang="en-GB" sz="1600" b="1" dirty="0">
                <a:solidFill>
                  <a:schemeClr val="accent1">
                    <a:lumMod val="75000"/>
                  </a:schemeClr>
                </a:solidFill>
              </a:rPr>
              <a:t>Immediate Treatment: </a:t>
            </a:r>
            <a:r>
              <a:rPr lang="en-GB" sz="1600" dirty="0">
                <a:solidFill>
                  <a:schemeClr val="accent1">
                    <a:lumMod val="75000"/>
                  </a:schemeClr>
                </a:solidFill>
              </a:rPr>
              <a:t>A hypo needs to be treated immediately with a fast-acting carbohydrate, such as glucose tablets, sweets, e.g. jelly babies ingredients, like the sugar and carbohydrate content, can change. You may use a small glass of fruit juice if this is more practical; however, this is not a fast-acting carbohydrate and so may take longer to treat a hypo. This treatment should be repeated if blood glucose level is still low after 15 – 20 minutes. The quantity of carbohydrate needed may vary from person to person.</a:t>
            </a:r>
          </a:p>
          <a:p>
            <a:endParaRPr lang="en-GB" sz="1600" dirty="0">
              <a:solidFill>
                <a:schemeClr val="accent1">
                  <a:lumMod val="75000"/>
                </a:schemeClr>
              </a:solidFill>
            </a:endParaRPr>
          </a:p>
          <a:p>
            <a:r>
              <a:rPr lang="en-GB" sz="1600" b="1" dirty="0">
                <a:solidFill>
                  <a:schemeClr val="accent1">
                    <a:lumMod val="75000"/>
                  </a:schemeClr>
                </a:solidFill>
              </a:rPr>
              <a:t>Treatments to Avoid: </a:t>
            </a:r>
            <a:r>
              <a:rPr lang="en-GB" sz="1600" dirty="0">
                <a:solidFill>
                  <a:schemeClr val="accent1">
                    <a:lumMod val="75000"/>
                  </a:schemeClr>
                </a:solidFill>
              </a:rPr>
              <a:t>Foods and drinks containing fat, e.g. chocolate, milk, biscuits, should be avoided as fat delays the absorption of glucose and won’t treat the hypo quickly enough.</a:t>
            </a:r>
          </a:p>
          <a:p>
            <a:endParaRPr lang="en-GB" sz="1600" b="1" dirty="0">
              <a:solidFill>
                <a:schemeClr val="accent1">
                  <a:lumMod val="75000"/>
                </a:schemeClr>
              </a:solidFill>
            </a:endParaRPr>
          </a:p>
          <a:p>
            <a:r>
              <a:rPr lang="en-GB" sz="1600" b="1" dirty="0">
                <a:solidFill>
                  <a:schemeClr val="accent1">
                    <a:lumMod val="75000"/>
                  </a:schemeClr>
                </a:solidFill>
              </a:rPr>
              <a:t>Follow Up Treatment: </a:t>
            </a:r>
            <a:r>
              <a:rPr lang="en-GB" sz="1600" dirty="0">
                <a:solidFill>
                  <a:schemeClr val="accent1">
                    <a:lumMod val="75000"/>
                  </a:schemeClr>
                </a:solidFill>
              </a:rPr>
              <a:t>To prevent blood glucose levels from dropping again, people may need to follow up the immediate treatment of a hypo with a longer-acting carbohydrate such as:</a:t>
            </a:r>
            <a:endParaRPr lang="en-GB" sz="1600" b="1"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Half a sandwich</a:t>
            </a:r>
          </a:p>
          <a:p>
            <a:pPr marL="285750" indent="-285750">
              <a:buFont typeface="Arial" panose="020B0604020202020204" pitchFamily="34" charset="0"/>
              <a:buChar char="•"/>
            </a:pPr>
            <a:r>
              <a:rPr lang="en-GB" sz="1600" dirty="0">
                <a:solidFill>
                  <a:schemeClr val="accent1">
                    <a:lumMod val="75000"/>
                  </a:schemeClr>
                </a:solidFill>
              </a:rPr>
              <a:t>A piece of fruit</a:t>
            </a:r>
          </a:p>
          <a:p>
            <a:pPr marL="285750" indent="-285750">
              <a:buFont typeface="Arial" panose="020B0604020202020204" pitchFamily="34" charset="0"/>
              <a:buChar char="•"/>
            </a:pPr>
            <a:r>
              <a:rPr lang="en-GB" sz="1600" dirty="0">
                <a:solidFill>
                  <a:schemeClr val="accent1">
                    <a:lumMod val="75000"/>
                  </a:schemeClr>
                </a:solidFill>
              </a:rPr>
              <a:t>A small bowl of cereal</a:t>
            </a:r>
          </a:p>
          <a:p>
            <a:pPr marL="285750" indent="-285750">
              <a:buFont typeface="Arial" panose="020B0604020202020204" pitchFamily="34" charset="0"/>
              <a:buChar char="•"/>
            </a:pPr>
            <a:r>
              <a:rPr lang="en-GB" sz="1600" dirty="0">
                <a:solidFill>
                  <a:schemeClr val="accent1">
                    <a:lumMod val="75000"/>
                  </a:schemeClr>
                </a:solidFill>
              </a:rPr>
              <a:t>Biscuits and milk</a:t>
            </a:r>
          </a:p>
          <a:p>
            <a:pPr marL="285750" indent="-285750">
              <a:buFont typeface="Arial" panose="020B0604020202020204" pitchFamily="34" charset="0"/>
              <a:buChar char="•"/>
            </a:pPr>
            <a:r>
              <a:rPr lang="en-GB" sz="1600" dirty="0">
                <a:solidFill>
                  <a:schemeClr val="accent1">
                    <a:lumMod val="75000"/>
                  </a:schemeClr>
                </a:solidFill>
              </a:rPr>
              <a:t>The next meal, if due.</a:t>
            </a:r>
          </a:p>
        </p:txBody>
      </p:sp>
      <p:pic>
        <p:nvPicPr>
          <p:cNvPr id="13314" name="Picture 2" descr="Orange Juice Sales Are Soaring - Citrus Industry Magazine">
            <a:extLst>
              <a:ext uri="{FF2B5EF4-FFF2-40B4-BE49-F238E27FC236}">
                <a16:creationId xmlns:a16="http://schemas.microsoft.com/office/drawing/2014/main" id="{BAD4EECC-A7DB-450F-B9FA-EC6A1A6861EA}"/>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7189365" y="3533053"/>
            <a:ext cx="4872214" cy="3242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4032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ainting Images, Stock Photos &amp; Vectors | Shutterstock">
            <a:extLst>
              <a:ext uri="{FF2B5EF4-FFF2-40B4-BE49-F238E27FC236}">
                <a16:creationId xmlns:a16="http://schemas.microsoft.com/office/drawing/2014/main" id="{F08229CE-42FD-4392-8C4F-6DBF07759B49}"/>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b="10918"/>
          <a:stretch/>
        </p:blipFill>
        <p:spPr bwMode="auto">
          <a:xfrm>
            <a:off x="6445672" y="3657600"/>
            <a:ext cx="5670303" cy="31290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1815882"/>
          </a:xfrm>
          <a:prstGeom prst="rect">
            <a:avLst/>
          </a:prstGeom>
        </p:spPr>
        <p:txBody>
          <a:bodyPr wrap="square">
            <a:spAutoFit/>
          </a:bodyPr>
          <a:lstStyle/>
          <a:p>
            <a:r>
              <a:rPr lang="en-GB" sz="1600" b="1" dirty="0">
                <a:solidFill>
                  <a:schemeClr val="accent1">
                    <a:lumMod val="75000"/>
                  </a:schemeClr>
                </a:solidFill>
              </a:rPr>
              <a:t>Severe Hypos: </a:t>
            </a:r>
            <a:r>
              <a:rPr lang="en-GB" sz="1600" dirty="0">
                <a:solidFill>
                  <a:schemeClr val="accent1">
                    <a:lumMod val="75000"/>
                  </a:schemeClr>
                </a:solidFill>
              </a:rPr>
              <a:t>Severe hypo is when a person needs help from another person to treat it.</a:t>
            </a:r>
          </a:p>
          <a:p>
            <a:endParaRPr lang="en-GB" sz="1600" dirty="0">
              <a:solidFill>
                <a:schemeClr val="accent1">
                  <a:lumMod val="75000"/>
                </a:schemeClr>
              </a:solidFill>
            </a:endParaRPr>
          </a:p>
          <a:p>
            <a:r>
              <a:rPr lang="en-GB" sz="1600" b="1" dirty="0">
                <a:solidFill>
                  <a:schemeClr val="accent1">
                    <a:lumMod val="75000"/>
                  </a:schemeClr>
                </a:solidFill>
              </a:rPr>
              <a:t>Treatment for Severe Hypos </a:t>
            </a:r>
            <a:r>
              <a:rPr lang="en-GB" sz="1600" dirty="0">
                <a:solidFill>
                  <a:schemeClr val="accent1">
                    <a:lumMod val="75000"/>
                  </a:schemeClr>
                </a:solidFill>
              </a:rPr>
              <a:t>If the person is unconscious, nothing should be given by mouth and they should be placed in the recovery position. A glucagon injection may be administered by a trained person.</a:t>
            </a:r>
          </a:p>
          <a:p>
            <a:endParaRPr lang="en-GB" sz="1600" dirty="0">
              <a:solidFill>
                <a:schemeClr val="accent1">
                  <a:lumMod val="75000"/>
                </a:schemeClr>
              </a:solidFill>
            </a:endParaRPr>
          </a:p>
          <a:p>
            <a:r>
              <a:rPr lang="en-GB" sz="1600" dirty="0">
                <a:solidFill>
                  <a:schemeClr val="accent1">
                    <a:lumMod val="75000"/>
                  </a:schemeClr>
                </a:solidFill>
              </a:rPr>
              <a:t>If this is not available, or the person has not recovered within 10 minutes of receiving the glucagon injection, an ambulance should be called immediately.</a:t>
            </a:r>
          </a:p>
        </p:txBody>
      </p:sp>
    </p:spTree>
    <p:custDataLst>
      <p:tags r:id="rId1"/>
    </p:custDataLst>
    <p:extLst>
      <p:ext uri="{BB962C8B-B14F-4D97-AF65-F5344CB8AC3E}">
        <p14:creationId xmlns:p14="http://schemas.microsoft.com/office/powerpoint/2010/main" val="320801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488B69-634B-4DA6-883A-960183482E86}"/>
              </a:ext>
            </a:extLst>
          </p:cNvPr>
          <p:cNvSpPr/>
          <p:nvPr/>
        </p:nvSpPr>
        <p:spPr>
          <a:xfrm>
            <a:off x="866775" y="277261"/>
            <a:ext cx="10586316" cy="6529993"/>
          </a:xfrm>
          <a:prstGeom prst="rect">
            <a:avLst/>
          </a:prstGeom>
        </p:spPr>
        <p:txBody>
          <a:bodyPr wrap="square">
            <a:spAutoFit/>
          </a:bodyPr>
          <a:lstStyle/>
          <a:p>
            <a:pPr marL="12700">
              <a:lnSpc>
                <a:spcPct val="100000"/>
              </a:lnSpc>
              <a:spcBef>
                <a:spcPts val="1060"/>
              </a:spcBef>
            </a:pPr>
            <a:r>
              <a:rPr lang="en-GB" b="1" u="sng" spc="-5" dirty="0">
                <a:solidFill>
                  <a:srgbClr val="2F5496"/>
                </a:solidFill>
                <a:uFill>
                  <a:solidFill>
                    <a:srgbClr val="2F5496"/>
                  </a:solidFill>
                </a:uFill>
                <a:cs typeface="Calibri"/>
              </a:rPr>
              <a:t>BEFORE BEGINNING</a:t>
            </a:r>
          </a:p>
          <a:p>
            <a:pPr marL="298450" indent="-285750">
              <a:lnSpc>
                <a:spcPct val="100000"/>
              </a:lnSpc>
              <a:spcBef>
                <a:spcPts val="1060"/>
              </a:spcBef>
              <a:buFont typeface="Courier New" panose="02070309020205020404" pitchFamily="49" charset="0"/>
              <a:buChar char="o"/>
            </a:pPr>
            <a:r>
              <a:rPr lang="en-GB" sz="1600" spc="-5" dirty="0">
                <a:solidFill>
                  <a:srgbClr val="2F5496"/>
                </a:solidFill>
                <a:uFill>
                  <a:solidFill>
                    <a:srgbClr val="2F5496"/>
                  </a:solidFill>
                </a:uFill>
                <a:cs typeface="Calibri"/>
              </a:rPr>
              <a:t>If you are </a:t>
            </a:r>
            <a:r>
              <a:rPr lang="en-GB" sz="1600" spc="-5" dirty="0">
                <a:solidFill>
                  <a:schemeClr val="accent1">
                    <a:lumMod val="75000"/>
                  </a:schemeClr>
                </a:solidFill>
                <a:uFill>
                  <a:solidFill>
                    <a:srgbClr val="2F5496"/>
                  </a:solidFill>
                </a:uFill>
                <a:cs typeface="Calibri"/>
              </a:rPr>
              <a:t>using</a:t>
            </a:r>
            <a:r>
              <a:rPr lang="en-GB" sz="1600" spc="-5" dirty="0">
                <a:solidFill>
                  <a:srgbClr val="2F5496"/>
                </a:solidFill>
                <a:uFill>
                  <a:solidFill>
                    <a:srgbClr val="2F5496"/>
                  </a:solidFill>
                </a:uFill>
                <a:cs typeface="Calibri"/>
              </a:rPr>
              <a:t> a mobile device or laptop, please ensure that it is fully charged. </a:t>
            </a:r>
          </a:p>
          <a:p>
            <a:pPr marL="298450" indent="-285750">
              <a:spcBef>
                <a:spcPts val="1060"/>
              </a:spcBef>
              <a:buFont typeface="Courier New" panose="02070309020205020404" pitchFamily="49" charset="0"/>
              <a:buChar char="o"/>
            </a:pPr>
            <a:r>
              <a:rPr lang="en-GB" sz="1600" spc="-5" dirty="0">
                <a:solidFill>
                  <a:srgbClr val="2F5496"/>
                </a:solidFill>
                <a:uFill>
                  <a:solidFill>
                    <a:srgbClr val="2F5496"/>
                  </a:solidFill>
                </a:uFill>
                <a:cs typeface="Calibri"/>
              </a:rPr>
              <a:t>You should also have a pen and notepad ready.</a:t>
            </a:r>
          </a:p>
          <a:p>
            <a:pPr marL="298450" indent="-285750">
              <a:spcBef>
                <a:spcPts val="1060"/>
              </a:spcBef>
              <a:buFont typeface="Courier New" panose="02070309020205020404" pitchFamily="49" charset="0"/>
              <a:buChar char="o"/>
            </a:pPr>
            <a:r>
              <a:rPr lang="en-GB" sz="1600" spc="-5" dirty="0">
                <a:solidFill>
                  <a:srgbClr val="2F5496"/>
                </a:solidFill>
                <a:uFill>
                  <a:solidFill>
                    <a:srgbClr val="2F5496"/>
                  </a:solidFill>
                </a:uFill>
                <a:cs typeface="Calibri"/>
              </a:rPr>
              <a:t>Ensure you are in a quiet area with minimal distractions.</a:t>
            </a:r>
          </a:p>
          <a:p>
            <a:pPr marL="12700">
              <a:spcBef>
                <a:spcPts val="1060"/>
              </a:spcBef>
            </a:pPr>
            <a:r>
              <a:rPr lang="en-GB" sz="1600" spc="-5" dirty="0">
                <a:solidFill>
                  <a:srgbClr val="2F5496"/>
                </a:solidFill>
                <a:uFill>
                  <a:solidFill>
                    <a:srgbClr val="2F5496"/>
                  </a:solidFill>
                </a:uFill>
                <a:cs typeface="Calibri"/>
              </a:rPr>
              <a:t>In addition to the above please make yourself familiar with some of the tools available above such as;</a:t>
            </a:r>
          </a:p>
          <a:p>
            <a:pPr marL="12700">
              <a:spcBef>
                <a:spcPts val="1060"/>
              </a:spcBef>
            </a:pPr>
            <a:r>
              <a:rPr lang="en-GB" sz="1600" b="1" u="sng" spc="-5" dirty="0">
                <a:solidFill>
                  <a:srgbClr val="2F5496"/>
                </a:solidFill>
                <a:uFill>
                  <a:solidFill>
                    <a:srgbClr val="2F5496"/>
                  </a:solidFill>
                </a:uFill>
                <a:cs typeface="Calibri"/>
              </a:rPr>
              <a:t>Resource Bank </a:t>
            </a:r>
          </a:p>
          <a:p>
            <a:pPr marL="12700">
              <a:spcBef>
                <a:spcPts val="1060"/>
              </a:spcBef>
            </a:pPr>
            <a:r>
              <a:rPr lang="en-GB" sz="1600" spc="-5" dirty="0">
                <a:solidFill>
                  <a:srgbClr val="2F5496"/>
                </a:solidFill>
                <a:uFill>
                  <a:solidFill>
                    <a:srgbClr val="2F5496"/>
                  </a:solidFill>
                </a:uFill>
                <a:cs typeface="Calibri"/>
              </a:rPr>
              <a:t>Here you will find useful documents that will be relevant to the course you are undertaking but also you will have access to a CPD reflective learning template which you can download and complete to gain your points. </a:t>
            </a:r>
          </a:p>
          <a:p>
            <a:pPr marL="12700">
              <a:spcBef>
                <a:spcPts val="1060"/>
              </a:spcBef>
            </a:pPr>
            <a:r>
              <a:rPr lang="en-GB" sz="1600" b="1" u="sng" spc="-5" dirty="0">
                <a:solidFill>
                  <a:srgbClr val="2F5496"/>
                </a:solidFill>
                <a:uFill>
                  <a:solidFill>
                    <a:srgbClr val="2F5496"/>
                  </a:solidFill>
                </a:uFill>
                <a:cs typeface="Calibri"/>
              </a:rPr>
              <a:t>Highlighter/Pen tool</a:t>
            </a:r>
          </a:p>
          <a:p>
            <a:pPr marL="12700">
              <a:spcBef>
                <a:spcPts val="1060"/>
              </a:spcBef>
            </a:pPr>
            <a:r>
              <a:rPr lang="en-GB" sz="1600" spc="-5" dirty="0">
                <a:solidFill>
                  <a:srgbClr val="2F5496"/>
                </a:solidFill>
                <a:uFill>
                  <a:solidFill>
                    <a:srgbClr val="2F5496"/>
                  </a:solidFill>
                </a:uFill>
                <a:cs typeface="Calibri"/>
              </a:rPr>
              <a:t>This feature allows to highlight, circle and write notes on parts of the material wherever you feel necessary.</a:t>
            </a:r>
          </a:p>
          <a:p>
            <a:pPr marL="12700">
              <a:spcBef>
                <a:spcPts val="1060"/>
              </a:spcBef>
            </a:pPr>
            <a:r>
              <a:rPr lang="en-GB" sz="1600" b="1" u="sng" spc="-5" dirty="0">
                <a:solidFill>
                  <a:srgbClr val="2F5496"/>
                </a:solidFill>
                <a:uFill>
                  <a:solidFill>
                    <a:srgbClr val="2F5496"/>
                  </a:solidFill>
                </a:uFill>
                <a:cs typeface="Calibri"/>
              </a:rPr>
              <a:t>Presenter Function</a:t>
            </a:r>
          </a:p>
          <a:p>
            <a:pPr marL="12700">
              <a:spcBef>
                <a:spcPts val="1060"/>
              </a:spcBef>
            </a:pPr>
            <a:r>
              <a:rPr lang="en-GB" sz="1600" spc="-5" dirty="0">
                <a:solidFill>
                  <a:srgbClr val="2F5496"/>
                </a:solidFill>
                <a:uFill>
                  <a:solidFill>
                    <a:srgbClr val="2F5496"/>
                  </a:solidFill>
                </a:uFill>
                <a:cs typeface="Calibri"/>
              </a:rPr>
              <a:t>Selecting this function will give you instant access to our contact details without having to leave the course should you require support with the system or any assistance from one of our qualified trainers.</a:t>
            </a:r>
          </a:p>
          <a:p>
            <a:pPr marL="12700">
              <a:spcBef>
                <a:spcPts val="1060"/>
              </a:spcBef>
            </a:pPr>
            <a:r>
              <a:rPr lang="en-GB" sz="1600" b="1" u="sng" spc="-5" dirty="0">
                <a:solidFill>
                  <a:srgbClr val="2F5496"/>
                </a:solidFill>
                <a:uFill>
                  <a:solidFill>
                    <a:srgbClr val="2F5496"/>
                  </a:solidFill>
                </a:uFill>
                <a:cs typeface="Calibri"/>
              </a:rPr>
              <a:t>Audio Dictation</a:t>
            </a:r>
          </a:p>
          <a:p>
            <a:pPr marL="12700">
              <a:spcBef>
                <a:spcPts val="1060"/>
              </a:spcBef>
            </a:pPr>
            <a:r>
              <a:rPr lang="en-GB" sz="1600" spc="-5" dirty="0">
                <a:solidFill>
                  <a:srgbClr val="2F5496"/>
                </a:solidFill>
                <a:uFill>
                  <a:solidFill>
                    <a:srgbClr val="2F5496"/>
                  </a:solidFill>
                </a:uFill>
                <a:cs typeface="Calibri"/>
              </a:rPr>
              <a:t>Please note this feature is auto-enabled. If this isn’t required simply select the mute function or decrease the volume.</a:t>
            </a:r>
          </a:p>
          <a:p>
            <a:pPr marL="12700">
              <a:spcBef>
                <a:spcPts val="1060"/>
              </a:spcBef>
            </a:pPr>
            <a:r>
              <a:rPr lang="en-GB" sz="1600" b="1" u="sng" spc="-5" dirty="0">
                <a:solidFill>
                  <a:srgbClr val="2F5496"/>
                </a:solidFill>
                <a:uFill>
                  <a:solidFill>
                    <a:srgbClr val="2F5496"/>
                  </a:solidFill>
                </a:uFill>
                <a:cs typeface="Calibri"/>
              </a:rPr>
              <a:t>Hyperlinks</a:t>
            </a:r>
          </a:p>
          <a:p>
            <a:pPr marL="12700">
              <a:spcBef>
                <a:spcPts val="1060"/>
              </a:spcBef>
            </a:pPr>
            <a:r>
              <a:rPr lang="en-GB" sz="1600" spc="-5" dirty="0">
                <a:solidFill>
                  <a:srgbClr val="2F5496"/>
                </a:solidFill>
                <a:uFill>
                  <a:solidFill>
                    <a:srgbClr val="2F5496"/>
                  </a:solidFill>
                </a:uFill>
                <a:cs typeface="Calibri"/>
              </a:rPr>
              <a:t>Should you click on a hyperlink within the course material you will be required to click your back button on your browser or device once you are ready to resume.</a:t>
            </a:r>
          </a:p>
        </p:txBody>
      </p:sp>
      <p:pic>
        <p:nvPicPr>
          <p:cNvPr id="1028" name="Picture 4" descr="Image result for charge mobile icon blue">
            <a:extLst>
              <a:ext uri="{FF2B5EF4-FFF2-40B4-BE49-F238E27FC236}">
                <a16:creationId xmlns:a16="http://schemas.microsoft.com/office/drawing/2014/main" id="{B5ECC52B-C595-43AF-A667-BCF09BD48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024" y="580925"/>
            <a:ext cx="449418" cy="4494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en and paper icon blue">
            <a:extLst>
              <a:ext uri="{FF2B5EF4-FFF2-40B4-BE49-F238E27FC236}">
                <a16:creationId xmlns:a16="http://schemas.microsoft.com/office/drawing/2014/main" id="{FAD98D7D-A060-4D1E-B70A-858B3B9FF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640" y="951212"/>
            <a:ext cx="449418" cy="4494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quiet icon blue">
            <a:extLst>
              <a:ext uri="{FF2B5EF4-FFF2-40B4-BE49-F238E27FC236}">
                <a16:creationId xmlns:a16="http://schemas.microsoft.com/office/drawing/2014/main" id="{0FF8E0E6-1897-4171-B675-0385C0430B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9026" y="1326173"/>
            <a:ext cx="441813" cy="4418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74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016758"/>
          </a:xfrm>
          <a:prstGeom prst="rect">
            <a:avLst/>
          </a:prstGeom>
        </p:spPr>
        <p:txBody>
          <a:bodyPr wrap="square">
            <a:spAutoFit/>
          </a:bodyPr>
          <a:lstStyle/>
          <a:p>
            <a:r>
              <a:rPr lang="en-GB" b="1" dirty="0">
                <a:solidFill>
                  <a:schemeClr val="accent1">
                    <a:lumMod val="75000"/>
                  </a:schemeClr>
                </a:solidFill>
              </a:rPr>
              <a:t>HYPERGLYCAEMIA</a:t>
            </a:r>
            <a:endParaRPr lang="en-GB" sz="1600" b="1" dirty="0">
              <a:solidFill>
                <a:schemeClr val="accent1">
                  <a:lumMod val="75000"/>
                </a:schemeClr>
              </a:solidFill>
            </a:endParaRPr>
          </a:p>
          <a:p>
            <a:endParaRPr lang="en-GB" sz="1600" b="1" dirty="0">
              <a:solidFill>
                <a:schemeClr val="accent1">
                  <a:lumMod val="75000"/>
                </a:schemeClr>
              </a:solidFill>
            </a:endParaRPr>
          </a:p>
          <a:p>
            <a:r>
              <a:rPr lang="en-GB" sz="1600" i="1" dirty="0">
                <a:solidFill>
                  <a:schemeClr val="accent1">
                    <a:lumMod val="75000"/>
                  </a:schemeClr>
                </a:solidFill>
              </a:rPr>
              <a:t>“What is hyperglycaemia?”</a:t>
            </a:r>
          </a:p>
          <a:p>
            <a:endParaRPr lang="en-GB" sz="1600" dirty="0">
              <a:solidFill>
                <a:schemeClr val="accent1">
                  <a:lumMod val="75000"/>
                </a:schemeClr>
              </a:solidFill>
            </a:endParaRPr>
          </a:p>
          <a:p>
            <a:r>
              <a:rPr lang="en-GB" sz="1600" dirty="0">
                <a:solidFill>
                  <a:schemeClr val="accent1">
                    <a:lumMod val="75000"/>
                  </a:schemeClr>
                </a:solidFill>
              </a:rPr>
              <a:t>Hyperglycaemia occurs when the blood glucose level is too high.</a:t>
            </a:r>
          </a:p>
          <a:p>
            <a:endParaRPr lang="en-GB" sz="1600" dirty="0">
              <a:solidFill>
                <a:schemeClr val="accent1">
                  <a:lumMod val="75000"/>
                </a:schemeClr>
              </a:solidFill>
            </a:endParaRPr>
          </a:p>
          <a:p>
            <a:r>
              <a:rPr lang="en-GB" sz="1600" i="1" dirty="0">
                <a:solidFill>
                  <a:schemeClr val="accent1">
                    <a:lumMod val="75000"/>
                  </a:schemeClr>
                </a:solidFill>
              </a:rPr>
              <a:t>“Who is at risk?”</a:t>
            </a:r>
          </a:p>
          <a:p>
            <a:endParaRPr lang="en-GB" sz="1600" dirty="0">
              <a:solidFill>
                <a:schemeClr val="accent1">
                  <a:lumMod val="75000"/>
                </a:schemeClr>
              </a:solidFill>
            </a:endParaRPr>
          </a:p>
          <a:p>
            <a:r>
              <a:rPr lang="en-GB" sz="1600" dirty="0">
                <a:solidFill>
                  <a:schemeClr val="accent1">
                    <a:lumMod val="75000"/>
                  </a:schemeClr>
                </a:solidFill>
              </a:rPr>
              <a:t>Every person with diabetes can be at risk and needs to be aware this may happen.</a:t>
            </a:r>
          </a:p>
          <a:p>
            <a:endParaRPr lang="en-GB" sz="1600" b="1" dirty="0">
              <a:solidFill>
                <a:schemeClr val="accent1">
                  <a:lumMod val="75000"/>
                </a:schemeClr>
              </a:solidFill>
            </a:endParaRPr>
          </a:p>
          <a:p>
            <a:r>
              <a:rPr lang="en-GB" sz="1600" b="1" dirty="0">
                <a:solidFill>
                  <a:schemeClr val="accent1">
                    <a:lumMod val="75000"/>
                  </a:schemeClr>
                </a:solidFill>
              </a:rPr>
              <a:t>Common causes:</a:t>
            </a:r>
          </a:p>
          <a:p>
            <a:endParaRPr lang="en-GB" sz="1600" b="1"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Taking too little medication or missing a dose of medication</a:t>
            </a:r>
          </a:p>
          <a:p>
            <a:pPr marL="285750" indent="-285750">
              <a:buFont typeface="Arial" panose="020B0604020202020204" pitchFamily="34" charset="0"/>
              <a:buChar char="•"/>
            </a:pPr>
            <a:r>
              <a:rPr lang="en-GB" sz="1600" dirty="0">
                <a:solidFill>
                  <a:schemeClr val="accent1">
                    <a:lumMod val="75000"/>
                  </a:schemeClr>
                </a:solidFill>
              </a:rPr>
              <a:t>Eating too much carbohydrate</a:t>
            </a:r>
          </a:p>
          <a:p>
            <a:pPr marL="285750" indent="-285750">
              <a:buFont typeface="Arial" panose="020B0604020202020204" pitchFamily="34" charset="0"/>
              <a:buChar char="•"/>
            </a:pPr>
            <a:r>
              <a:rPr lang="en-GB" sz="1600" dirty="0">
                <a:solidFill>
                  <a:schemeClr val="accent1">
                    <a:lumMod val="75000"/>
                  </a:schemeClr>
                </a:solidFill>
              </a:rPr>
              <a:t>Over-treating a hypo</a:t>
            </a:r>
          </a:p>
          <a:p>
            <a:pPr marL="285750" indent="-285750">
              <a:buFont typeface="Arial" panose="020B0604020202020204" pitchFamily="34" charset="0"/>
              <a:buChar char="•"/>
            </a:pPr>
            <a:r>
              <a:rPr lang="en-GB" sz="1600" dirty="0">
                <a:solidFill>
                  <a:schemeClr val="accent1">
                    <a:lumMod val="75000"/>
                  </a:schemeClr>
                </a:solidFill>
              </a:rPr>
              <a:t>Stress</a:t>
            </a:r>
          </a:p>
          <a:p>
            <a:pPr marL="285750" indent="-285750">
              <a:buFont typeface="Arial" panose="020B0604020202020204" pitchFamily="34" charset="0"/>
              <a:buChar char="•"/>
            </a:pPr>
            <a:r>
              <a:rPr lang="en-GB" sz="1600" dirty="0">
                <a:solidFill>
                  <a:schemeClr val="accent1">
                    <a:lumMod val="75000"/>
                  </a:schemeClr>
                </a:solidFill>
              </a:rPr>
              <a:t>Being unwell with an infection (for example, colds, bronchitis, flu, vomiting, diarrhoea,</a:t>
            </a:r>
          </a:p>
          <a:p>
            <a:r>
              <a:rPr lang="en-GB" sz="1600" dirty="0">
                <a:solidFill>
                  <a:schemeClr val="accent1">
                    <a:lumMod val="75000"/>
                  </a:schemeClr>
                </a:solidFill>
              </a:rPr>
              <a:t>      urinary infections, and skin infections)</a:t>
            </a:r>
          </a:p>
          <a:p>
            <a:endParaRPr lang="en-GB" sz="1600" b="1" dirty="0">
              <a:solidFill>
                <a:schemeClr val="accent1">
                  <a:lumMod val="75000"/>
                </a:schemeClr>
              </a:solidFill>
            </a:endParaRPr>
          </a:p>
          <a:p>
            <a:endParaRPr lang="en-GB" sz="1600" dirty="0">
              <a:solidFill>
                <a:schemeClr val="accent1">
                  <a:lumMod val="75000"/>
                </a:schemeClr>
              </a:solidFill>
            </a:endParaRPr>
          </a:p>
        </p:txBody>
      </p:sp>
      <p:pic>
        <p:nvPicPr>
          <p:cNvPr id="3" name="Picture 2">
            <a:extLst>
              <a:ext uri="{FF2B5EF4-FFF2-40B4-BE49-F238E27FC236}">
                <a16:creationId xmlns:a16="http://schemas.microsoft.com/office/drawing/2014/main" id="{1C15E16E-B318-455C-A36D-96E15934F47C}"/>
              </a:ext>
            </a:extLst>
          </p:cNvPr>
          <p:cNvPicPr>
            <a:picLocks noChangeAspect="1"/>
          </p:cNvPicPr>
          <p:nvPr/>
        </p:nvPicPr>
        <p:blipFill>
          <a:blip r:embed="rId4">
            <a:alphaModFix amt="20000"/>
          </a:blip>
          <a:stretch>
            <a:fillRect/>
          </a:stretch>
        </p:blipFill>
        <p:spPr>
          <a:xfrm>
            <a:off x="8766495" y="2226906"/>
            <a:ext cx="3150809" cy="440817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55245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785652"/>
          </a:xfrm>
          <a:prstGeom prst="rect">
            <a:avLst/>
          </a:prstGeom>
        </p:spPr>
        <p:txBody>
          <a:bodyPr wrap="square">
            <a:spAutoFit/>
          </a:bodyPr>
          <a:lstStyle/>
          <a:p>
            <a:r>
              <a:rPr lang="en-GB" sz="1600" b="1" dirty="0">
                <a:solidFill>
                  <a:schemeClr val="accent1">
                    <a:lumMod val="75000"/>
                  </a:schemeClr>
                </a:solidFill>
              </a:rPr>
              <a:t>Signs and Symptoms</a:t>
            </a:r>
          </a:p>
          <a:p>
            <a:endParaRPr lang="en-GB" sz="1600" dirty="0">
              <a:solidFill>
                <a:schemeClr val="accent1">
                  <a:lumMod val="75000"/>
                </a:schemeClr>
              </a:solidFill>
            </a:endParaRPr>
          </a:p>
          <a:p>
            <a:r>
              <a:rPr lang="en-GB" sz="1600" dirty="0">
                <a:solidFill>
                  <a:schemeClr val="accent1">
                    <a:lumMod val="75000"/>
                  </a:schemeClr>
                </a:solidFill>
              </a:rPr>
              <a:t>The symptoms are often similar to undiagnosed diabetes. </a:t>
            </a:r>
          </a:p>
          <a:p>
            <a:endParaRPr lang="en-GB" sz="1600" b="1" dirty="0">
              <a:solidFill>
                <a:schemeClr val="accent1">
                  <a:lumMod val="75000"/>
                </a:schemeClr>
              </a:solidFill>
            </a:endParaRPr>
          </a:p>
          <a:p>
            <a:r>
              <a:rPr lang="en-GB" sz="1600" b="1" dirty="0">
                <a:solidFill>
                  <a:schemeClr val="accent1">
                    <a:lumMod val="75000"/>
                  </a:schemeClr>
                </a:solidFill>
              </a:rPr>
              <a:t>They include:</a:t>
            </a:r>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Increased urination</a:t>
            </a:r>
          </a:p>
          <a:p>
            <a:pPr marL="285750" indent="-285750">
              <a:buFont typeface="Arial" panose="020B0604020202020204" pitchFamily="34" charset="0"/>
              <a:buChar char="•"/>
            </a:pPr>
            <a:r>
              <a:rPr lang="en-GB" sz="1600" dirty="0">
                <a:solidFill>
                  <a:schemeClr val="accent1">
                    <a:lumMod val="75000"/>
                  </a:schemeClr>
                </a:solidFill>
              </a:rPr>
              <a:t>Extreme tiredness</a:t>
            </a:r>
          </a:p>
          <a:p>
            <a:pPr marL="285750" indent="-285750">
              <a:buFont typeface="Arial" panose="020B0604020202020204" pitchFamily="34" charset="0"/>
              <a:buChar char="•"/>
            </a:pPr>
            <a:r>
              <a:rPr lang="en-GB" sz="1600" dirty="0">
                <a:solidFill>
                  <a:schemeClr val="accent1">
                    <a:lumMod val="75000"/>
                  </a:schemeClr>
                </a:solidFill>
              </a:rPr>
              <a:t>Increased thirst</a:t>
            </a:r>
          </a:p>
          <a:p>
            <a:pPr marL="285750" indent="-285750">
              <a:buFont typeface="Arial" panose="020B0604020202020204" pitchFamily="34" charset="0"/>
              <a:buChar char="•"/>
            </a:pPr>
            <a:r>
              <a:rPr lang="en-GB" sz="1600" dirty="0">
                <a:solidFill>
                  <a:schemeClr val="accent1">
                    <a:lumMod val="75000"/>
                  </a:schemeClr>
                </a:solidFill>
              </a:rPr>
              <a:t>Dry mouth</a:t>
            </a:r>
          </a:p>
          <a:p>
            <a:pPr marL="285750" indent="-285750">
              <a:buFont typeface="Arial" panose="020B0604020202020204" pitchFamily="34" charset="0"/>
              <a:buChar char="•"/>
            </a:pPr>
            <a:r>
              <a:rPr lang="en-GB" sz="1600" dirty="0">
                <a:solidFill>
                  <a:schemeClr val="accent1">
                    <a:lumMod val="75000"/>
                  </a:schemeClr>
                </a:solidFill>
              </a:rPr>
              <a:t>Headaches</a:t>
            </a:r>
          </a:p>
          <a:p>
            <a:pPr marL="285750" indent="-285750">
              <a:buFont typeface="Arial" panose="020B0604020202020204" pitchFamily="34" charset="0"/>
              <a:buChar char="•"/>
            </a:pPr>
            <a:endParaRPr lang="en-GB" sz="1600" b="1" dirty="0">
              <a:solidFill>
                <a:schemeClr val="accent1">
                  <a:lumMod val="75000"/>
                </a:schemeClr>
              </a:solidFill>
            </a:endParaRPr>
          </a:p>
          <a:p>
            <a:r>
              <a:rPr lang="en-GB" sz="1600" b="1" dirty="0">
                <a:solidFill>
                  <a:schemeClr val="accent1">
                    <a:lumMod val="75000"/>
                  </a:schemeClr>
                </a:solidFill>
              </a:rPr>
              <a:t>Prolonged Hyperglycaemia May Lead to Symptoms such as:</a:t>
            </a:r>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Weight loss</a:t>
            </a:r>
          </a:p>
          <a:p>
            <a:pPr marL="285750" indent="-285750">
              <a:buFont typeface="Arial" panose="020B0604020202020204" pitchFamily="34" charset="0"/>
              <a:buChar char="•"/>
            </a:pPr>
            <a:r>
              <a:rPr lang="en-GB" sz="1600" dirty="0">
                <a:solidFill>
                  <a:schemeClr val="accent1">
                    <a:lumMod val="75000"/>
                  </a:schemeClr>
                </a:solidFill>
              </a:rPr>
              <a:t>Blurred vision</a:t>
            </a:r>
          </a:p>
          <a:p>
            <a:pPr marL="285750" indent="-285750">
              <a:buFont typeface="Arial" panose="020B0604020202020204" pitchFamily="34" charset="0"/>
              <a:buChar char="•"/>
            </a:pPr>
            <a:r>
              <a:rPr lang="en-GB" sz="1600" dirty="0">
                <a:solidFill>
                  <a:schemeClr val="accent1">
                    <a:lumMod val="75000"/>
                  </a:schemeClr>
                </a:solidFill>
              </a:rPr>
              <a:t>Recurrent infections such as thrush</a:t>
            </a:r>
          </a:p>
        </p:txBody>
      </p:sp>
    </p:spTree>
    <p:custDataLst>
      <p:tags r:id="rId1"/>
    </p:custDataLst>
    <p:extLst>
      <p:ext uri="{BB962C8B-B14F-4D97-AF65-F5344CB8AC3E}">
        <p14:creationId xmlns:p14="http://schemas.microsoft.com/office/powerpoint/2010/main" val="323561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539430"/>
          </a:xfrm>
          <a:prstGeom prst="rect">
            <a:avLst/>
          </a:prstGeom>
        </p:spPr>
        <p:txBody>
          <a:bodyPr wrap="square">
            <a:spAutoFit/>
          </a:bodyPr>
          <a:lstStyle/>
          <a:p>
            <a:r>
              <a:rPr lang="en-GB" b="1" dirty="0">
                <a:solidFill>
                  <a:schemeClr val="accent1">
                    <a:lumMod val="75000"/>
                  </a:schemeClr>
                </a:solidFill>
              </a:rPr>
              <a:t>MANAGING DIABETES WHEN UNWELL</a:t>
            </a:r>
          </a:p>
          <a:p>
            <a:endParaRPr lang="en-GB" sz="1600" b="1" u="sng" dirty="0">
              <a:solidFill>
                <a:schemeClr val="accent1">
                  <a:lumMod val="75000"/>
                </a:schemeClr>
              </a:solidFill>
            </a:endParaRPr>
          </a:p>
          <a:p>
            <a:r>
              <a:rPr lang="en-GB" sz="1600" dirty="0">
                <a:solidFill>
                  <a:schemeClr val="accent1">
                    <a:lumMod val="75000"/>
                  </a:schemeClr>
                </a:solidFill>
              </a:rPr>
              <a:t>When a person with diabetes is unwell, they should be encouraged to:</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Continue taking their diabetes medication.</a:t>
            </a:r>
          </a:p>
          <a:p>
            <a:pPr marL="285750" indent="-285750">
              <a:buFont typeface="Arial" panose="020B0604020202020204" pitchFamily="34" charset="0"/>
              <a:buChar char="•"/>
            </a:pPr>
            <a:r>
              <a:rPr lang="en-GB" sz="1600" dirty="0">
                <a:solidFill>
                  <a:schemeClr val="accent1">
                    <a:lumMod val="75000"/>
                  </a:schemeClr>
                </a:solidFill>
              </a:rPr>
              <a:t>If they're unable to take solid food and are at risk of hypos, sipping sugary or milky drinks or sucking boiled sweets or glucose tablets will help prevent hypos.</a:t>
            </a:r>
          </a:p>
          <a:p>
            <a:pPr marL="285750" indent="-285750">
              <a:buFont typeface="Arial" panose="020B0604020202020204" pitchFamily="34" charset="0"/>
              <a:buChar char="•"/>
            </a:pPr>
            <a:r>
              <a:rPr lang="en-GB" sz="1600" dirty="0">
                <a:solidFill>
                  <a:schemeClr val="accent1">
                    <a:lumMod val="75000"/>
                  </a:schemeClr>
                </a:solidFill>
              </a:rPr>
              <a:t>Aim to drink plenty of sugar-free fluids.</a:t>
            </a:r>
          </a:p>
          <a:p>
            <a:pPr marL="285750" indent="-285750">
              <a:buFont typeface="Arial" panose="020B0604020202020204" pitchFamily="34" charset="0"/>
              <a:buChar char="•"/>
            </a:pPr>
            <a:r>
              <a:rPr lang="en-GB" sz="1600" dirty="0">
                <a:solidFill>
                  <a:schemeClr val="accent1">
                    <a:lumMod val="75000"/>
                  </a:schemeClr>
                </a:solidFill>
              </a:rPr>
              <a:t>Continue blood glucose testing, and if it rises above 15mmol/l, those with Type 1 diabetes should test for ketones.</a:t>
            </a:r>
          </a:p>
          <a:p>
            <a:pPr marL="285750" indent="-285750">
              <a:buFont typeface="Arial" panose="020B0604020202020204" pitchFamily="34" charset="0"/>
              <a:buChar char="•"/>
            </a:pPr>
            <a:r>
              <a:rPr lang="en-GB" sz="1600" dirty="0">
                <a:solidFill>
                  <a:schemeClr val="accent1">
                    <a:lumMod val="75000"/>
                  </a:schemeClr>
                </a:solidFill>
              </a:rPr>
              <a:t>Increase their medication if their blood glucose level rises above 13mmol/l (people need to be educated on how to manage this).</a:t>
            </a:r>
          </a:p>
          <a:p>
            <a:pPr marL="285750" indent="-285750">
              <a:buFont typeface="Arial" panose="020B0604020202020204" pitchFamily="34" charset="0"/>
              <a:buChar char="•"/>
            </a:pPr>
            <a:r>
              <a:rPr lang="en-GB" sz="1600" dirty="0">
                <a:solidFill>
                  <a:schemeClr val="accent1">
                    <a:lumMod val="75000"/>
                  </a:schemeClr>
                </a:solidFill>
              </a:rPr>
              <a:t>Contact their healthcare team if their blood glucose levels remain high or they are unable to keep food down.</a:t>
            </a:r>
          </a:p>
          <a:p>
            <a:endParaRPr lang="en-GB" sz="1600" u="sng" dirty="0">
              <a:solidFill>
                <a:schemeClr val="accent1">
                  <a:lumMod val="75000"/>
                </a:schemeClr>
              </a:solidFill>
            </a:endParaRPr>
          </a:p>
          <a:p>
            <a:endParaRPr lang="en-GB" sz="1600" u="sng" dirty="0">
              <a:solidFill>
                <a:schemeClr val="accent1">
                  <a:lumMod val="75000"/>
                </a:schemeClr>
              </a:solidFill>
            </a:endParaRPr>
          </a:p>
        </p:txBody>
      </p:sp>
    </p:spTree>
    <p:custDataLst>
      <p:tags r:id="rId1"/>
    </p:custDataLst>
    <p:extLst>
      <p:ext uri="{BB962C8B-B14F-4D97-AF65-F5344CB8AC3E}">
        <p14:creationId xmlns:p14="http://schemas.microsoft.com/office/powerpoint/2010/main" val="277193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4339650"/>
          </a:xfrm>
          <a:prstGeom prst="rect">
            <a:avLst/>
          </a:prstGeom>
        </p:spPr>
        <p:txBody>
          <a:bodyPr wrap="square">
            <a:spAutoFit/>
          </a:bodyPr>
          <a:lstStyle/>
          <a:p>
            <a:r>
              <a:rPr lang="en-GB" b="1" dirty="0">
                <a:solidFill>
                  <a:schemeClr val="accent1">
                    <a:lumMod val="75000"/>
                  </a:schemeClr>
                </a:solidFill>
              </a:rPr>
              <a:t>HYPEROSMOLAR HYPERGLYCAEMIC STATE (HHS)</a:t>
            </a:r>
          </a:p>
          <a:p>
            <a:endParaRPr lang="en-GB" b="1" u="sng" dirty="0">
              <a:solidFill>
                <a:schemeClr val="accent1">
                  <a:lumMod val="75000"/>
                </a:schemeClr>
              </a:solidFill>
            </a:endParaRPr>
          </a:p>
          <a:p>
            <a:r>
              <a:rPr lang="en-GB" sz="1600" i="1" dirty="0">
                <a:solidFill>
                  <a:schemeClr val="accent1">
                    <a:lumMod val="75000"/>
                  </a:schemeClr>
                </a:solidFill>
              </a:rPr>
              <a:t>“What is Hyperosmolar Hyperglycaemic State (HHS)?”</a:t>
            </a:r>
          </a:p>
          <a:p>
            <a:endParaRPr lang="en-GB" sz="1600" dirty="0">
              <a:solidFill>
                <a:schemeClr val="accent1">
                  <a:lumMod val="75000"/>
                </a:schemeClr>
              </a:solidFill>
            </a:endParaRPr>
          </a:p>
          <a:p>
            <a:r>
              <a:rPr lang="en-GB" sz="1600" dirty="0">
                <a:solidFill>
                  <a:schemeClr val="accent1">
                    <a:lumMod val="75000"/>
                  </a:schemeClr>
                </a:solidFill>
              </a:rPr>
              <a:t>HHS is characterised by severe hyperglycaemia with blood glucose levels often over 40mmol/l and usually develops over a course of weeks.</a:t>
            </a:r>
          </a:p>
          <a:p>
            <a:endParaRPr lang="en-GB" sz="1600" dirty="0">
              <a:solidFill>
                <a:schemeClr val="accent1">
                  <a:lumMod val="75000"/>
                </a:schemeClr>
              </a:solidFill>
            </a:endParaRPr>
          </a:p>
          <a:p>
            <a:r>
              <a:rPr lang="en-GB" sz="1600" i="1" dirty="0">
                <a:solidFill>
                  <a:schemeClr val="accent1">
                    <a:lumMod val="75000"/>
                  </a:schemeClr>
                </a:solidFill>
              </a:rPr>
              <a:t>“Who is at risk?”</a:t>
            </a:r>
          </a:p>
          <a:p>
            <a:endParaRPr lang="en-GB" sz="1600" dirty="0">
              <a:solidFill>
                <a:schemeClr val="accent1">
                  <a:lumMod val="75000"/>
                </a:schemeClr>
              </a:solidFill>
            </a:endParaRPr>
          </a:p>
          <a:p>
            <a:r>
              <a:rPr lang="en-GB" sz="1600" dirty="0">
                <a:solidFill>
                  <a:schemeClr val="accent1">
                    <a:lumMod val="75000"/>
                  </a:schemeClr>
                </a:solidFill>
              </a:rPr>
              <a:t>HHS occurs in people with Type 2 diabetes.</a:t>
            </a:r>
          </a:p>
          <a:p>
            <a:endParaRPr lang="en-GB" sz="1600" dirty="0">
              <a:solidFill>
                <a:schemeClr val="accent1">
                  <a:lumMod val="75000"/>
                </a:schemeClr>
              </a:solidFill>
            </a:endParaRPr>
          </a:p>
          <a:p>
            <a:r>
              <a:rPr lang="en-GB" sz="1600" b="1" dirty="0">
                <a:solidFill>
                  <a:schemeClr val="accent1">
                    <a:lumMod val="75000"/>
                  </a:schemeClr>
                </a:solidFill>
              </a:rPr>
              <a:t>Common causes:</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Intercurrent illness (leading to dehydration and missed medication)</a:t>
            </a:r>
          </a:p>
          <a:p>
            <a:pPr marL="285750" indent="-285750">
              <a:buFont typeface="Arial" panose="020B0604020202020204" pitchFamily="34" charset="0"/>
              <a:buChar char="•"/>
            </a:pPr>
            <a:r>
              <a:rPr lang="en-GB" sz="1600" dirty="0">
                <a:solidFill>
                  <a:schemeClr val="accent1">
                    <a:lumMod val="75000"/>
                  </a:schemeClr>
                </a:solidFill>
              </a:rPr>
              <a:t>Traumatic events such as heart attack or stroke</a:t>
            </a:r>
          </a:p>
          <a:p>
            <a:pPr marL="285750" indent="-285750">
              <a:buFont typeface="Arial" panose="020B0604020202020204" pitchFamily="34" charset="0"/>
              <a:buChar char="•"/>
            </a:pPr>
            <a:r>
              <a:rPr lang="en-GB" sz="1600" dirty="0">
                <a:solidFill>
                  <a:schemeClr val="accent1">
                    <a:lumMod val="75000"/>
                  </a:schemeClr>
                </a:solidFill>
              </a:rPr>
              <a:t>Discontinuation or inappropriate diabetes treatment</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367579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4278094"/>
          </a:xfrm>
          <a:prstGeom prst="rect">
            <a:avLst/>
          </a:prstGeom>
        </p:spPr>
        <p:txBody>
          <a:bodyPr wrap="square">
            <a:spAutoFit/>
          </a:bodyPr>
          <a:lstStyle/>
          <a:p>
            <a:r>
              <a:rPr lang="en-GB" sz="1600" b="1" dirty="0">
                <a:solidFill>
                  <a:schemeClr val="accent1">
                    <a:lumMod val="75000"/>
                  </a:schemeClr>
                </a:solidFill>
              </a:rPr>
              <a:t>Signs and Symptoms</a:t>
            </a:r>
          </a:p>
          <a:p>
            <a:endParaRPr lang="en-GB" sz="1600" b="1" dirty="0">
              <a:solidFill>
                <a:schemeClr val="accent1">
                  <a:lumMod val="75000"/>
                </a:schemeClr>
              </a:solidFill>
            </a:endParaRPr>
          </a:p>
          <a:p>
            <a:r>
              <a:rPr lang="en-GB" sz="1600" dirty="0">
                <a:solidFill>
                  <a:schemeClr val="accent1">
                    <a:lumMod val="75000"/>
                  </a:schemeClr>
                </a:solidFill>
              </a:rPr>
              <a:t>People with HHS will often become very ill quickly and need urgent assessment and treatment. This is why it is extremely important to spot the signs and symptoms of HHS. These include:</a:t>
            </a:r>
          </a:p>
          <a:p>
            <a:endParaRPr lang="en-GB" sz="1600" b="1"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Frequent urination</a:t>
            </a:r>
          </a:p>
          <a:p>
            <a:pPr marL="285750" indent="-285750">
              <a:buFont typeface="Arial" panose="020B0604020202020204" pitchFamily="34" charset="0"/>
              <a:buChar char="•"/>
            </a:pPr>
            <a:r>
              <a:rPr lang="en-GB" sz="1600" dirty="0">
                <a:solidFill>
                  <a:schemeClr val="accent1">
                    <a:lumMod val="75000"/>
                  </a:schemeClr>
                </a:solidFill>
              </a:rPr>
              <a:t>Great thirst</a:t>
            </a:r>
          </a:p>
          <a:p>
            <a:pPr marL="285750" indent="-285750">
              <a:buFont typeface="Arial" panose="020B0604020202020204" pitchFamily="34" charset="0"/>
              <a:buChar char="•"/>
            </a:pPr>
            <a:r>
              <a:rPr lang="en-GB" sz="1600" dirty="0">
                <a:solidFill>
                  <a:schemeClr val="accent1">
                    <a:lumMod val="75000"/>
                  </a:schemeClr>
                </a:solidFill>
              </a:rPr>
              <a:t>Nausea</a:t>
            </a:r>
          </a:p>
          <a:p>
            <a:pPr marL="285750" indent="-285750">
              <a:buFont typeface="Arial" panose="020B0604020202020204" pitchFamily="34" charset="0"/>
              <a:buChar char="•"/>
            </a:pPr>
            <a:r>
              <a:rPr lang="en-GB" sz="1600" dirty="0">
                <a:solidFill>
                  <a:schemeClr val="accent1">
                    <a:lumMod val="75000"/>
                  </a:schemeClr>
                </a:solidFill>
              </a:rPr>
              <a:t>Dry skin</a:t>
            </a:r>
          </a:p>
          <a:p>
            <a:pPr marL="285750" indent="-285750">
              <a:buFont typeface="Arial" panose="020B0604020202020204" pitchFamily="34" charset="0"/>
              <a:buChar char="•"/>
            </a:pPr>
            <a:r>
              <a:rPr lang="en-GB" sz="1600" dirty="0">
                <a:solidFill>
                  <a:schemeClr val="accent1">
                    <a:lumMod val="75000"/>
                  </a:schemeClr>
                </a:solidFill>
              </a:rPr>
              <a:t>Disorientation</a:t>
            </a:r>
          </a:p>
          <a:p>
            <a:pPr marL="285750" indent="-285750">
              <a:buFont typeface="Arial" panose="020B0604020202020204" pitchFamily="34" charset="0"/>
              <a:buChar char="•"/>
            </a:pPr>
            <a:r>
              <a:rPr lang="en-GB" sz="1600" dirty="0">
                <a:solidFill>
                  <a:schemeClr val="accent1">
                    <a:lumMod val="75000"/>
                  </a:schemeClr>
                </a:solidFill>
              </a:rPr>
              <a:t>In a later stage: Drowsiness and gradual loss of consciousness</a:t>
            </a:r>
          </a:p>
          <a:p>
            <a:pPr marL="285750" indent="-285750">
              <a:buFont typeface="Arial" panose="020B0604020202020204" pitchFamily="34" charset="0"/>
              <a:buChar char="•"/>
            </a:pPr>
            <a:endParaRPr lang="en-GB" sz="1600" dirty="0">
              <a:solidFill>
                <a:schemeClr val="accent1">
                  <a:lumMod val="75000"/>
                </a:schemeClr>
              </a:solidFill>
            </a:endParaRPr>
          </a:p>
          <a:p>
            <a:r>
              <a:rPr lang="en-GB" sz="1600" b="1" dirty="0">
                <a:solidFill>
                  <a:schemeClr val="accent1">
                    <a:lumMod val="75000"/>
                  </a:schemeClr>
                </a:solidFill>
              </a:rPr>
              <a:t>Treatment</a:t>
            </a:r>
          </a:p>
          <a:p>
            <a:endParaRPr lang="en-GB" sz="1600" dirty="0">
              <a:solidFill>
                <a:schemeClr val="accent1">
                  <a:lumMod val="75000"/>
                </a:schemeClr>
              </a:solidFill>
            </a:endParaRPr>
          </a:p>
          <a:p>
            <a:r>
              <a:rPr lang="en-GB" sz="1600" dirty="0">
                <a:solidFill>
                  <a:schemeClr val="accent1">
                    <a:lumMod val="75000"/>
                  </a:schemeClr>
                </a:solidFill>
              </a:rPr>
              <a:t>Hyperosmolar Hyperglycaemic State (HHS) is potentially a life-threatening emergency.</a:t>
            </a:r>
          </a:p>
          <a:p>
            <a:endParaRPr lang="en-GB" sz="1600" dirty="0">
              <a:solidFill>
                <a:schemeClr val="accent1">
                  <a:lumMod val="75000"/>
                </a:schemeClr>
              </a:solidFill>
            </a:endParaRPr>
          </a:p>
          <a:p>
            <a:r>
              <a:rPr lang="en-GB" sz="1600" dirty="0">
                <a:solidFill>
                  <a:schemeClr val="accent1">
                    <a:lumMod val="75000"/>
                  </a:schemeClr>
                </a:solidFill>
              </a:rPr>
              <a:t>It requires hospital treatment for replacing lost fluids and administering insulin through a vein.</a:t>
            </a:r>
          </a:p>
        </p:txBody>
      </p:sp>
    </p:spTree>
    <p:custDataLst>
      <p:tags r:id="rId1"/>
    </p:custDataLst>
    <p:extLst>
      <p:ext uri="{BB962C8B-B14F-4D97-AF65-F5344CB8AC3E}">
        <p14:creationId xmlns:p14="http://schemas.microsoft.com/office/powerpoint/2010/main" val="202995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509200"/>
          </a:xfrm>
          <a:prstGeom prst="rect">
            <a:avLst/>
          </a:prstGeom>
        </p:spPr>
        <p:txBody>
          <a:bodyPr wrap="square">
            <a:spAutoFit/>
          </a:bodyPr>
          <a:lstStyle/>
          <a:p>
            <a:r>
              <a:rPr lang="en-GB" b="1" dirty="0">
                <a:solidFill>
                  <a:schemeClr val="accent1">
                    <a:lumMod val="75000"/>
                  </a:schemeClr>
                </a:solidFill>
              </a:rPr>
              <a:t>DIABETIC KETOACIDISIS </a:t>
            </a:r>
          </a:p>
          <a:p>
            <a:endParaRPr lang="en-GB" sz="1600" b="1" dirty="0">
              <a:solidFill>
                <a:schemeClr val="accent1">
                  <a:lumMod val="75000"/>
                </a:schemeClr>
              </a:solidFill>
            </a:endParaRPr>
          </a:p>
          <a:p>
            <a:r>
              <a:rPr lang="en-GB" sz="1600" i="1" dirty="0">
                <a:solidFill>
                  <a:schemeClr val="accent1">
                    <a:lumMod val="75000"/>
                  </a:schemeClr>
                </a:solidFill>
              </a:rPr>
              <a:t>“What is Diabetic Ketoacidosis (DKA)?”</a:t>
            </a:r>
          </a:p>
          <a:p>
            <a:endParaRPr lang="en-GB" sz="1600" b="1" dirty="0">
              <a:solidFill>
                <a:schemeClr val="accent1">
                  <a:lumMod val="75000"/>
                </a:schemeClr>
              </a:solidFill>
            </a:endParaRPr>
          </a:p>
          <a:p>
            <a:r>
              <a:rPr lang="en-GB" sz="1600" dirty="0">
                <a:solidFill>
                  <a:schemeClr val="accent1">
                    <a:lumMod val="75000"/>
                  </a:schemeClr>
                </a:solidFill>
              </a:rPr>
              <a:t>Ketoacidosis refers to the build up of ketones in the blood. Ketones are poisonous chemicals, which left unchecked will cause the blood to become acidic.</a:t>
            </a:r>
          </a:p>
          <a:p>
            <a:endParaRPr lang="en-GB" sz="1600" dirty="0">
              <a:solidFill>
                <a:schemeClr val="accent1">
                  <a:lumMod val="75000"/>
                </a:schemeClr>
              </a:solidFill>
            </a:endParaRPr>
          </a:p>
          <a:p>
            <a:r>
              <a:rPr lang="en-GB" sz="1600" i="1" dirty="0">
                <a:solidFill>
                  <a:schemeClr val="accent1">
                    <a:lumMod val="75000"/>
                  </a:schemeClr>
                </a:solidFill>
              </a:rPr>
              <a:t>“Who's at risk?”</a:t>
            </a:r>
          </a:p>
          <a:p>
            <a:endParaRPr lang="en-GB" sz="1600" dirty="0">
              <a:solidFill>
                <a:schemeClr val="accent1">
                  <a:lumMod val="75000"/>
                </a:schemeClr>
              </a:solidFill>
            </a:endParaRPr>
          </a:p>
          <a:p>
            <a:r>
              <a:rPr lang="en-GB" sz="1600" dirty="0">
                <a:solidFill>
                  <a:schemeClr val="accent1">
                    <a:lumMod val="75000"/>
                  </a:schemeClr>
                </a:solidFill>
              </a:rPr>
              <a:t>Anyone whose diabetes is treated with insulin but people with Type 1 diabetes are particularly at risk of DKA.</a:t>
            </a:r>
          </a:p>
          <a:p>
            <a:endParaRPr lang="en-GB" sz="1600" dirty="0">
              <a:solidFill>
                <a:schemeClr val="accent1">
                  <a:lumMod val="75000"/>
                </a:schemeClr>
              </a:solidFill>
            </a:endParaRPr>
          </a:p>
          <a:p>
            <a:r>
              <a:rPr lang="en-GB" sz="1600" b="1" dirty="0">
                <a:solidFill>
                  <a:schemeClr val="accent1">
                    <a:lumMod val="75000"/>
                  </a:schemeClr>
                </a:solidFill>
              </a:rPr>
              <a:t>Common causes:</a:t>
            </a:r>
          </a:p>
          <a:p>
            <a:endParaRPr lang="en-GB" sz="1600" dirty="0">
              <a:solidFill>
                <a:schemeClr val="accent1">
                  <a:lumMod val="75000"/>
                </a:schemeClr>
              </a:solidFill>
            </a:endParaRPr>
          </a:p>
          <a:p>
            <a:r>
              <a:rPr lang="en-GB" sz="1600" dirty="0">
                <a:solidFill>
                  <a:schemeClr val="accent1">
                    <a:lumMod val="75000"/>
                  </a:schemeClr>
                </a:solidFill>
              </a:rPr>
              <a:t>Ketoacidosis occurs when the blood glucose level remains high due to lack of insulin and there is no glucose going into the cells. The body will start to use its store of fat to produce energy instead, resulting in the by-product ketones. Common causes include: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Undiagnosed Type 1 diabetes</a:t>
            </a:r>
          </a:p>
          <a:p>
            <a:pPr marL="285750" indent="-285750">
              <a:buFont typeface="Arial" panose="020B0604020202020204" pitchFamily="34" charset="0"/>
              <a:buChar char="•"/>
            </a:pPr>
            <a:r>
              <a:rPr lang="en-GB" sz="1600" dirty="0">
                <a:solidFill>
                  <a:schemeClr val="accent1">
                    <a:lumMod val="75000"/>
                  </a:schemeClr>
                </a:solidFill>
              </a:rPr>
              <a:t>Missed/ inadequate insulin</a:t>
            </a:r>
          </a:p>
          <a:p>
            <a:pPr marL="285750" indent="-285750">
              <a:buFont typeface="Arial" panose="020B0604020202020204" pitchFamily="34" charset="0"/>
              <a:buChar char="•"/>
            </a:pPr>
            <a:r>
              <a:rPr lang="en-GB" sz="1600" dirty="0">
                <a:solidFill>
                  <a:schemeClr val="accent1">
                    <a:lumMod val="75000"/>
                  </a:schemeClr>
                </a:solidFill>
              </a:rPr>
              <a:t>Spoiled insulin</a:t>
            </a:r>
          </a:p>
          <a:p>
            <a:pPr marL="285750" indent="-285750">
              <a:buFont typeface="Arial" panose="020B0604020202020204" pitchFamily="34" charset="0"/>
              <a:buChar char="•"/>
            </a:pPr>
            <a:r>
              <a:rPr lang="en-GB" sz="1600" dirty="0">
                <a:solidFill>
                  <a:schemeClr val="accent1">
                    <a:lumMod val="75000"/>
                  </a:schemeClr>
                </a:solidFill>
              </a:rPr>
              <a:t>Infection (e.g. urinary tract infection, pneumonia, gastroenteritis)</a:t>
            </a:r>
          </a:p>
          <a:p>
            <a:pPr marL="285750" indent="-285750">
              <a:buFont typeface="Arial" panose="020B0604020202020204" pitchFamily="34" charset="0"/>
              <a:buChar char="•"/>
            </a:pPr>
            <a:r>
              <a:rPr lang="en-GB" sz="1600" dirty="0">
                <a:solidFill>
                  <a:schemeClr val="accent1">
                    <a:lumMod val="75000"/>
                  </a:schemeClr>
                </a:solidFill>
              </a:rPr>
              <a:t>Other illnesses such as stroke and heart attack</a:t>
            </a:r>
          </a:p>
        </p:txBody>
      </p:sp>
    </p:spTree>
    <p:custDataLst>
      <p:tags r:id="rId1"/>
    </p:custDataLst>
    <p:extLst>
      <p:ext uri="{BB962C8B-B14F-4D97-AF65-F5344CB8AC3E}">
        <p14:creationId xmlns:p14="http://schemas.microsoft.com/office/powerpoint/2010/main" val="166791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997161" y="330122"/>
            <a:ext cx="10366131" cy="6740307"/>
          </a:xfrm>
          <a:prstGeom prst="rect">
            <a:avLst/>
          </a:prstGeom>
        </p:spPr>
        <p:txBody>
          <a:bodyPr wrap="square">
            <a:spAutoFit/>
          </a:bodyPr>
          <a:lstStyle/>
          <a:p>
            <a:r>
              <a:rPr lang="en-GB" sz="1600" b="1" dirty="0">
                <a:solidFill>
                  <a:schemeClr val="accent1">
                    <a:lumMod val="75000"/>
                  </a:schemeClr>
                </a:solidFill>
              </a:rPr>
              <a:t>Signs and Symptoms</a:t>
            </a:r>
          </a:p>
          <a:p>
            <a:endParaRPr lang="en-GB" sz="1600" dirty="0">
              <a:solidFill>
                <a:schemeClr val="accent1">
                  <a:lumMod val="75000"/>
                </a:schemeClr>
              </a:solidFill>
            </a:endParaRPr>
          </a:p>
          <a:p>
            <a:r>
              <a:rPr lang="en-GB" sz="1600" dirty="0">
                <a:solidFill>
                  <a:schemeClr val="accent1">
                    <a:lumMod val="75000"/>
                  </a:schemeClr>
                </a:solidFill>
              </a:rPr>
              <a:t>Ketoacidosis usually takes at least 24 hours to develop, but once it starts it will get worse until action is taken.</a:t>
            </a:r>
          </a:p>
          <a:p>
            <a:endParaRPr lang="en-GB" sz="1600" dirty="0">
              <a:solidFill>
                <a:schemeClr val="accent1">
                  <a:lumMod val="75000"/>
                </a:schemeClr>
              </a:solidFill>
            </a:endParaRPr>
          </a:p>
          <a:p>
            <a:r>
              <a:rPr lang="en-GB" sz="1600" b="1" dirty="0">
                <a:solidFill>
                  <a:schemeClr val="accent1">
                    <a:lumMod val="75000"/>
                  </a:schemeClr>
                </a:solidFill>
              </a:rPr>
              <a:t>Initial Symptoms: </a:t>
            </a:r>
            <a:r>
              <a:rPr lang="en-GB" sz="1600" dirty="0">
                <a:solidFill>
                  <a:schemeClr val="accent1">
                    <a:lumMod val="75000"/>
                  </a:schemeClr>
                </a:solidFill>
              </a:rPr>
              <a:t>The initial symptoms include: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Nausea/ vomiting</a:t>
            </a:r>
          </a:p>
          <a:p>
            <a:pPr marL="285750" indent="-285750">
              <a:buFont typeface="Arial" panose="020B0604020202020204" pitchFamily="34" charset="0"/>
              <a:buChar char="•"/>
            </a:pPr>
            <a:r>
              <a:rPr lang="en-GB" sz="1600" dirty="0">
                <a:solidFill>
                  <a:schemeClr val="accent1">
                    <a:lumMod val="75000"/>
                  </a:schemeClr>
                </a:solidFill>
              </a:rPr>
              <a:t>Abdominal pain</a:t>
            </a:r>
          </a:p>
          <a:p>
            <a:pPr marL="285750" indent="-285750">
              <a:buFont typeface="Arial" panose="020B0604020202020204" pitchFamily="34" charset="0"/>
              <a:buChar char="•"/>
            </a:pPr>
            <a:r>
              <a:rPr lang="en-GB" sz="1600" dirty="0">
                <a:solidFill>
                  <a:schemeClr val="accent1">
                    <a:lumMod val="75000"/>
                  </a:schemeClr>
                </a:solidFill>
              </a:rPr>
              <a:t>Loss of appetite</a:t>
            </a:r>
          </a:p>
          <a:p>
            <a:pPr marL="285750" indent="-285750">
              <a:buFont typeface="Arial" panose="020B0604020202020204" pitchFamily="34" charset="0"/>
              <a:buChar char="•"/>
            </a:pPr>
            <a:r>
              <a:rPr lang="en-GB" sz="1600" dirty="0">
                <a:solidFill>
                  <a:schemeClr val="accent1">
                    <a:lumMod val="75000"/>
                  </a:schemeClr>
                </a:solidFill>
              </a:rPr>
              <a:t>Shortness of breath</a:t>
            </a:r>
          </a:p>
          <a:p>
            <a:pPr marL="285750" indent="-285750">
              <a:buFont typeface="Arial" panose="020B0604020202020204" pitchFamily="34" charset="0"/>
              <a:buChar char="•"/>
            </a:pPr>
            <a:r>
              <a:rPr lang="en-GB" sz="1600" dirty="0">
                <a:solidFill>
                  <a:schemeClr val="accent1">
                    <a:lumMod val="75000"/>
                  </a:schemeClr>
                </a:solidFill>
              </a:rPr>
              <a:t>Ketones in the blood/ urine</a:t>
            </a:r>
          </a:p>
          <a:p>
            <a:endParaRPr lang="en-GB" sz="1600" dirty="0">
              <a:solidFill>
                <a:schemeClr val="accent1">
                  <a:lumMod val="75000"/>
                </a:schemeClr>
              </a:solidFill>
            </a:endParaRPr>
          </a:p>
          <a:p>
            <a:r>
              <a:rPr lang="en-GB" sz="1600" b="1" dirty="0">
                <a:solidFill>
                  <a:schemeClr val="accent1">
                    <a:lumMod val="75000"/>
                  </a:schemeClr>
                </a:solidFill>
              </a:rPr>
              <a:t>Advanced</a:t>
            </a:r>
            <a:r>
              <a:rPr lang="en-GB" sz="1600" dirty="0">
                <a:solidFill>
                  <a:schemeClr val="accent1">
                    <a:lumMod val="75000"/>
                  </a:schemeClr>
                </a:solidFill>
              </a:rPr>
              <a:t> </a:t>
            </a:r>
            <a:r>
              <a:rPr lang="en-GB" sz="1600" b="1" dirty="0">
                <a:solidFill>
                  <a:schemeClr val="accent1">
                    <a:lumMod val="75000"/>
                  </a:schemeClr>
                </a:solidFill>
              </a:rPr>
              <a:t>Symptoms: </a:t>
            </a:r>
            <a:r>
              <a:rPr lang="en-GB" sz="1600" dirty="0">
                <a:solidFill>
                  <a:schemeClr val="accent1">
                    <a:lumMod val="75000"/>
                  </a:schemeClr>
                </a:solidFill>
              </a:rPr>
              <a:t>If left untreated, more advanced symptoms might develop. These include: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Moderate to large amounts of ketones in the urine</a:t>
            </a:r>
          </a:p>
          <a:p>
            <a:pPr marL="285750" indent="-285750">
              <a:buFont typeface="Arial" panose="020B0604020202020204" pitchFamily="34" charset="0"/>
              <a:buChar char="•"/>
            </a:pPr>
            <a:r>
              <a:rPr lang="en-GB" sz="1600" dirty="0">
                <a:solidFill>
                  <a:schemeClr val="accent1">
                    <a:lumMod val="75000"/>
                  </a:schemeClr>
                </a:solidFill>
              </a:rPr>
              <a:t>Deep, rapid breathing</a:t>
            </a:r>
          </a:p>
          <a:p>
            <a:pPr marL="285750" indent="-285750">
              <a:buFont typeface="Arial" panose="020B0604020202020204" pitchFamily="34" charset="0"/>
              <a:buChar char="•"/>
            </a:pPr>
            <a:r>
              <a:rPr lang="en-GB" sz="1600" dirty="0">
                <a:solidFill>
                  <a:schemeClr val="accent1">
                    <a:lumMod val="75000"/>
                  </a:schemeClr>
                </a:solidFill>
              </a:rPr>
              <a:t>Rapid heartbeat (tachycardia)</a:t>
            </a:r>
          </a:p>
          <a:p>
            <a:pPr marL="285750" indent="-285750">
              <a:buFont typeface="Arial" panose="020B0604020202020204" pitchFamily="34" charset="0"/>
              <a:buChar char="•"/>
            </a:pPr>
            <a:r>
              <a:rPr lang="en-GB" sz="1600" dirty="0">
                <a:solidFill>
                  <a:schemeClr val="accent1">
                    <a:lumMod val="75000"/>
                  </a:schemeClr>
                </a:solidFill>
              </a:rPr>
              <a:t>Breath smelling like 'pear drops' or acetone</a:t>
            </a:r>
          </a:p>
          <a:p>
            <a:pPr marL="285750" indent="-285750">
              <a:buFont typeface="Arial" panose="020B0604020202020204" pitchFamily="34" charset="0"/>
              <a:buChar char="•"/>
            </a:pPr>
            <a:r>
              <a:rPr lang="en-GB" sz="1600" dirty="0">
                <a:solidFill>
                  <a:schemeClr val="accent1">
                    <a:lumMod val="75000"/>
                  </a:schemeClr>
                </a:solidFill>
              </a:rPr>
              <a:t>Confusion</a:t>
            </a:r>
          </a:p>
          <a:p>
            <a:pPr marL="285750" indent="-285750">
              <a:buFont typeface="Arial" panose="020B0604020202020204" pitchFamily="34" charset="0"/>
              <a:buChar char="•"/>
            </a:pPr>
            <a:r>
              <a:rPr lang="en-GB" sz="1600" dirty="0">
                <a:solidFill>
                  <a:schemeClr val="accent1">
                    <a:lumMod val="75000"/>
                  </a:schemeClr>
                </a:solidFill>
              </a:rPr>
              <a:t>Low blood pressure (hypotension), which can make people feel dizzy and lightheaded</a:t>
            </a:r>
          </a:p>
          <a:p>
            <a:pPr marL="285750" indent="-285750">
              <a:buFont typeface="Arial" panose="020B0604020202020204" pitchFamily="34" charset="0"/>
              <a:buChar char="•"/>
            </a:pPr>
            <a:r>
              <a:rPr lang="en-GB" sz="1600" dirty="0">
                <a:solidFill>
                  <a:schemeClr val="accent1">
                    <a:lumMod val="75000"/>
                  </a:schemeClr>
                </a:solidFill>
              </a:rPr>
              <a:t>Eventual unconsciousness (coma)</a:t>
            </a:r>
          </a:p>
          <a:p>
            <a:endParaRPr lang="en-GB" sz="1600" dirty="0">
              <a:solidFill>
                <a:schemeClr val="accent1">
                  <a:lumMod val="75000"/>
                </a:schemeClr>
              </a:solidFill>
            </a:endParaRPr>
          </a:p>
          <a:p>
            <a:r>
              <a:rPr lang="en-GB" sz="1600" b="1" dirty="0">
                <a:solidFill>
                  <a:schemeClr val="accent1">
                    <a:lumMod val="75000"/>
                  </a:schemeClr>
                </a:solidFill>
              </a:rPr>
              <a:t>Testing DKA: </a:t>
            </a:r>
            <a:r>
              <a:rPr lang="en-GB" sz="1600" dirty="0">
                <a:solidFill>
                  <a:schemeClr val="accent1">
                    <a:lumMod val="75000"/>
                  </a:schemeClr>
                </a:solidFill>
              </a:rPr>
              <a:t>If a person with diabetes is feeling unwell and has a high blood glucose level they need to be encouraged to check the level of ketones. (it is important that those at risk are prescribed ketone testing strips). If the test is negative then the person should re-test blood glucose levels after two hours to make sure they have gone down. If they haven't, then ketones need to be re-checked.</a:t>
            </a:r>
          </a:p>
        </p:txBody>
      </p:sp>
    </p:spTree>
    <p:custDataLst>
      <p:tags r:id="rId1"/>
    </p:custDataLst>
    <p:extLst>
      <p:ext uri="{BB962C8B-B14F-4D97-AF65-F5344CB8AC3E}">
        <p14:creationId xmlns:p14="http://schemas.microsoft.com/office/powerpoint/2010/main" val="229051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2062103"/>
          </a:xfrm>
          <a:prstGeom prst="rect">
            <a:avLst/>
          </a:prstGeom>
        </p:spPr>
        <p:txBody>
          <a:bodyPr wrap="square">
            <a:spAutoFit/>
          </a:bodyPr>
          <a:lstStyle/>
          <a:p>
            <a:r>
              <a:rPr lang="en-GB" sz="1600" b="1" dirty="0">
                <a:solidFill>
                  <a:schemeClr val="accent1">
                    <a:lumMod val="75000"/>
                  </a:schemeClr>
                </a:solidFill>
              </a:rPr>
              <a:t>Treatment</a:t>
            </a:r>
          </a:p>
          <a:p>
            <a:endParaRPr lang="en-GB" sz="1600" dirty="0">
              <a:solidFill>
                <a:schemeClr val="accent1">
                  <a:lumMod val="75000"/>
                </a:schemeClr>
              </a:solidFill>
            </a:endParaRPr>
          </a:p>
          <a:p>
            <a:r>
              <a:rPr lang="en-GB" sz="1600" dirty="0">
                <a:solidFill>
                  <a:schemeClr val="accent1">
                    <a:lumMod val="75000"/>
                  </a:schemeClr>
                </a:solidFill>
              </a:rPr>
              <a:t>If symptoms are recognised early, it is possible to bring blood glucose levels back down to normal by taking additional short-acting insulin. However, if ketones are present then medical advice needs to be sought immediately and the person may need to be admitted into hospital.</a:t>
            </a:r>
          </a:p>
          <a:p>
            <a:endParaRPr lang="en-GB" sz="1600" dirty="0">
              <a:solidFill>
                <a:schemeClr val="accent1">
                  <a:lumMod val="75000"/>
                </a:schemeClr>
              </a:solidFill>
            </a:endParaRPr>
          </a:p>
          <a:p>
            <a:r>
              <a:rPr lang="en-GB" sz="1600" dirty="0">
                <a:solidFill>
                  <a:schemeClr val="accent1">
                    <a:lumMod val="75000"/>
                  </a:schemeClr>
                </a:solidFill>
              </a:rPr>
              <a:t>If the person shows advanced symptoms then they need emergency medical treatment to replace lost fluids intravenously and administer insulin.</a:t>
            </a:r>
          </a:p>
        </p:txBody>
      </p:sp>
    </p:spTree>
    <p:custDataLst>
      <p:tags r:id="rId1"/>
    </p:custDataLst>
    <p:extLst>
      <p:ext uri="{BB962C8B-B14F-4D97-AF65-F5344CB8AC3E}">
        <p14:creationId xmlns:p14="http://schemas.microsoft.com/office/powerpoint/2010/main" val="115219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6032421"/>
          </a:xfrm>
          <a:prstGeom prst="rect">
            <a:avLst/>
          </a:prstGeom>
        </p:spPr>
        <p:txBody>
          <a:bodyPr wrap="square">
            <a:spAutoFit/>
          </a:bodyPr>
          <a:lstStyle/>
          <a:p>
            <a:r>
              <a:rPr lang="en-GB" b="1" dirty="0">
                <a:solidFill>
                  <a:schemeClr val="accent1">
                    <a:lumMod val="75000"/>
                  </a:schemeClr>
                </a:solidFill>
              </a:rPr>
              <a:t>CARDIOVASCULAR DISEASE</a:t>
            </a:r>
          </a:p>
          <a:p>
            <a:endParaRPr lang="en-GB" sz="1600" dirty="0">
              <a:solidFill>
                <a:schemeClr val="accent1">
                  <a:lumMod val="75000"/>
                </a:schemeClr>
              </a:solidFill>
            </a:endParaRPr>
          </a:p>
          <a:p>
            <a:r>
              <a:rPr lang="en-GB" sz="1600" i="1" dirty="0">
                <a:solidFill>
                  <a:schemeClr val="accent1">
                    <a:lumMod val="75000"/>
                  </a:schemeClr>
                </a:solidFill>
              </a:rPr>
              <a:t>“What is cardiovascular disease (CVD)?”</a:t>
            </a:r>
          </a:p>
          <a:p>
            <a:endParaRPr lang="en-GB" sz="1600" dirty="0">
              <a:solidFill>
                <a:schemeClr val="accent1">
                  <a:lumMod val="75000"/>
                </a:schemeClr>
              </a:solidFill>
            </a:endParaRPr>
          </a:p>
          <a:p>
            <a:r>
              <a:rPr lang="en-GB" sz="1600" dirty="0">
                <a:solidFill>
                  <a:schemeClr val="accent1">
                    <a:lumMod val="75000"/>
                  </a:schemeClr>
                </a:solidFill>
              </a:rPr>
              <a:t>This term commonly refers to heart disease and strokes but can include all other diseases of the heart and circulation. The damage to the heart and blood circulation is caused by fatty deposits building up in the blood vessels leading to narrowing and possible blockage.</a:t>
            </a:r>
          </a:p>
          <a:p>
            <a:endParaRPr lang="en-GB" sz="1600" i="1" dirty="0">
              <a:solidFill>
                <a:schemeClr val="accent1">
                  <a:lumMod val="75000"/>
                </a:schemeClr>
              </a:solidFill>
            </a:endParaRPr>
          </a:p>
          <a:p>
            <a:r>
              <a:rPr lang="en-GB" sz="1600" i="1" dirty="0">
                <a:solidFill>
                  <a:schemeClr val="accent1">
                    <a:lumMod val="75000"/>
                  </a:schemeClr>
                </a:solidFill>
              </a:rPr>
              <a:t>“Who's at risk?”</a:t>
            </a:r>
          </a:p>
          <a:p>
            <a:endParaRPr lang="en-GB" sz="1600" dirty="0">
              <a:solidFill>
                <a:schemeClr val="accent1">
                  <a:lumMod val="75000"/>
                </a:schemeClr>
              </a:solidFill>
            </a:endParaRPr>
          </a:p>
          <a:p>
            <a:r>
              <a:rPr lang="en-GB" sz="1600" dirty="0">
                <a:solidFill>
                  <a:schemeClr val="accent1">
                    <a:lumMod val="75000"/>
                  </a:schemeClr>
                </a:solidFill>
              </a:rPr>
              <a:t>Diabetes is an independent risk factor for CVD.</a:t>
            </a:r>
          </a:p>
          <a:p>
            <a:endParaRPr lang="en-GB" sz="1600" dirty="0">
              <a:solidFill>
                <a:schemeClr val="accent1">
                  <a:lumMod val="75000"/>
                </a:schemeClr>
              </a:solidFill>
            </a:endParaRPr>
          </a:p>
          <a:p>
            <a:r>
              <a:rPr lang="en-GB" sz="1600" b="1" dirty="0">
                <a:solidFill>
                  <a:schemeClr val="accent1">
                    <a:lumMod val="75000"/>
                  </a:schemeClr>
                </a:solidFill>
              </a:rPr>
              <a:t>Risk factors:</a:t>
            </a:r>
          </a:p>
          <a:p>
            <a:endParaRPr lang="en-GB" sz="1600" dirty="0">
              <a:solidFill>
                <a:schemeClr val="accent1">
                  <a:lumMod val="75000"/>
                </a:schemeClr>
              </a:solidFill>
            </a:endParaRPr>
          </a:p>
          <a:p>
            <a:r>
              <a:rPr lang="en-GB" sz="1600" dirty="0">
                <a:solidFill>
                  <a:schemeClr val="accent1">
                    <a:lumMod val="75000"/>
                  </a:schemeClr>
                </a:solidFill>
              </a:rPr>
              <a:t>Apart from diabetes, the other common risk factors associated with CVD are: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High blood pressure</a:t>
            </a:r>
          </a:p>
          <a:p>
            <a:pPr marL="285750" indent="-285750">
              <a:buFont typeface="Arial" panose="020B0604020202020204" pitchFamily="34" charset="0"/>
              <a:buChar char="•"/>
            </a:pPr>
            <a:r>
              <a:rPr lang="en-GB" sz="1600" dirty="0">
                <a:solidFill>
                  <a:schemeClr val="accent1">
                    <a:lumMod val="75000"/>
                  </a:schemeClr>
                </a:solidFill>
              </a:rPr>
              <a:t>High blood cholesterol</a:t>
            </a:r>
          </a:p>
          <a:p>
            <a:pPr marL="285750" indent="-285750">
              <a:buFont typeface="Arial" panose="020B0604020202020204" pitchFamily="34" charset="0"/>
              <a:buChar char="•"/>
            </a:pPr>
            <a:r>
              <a:rPr lang="en-GB" sz="1600" dirty="0">
                <a:solidFill>
                  <a:schemeClr val="accent1">
                    <a:lumMod val="75000"/>
                  </a:schemeClr>
                </a:solidFill>
              </a:rPr>
              <a:t>Smoking</a:t>
            </a:r>
          </a:p>
          <a:p>
            <a:pPr marL="285750" indent="-285750">
              <a:buFont typeface="Arial" panose="020B0604020202020204" pitchFamily="34" charset="0"/>
              <a:buChar char="•"/>
            </a:pPr>
            <a:r>
              <a:rPr lang="en-GB" sz="1600" dirty="0">
                <a:solidFill>
                  <a:schemeClr val="accent1">
                    <a:lumMod val="75000"/>
                  </a:schemeClr>
                </a:solidFill>
              </a:rPr>
              <a:t>Obesity</a:t>
            </a:r>
          </a:p>
          <a:p>
            <a:pPr marL="285750" indent="-285750">
              <a:buFont typeface="Arial" panose="020B0604020202020204" pitchFamily="34" charset="0"/>
              <a:buChar char="•"/>
            </a:pPr>
            <a:r>
              <a:rPr lang="en-GB" sz="1600" dirty="0">
                <a:solidFill>
                  <a:schemeClr val="accent1">
                    <a:lumMod val="75000"/>
                  </a:schemeClr>
                </a:solidFill>
              </a:rPr>
              <a:t>Physical inactivity</a:t>
            </a:r>
          </a:p>
          <a:p>
            <a:pPr marL="285750" indent="-285750">
              <a:buFont typeface="Arial" panose="020B0604020202020204" pitchFamily="34" charset="0"/>
              <a:buChar char="•"/>
            </a:pPr>
            <a:r>
              <a:rPr lang="en-GB" sz="1600" dirty="0">
                <a:solidFill>
                  <a:schemeClr val="accent1">
                    <a:lumMod val="75000"/>
                  </a:schemeClr>
                </a:solidFill>
              </a:rPr>
              <a:t>Excess alcohol</a:t>
            </a:r>
          </a:p>
          <a:p>
            <a:pPr marL="285750" indent="-285750">
              <a:buFont typeface="Arial" panose="020B0604020202020204" pitchFamily="34" charset="0"/>
              <a:buChar char="•"/>
            </a:pPr>
            <a:r>
              <a:rPr lang="en-GB" sz="1600" dirty="0">
                <a:solidFill>
                  <a:schemeClr val="accent1">
                    <a:lumMod val="75000"/>
                  </a:schemeClr>
                </a:solidFill>
              </a:rPr>
              <a:t>Poor diet</a:t>
            </a:r>
          </a:p>
          <a:p>
            <a:pPr marL="285750" indent="-285750">
              <a:buFont typeface="Arial" panose="020B0604020202020204" pitchFamily="34" charset="0"/>
              <a:buChar char="•"/>
            </a:pPr>
            <a:r>
              <a:rPr lang="en-GB" sz="1600" dirty="0">
                <a:solidFill>
                  <a:schemeClr val="accent1">
                    <a:lumMod val="75000"/>
                  </a:schemeClr>
                </a:solidFill>
              </a:rPr>
              <a:t>Psychosocial stress</a:t>
            </a:r>
          </a:p>
        </p:txBody>
      </p:sp>
    </p:spTree>
    <p:custDataLst>
      <p:tags r:id="rId1"/>
    </p:custDataLst>
    <p:extLst>
      <p:ext uri="{BB962C8B-B14F-4D97-AF65-F5344CB8AC3E}">
        <p14:creationId xmlns:p14="http://schemas.microsoft.com/office/powerpoint/2010/main" val="278572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755422"/>
          </a:xfrm>
          <a:prstGeom prst="rect">
            <a:avLst/>
          </a:prstGeom>
        </p:spPr>
        <p:txBody>
          <a:bodyPr wrap="square">
            <a:spAutoFit/>
          </a:bodyPr>
          <a:lstStyle/>
          <a:p>
            <a:r>
              <a:rPr lang="en-GB" sz="1600" b="1" dirty="0">
                <a:solidFill>
                  <a:schemeClr val="accent1">
                    <a:lumMod val="75000"/>
                  </a:schemeClr>
                </a:solidFill>
              </a:rPr>
              <a:t>Risk Reduction:</a:t>
            </a:r>
          </a:p>
          <a:p>
            <a:endParaRPr lang="en-GB" sz="1600" b="1" dirty="0">
              <a:solidFill>
                <a:schemeClr val="accent1">
                  <a:lumMod val="75000"/>
                </a:schemeClr>
              </a:solidFill>
            </a:endParaRPr>
          </a:p>
          <a:p>
            <a:r>
              <a:rPr lang="en-GB" sz="1600" dirty="0">
                <a:solidFill>
                  <a:schemeClr val="accent1">
                    <a:lumMod val="75000"/>
                  </a:schemeClr>
                </a:solidFill>
              </a:rPr>
              <a:t>People should be encouraged to:</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Attend their diabetes annual review where blood glucose, blood pressure, and blood lipids are monitored</a:t>
            </a:r>
          </a:p>
          <a:p>
            <a:pPr marL="285750" indent="-285750">
              <a:buFont typeface="Arial" panose="020B0604020202020204" pitchFamily="34" charset="0"/>
              <a:buChar char="•"/>
            </a:pPr>
            <a:r>
              <a:rPr lang="en-GB" sz="1600" dirty="0">
                <a:solidFill>
                  <a:schemeClr val="accent1">
                    <a:lumMod val="75000"/>
                  </a:schemeClr>
                </a:solidFill>
              </a:rPr>
              <a:t>Get support and advice to stop smoking</a:t>
            </a:r>
          </a:p>
          <a:p>
            <a:pPr marL="285750" indent="-285750">
              <a:buFont typeface="Arial" panose="020B0604020202020204" pitchFamily="34" charset="0"/>
              <a:buChar char="•"/>
            </a:pPr>
            <a:r>
              <a:rPr lang="en-GB" sz="1600" dirty="0">
                <a:solidFill>
                  <a:schemeClr val="accent1">
                    <a:lumMod val="75000"/>
                  </a:schemeClr>
                </a:solidFill>
              </a:rPr>
              <a:t>Do regular physical activity</a:t>
            </a:r>
          </a:p>
          <a:p>
            <a:pPr marL="285750" indent="-285750">
              <a:buFont typeface="Arial" panose="020B0604020202020204" pitchFamily="34" charset="0"/>
              <a:buChar char="•"/>
            </a:pPr>
            <a:r>
              <a:rPr lang="en-GB" sz="1600" dirty="0">
                <a:solidFill>
                  <a:schemeClr val="accent1">
                    <a:lumMod val="75000"/>
                  </a:schemeClr>
                </a:solidFill>
              </a:rPr>
              <a:t>Take their prescribed medication correctly</a:t>
            </a:r>
          </a:p>
          <a:p>
            <a:pPr marL="285750" indent="-285750">
              <a:buFont typeface="Arial" panose="020B0604020202020204" pitchFamily="34" charset="0"/>
              <a:buChar char="•"/>
            </a:pPr>
            <a:r>
              <a:rPr lang="en-GB" sz="1600" dirty="0">
                <a:solidFill>
                  <a:schemeClr val="accent1">
                    <a:lumMod val="75000"/>
                  </a:schemeClr>
                </a:solidFill>
              </a:rPr>
              <a:t>Eat a healthy, balanced diet</a:t>
            </a:r>
          </a:p>
          <a:p>
            <a:pPr marL="285750" indent="-285750">
              <a:buFont typeface="Arial" panose="020B0604020202020204" pitchFamily="34" charset="0"/>
              <a:buChar char="•"/>
            </a:pPr>
            <a:r>
              <a:rPr lang="en-GB" sz="1600" dirty="0">
                <a:solidFill>
                  <a:schemeClr val="accent1">
                    <a:lumMod val="75000"/>
                  </a:schemeClr>
                </a:solidFill>
              </a:rPr>
              <a:t>Lose weight if overweight or obese</a:t>
            </a:r>
          </a:p>
          <a:p>
            <a:endParaRPr lang="en-GB" sz="1600" dirty="0">
              <a:solidFill>
                <a:schemeClr val="accent1">
                  <a:lumMod val="75000"/>
                </a:schemeClr>
              </a:solidFill>
            </a:endParaRPr>
          </a:p>
          <a:p>
            <a:endParaRPr lang="en-GB" sz="1600" dirty="0">
              <a:solidFill>
                <a:schemeClr val="accent1">
                  <a:lumMod val="75000"/>
                </a:schemeClr>
              </a:solidFill>
            </a:endParaRPr>
          </a:p>
          <a:p>
            <a:r>
              <a:rPr lang="en-GB" sz="1600" b="1" dirty="0">
                <a:solidFill>
                  <a:schemeClr val="accent1">
                    <a:lumMod val="75000"/>
                  </a:schemeClr>
                </a:solidFill>
              </a:rPr>
              <a:t>Signs of CVD:</a:t>
            </a:r>
          </a:p>
          <a:p>
            <a:endParaRPr lang="en-GB" sz="1600" dirty="0">
              <a:solidFill>
                <a:schemeClr val="accent1">
                  <a:lumMod val="75000"/>
                </a:schemeClr>
              </a:solidFill>
            </a:endParaRPr>
          </a:p>
          <a:p>
            <a:r>
              <a:rPr lang="en-GB" sz="1600" dirty="0">
                <a:solidFill>
                  <a:schemeClr val="accent1">
                    <a:lumMod val="75000"/>
                  </a:schemeClr>
                </a:solidFill>
              </a:rPr>
              <a:t>There are no particular signs of CVD and it is difficult to diagnose in the early stages.</a:t>
            </a:r>
          </a:p>
          <a:p>
            <a:endParaRPr lang="en-GB" sz="1600" dirty="0">
              <a:solidFill>
                <a:schemeClr val="accent1">
                  <a:lumMod val="75000"/>
                </a:schemeClr>
              </a:solidFill>
            </a:endParaRPr>
          </a:p>
          <a:p>
            <a:r>
              <a:rPr lang="en-GB" sz="1600" dirty="0">
                <a:solidFill>
                  <a:schemeClr val="accent1">
                    <a:lumMod val="75000"/>
                  </a:schemeClr>
                </a:solidFill>
              </a:rPr>
              <a:t>Partial blockage of the blood vessels of the heart can cause angina, which can cause feelings of tightness in the chest, and can increase the risk of heart attacks.</a:t>
            </a:r>
          </a:p>
          <a:p>
            <a:endParaRPr lang="en-GB" sz="1600" dirty="0">
              <a:solidFill>
                <a:schemeClr val="accent1">
                  <a:lumMod val="75000"/>
                </a:schemeClr>
              </a:solidFill>
            </a:endParaRPr>
          </a:p>
          <a:p>
            <a:r>
              <a:rPr lang="en-GB" sz="1600" dirty="0">
                <a:solidFill>
                  <a:schemeClr val="accent1">
                    <a:lumMod val="75000"/>
                  </a:schemeClr>
                </a:solidFill>
              </a:rPr>
              <a:t>If the artery leading to the brain becomes blocked, this can lead to a stroke.</a:t>
            </a:r>
          </a:p>
          <a:p>
            <a:endParaRPr lang="en-GB" sz="1600" dirty="0">
              <a:solidFill>
                <a:schemeClr val="accent1">
                  <a:lumMod val="75000"/>
                </a:schemeClr>
              </a:solidFill>
            </a:endParaRPr>
          </a:p>
          <a:p>
            <a:r>
              <a:rPr lang="en-GB" sz="1600" dirty="0">
                <a:solidFill>
                  <a:schemeClr val="accent1">
                    <a:lumMod val="75000"/>
                  </a:schemeClr>
                </a:solidFill>
              </a:rPr>
              <a:t>Partial blockage of blood vessels of the legs may lead to pain in the calf muscle. If left untreated, this may lead to gangrene and amputation.</a:t>
            </a:r>
          </a:p>
        </p:txBody>
      </p:sp>
      <p:pic>
        <p:nvPicPr>
          <p:cNvPr id="16386" name="Picture 2" descr="FDA approves low-nicotine cigarettes but balks at general regulation">
            <a:extLst>
              <a:ext uri="{FF2B5EF4-FFF2-40B4-BE49-F238E27FC236}">
                <a16:creationId xmlns:a16="http://schemas.microsoft.com/office/drawing/2014/main" id="{9670AC49-7AC6-4A60-87AA-A75FAB0A60F0}"/>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325299" y="2905154"/>
            <a:ext cx="5753099" cy="3835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957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2862322"/>
          </a:xfrm>
          <a:prstGeom prst="rect">
            <a:avLst/>
          </a:prstGeom>
        </p:spPr>
        <p:txBody>
          <a:bodyPr wrap="square">
            <a:spAutoFit/>
          </a:bodyPr>
          <a:lstStyle/>
          <a:p>
            <a:r>
              <a:rPr lang="en-GB" b="1" u="sng" dirty="0">
                <a:solidFill>
                  <a:schemeClr val="accent1">
                    <a:lumMod val="75000"/>
                  </a:schemeClr>
                </a:solidFill>
              </a:rPr>
              <a:t>INTRODUCTION</a:t>
            </a:r>
          </a:p>
          <a:p>
            <a:endParaRPr lang="en-GB" dirty="0">
              <a:solidFill>
                <a:schemeClr val="accent1">
                  <a:lumMod val="75000"/>
                </a:schemeClr>
              </a:solidFill>
            </a:endParaRPr>
          </a:p>
          <a:p>
            <a:r>
              <a:rPr lang="en-GB" sz="1600" dirty="0">
                <a:solidFill>
                  <a:schemeClr val="accent1">
                    <a:lumMod val="75000"/>
                  </a:schemeClr>
                </a:solidFill>
              </a:rPr>
              <a:t>This course has been designed to develop and support healthcare professionals who want to learn more about diabetes, and who may provide care for people with diabetes.</a:t>
            </a:r>
          </a:p>
          <a:p>
            <a:endParaRPr lang="en-GB" sz="1600" dirty="0">
              <a:solidFill>
                <a:schemeClr val="accent1">
                  <a:lumMod val="75000"/>
                </a:schemeClr>
              </a:solidFill>
            </a:endParaRPr>
          </a:p>
          <a:p>
            <a:r>
              <a:rPr lang="en-GB" sz="1600" dirty="0">
                <a:solidFill>
                  <a:schemeClr val="accent1">
                    <a:lumMod val="75000"/>
                  </a:schemeClr>
                </a:solidFill>
              </a:rPr>
              <a:t>It has been written and reviewed by healthcare professionals working with Diabetes UK and Bupa to increase knowledge and encourage professional development for healthcare staff who are not specialised in diabetes.</a:t>
            </a:r>
          </a:p>
          <a:p>
            <a:endParaRPr lang="en-GB" sz="1600" dirty="0">
              <a:solidFill>
                <a:schemeClr val="accent1">
                  <a:lumMod val="75000"/>
                </a:schemeClr>
              </a:solidFill>
            </a:endParaRPr>
          </a:p>
          <a:p>
            <a:r>
              <a:rPr lang="en-GB" sz="1600" dirty="0">
                <a:solidFill>
                  <a:schemeClr val="accent1">
                    <a:lumMod val="75000"/>
                  </a:schemeClr>
                </a:solidFill>
              </a:rPr>
              <a:t>This course has been accredited by the Royal College of Nursing and endorsed by the Royal Pharmaceutical Society. It uses the most up-to-date information, recommendations and national guidance. RCN cannot confirm the competence of any practitioner.</a:t>
            </a:r>
          </a:p>
        </p:txBody>
      </p:sp>
      <p:pic>
        <p:nvPicPr>
          <p:cNvPr id="2050" name="Picture 2" descr="Causes of Diabetes - What Causes Diabetes?">
            <a:extLst>
              <a:ext uri="{FF2B5EF4-FFF2-40B4-BE49-F238E27FC236}">
                <a16:creationId xmlns:a16="http://schemas.microsoft.com/office/drawing/2014/main" id="{7B3BF0DF-B719-4980-BF98-04F71E482611}"/>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5075339" y="2855059"/>
            <a:ext cx="7116662" cy="400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493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4770537"/>
          </a:xfrm>
          <a:prstGeom prst="rect">
            <a:avLst/>
          </a:prstGeom>
        </p:spPr>
        <p:txBody>
          <a:bodyPr wrap="square">
            <a:spAutoFit/>
          </a:bodyPr>
          <a:lstStyle/>
          <a:p>
            <a:r>
              <a:rPr lang="en-GB" sz="1600" b="1" dirty="0">
                <a:solidFill>
                  <a:schemeClr val="accent1">
                    <a:lumMod val="75000"/>
                  </a:schemeClr>
                </a:solidFill>
              </a:rPr>
              <a:t>Treatment</a:t>
            </a:r>
          </a:p>
          <a:p>
            <a:endParaRPr lang="en-GB" sz="1600" dirty="0">
              <a:solidFill>
                <a:schemeClr val="accent1">
                  <a:lumMod val="75000"/>
                </a:schemeClr>
              </a:solidFill>
            </a:endParaRPr>
          </a:p>
          <a:p>
            <a:r>
              <a:rPr lang="en-GB" sz="1600" dirty="0">
                <a:solidFill>
                  <a:schemeClr val="accent1">
                    <a:lumMod val="75000"/>
                  </a:schemeClr>
                </a:solidFill>
              </a:rPr>
              <a:t>CVD treatment depends on the type and severity of the condition and the person’s risk factors.</a:t>
            </a:r>
          </a:p>
          <a:p>
            <a:endParaRPr lang="en-GB" sz="1600" dirty="0">
              <a:solidFill>
                <a:schemeClr val="accent1">
                  <a:lumMod val="75000"/>
                </a:schemeClr>
              </a:solidFill>
            </a:endParaRPr>
          </a:p>
          <a:p>
            <a:r>
              <a:rPr lang="en-GB" sz="1600" b="1" dirty="0">
                <a:solidFill>
                  <a:schemeClr val="accent1">
                    <a:lumMod val="75000"/>
                  </a:schemeClr>
                </a:solidFill>
              </a:rPr>
              <a:t>Lifestyle: </a:t>
            </a:r>
            <a:r>
              <a:rPr lang="en-GB" sz="1600" dirty="0">
                <a:solidFill>
                  <a:schemeClr val="accent1">
                    <a:lumMod val="75000"/>
                  </a:schemeClr>
                </a:solidFill>
              </a:rPr>
              <a:t>People are encouraged to make lifestyle changes as part of their CVD treatment. These include:</a:t>
            </a:r>
          </a:p>
          <a:p>
            <a:pPr marL="285750" indent="-285750">
              <a:buFont typeface="Arial" panose="020B0604020202020204" pitchFamily="34" charset="0"/>
              <a:buChar char="•"/>
            </a:pPr>
            <a:r>
              <a:rPr lang="en-GB" sz="1600" dirty="0">
                <a:solidFill>
                  <a:schemeClr val="accent1">
                    <a:lumMod val="75000"/>
                  </a:schemeClr>
                </a:solidFill>
              </a:rPr>
              <a:t>Being physically active</a:t>
            </a:r>
          </a:p>
          <a:p>
            <a:pPr marL="285750" indent="-285750">
              <a:buFont typeface="Arial" panose="020B0604020202020204" pitchFamily="34" charset="0"/>
              <a:buChar char="•"/>
            </a:pPr>
            <a:r>
              <a:rPr lang="en-GB" sz="1600" dirty="0">
                <a:solidFill>
                  <a:schemeClr val="accent1">
                    <a:lumMod val="75000"/>
                  </a:schemeClr>
                </a:solidFill>
              </a:rPr>
              <a:t>Eating a healthy balanced diet</a:t>
            </a:r>
          </a:p>
          <a:p>
            <a:pPr marL="285750" indent="-285750">
              <a:buFont typeface="Arial" panose="020B0604020202020204" pitchFamily="34" charset="0"/>
              <a:buChar char="•"/>
            </a:pPr>
            <a:r>
              <a:rPr lang="en-GB" sz="1600" dirty="0">
                <a:solidFill>
                  <a:schemeClr val="accent1">
                    <a:lumMod val="75000"/>
                  </a:schemeClr>
                </a:solidFill>
              </a:rPr>
              <a:t>Losing weight if overweight or obese</a:t>
            </a:r>
          </a:p>
          <a:p>
            <a:pPr marL="285750" indent="-285750">
              <a:buFont typeface="Arial" panose="020B0604020202020204" pitchFamily="34" charset="0"/>
              <a:buChar char="•"/>
            </a:pPr>
            <a:r>
              <a:rPr lang="en-GB" sz="1600" dirty="0">
                <a:solidFill>
                  <a:schemeClr val="accent1">
                    <a:lumMod val="75000"/>
                  </a:schemeClr>
                </a:solidFill>
              </a:rPr>
              <a:t>Stopping smoking</a:t>
            </a:r>
          </a:p>
          <a:p>
            <a:pPr marL="285750" indent="-285750">
              <a:buFont typeface="Arial" panose="020B0604020202020204" pitchFamily="34" charset="0"/>
              <a:buChar char="•"/>
            </a:pPr>
            <a:endParaRPr lang="en-GB" sz="1600" dirty="0">
              <a:solidFill>
                <a:schemeClr val="accent1">
                  <a:lumMod val="75000"/>
                </a:schemeClr>
              </a:solidFill>
            </a:endParaRPr>
          </a:p>
          <a:p>
            <a:r>
              <a:rPr lang="en-GB" sz="1600" b="1" dirty="0">
                <a:solidFill>
                  <a:schemeClr val="accent1">
                    <a:lumMod val="75000"/>
                  </a:schemeClr>
                </a:solidFill>
              </a:rPr>
              <a:t>Medication: </a:t>
            </a:r>
            <a:r>
              <a:rPr lang="en-GB" sz="1600" dirty="0">
                <a:solidFill>
                  <a:schemeClr val="accent1">
                    <a:lumMod val="75000"/>
                  </a:schemeClr>
                </a:solidFill>
              </a:rPr>
              <a:t>Treating CVD involves targeting the person’s individual risk factors, such as high blood pressure or blood lipid levels. These can be addressed through specific, targeted medications. Other medications such as anti-coagulants and anti-platelets are used to prevent blood clots from developing or growing larger. Medications can also be prescribed to relieve or prevent the pain associated with angina.</a:t>
            </a:r>
          </a:p>
          <a:p>
            <a:endParaRPr lang="en-GB" sz="1600" dirty="0">
              <a:solidFill>
                <a:schemeClr val="accent1">
                  <a:lumMod val="75000"/>
                </a:schemeClr>
              </a:solidFill>
            </a:endParaRPr>
          </a:p>
          <a:p>
            <a:r>
              <a:rPr lang="en-GB" sz="1600" b="1" dirty="0">
                <a:solidFill>
                  <a:schemeClr val="accent1">
                    <a:lumMod val="75000"/>
                  </a:schemeClr>
                </a:solidFill>
              </a:rPr>
              <a:t>Surgery: </a:t>
            </a:r>
            <a:r>
              <a:rPr lang="en-GB" sz="1600" dirty="0">
                <a:solidFill>
                  <a:schemeClr val="accent1">
                    <a:lumMod val="75000"/>
                  </a:schemeClr>
                </a:solidFill>
              </a:rPr>
              <a:t>Angioplasty is a type of surgery that involves inserting an inflatable balloon into the narrowed artery and gently inflating it to widen the artery. Usually a stent (short tube of stainless steel mesh) is inserted into the artery to help hold the narrowed blood vessel open. Coronary artery bypass surgery is an operation which uses a segment of vein (a graft) from another part of the body to bypass the narrowing coronary arteries with the aim to increase blood flow to the heart.</a:t>
            </a:r>
          </a:p>
        </p:txBody>
      </p:sp>
    </p:spTree>
    <p:custDataLst>
      <p:tags r:id="rId1"/>
    </p:custDataLst>
    <p:extLst>
      <p:ext uri="{BB962C8B-B14F-4D97-AF65-F5344CB8AC3E}">
        <p14:creationId xmlns:p14="http://schemas.microsoft.com/office/powerpoint/2010/main" val="422993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4062651"/>
          </a:xfrm>
          <a:prstGeom prst="rect">
            <a:avLst/>
          </a:prstGeom>
        </p:spPr>
        <p:txBody>
          <a:bodyPr wrap="square">
            <a:spAutoFit/>
          </a:bodyPr>
          <a:lstStyle/>
          <a:p>
            <a:r>
              <a:rPr lang="en-GB" b="1" dirty="0">
                <a:solidFill>
                  <a:schemeClr val="accent1">
                    <a:lumMod val="75000"/>
                  </a:schemeClr>
                </a:solidFill>
              </a:rPr>
              <a:t>RETINOPATHY</a:t>
            </a:r>
          </a:p>
          <a:p>
            <a:endParaRPr lang="en-GB" sz="1600" b="1" dirty="0">
              <a:solidFill>
                <a:schemeClr val="accent1">
                  <a:lumMod val="75000"/>
                </a:schemeClr>
              </a:solidFill>
            </a:endParaRPr>
          </a:p>
          <a:p>
            <a:r>
              <a:rPr lang="en-GB" sz="1600" i="1" dirty="0">
                <a:solidFill>
                  <a:schemeClr val="accent1">
                    <a:lumMod val="75000"/>
                  </a:schemeClr>
                </a:solidFill>
              </a:rPr>
              <a:t>“What is retinopathy?”</a:t>
            </a:r>
          </a:p>
          <a:p>
            <a:endParaRPr lang="en-GB" sz="1600" dirty="0">
              <a:solidFill>
                <a:schemeClr val="accent1">
                  <a:lumMod val="75000"/>
                </a:schemeClr>
              </a:solidFill>
            </a:endParaRPr>
          </a:p>
          <a:p>
            <a:r>
              <a:rPr lang="en-GB" sz="1600" dirty="0">
                <a:solidFill>
                  <a:schemeClr val="accent1">
                    <a:lumMod val="75000"/>
                  </a:schemeClr>
                </a:solidFill>
              </a:rPr>
              <a:t>Diabetic retinopathy occurs when high blood glucose levels affect the small blood vessels at the back of the eye (the retina). These blood vessels can become blocked, leak, or grow haphazardly. If left untreated, this can damage the person’s vision permanently.</a:t>
            </a:r>
          </a:p>
          <a:p>
            <a:endParaRPr lang="en-GB" sz="1600" dirty="0">
              <a:solidFill>
                <a:schemeClr val="accent1">
                  <a:lumMod val="75000"/>
                </a:schemeClr>
              </a:solidFill>
            </a:endParaRPr>
          </a:p>
          <a:p>
            <a:r>
              <a:rPr lang="en-GB" sz="1600" i="1" dirty="0">
                <a:solidFill>
                  <a:schemeClr val="accent1">
                    <a:lumMod val="75000"/>
                  </a:schemeClr>
                </a:solidFill>
              </a:rPr>
              <a:t>“Who's at risk?”</a:t>
            </a:r>
          </a:p>
          <a:p>
            <a:endParaRPr lang="en-GB" sz="1600" dirty="0">
              <a:solidFill>
                <a:schemeClr val="accent1">
                  <a:lumMod val="75000"/>
                </a:schemeClr>
              </a:solidFill>
            </a:endParaRPr>
          </a:p>
          <a:p>
            <a:r>
              <a:rPr lang="en-GB" sz="1600" dirty="0">
                <a:solidFill>
                  <a:schemeClr val="accent1">
                    <a:lumMod val="75000"/>
                  </a:schemeClr>
                </a:solidFill>
              </a:rPr>
              <a:t>Within 20 years of diagnosis, nearly all people with Type 1 diabetes, and almost two-thirds of people with Type 2 diabetes, will have some degree of retinopathy. Diabetes is the leading cause of preventable sight loss in people of working age in the UK.</a:t>
            </a:r>
          </a:p>
          <a:p>
            <a:endParaRPr lang="en-GB" sz="1600" dirty="0">
              <a:solidFill>
                <a:schemeClr val="accent1">
                  <a:lumMod val="75000"/>
                </a:schemeClr>
              </a:solidFill>
            </a:endParaRPr>
          </a:p>
          <a:p>
            <a:endParaRPr lang="en-GB" sz="1600" b="1" dirty="0">
              <a:solidFill>
                <a:schemeClr val="accent1">
                  <a:lumMod val="75000"/>
                </a:schemeClr>
              </a:solidFill>
            </a:endParaRPr>
          </a:p>
          <a:p>
            <a:endParaRPr lang="en-GB" sz="16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39363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509200"/>
          </a:xfrm>
          <a:prstGeom prst="rect">
            <a:avLst/>
          </a:prstGeom>
        </p:spPr>
        <p:txBody>
          <a:bodyPr wrap="square">
            <a:spAutoFit/>
          </a:bodyPr>
          <a:lstStyle/>
          <a:p>
            <a:r>
              <a:rPr lang="en-GB" sz="1600" b="1" dirty="0">
                <a:solidFill>
                  <a:schemeClr val="accent1">
                    <a:lumMod val="75000"/>
                  </a:schemeClr>
                </a:solidFill>
              </a:rPr>
              <a:t>Diagnosis</a:t>
            </a:r>
          </a:p>
          <a:p>
            <a:endParaRPr lang="en-GB" sz="1600" dirty="0">
              <a:solidFill>
                <a:schemeClr val="accent1">
                  <a:lumMod val="75000"/>
                </a:schemeClr>
              </a:solidFill>
            </a:endParaRPr>
          </a:p>
          <a:p>
            <a:r>
              <a:rPr lang="en-GB" sz="1600" dirty="0">
                <a:solidFill>
                  <a:schemeClr val="accent1">
                    <a:lumMod val="75000"/>
                  </a:schemeClr>
                </a:solidFill>
              </a:rPr>
              <a:t>Generally, there are no obvious symptoms of retinopathy until it is well advanced. Retinopathy is a progressive condition, so early detection is the key to successful treatment. People should have retinal screening at least once a year as part of their diabetes annual review.</a:t>
            </a:r>
          </a:p>
          <a:p>
            <a:endParaRPr lang="en-GB" sz="1600" dirty="0">
              <a:solidFill>
                <a:schemeClr val="accent1">
                  <a:lumMod val="75000"/>
                </a:schemeClr>
              </a:solidFill>
            </a:endParaRPr>
          </a:p>
          <a:p>
            <a:r>
              <a:rPr lang="en-GB" sz="1600" dirty="0">
                <a:solidFill>
                  <a:schemeClr val="accent1">
                    <a:lumMod val="75000"/>
                  </a:schemeClr>
                </a:solidFill>
              </a:rPr>
              <a:t>Types of Retinopathy</a:t>
            </a:r>
          </a:p>
          <a:p>
            <a:endParaRPr lang="en-GB" sz="1600" dirty="0">
              <a:solidFill>
                <a:schemeClr val="accent1">
                  <a:lumMod val="75000"/>
                </a:schemeClr>
              </a:solidFill>
            </a:endParaRPr>
          </a:p>
          <a:p>
            <a:r>
              <a:rPr lang="en-GB" sz="1600" b="1" dirty="0">
                <a:solidFill>
                  <a:schemeClr val="accent1">
                    <a:lumMod val="75000"/>
                  </a:schemeClr>
                </a:solidFill>
              </a:rPr>
              <a:t>There are different types of retinopathy:</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Background retinopathy: earliest visible change in the retina. The small blood vessels may become blocked, bulge, leak blood or fluid. This type does not affect eyesight.</a:t>
            </a:r>
          </a:p>
          <a:p>
            <a:pPr marL="285750" indent="-285750">
              <a:buFont typeface="Arial" panose="020B0604020202020204" pitchFamily="34" charset="0"/>
              <a:buChar char="•"/>
            </a:pPr>
            <a:r>
              <a:rPr lang="en-GB" sz="1600" dirty="0">
                <a:solidFill>
                  <a:schemeClr val="accent1">
                    <a:lumMod val="75000"/>
                  </a:schemeClr>
                </a:solidFill>
              </a:rPr>
              <a:t>Maculopathy: is damage to the macula, the area of the eye that is responsible for central high resolution vision. This can be caused by fluids leaking from blood vessels. This can cause some loss of vision, particularly for reading and seeing fine details.</a:t>
            </a:r>
          </a:p>
          <a:p>
            <a:pPr marL="285750" indent="-285750">
              <a:buFont typeface="Arial" panose="020B0604020202020204" pitchFamily="34" charset="0"/>
              <a:buChar char="•"/>
            </a:pPr>
            <a:r>
              <a:rPr lang="en-GB" sz="1600" dirty="0">
                <a:solidFill>
                  <a:schemeClr val="accent1">
                    <a:lumMod val="75000"/>
                  </a:schemeClr>
                </a:solidFill>
              </a:rPr>
              <a:t>Proliferative retinopathy: results from growth of new blood vessels which bleeds easily. The bleeding causes scar tissue that can eventually lead to vision loss or blindness.</a:t>
            </a:r>
          </a:p>
          <a:p>
            <a:pPr marL="285750" indent="-285750">
              <a:buFont typeface="Arial" panose="020B0604020202020204" pitchFamily="34" charset="0"/>
              <a:buChar char="•"/>
            </a:pPr>
            <a:endParaRPr lang="en-GB" sz="1600" dirty="0">
              <a:solidFill>
                <a:schemeClr val="accent1">
                  <a:lumMod val="75000"/>
                </a:schemeClr>
              </a:solidFill>
            </a:endParaRPr>
          </a:p>
          <a:p>
            <a:r>
              <a:rPr lang="en-GB" sz="1600" b="1" dirty="0">
                <a:solidFill>
                  <a:schemeClr val="accent1">
                    <a:lumMod val="75000"/>
                  </a:schemeClr>
                </a:solidFill>
              </a:rPr>
              <a:t>Risk reduction and treatment options</a:t>
            </a:r>
          </a:p>
          <a:p>
            <a:endParaRPr lang="en-GB" sz="1600" dirty="0">
              <a:solidFill>
                <a:schemeClr val="accent1">
                  <a:lumMod val="75000"/>
                </a:schemeClr>
              </a:solidFill>
            </a:endParaRPr>
          </a:p>
          <a:p>
            <a:r>
              <a:rPr lang="en-GB" sz="1600" dirty="0">
                <a:solidFill>
                  <a:schemeClr val="accent1">
                    <a:lumMod val="75000"/>
                  </a:schemeClr>
                </a:solidFill>
              </a:rPr>
              <a:t>Because of the potential effect of retinopathy on quality of life, people need to be aware of how to reduce their risk, as well as the treatment options available.</a:t>
            </a:r>
          </a:p>
        </p:txBody>
      </p:sp>
    </p:spTree>
    <p:custDataLst>
      <p:tags r:id="rId1"/>
    </p:custDataLst>
    <p:extLst>
      <p:ext uri="{BB962C8B-B14F-4D97-AF65-F5344CB8AC3E}">
        <p14:creationId xmlns:p14="http://schemas.microsoft.com/office/powerpoint/2010/main" val="55074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2800767"/>
          </a:xfrm>
          <a:prstGeom prst="rect">
            <a:avLst/>
          </a:prstGeom>
        </p:spPr>
        <p:txBody>
          <a:bodyPr wrap="square">
            <a:spAutoFit/>
          </a:bodyPr>
          <a:lstStyle/>
          <a:p>
            <a:r>
              <a:rPr lang="en-GB" sz="1600" b="1" dirty="0">
                <a:solidFill>
                  <a:schemeClr val="accent1">
                    <a:lumMod val="75000"/>
                  </a:schemeClr>
                </a:solidFill>
              </a:rPr>
              <a:t>Treatment</a:t>
            </a:r>
          </a:p>
          <a:p>
            <a:endParaRPr lang="en-GB" sz="1600" dirty="0">
              <a:solidFill>
                <a:schemeClr val="accent1">
                  <a:lumMod val="75000"/>
                </a:schemeClr>
              </a:solidFill>
            </a:endParaRPr>
          </a:p>
          <a:p>
            <a:r>
              <a:rPr lang="en-GB" sz="1600" dirty="0">
                <a:solidFill>
                  <a:schemeClr val="accent1">
                    <a:lumMod val="75000"/>
                  </a:schemeClr>
                </a:solidFill>
              </a:rPr>
              <a:t>If the condition is diagnosed early then it can be treated successfully.</a:t>
            </a:r>
          </a:p>
          <a:p>
            <a:endParaRPr lang="en-GB" sz="1600" dirty="0">
              <a:solidFill>
                <a:schemeClr val="accent1">
                  <a:lumMod val="75000"/>
                </a:schemeClr>
              </a:solidFill>
            </a:endParaRPr>
          </a:p>
          <a:p>
            <a:r>
              <a:rPr lang="en-GB" sz="1600" dirty="0">
                <a:solidFill>
                  <a:schemeClr val="accent1">
                    <a:lumMod val="75000"/>
                  </a:schemeClr>
                </a:solidFill>
              </a:rPr>
              <a:t>Laser therapy is an effective treatment for early or moderate maculopathy and proliferative retinopathy. This is a highly successful treatment and is usually pain free. It can prevent any further sight loss but cannot repair existing damage.</a:t>
            </a:r>
          </a:p>
          <a:p>
            <a:endParaRPr lang="en-GB" sz="1600" dirty="0">
              <a:solidFill>
                <a:schemeClr val="accent1">
                  <a:lumMod val="75000"/>
                </a:schemeClr>
              </a:solidFill>
            </a:endParaRPr>
          </a:p>
          <a:p>
            <a:r>
              <a:rPr lang="en-GB" sz="1600" dirty="0">
                <a:solidFill>
                  <a:schemeClr val="accent1">
                    <a:lumMod val="75000"/>
                  </a:schemeClr>
                </a:solidFill>
              </a:rPr>
              <a:t>Maculopathy can be treated with an injection or a steroid implant into the eye to reduce leakage of fluid.</a:t>
            </a:r>
          </a:p>
          <a:p>
            <a:endParaRPr lang="en-GB" sz="1600" dirty="0">
              <a:solidFill>
                <a:schemeClr val="accent1">
                  <a:lumMod val="75000"/>
                </a:schemeClr>
              </a:solidFill>
            </a:endParaRPr>
          </a:p>
          <a:p>
            <a:r>
              <a:rPr lang="en-GB" sz="1600" dirty="0">
                <a:solidFill>
                  <a:schemeClr val="accent1">
                    <a:lumMod val="75000"/>
                  </a:schemeClr>
                </a:solidFill>
              </a:rPr>
              <a:t>Advanced proliferative retinopathy can be treated with surgery (vitrectomy), which is a major procedure requiring general </a:t>
            </a:r>
            <a:r>
              <a:rPr lang="en-GB" sz="1600" dirty="0" err="1">
                <a:solidFill>
                  <a:schemeClr val="accent1">
                    <a:lumMod val="75000"/>
                  </a:schemeClr>
                </a:solidFill>
              </a:rPr>
              <a:t>anaesthesi</a:t>
            </a:r>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344679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323987"/>
          </a:xfrm>
          <a:prstGeom prst="rect">
            <a:avLst/>
          </a:prstGeom>
        </p:spPr>
        <p:txBody>
          <a:bodyPr wrap="square">
            <a:spAutoFit/>
          </a:bodyPr>
          <a:lstStyle/>
          <a:p>
            <a:r>
              <a:rPr lang="en-GB" b="1" dirty="0">
                <a:solidFill>
                  <a:schemeClr val="accent1">
                    <a:lumMod val="75000"/>
                  </a:schemeClr>
                </a:solidFill>
              </a:rPr>
              <a:t>NEPHROPATHY</a:t>
            </a:r>
            <a:endParaRPr lang="en-GB" sz="1600" b="1" dirty="0">
              <a:solidFill>
                <a:schemeClr val="accent1">
                  <a:lumMod val="75000"/>
                </a:schemeClr>
              </a:solidFill>
            </a:endParaRPr>
          </a:p>
          <a:p>
            <a:endParaRPr lang="en-GB" sz="1600" b="1" dirty="0">
              <a:solidFill>
                <a:schemeClr val="accent1">
                  <a:lumMod val="75000"/>
                </a:schemeClr>
              </a:solidFill>
            </a:endParaRPr>
          </a:p>
          <a:p>
            <a:r>
              <a:rPr lang="en-GB" sz="1600" i="1" dirty="0">
                <a:solidFill>
                  <a:schemeClr val="accent1">
                    <a:lumMod val="75000"/>
                  </a:schemeClr>
                </a:solidFill>
              </a:rPr>
              <a:t>“What is nephropathy?”</a:t>
            </a:r>
          </a:p>
          <a:p>
            <a:endParaRPr lang="en-GB" sz="1600" dirty="0">
              <a:solidFill>
                <a:schemeClr val="accent1">
                  <a:lumMod val="75000"/>
                </a:schemeClr>
              </a:solidFill>
            </a:endParaRPr>
          </a:p>
          <a:p>
            <a:r>
              <a:rPr lang="en-GB" sz="1600" dirty="0">
                <a:solidFill>
                  <a:schemeClr val="accent1">
                    <a:lumMod val="75000"/>
                  </a:schemeClr>
                </a:solidFill>
              </a:rPr>
              <a:t>This is where the walls of the blood vessels become thickened or irregular causing damage to the kidneys and making them less efficient in filtering waste products out of the blood into the urine.</a:t>
            </a:r>
          </a:p>
          <a:p>
            <a:endParaRPr lang="en-GB" sz="1600" i="1" dirty="0">
              <a:solidFill>
                <a:schemeClr val="accent1">
                  <a:lumMod val="75000"/>
                </a:schemeClr>
              </a:solidFill>
            </a:endParaRPr>
          </a:p>
          <a:p>
            <a:r>
              <a:rPr lang="en-GB" sz="1600" i="1" dirty="0">
                <a:solidFill>
                  <a:schemeClr val="accent1">
                    <a:lumMod val="75000"/>
                  </a:schemeClr>
                </a:solidFill>
              </a:rPr>
              <a:t>“Who's at risk?”</a:t>
            </a:r>
          </a:p>
          <a:p>
            <a:endParaRPr lang="en-GB" sz="1600" dirty="0">
              <a:solidFill>
                <a:schemeClr val="accent1">
                  <a:lumMod val="75000"/>
                </a:schemeClr>
              </a:solidFill>
            </a:endParaRPr>
          </a:p>
          <a:p>
            <a:r>
              <a:rPr lang="en-GB" sz="1600" dirty="0">
                <a:solidFill>
                  <a:schemeClr val="accent1">
                    <a:lumMod val="75000"/>
                  </a:schemeClr>
                </a:solidFill>
              </a:rPr>
              <a:t>Diabetes is the single most common cause of end stage renal disease.</a:t>
            </a:r>
          </a:p>
          <a:p>
            <a:endParaRPr lang="en-GB" sz="1600" dirty="0">
              <a:solidFill>
                <a:schemeClr val="accent1">
                  <a:lumMod val="75000"/>
                </a:schemeClr>
              </a:solidFill>
            </a:endParaRPr>
          </a:p>
          <a:p>
            <a:r>
              <a:rPr lang="en-GB" sz="1600" b="1" dirty="0">
                <a:solidFill>
                  <a:schemeClr val="accent1">
                    <a:lumMod val="75000"/>
                  </a:schemeClr>
                </a:solidFill>
              </a:rPr>
              <a:t>Common causes: </a:t>
            </a:r>
            <a:r>
              <a:rPr lang="en-GB" sz="1600" dirty="0">
                <a:solidFill>
                  <a:schemeClr val="accent1">
                    <a:lumMod val="75000"/>
                  </a:schemeClr>
                </a:solidFill>
              </a:rPr>
              <a:t>The complications associated with diabetes, such as high blood glucose levels, can cause damage to the blood vessels which supply the kidneys, resulting in nephropathy.</a:t>
            </a:r>
          </a:p>
        </p:txBody>
      </p:sp>
      <p:pic>
        <p:nvPicPr>
          <p:cNvPr id="17410" name="Picture 2" descr="Spironolactone Does Not Prevent Diabetic Nephropathy in Type 2 Diabetes -  Renal and Urology News">
            <a:extLst>
              <a:ext uri="{FF2B5EF4-FFF2-40B4-BE49-F238E27FC236}">
                <a16:creationId xmlns:a16="http://schemas.microsoft.com/office/drawing/2014/main" id="{12B50D5B-FF29-4F86-BCF5-337015D6D648}"/>
              </a:ext>
            </a:extLst>
          </p:cNvPr>
          <p:cNvPicPr>
            <a:picLocks noChangeAspect="1" noChangeArrowheads="1"/>
          </p:cNvPicPr>
          <p:nvPr/>
        </p:nvPicPr>
        <p:blipFill rotWithShape="1">
          <a:blip r:embed="rId4">
            <a:alphaModFix amt="20000"/>
            <a:extLst>
              <a:ext uri="{28A0092B-C50C-407E-A947-70E740481C1C}">
                <a14:useLocalDpi xmlns:a14="http://schemas.microsoft.com/office/drawing/2010/main" val="0"/>
              </a:ext>
            </a:extLst>
          </a:blip>
          <a:srcRect r="29037"/>
          <a:stretch/>
        </p:blipFill>
        <p:spPr bwMode="auto">
          <a:xfrm>
            <a:off x="7086425" y="3254928"/>
            <a:ext cx="4448438" cy="36030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31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016758"/>
          </a:xfrm>
          <a:prstGeom prst="rect">
            <a:avLst/>
          </a:prstGeom>
        </p:spPr>
        <p:txBody>
          <a:bodyPr wrap="square">
            <a:spAutoFit/>
          </a:bodyPr>
          <a:lstStyle/>
          <a:p>
            <a:r>
              <a:rPr lang="en-GB" sz="1600" b="1" dirty="0">
                <a:solidFill>
                  <a:schemeClr val="accent1">
                    <a:lumMod val="75000"/>
                  </a:schemeClr>
                </a:solidFill>
              </a:rPr>
              <a:t>Diagnosis</a:t>
            </a:r>
          </a:p>
          <a:p>
            <a:endParaRPr lang="en-GB" sz="1600" dirty="0">
              <a:solidFill>
                <a:schemeClr val="accent1">
                  <a:lumMod val="75000"/>
                </a:schemeClr>
              </a:solidFill>
            </a:endParaRPr>
          </a:p>
          <a:p>
            <a:r>
              <a:rPr lang="en-GB" sz="1600" dirty="0">
                <a:solidFill>
                  <a:schemeClr val="accent1">
                    <a:lumMod val="75000"/>
                  </a:schemeClr>
                </a:solidFill>
              </a:rPr>
              <a:t>Kidney disease in diabetes develops very slowly over many years. Detecting nephropathy in its early stages is key to managing it successfully.</a:t>
            </a:r>
          </a:p>
          <a:p>
            <a:endParaRPr lang="en-GB" sz="1600" dirty="0">
              <a:solidFill>
                <a:schemeClr val="accent1">
                  <a:lumMod val="75000"/>
                </a:schemeClr>
              </a:solidFill>
            </a:endParaRPr>
          </a:p>
          <a:p>
            <a:r>
              <a:rPr lang="en-GB" sz="1600" b="1" dirty="0">
                <a:solidFill>
                  <a:schemeClr val="accent1">
                    <a:lumMod val="75000"/>
                  </a:schemeClr>
                </a:solidFill>
              </a:rPr>
              <a:t>Testing</a:t>
            </a:r>
          </a:p>
          <a:p>
            <a:endParaRPr lang="en-GB" sz="1600" dirty="0">
              <a:solidFill>
                <a:schemeClr val="accent1">
                  <a:lumMod val="75000"/>
                </a:schemeClr>
              </a:solidFill>
            </a:endParaRPr>
          </a:p>
          <a:p>
            <a:r>
              <a:rPr lang="en-GB" sz="1600" dirty="0">
                <a:solidFill>
                  <a:schemeClr val="accent1">
                    <a:lumMod val="75000"/>
                  </a:schemeClr>
                </a:solidFill>
              </a:rPr>
              <a:t>In their annual review, people should be checked for protein in their urine using a dipstick test.</a:t>
            </a:r>
          </a:p>
          <a:p>
            <a:endParaRPr lang="en-GB" sz="1600" dirty="0">
              <a:solidFill>
                <a:schemeClr val="accent1">
                  <a:lumMod val="75000"/>
                </a:schemeClr>
              </a:solidFill>
            </a:endParaRPr>
          </a:p>
          <a:p>
            <a:r>
              <a:rPr lang="en-GB" sz="1600" dirty="0">
                <a:solidFill>
                  <a:schemeClr val="accent1">
                    <a:lumMod val="75000"/>
                  </a:schemeClr>
                </a:solidFill>
              </a:rPr>
              <a:t>If positive, the sample needs to be checked to rule out urinary tract infection. If the dipstick test is negative, the sample needs testing for microalbumin, which indicates early damage to the kidneys.</a:t>
            </a:r>
          </a:p>
          <a:p>
            <a:endParaRPr lang="en-GB" sz="1600" dirty="0">
              <a:solidFill>
                <a:schemeClr val="accent1">
                  <a:lumMod val="75000"/>
                </a:schemeClr>
              </a:solidFill>
            </a:endParaRPr>
          </a:p>
          <a:p>
            <a:r>
              <a:rPr lang="en-GB" sz="1600" dirty="0">
                <a:solidFill>
                  <a:schemeClr val="accent1">
                    <a:lumMod val="75000"/>
                  </a:schemeClr>
                </a:solidFill>
              </a:rPr>
              <a:t>Blood test for urea and electrolytes should also be done at least once a year to measure kidney function.</a:t>
            </a:r>
          </a:p>
          <a:p>
            <a:endParaRPr lang="en-GB" sz="1600" dirty="0">
              <a:solidFill>
                <a:schemeClr val="accent1">
                  <a:lumMod val="75000"/>
                </a:schemeClr>
              </a:solidFill>
            </a:endParaRPr>
          </a:p>
          <a:p>
            <a:r>
              <a:rPr lang="en-GB" sz="1600" b="1" dirty="0">
                <a:solidFill>
                  <a:schemeClr val="accent1">
                    <a:lumMod val="75000"/>
                  </a:schemeClr>
                </a:solidFill>
              </a:rPr>
              <a:t>Late Stages</a:t>
            </a:r>
            <a:endParaRPr lang="en-GB" sz="1600" dirty="0">
              <a:solidFill>
                <a:schemeClr val="accent1">
                  <a:lumMod val="75000"/>
                </a:schemeClr>
              </a:solidFill>
            </a:endParaRPr>
          </a:p>
          <a:p>
            <a:endParaRPr lang="en-GB" sz="1600" dirty="0">
              <a:solidFill>
                <a:schemeClr val="accent1">
                  <a:lumMod val="75000"/>
                </a:schemeClr>
              </a:solidFill>
            </a:endParaRPr>
          </a:p>
          <a:p>
            <a:r>
              <a:rPr lang="en-GB" sz="1600" dirty="0">
                <a:solidFill>
                  <a:schemeClr val="accent1">
                    <a:lumMod val="75000"/>
                  </a:schemeClr>
                </a:solidFill>
              </a:rPr>
              <a:t>If kidney disease is left undetected and untreated, the body will lose a great deal of protein in the urine.</a:t>
            </a:r>
          </a:p>
          <a:p>
            <a:endParaRPr lang="en-GB" sz="1600" dirty="0">
              <a:solidFill>
                <a:schemeClr val="accent1">
                  <a:lumMod val="75000"/>
                </a:schemeClr>
              </a:solidFill>
            </a:endParaRPr>
          </a:p>
          <a:p>
            <a:r>
              <a:rPr lang="en-GB" sz="1600" dirty="0">
                <a:solidFill>
                  <a:schemeClr val="accent1">
                    <a:lumMod val="75000"/>
                  </a:schemeClr>
                </a:solidFill>
              </a:rPr>
              <a:t>This may cause the urine to froth and lead to a build-up of fluid in the body. Eventually this may result in renal failure, where the person will need dialysis or a transplant.</a:t>
            </a:r>
          </a:p>
        </p:txBody>
      </p:sp>
    </p:spTree>
    <p:custDataLst>
      <p:tags r:id="rId1"/>
    </p:custDataLst>
    <p:extLst>
      <p:ext uri="{BB962C8B-B14F-4D97-AF65-F5344CB8AC3E}">
        <p14:creationId xmlns:p14="http://schemas.microsoft.com/office/powerpoint/2010/main" val="278435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293209"/>
          </a:xfrm>
          <a:prstGeom prst="rect">
            <a:avLst/>
          </a:prstGeom>
        </p:spPr>
        <p:txBody>
          <a:bodyPr wrap="square">
            <a:spAutoFit/>
          </a:bodyPr>
          <a:lstStyle/>
          <a:p>
            <a:r>
              <a:rPr lang="en-GB" sz="1600" b="1" dirty="0">
                <a:solidFill>
                  <a:schemeClr val="accent1">
                    <a:lumMod val="75000"/>
                  </a:schemeClr>
                </a:solidFill>
              </a:rPr>
              <a:t>Treatment</a:t>
            </a:r>
          </a:p>
          <a:p>
            <a:endParaRPr lang="en-GB" sz="1600" dirty="0">
              <a:solidFill>
                <a:schemeClr val="accent1">
                  <a:lumMod val="75000"/>
                </a:schemeClr>
              </a:solidFill>
            </a:endParaRPr>
          </a:p>
          <a:p>
            <a:r>
              <a:rPr lang="en-GB" sz="1600" dirty="0">
                <a:solidFill>
                  <a:schemeClr val="accent1">
                    <a:lumMod val="75000"/>
                  </a:schemeClr>
                </a:solidFill>
              </a:rPr>
              <a:t>If detected early, nephropathy can be treated successfully. Treatment involves dietary changes and controlling blood pressure. A person with kidney disease should see a dietitian for specialist dietary advice. ACE inhibitors can be used to protect the kidneys from further damage, but if nephropathy worsens then dialysis may be necessary.</a:t>
            </a:r>
          </a:p>
          <a:p>
            <a:endParaRPr lang="en-GB" sz="1600" dirty="0">
              <a:solidFill>
                <a:schemeClr val="accent1">
                  <a:lumMod val="75000"/>
                </a:schemeClr>
              </a:solidFill>
            </a:endParaRPr>
          </a:p>
          <a:p>
            <a:r>
              <a:rPr lang="en-GB" sz="1600" b="1" dirty="0">
                <a:solidFill>
                  <a:schemeClr val="accent1">
                    <a:lumMod val="75000"/>
                  </a:schemeClr>
                </a:solidFill>
              </a:rPr>
              <a:t>Risk Reduction:</a:t>
            </a:r>
          </a:p>
          <a:p>
            <a:endParaRPr lang="en-GB" sz="1600" dirty="0">
              <a:solidFill>
                <a:schemeClr val="accent1">
                  <a:lumMod val="75000"/>
                </a:schemeClr>
              </a:solidFill>
            </a:endParaRPr>
          </a:p>
          <a:p>
            <a:r>
              <a:rPr lang="en-GB" sz="1600" dirty="0">
                <a:solidFill>
                  <a:schemeClr val="accent1">
                    <a:lumMod val="75000"/>
                  </a:schemeClr>
                </a:solidFill>
              </a:rPr>
              <a:t>The risks of developing nephropathy can be reduced by:</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Keeping blood glucose, lipids and blood pressure levels within the target range</a:t>
            </a:r>
          </a:p>
          <a:p>
            <a:pPr marL="285750" indent="-285750">
              <a:buFont typeface="Arial" panose="020B0604020202020204" pitchFamily="34" charset="0"/>
              <a:buChar char="•"/>
            </a:pPr>
            <a:r>
              <a:rPr lang="en-GB" sz="1600" dirty="0">
                <a:solidFill>
                  <a:schemeClr val="accent1">
                    <a:lumMod val="75000"/>
                  </a:schemeClr>
                </a:solidFill>
              </a:rPr>
              <a:t>Stopping smoking</a:t>
            </a:r>
          </a:p>
          <a:p>
            <a:pPr marL="285750" indent="-285750">
              <a:buFont typeface="Arial" panose="020B0604020202020204" pitchFamily="34" charset="0"/>
              <a:buChar char="•"/>
            </a:pPr>
            <a:r>
              <a:rPr lang="en-GB" sz="1600" dirty="0">
                <a:solidFill>
                  <a:schemeClr val="accent1">
                    <a:lumMod val="75000"/>
                  </a:schemeClr>
                </a:solidFill>
              </a:rPr>
              <a:t>Testing urine for protein at least once a year</a:t>
            </a:r>
          </a:p>
        </p:txBody>
      </p:sp>
    </p:spTree>
    <p:custDataLst>
      <p:tags r:id="rId1"/>
    </p:custDataLst>
    <p:extLst>
      <p:ext uri="{BB962C8B-B14F-4D97-AF65-F5344CB8AC3E}">
        <p14:creationId xmlns:p14="http://schemas.microsoft.com/office/powerpoint/2010/main" val="326269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047536"/>
          </a:xfrm>
          <a:prstGeom prst="rect">
            <a:avLst/>
          </a:prstGeom>
        </p:spPr>
        <p:txBody>
          <a:bodyPr wrap="square">
            <a:spAutoFit/>
          </a:bodyPr>
          <a:lstStyle/>
          <a:p>
            <a:r>
              <a:rPr lang="en-GB" b="1" dirty="0">
                <a:solidFill>
                  <a:schemeClr val="accent1">
                    <a:lumMod val="75000"/>
                  </a:schemeClr>
                </a:solidFill>
              </a:rPr>
              <a:t>NEUROPATHY</a:t>
            </a:r>
          </a:p>
          <a:p>
            <a:endParaRPr lang="en-GB" sz="1600" b="1" dirty="0">
              <a:solidFill>
                <a:schemeClr val="accent1">
                  <a:lumMod val="75000"/>
                </a:schemeClr>
              </a:solidFill>
            </a:endParaRPr>
          </a:p>
          <a:p>
            <a:r>
              <a:rPr lang="en-GB" sz="1600" i="1" dirty="0">
                <a:solidFill>
                  <a:schemeClr val="accent1">
                    <a:lumMod val="75000"/>
                  </a:schemeClr>
                </a:solidFill>
              </a:rPr>
              <a:t>“What is neuropathy?”</a:t>
            </a:r>
          </a:p>
          <a:p>
            <a:endParaRPr lang="en-GB" sz="1600" dirty="0">
              <a:solidFill>
                <a:schemeClr val="accent1">
                  <a:lumMod val="75000"/>
                </a:schemeClr>
              </a:solidFill>
            </a:endParaRPr>
          </a:p>
          <a:p>
            <a:r>
              <a:rPr lang="en-GB" sz="1600" dirty="0">
                <a:solidFill>
                  <a:schemeClr val="accent1">
                    <a:lumMod val="75000"/>
                  </a:schemeClr>
                </a:solidFill>
              </a:rPr>
              <a:t>Neuropathy is nerve damage, and this can be caused by high blood glucose levels in people with diabetes. There are three different types of neuropathy:</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Sensory neuropathy: mainly affects the nerves in the feet and the legs, and increases the risk of amputations</a:t>
            </a:r>
          </a:p>
          <a:p>
            <a:pPr marL="285750" indent="-285750">
              <a:buFont typeface="Arial" panose="020B0604020202020204" pitchFamily="34" charset="0"/>
              <a:buChar char="•"/>
            </a:pPr>
            <a:r>
              <a:rPr lang="en-GB" sz="1600" dirty="0">
                <a:solidFill>
                  <a:schemeClr val="accent1">
                    <a:lumMod val="75000"/>
                  </a:schemeClr>
                </a:solidFill>
              </a:rPr>
              <a:t>Autonomic neuropathy: affects organs such as the stomach and bowels, heart, bladder, sweat gland and sexual organs. One of the most common forms is sexual dysfunction (erectile dysfunction or impotence in men, or problems with arousal, lubrication and orgasm in women)</a:t>
            </a:r>
          </a:p>
          <a:p>
            <a:pPr marL="285750" indent="-285750">
              <a:buFont typeface="Arial" panose="020B0604020202020204" pitchFamily="34" charset="0"/>
              <a:buChar char="•"/>
            </a:pPr>
            <a:r>
              <a:rPr lang="en-GB" sz="1600" dirty="0">
                <a:solidFill>
                  <a:schemeClr val="accent1">
                    <a:lumMod val="75000"/>
                  </a:schemeClr>
                </a:solidFill>
              </a:rPr>
              <a:t>Motor neuropathy: leads to weakness and wasting of the muscles in areas like the thigh</a:t>
            </a:r>
          </a:p>
          <a:p>
            <a:pPr marL="285750" indent="-285750">
              <a:buFont typeface="Arial" panose="020B0604020202020204" pitchFamily="34" charset="0"/>
              <a:buChar char="•"/>
            </a:pPr>
            <a:r>
              <a:rPr lang="en-GB" sz="1600" dirty="0">
                <a:solidFill>
                  <a:schemeClr val="accent1">
                    <a:lumMod val="75000"/>
                  </a:schemeClr>
                </a:solidFill>
              </a:rPr>
              <a:t>This section will concentrate on the most common type, sensory neuropathy.</a:t>
            </a:r>
          </a:p>
          <a:p>
            <a:endParaRPr lang="en-GB" sz="1600" dirty="0">
              <a:solidFill>
                <a:schemeClr val="accent1">
                  <a:lumMod val="75000"/>
                </a:schemeClr>
              </a:solidFill>
            </a:endParaRPr>
          </a:p>
          <a:p>
            <a:r>
              <a:rPr lang="en-GB" sz="1600" i="1" dirty="0">
                <a:solidFill>
                  <a:schemeClr val="accent1">
                    <a:lumMod val="75000"/>
                  </a:schemeClr>
                </a:solidFill>
              </a:rPr>
              <a:t>“Who's at risk?”</a:t>
            </a:r>
          </a:p>
          <a:p>
            <a:endParaRPr lang="en-GB" sz="1600" dirty="0">
              <a:solidFill>
                <a:schemeClr val="accent1">
                  <a:lumMod val="75000"/>
                </a:schemeClr>
              </a:solidFill>
            </a:endParaRPr>
          </a:p>
          <a:p>
            <a:r>
              <a:rPr lang="en-GB" sz="1600" dirty="0">
                <a:solidFill>
                  <a:schemeClr val="accent1">
                    <a:lumMod val="75000"/>
                  </a:schemeClr>
                </a:solidFill>
              </a:rPr>
              <a:t>Neuropathy affects up to 50% of people with diabetes.</a:t>
            </a:r>
          </a:p>
          <a:p>
            <a:endParaRPr lang="en-GB" sz="1600" dirty="0">
              <a:solidFill>
                <a:schemeClr val="accent1">
                  <a:lumMod val="75000"/>
                </a:schemeClr>
              </a:solidFill>
            </a:endParaRPr>
          </a:p>
          <a:p>
            <a:r>
              <a:rPr lang="en-GB" sz="1600" b="1" dirty="0">
                <a:solidFill>
                  <a:schemeClr val="accent1">
                    <a:lumMod val="75000"/>
                  </a:schemeClr>
                </a:solidFill>
              </a:rPr>
              <a:t>Common causes: </a:t>
            </a:r>
            <a:r>
              <a:rPr lang="en-GB" sz="1600" dirty="0">
                <a:solidFill>
                  <a:schemeClr val="accent1">
                    <a:lumMod val="75000"/>
                  </a:schemeClr>
                </a:solidFill>
              </a:rPr>
              <a:t>High blood glucose levels are known to affect the nerves’ ability to transmit signals, and damage the blood vessels that carry oxygen and nutrients to the nerves.</a:t>
            </a:r>
          </a:p>
        </p:txBody>
      </p:sp>
      <p:pic>
        <p:nvPicPr>
          <p:cNvPr id="19458" name="Picture 2" descr="Peripheral Neuropathy | Enhanced Sensory Stimulation May Improve Balance &amp;  Stability – Barefoot Strong Blog">
            <a:extLst>
              <a:ext uri="{FF2B5EF4-FFF2-40B4-BE49-F238E27FC236}">
                <a16:creationId xmlns:a16="http://schemas.microsoft.com/office/drawing/2014/main" id="{592ADDC8-1B05-49FC-B6CD-B27672A06991}"/>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962862" y="3312633"/>
            <a:ext cx="5156607" cy="3440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7849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293209"/>
          </a:xfrm>
          <a:prstGeom prst="rect">
            <a:avLst/>
          </a:prstGeom>
        </p:spPr>
        <p:txBody>
          <a:bodyPr wrap="square">
            <a:spAutoFit/>
          </a:bodyPr>
          <a:lstStyle/>
          <a:p>
            <a:r>
              <a:rPr lang="en-GB" sz="1600" b="1" dirty="0">
                <a:solidFill>
                  <a:schemeClr val="accent1">
                    <a:lumMod val="75000"/>
                  </a:schemeClr>
                </a:solidFill>
              </a:rPr>
              <a:t>Signs and Symptoms</a:t>
            </a:r>
          </a:p>
          <a:p>
            <a:endParaRPr lang="en-GB" sz="1600" i="1" dirty="0">
              <a:solidFill>
                <a:schemeClr val="accent1">
                  <a:lumMod val="75000"/>
                </a:schemeClr>
              </a:solidFill>
            </a:endParaRPr>
          </a:p>
          <a:p>
            <a:r>
              <a:rPr lang="en-GB" sz="1600" dirty="0">
                <a:solidFill>
                  <a:schemeClr val="accent1">
                    <a:lumMod val="75000"/>
                  </a:schemeClr>
                </a:solidFill>
              </a:rPr>
              <a:t>The symptoms of sensory neuropathy are: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Tingling and numbness in feet and lower legs</a:t>
            </a:r>
          </a:p>
          <a:p>
            <a:pPr marL="285750" indent="-285750">
              <a:buFont typeface="Arial" panose="020B0604020202020204" pitchFamily="34" charset="0"/>
              <a:buChar char="•"/>
            </a:pPr>
            <a:r>
              <a:rPr lang="en-GB" sz="1600" dirty="0">
                <a:solidFill>
                  <a:schemeClr val="accent1">
                    <a:lumMod val="75000"/>
                  </a:schemeClr>
                </a:solidFill>
              </a:rPr>
              <a:t>Loss of ability to feel pain</a:t>
            </a:r>
          </a:p>
          <a:p>
            <a:pPr marL="285750" indent="-285750">
              <a:buFont typeface="Arial" panose="020B0604020202020204" pitchFamily="34" charset="0"/>
              <a:buChar char="•"/>
            </a:pPr>
            <a:r>
              <a:rPr lang="en-GB" sz="1600" dirty="0">
                <a:solidFill>
                  <a:schemeClr val="accent1">
                    <a:lumMod val="75000"/>
                  </a:schemeClr>
                </a:solidFill>
              </a:rPr>
              <a:t>Loss of ability to detect changes in temperature</a:t>
            </a:r>
          </a:p>
          <a:p>
            <a:pPr marL="285750" indent="-285750">
              <a:buFont typeface="Arial" panose="020B0604020202020204" pitchFamily="34" charset="0"/>
              <a:buChar char="•"/>
            </a:pPr>
            <a:r>
              <a:rPr lang="en-GB" sz="1600" dirty="0">
                <a:solidFill>
                  <a:schemeClr val="accent1">
                    <a:lumMod val="75000"/>
                  </a:schemeClr>
                </a:solidFill>
              </a:rPr>
              <a:t>Loss of coordination</a:t>
            </a:r>
          </a:p>
          <a:p>
            <a:pPr marL="285750" indent="-285750">
              <a:buFont typeface="Arial" panose="020B0604020202020204" pitchFamily="34" charset="0"/>
              <a:buChar char="•"/>
            </a:pPr>
            <a:r>
              <a:rPr lang="en-GB" sz="1600" dirty="0">
                <a:solidFill>
                  <a:schemeClr val="accent1">
                    <a:lumMod val="75000"/>
                  </a:schemeClr>
                </a:solidFill>
              </a:rPr>
              <a:t>Burning or shooting pains – these may be worse at night</a:t>
            </a:r>
          </a:p>
          <a:p>
            <a:endParaRPr lang="en-GB" sz="1600" dirty="0">
              <a:solidFill>
                <a:schemeClr val="accent1">
                  <a:lumMod val="75000"/>
                </a:schemeClr>
              </a:solidFill>
            </a:endParaRPr>
          </a:p>
          <a:p>
            <a:r>
              <a:rPr lang="en-GB" sz="1600" dirty="0">
                <a:solidFill>
                  <a:schemeClr val="accent1">
                    <a:lumMod val="75000"/>
                  </a:schemeClr>
                </a:solidFill>
              </a:rPr>
              <a:t>Damage to the nerves cannot be cured, but there are a number of treatments to ease the associated symptoms and improve quality of life. Reducing risk of developing neuropathy is very important.</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38018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6247864"/>
          </a:xfrm>
          <a:prstGeom prst="rect">
            <a:avLst/>
          </a:prstGeom>
        </p:spPr>
        <p:txBody>
          <a:bodyPr wrap="square">
            <a:spAutoFit/>
          </a:bodyPr>
          <a:lstStyle/>
          <a:p>
            <a:r>
              <a:rPr lang="en-GB" sz="1600" b="1" dirty="0">
                <a:solidFill>
                  <a:schemeClr val="accent1">
                    <a:lumMod val="75000"/>
                  </a:schemeClr>
                </a:solidFill>
              </a:rPr>
              <a:t>Risk Reduction</a:t>
            </a:r>
          </a:p>
          <a:p>
            <a:endParaRPr lang="en-GB" sz="1600" dirty="0">
              <a:solidFill>
                <a:schemeClr val="accent1">
                  <a:lumMod val="75000"/>
                </a:schemeClr>
              </a:solidFill>
            </a:endParaRPr>
          </a:p>
          <a:p>
            <a:r>
              <a:rPr lang="en-GB" sz="1600" dirty="0">
                <a:solidFill>
                  <a:schemeClr val="accent1">
                    <a:lumMod val="75000"/>
                  </a:schemeClr>
                </a:solidFill>
              </a:rPr>
              <a:t>Good diabetes control can reduce the risk of nerve damage. People should:</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Keep blood glucose and blood pressure levels within the target range</a:t>
            </a:r>
          </a:p>
          <a:p>
            <a:pPr marL="285750" indent="-285750">
              <a:buFont typeface="Arial" panose="020B0604020202020204" pitchFamily="34" charset="0"/>
              <a:buChar char="•"/>
            </a:pPr>
            <a:r>
              <a:rPr lang="en-GB" sz="1600" dirty="0">
                <a:solidFill>
                  <a:schemeClr val="accent1">
                    <a:lumMod val="75000"/>
                  </a:schemeClr>
                </a:solidFill>
              </a:rPr>
              <a:t>Have their feet examined at least once a year as part of their annual diabetes review, as well as daily by themselves or a carer.</a:t>
            </a:r>
          </a:p>
          <a:p>
            <a:pPr marL="285750" indent="-285750">
              <a:buFont typeface="Arial" panose="020B0604020202020204" pitchFamily="34" charset="0"/>
              <a:buChar char="•"/>
            </a:pPr>
            <a:r>
              <a:rPr lang="en-GB" sz="1600" dirty="0">
                <a:solidFill>
                  <a:schemeClr val="accent1">
                    <a:lumMod val="75000"/>
                  </a:schemeClr>
                </a:solidFill>
              </a:rPr>
              <a:t>Be supported to stop smoking</a:t>
            </a:r>
          </a:p>
          <a:p>
            <a:pPr marL="285750" indent="-285750">
              <a:buFont typeface="Arial" panose="020B0604020202020204" pitchFamily="34" charset="0"/>
              <a:buChar char="•"/>
            </a:pPr>
            <a:r>
              <a:rPr lang="en-GB" sz="1600" dirty="0">
                <a:solidFill>
                  <a:schemeClr val="accent1">
                    <a:lumMod val="75000"/>
                  </a:schemeClr>
                </a:solidFill>
              </a:rPr>
              <a:t>Seek help as soon as any changes are noticed concerning the feet</a:t>
            </a:r>
          </a:p>
          <a:p>
            <a:pPr marL="285750" indent="-285750">
              <a:buFont typeface="Arial" panose="020B0604020202020204" pitchFamily="34" charset="0"/>
              <a:buChar char="•"/>
            </a:pPr>
            <a:r>
              <a:rPr lang="en-GB" sz="1600" dirty="0">
                <a:solidFill>
                  <a:schemeClr val="accent1">
                    <a:lumMod val="75000"/>
                  </a:schemeClr>
                </a:solidFill>
              </a:rPr>
              <a:t>Protect their feet at all times and to avoid walking barefooted</a:t>
            </a:r>
          </a:p>
          <a:p>
            <a:endParaRPr lang="en-GB" sz="1600" dirty="0">
              <a:solidFill>
                <a:schemeClr val="accent1">
                  <a:lumMod val="75000"/>
                </a:schemeClr>
              </a:solidFill>
            </a:endParaRPr>
          </a:p>
          <a:p>
            <a:r>
              <a:rPr lang="en-GB" sz="1600" b="1" dirty="0">
                <a:solidFill>
                  <a:schemeClr val="accent1">
                    <a:lumMod val="75000"/>
                  </a:schemeClr>
                </a:solidFill>
              </a:rPr>
              <a:t>Treatment</a:t>
            </a:r>
          </a:p>
          <a:p>
            <a:endParaRPr lang="en-GB" sz="1600" dirty="0">
              <a:solidFill>
                <a:schemeClr val="accent1">
                  <a:lumMod val="75000"/>
                </a:schemeClr>
              </a:solidFill>
            </a:endParaRPr>
          </a:p>
          <a:p>
            <a:r>
              <a:rPr lang="en-GB" sz="1600" dirty="0">
                <a:solidFill>
                  <a:schemeClr val="accent1">
                    <a:lumMod val="75000"/>
                  </a:schemeClr>
                </a:solidFill>
              </a:rPr>
              <a:t>There are a number of treatments available which can ease the symptoms associated with neuropathy and can greatly improve quality of life. Medication can be used to relieve symptoms such as nausea and vomiting, pain and impotence. Sometimes anti-depressants are used to have a 'calming' effect on the nerves.</a:t>
            </a:r>
          </a:p>
          <a:p>
            <a:endParaRPr lang="en-GB" sz="1600" dirty="0">
              <a:solidFill>
                <a:schemeClr val="accent1">
                  <a:lumMod val="75000"/>
                </a:schemeClr>
              </a:solidFill>
            </a:endParaRPr>
          </a:p>
          <a:p>
            <a:r>
              <a:rPr lang="en-GB" sz="1600" b="1" dirty="0">
                <a:solidFill>
                  <a:schemeClr val="accent1">
                    <a:lumMod val="75000"/>
                  </a:schemeClr>
                </a:solidFill>
              </a:rPr>
              <a:t>Re-Assurance </a:t>
            </a:r>
          </a:p>
          <a:p>
            <a:endParaRPr lang="en-GB" sz="1600" b="1" dirty="0">
              <a:solidFill>
                <a:schemeClr val="accent1">
                  <a:lumMod val="75000"/>
                </a:schemeClr>
              </a:solidFill>
            </a:endParaRPr>
          </a:p>
          <a:p>
            <a:r>
              <a:rPr lang="en-GB" sz="1600" dirty="0">
                <a:solidFill>
                  <a:schemeClr val="accent1">
                    <a:lumMod val="75000"/>
                  </a:schemeClr>
                </a:solidFill>
              </a:rPr>
              <a:t>Being diagnosed with diabetic neuropathy can be a worrying time for some people. It's important to:</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Reassure people that there are many treatments available to help and symptoms can get better with time and encourage good diabetes control as a means of helping to relieve symptoms</a:t>
            </a:r>
          </a:p>
          <a:p>
            <a:pPr marL="285750" indent="-285750">
              <a:buFont typeface="Arial" panose="020B0604020202020204" pitchFamily="34" charset="0"/>
              <a:buChar char="•"/>
            </a:pPr>
            <a:r>
              <a:rPr lang="en-GB" sz="1600" dirty="0">
                <a:solidFill>
                  <a:schemeClr val="accent1">
                    <a:lumMod val="75000"/>
                  </a:schemeClr>
                </a:solidFill>
              </a:rPr>
              <a:t>Be aware that people might find it difficult to talk about sensitive symptoms, such as sexual dysfunction and incontinence.</a:t>
            </a:r>
          </a:p>
        </p:txBody>
      </p:sp>
    </p:spTree>
    <p:custDataLst>
      <p:tags r:id="rId1"/>
    </p:custDataLst>
    <p:extLst>
      <p:ext uri="{BB962C8B-B14F-4D97-AF65-F5344CB8AC3E}">
        <p14:creationId xmlns:p14="http://schemas.microsoft.com/office/powerpoint/2010/main" val="422664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600986"/>
          </a:xfrm>
          <a:prstGeom prst="rect">
            <a:avLst/>
          </a:prstGeom>
        </p:spPr>
        <p:txBody>
          <a:bodyPr wrap="square">
            <a:spAutoFit/>
          </a:bodyPr>
          <a:lstStyle/>
          <a:p>
            <a:r>
              <a:rPr lang="en-GB" b="1" u="sng" dirty="0">
                <a:solidFill>
                  <a:schemeClr val="accent1">
                    <a:lumMod val="75000"/>
                  </a:schemeClr>
                </a:solidFill>
              </a:rPr>
              <a:t>WHAT IS DIABETES?</a:t>
            </a:r>
          </a:p>
          <a:p>
            <a:endParaRPr lang="en-GB" dirty="0">
              <a:solidFill>
                <a:schemeClr val="accent1">
                  <a:lumMod val="75000"/>
                </a:schemeClr>
              </a:solidFill>
            </a:endParaRPr>
          </a:p>
          <a:p>
            <a:r>
              <a:rPr lang="en-GB" sz="1600" dirty="0">
                <a:solidFill>
                  <a:schemeClr val="accent1">
                    <a:lumMod val="75000"/>
                  </a:schemeClr>
                </a:solidFill>
              </a:rPr>
              <a:t>Diabetes is a condition where the amount of glucose in the blood is too high because the body can't produce insulin, doesn't produce enough or where the insulin doesn't work properly.</a:t>
            </a:r>
          </a:p>
          <a:p>
            <a:endParaRPr lang="en-GB" sz="1600" dirty="0">
              <a:solidFill>
                <a:schemeClr val="accent1">
                  <a:lumMod val="75000"/>
                </a:schemeClr>
              </a:solidFill>
            </a:endParaRPr>
          </a:p>
          <a:p>
            <a:r>
              <a:rPr lang="en-GB" sz="1600" dirty="0">
                <a:solidFill>
                  <a:schemeClr val="accent1">
                    <a:lumMod val="75000"/>
                  </a:schemeClr>
                </a:solidFill>
              </a:rPr>
              <a:t>Insulin is a hormone produced by the pancreas that helps the body to use glucose in the blood to give energy. It acts as the 'key' that 'unlocks' the body's cells to let glucose in, which is then converted to energy.</a:t>
            </a:r>
          </a:p>
          <a:p>
            <a:endParaRPr lang="en-GB" sz="1600" dirty="0">
              <a:solidFill>
                <a:schemeClr val="accent1">
                  <a:lumMod val="75000"/>
                </a:schemeClr>
              </a:solidFill>
            </a:endParaRPr>
          </a:p>
          <a:p>
            <a:r>
              <a:rPr lang="en-GB" sz="1600" dirty="0">
                <a:solidFill>
                  <a:schemeClr val="accent1">
                    <a:lumMod val="75000"/>
                  </a:schemeClr>
                </a:solidFill>
              </a:rPr>
              <a:t>Glucose comes from the digestion of starchy foods, fruit, some dairy products, sugar and other sweet foods, and from the liver, which produces glucose.</a:t>
            </a:r>
          </a:p>
          <a:p>
            <a:endParaRPr lang="en-GB" sz="1600" dirty="0">
              <a:solidFill>
                <a:schemeClr val="accent1">
                  <a:lumMod val="75000"/>
                </a:schemeClr>
              </a:solidFill>
            </a:endParaRPr>
          </a:p>
          <a:p>
            <a:r>
              <a:rPr lang="en-GB" sz="1600" dirty="0">
                <a:solidFill>
                  <a:schemeClr val="accent1">
                    <a:lumMod val="75000"/>
                  </a:schemeClr>
                </a:solidFill>
              </a:rPr>
              <a:t>There are two main types of diabetes, Type 1 and Type 2. Take a look at the chart below to learn the difference between the two.</a:t>
            </a:r>
          </a:p>
          <a:p>
            <a:endParaRPr lang="en-GB" sz="1600" dirty="0">
              <a:solidFill>
                <a:schemeClr val="accent1">
                  <a:lumMod val="75000"/>
                </a:schemeClr>
              </a:solidFill>
            </a:endParaRPr>
          </a:p>
        </p:txBody>
      </p:sp>
      <p:pic>
        <p:nvPicPr>
          <p:cNvPr id="5" name="Picture 4">
            <a:extLst>
              <a:ext uri="{FF2B5EF4-FFF2-40B4-BE49-F238E27FC236}">
                <a16:creationId xmlns:a16="http://schemas.microsoft.com/office/drawing/2014/main" id="{878D0F7F-26AA-4180-9D2F-D69C1EF0A3E1}"/>
              </a:ext>
            </a:extLst>
          </p:cNvPr>
          <p:cNvPicPr>
            <a:picLocks noChangeAspect="1"/>
          </p:cNvPicPr>
          <p:nvPr/>
        </p:nvPicPr>
        <p:blipFill>
          <a:blip r:embed="rId4"/>
          <a:stretch>
            <a:fillRect/>
          </a:stretch>
        </p:blipFill>
        <p:spPr>
          <a:xfrm>
            <a:off x="2518881" y="3902234"/>
            <a:ext cx="6465727" cy="2848595"/>
          </a:xfrm>
          <a:prstGeom prst="rect">
            <a:avLst/>
          </a:prstGeom>
        </p:spPr>
      </p:pic>
    </p:spTree>
    <p:custDataLst>
      <p:tags r:id="rId1"/>
    </p:custDataLst>
    <p:extLst>
      <p:ext uri="{BB962C8B-B14F-4D97-AF65-F5344CB8AC3E}">
        <p14:creationId xmlns:p14="http://schemas.microsoft.com/office/powerpoint/2010/main" val="211060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114607" y="573402"/>
            <a:ext cx="10366131" cy="5786199"/>
          </a:xfrm>
          <a:prstGeom prst="rect">
            <a:avLst/>
          </a:prstGeom>
        </p:spPr>
        <p:txBody>
          <a:bodyPr wrap="square">
            <a:spAutoFit/>
          </a:bodyPr>
          <a:lstStyle/>
          <a:p>
            <a:r>
              <a:rPr lang="en-GB" b="1" u="sng" dirty="0">
                <a:solidFill>
                  <a:schemeClr val="accent1">
                    <a:lumMod val="75000"/>
                  </a:schemeClr>
                </a:solidFill>
              </a:rPr>
              <a:t>Active Listening</a:t>
            </a:r>
          </a:p>
          <a:p>
            <a:endParaRPr lang="en-GB" sz="1600" dirty="0">
              <a:solidFill>
                <a:schemeClr val="accent1">
                  <a:lumMod val="75000"/>
                </a:schemeClr>
              </a:solidFill>
            </a:endParaRPr>
          </a:p>
          <a:p>
            <a:r>
              <a:rPr lang="en-GB" sz="1600" dirty="0">
                <a:solidFill>
                  <a:schemeClr val="accent1">
                    <a:lumMod val="75000"/>
                  </a:schemeClr>
                </a:solidFill>
              </a:rPr>
              <a:t>Sometimes people can feel 'unheard' or misunderstood by their healthcare professionals. It could be the case that the person’s agenda is different to that of the healthcare professional.</a:t>
            </a:r>
          </a:p>
          <a:p>
            <a:endParaRPr lang="en-GB" sz="1600" dirty="0">
              <a:solidFill>
                <a:schemeClr val="accent1">
                  <a:lumMod val="75000"/>
                </a:schemeClr>
              </a:solidFill>
            </a:endParaRPr>
          </a:p>
          <a:p>
            <a:r>
              <a:rPr lang="en-GB" sz="1600" dirty="0">
                <a:solidFill>
                  <a:schemeClr val="accent1">
                    <a:lumMod val="75000"/>
                  </a:schemeClr>
                </a:solidFill>
              </a:rPr>
              <a:t>Active listening is one of a group of skills that enhances the way you attend and respond to a person. It involves being in tune with the person on a number of levels so that you are able to understand what is important to them, what they are experiencing, their perception of their condition and their real concerns.</a:t>
            </a:r>
          </a:p>
          <a:p>
            <a:endParaRPr lang="en-GB" sz="1600" dirty="0">
              <a:solidFill>
                <a:schemeClr val="accent1">
                  <a:lumMod val="75000"/>
                </a:schemeClr>
              </a:solidFill>
            </a:endParaRPr>
          </a:p>
          <a:p>
            <a:r>
              <a:rPr lang="en-GB" sz="1600" dirty="0">
                <a:solidFill>
                  <a:schemeClr val="accent1">
                    <a:lumMod val="75000"/>
                  </a:schemeClr>
                </a:solidFill>
              </a:rPr>
              <a:t>Some healthcare professionals may feel active listening takes up too much time or that it 'opens up a can of worms'.</a:t>
            </a:r>
          </a:p>
          <a:p>
            <a:endParaRPr lang="en-GB" sz="1600" dirty="0">
              <a:solidFill>
                <a:schemeClr val="accent1">
                  <a:lumMod val="75000"/>
                </a:schemeClr>
              </a:solidFill>
            </a:endParaRPr>
          </a:p>
          <a:p>
            <a:r>
              <a:rPr lang="en-GB" sz="1600" dirty="0">
                <a:solidFill>
                  <a:schemeClr val="accent1">
                    <a:lumMod val="75000"/>
                  </a:schemeClr>
                </a:solidFill>
              </a:rPr>
              <a:t>Remember, some difficulties have no answers and that simply letting people air their concerns can be just as important.</a:t>
            </a:r>
          </a:p>
          <a:p>
            <a:endParaRPr lang="en-GB" sz="1600" dirty="0">
              <a:solidFill>
                <a:schemeClr val="accent1">
                  <a:lumMod val="75000"/>
                </a:schemeClr>
              </a:solidFill>
            </a:endParaRPr>
          </a:p>
          <a:p>
            <a:r>
              <a:rPr lang="en-GB" sz="1600" b="1" dirty="0">
                <a:solidFill>
                  <a:schemeClr val="accent1">
                    <a:lumMod val="75000"/>
                  </a:schemeClr>
                </a:solidFill>
              </a:rPr>
              <a:t>Attending and Responding:</a:t>
            </a:r>
          </a:p>
          <a:p>
            <a:endParaRPr lang="en-GB" sz="1600" dirty="0">
              <a:solidFill>
                <a:schemeClr val="accent1">
                  <a:lumMod val="75000"/>
                </a:schemeClr>
              </a:solidFill>
            </a:endParaRPr>
          </a:p>
          <a:p>
            <a:r>
              <a:rPr lang="en-GB" sz="1600" dirty="0">
                <a:solidFill>
                  <a:schemeClr val="accent1">
                    <a:lumMod val="75000"/>
                  </a:schemeClr>
                </a:solidFill>
              </a:rPr>
              <a:t>Attending involves:</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dirty="0">
                <a:solidFill>
                  <a:schemeClr val="accent1">
                    <a:lumMod val="75000"/>
                  </a:schemeClr>
                </a:solidFill>
              </a:rPr>
              <a:t>Paying attention to the words and phrases the person emphasises</a:t>
            </a:r>
          </a:p>
          <a:p>
            <a:pPr marL="285750" indent="-285750">
              <a:buFont typeface="Arial" panose="020B0604020202020204" pitchFamily="34" charset="0"/>
              <a:buChar char="•"/>
            </a:pPr>
            <a:r>
              <a:rPr lang="en-GB" sz="1600" dirty="0">
                <a:solidFill>
                  <a:schemeClr val="accent1">
                    <a:lumMod val="75000"/>
                  </a:schemeClr>
                </a:solidFill>
              </a:rPr>
              <a:t>Listening to the feelings they express as well as the facts</a:t>
            </a:r>
          </a:p>
          <a:p>
            <a:pPr marL="285750" indent="-285750">
              <a:buFont typeface="Arial" panose="020B0604020202020204" pitchFamily="34" charset="0"/>
              <a:buChar char="•"/>
            </a:pPr>
            <a:r>
              <a:rPr lang="en-GB" sz="1600" dirty="0">
                <a:solidFill>
                  <a:schemeClr val="accent1">
                    <a:lumMod val="75000"/>
                  </a:schemeClr>
                </a:solidFill>
              </a:rPr>
              <a:t>Listening to what is not expressed by the person, i.e. lack of expression of relief at negative test results</a:t>
            </a:r>
          </a:p>
          <a:p>
            <a:endParaRPr lang="en-GB" sz="1600" dirty="0">
              <a:solidFill>
                <a:schemeClr val="accent1">
                  <a:lumMod val="75000"/>
                </a:schemeClr>
              </a:solidFill>
            </a:endParaRPr>
          </a:p>
          <a:p>
            <a:r>
              <a:rPr lang="en-GB" sz="1600" dirty="0">
                <a:solidFill>
                  <a:schemeClr val="accent1">
                    <a:lumMod val="75000"/>
                  </a:schemeClr>
                </a:solidFill>
              </a:rPr>
              <a:t>Responding to the person by paraphrasing what they've said, reflecting their feelings, clarifying their points, and summarising</a:t>
            </a:r>
          </a:p>
        </p:txBody>
      </p:sp>
    </p:spTree>
    <p:custDataLst>
      <p:tags r:id="rId1"/>
    </p:custDataLst>
    <p:extLst>
      <p:ext uri="{BB962C8B-B14F-4D97-AF65-F5344CB8AC3E}">
        <p14:creationId xmlns:p14="http://schemas.microsoft.com/office/powerpoint/2010/main" val="285965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6001643"/>
          </a:xfrm>
          <a:prstGeom prst="rect">
            <a:avLst/>
          </a:prstGeom>
        </p:spPr>
        <p:txBody>
          <a:bodyPr wrap="square">
            <a:spAutoFit/>
          </a:bodyPr>
          <a:lstStyle/>
          <a:p>
            <a:r>
              <a:rPr lang="en-GB" sz="1600" b="1" dirty="0">
                <a:solidFill>
                  <a:schemeClr val="accent1">
                    <a:lumMod val="75000"/>
                  </a:schemeClr>
                </a:solidFill>
              </a:rPr>
              <a:t>Paraphrasing:</a:t>
            </a:r>
          </a:p>
          <a:p>
            <a:endParaRPr lang="en-GB" sz="1600" dirty="0">
              <a:solidFill>
                <a:schemeClr val="accent1">
                  <a:lumMod val="75000"/>
                </a:schemeClr>
              </a:solidFill>
            </a:endParaRPr>
          </a:p>
          <a:p>
            <a:r>
              <a:rPr lang="en-GB" sz="1600" dirty="0">
                <a:solidFill>
                  <a:schemeClr val="accent1">
                    <a:lumMod val="75000"/>
                  </a:schemeClr>
                </a:solidFill>
              </a:rPr>
              <a:t>This is where a healthcare professional actively repeats what a person has said in their own words. Paraphrasing should not omit or add to what has already been said. This responding technique can really help a person feel they have been heard.</a:t>
            </a:r>
          </a:p>
          <a:p>
            <a:endParaRPr lang="en-GB" sz="1600" dirty="0">
              <a:solidFill>
                <a:schemeClr val="accent1">
                  <a:lumMod val="75000"/>
                </a:schemeClr>
              </a:solidFill>
            </a:endParaRPr>
          </a:p>
          <a:p>
            <a:r>
              <a:rPr lang="en-GB" sz="1600" b="1" dirty="0">
                <a:solidFill>
                  <a:schemeClr val="accent1">
                    <a:lumMod val="75000"/>
                  </a:schemeClr>
                </a:solidFill>
              </a:rPr>
              <a:t>Reflecting Feeling:</a:t>
            </a:r>
          </a:p>
          <a:p>
            <a:endParaRPr lang="en-GB" sz="1600" dirty="0">
              <a:solidFill>
                <a:schemeClr val="accent1">
                  <a:lumMod val="75000"/>
                </a:schemeClr>
              </a:solidFill>
            </a:endParaRPr>
          </a:p>
          <a:p>
            <a:r>
              <a:rPr lang="en-GB" sz="1600" dirty="0">
                <a:solidFill>
                  <a:schemeClr val="accent1">
                    <a:lumMod val="75000"/>
                  </a:schemeClr>
                </a:solidFill>
              </a:rPr>
              <a:t>This technique involves reflecting the emotions a person expresses back to them rather than just the content of their statement. For example, "I have so much work to do!" would require the response "Sounds like you're feeling overwhelmed". It can help alleviate fear and anxiety by showing the person that they have been understood.</a:t>
            </a:r>
          </a:p>
          <a:p>
            <a:endParaRPr lang="en-GB" sz="1600" dirty="0">
              <a:solidFill>
                <a:schemeClr val="accent1">
                  <a:lumMod val="75000"/>
                </a:schemeClr>
              </a:solidFill>
            </a:endParaRPr>
          </a:p>
          <a:p>
            <a:r>
              <a:rPr lang="en-GB" sz="1600" b="1" dirty="0">
                <a:solidFill>
                  <a:schemeClr val="accent1">
                    <a:lumMod val="75000"/>
                  </a:schemeClr>
                </a:solidFill>
              </a:rPr>
              <a:t>Clarification:</a:t>
            </a:r>
          </a:p>
          <a:p>
            <a:endParaRPr lang="en-GB" sz="1600" dirty="0">
              <a:solidFill>
                <a:schemeClr val="accent1">
                  <a:lumMod val="75000"/>
                </a:schemeClr>
              </a:solidFill>
            </a:endParaRPr>
          </a:p>
          <a:p>
            <a:r>
              <a:rPr lang="en-GB" sz="1600" dirty="0">
                <a:solidFill>
                  <a:schemeClr val="accent1">
                    <a:lumMod val="75000"/>
                  </a:schemeClr>
                </a:solidFill>
              </a:rPr>
              <a:t>Make sure to check what a person has said if you're unsure about their meaning. This helps them to feel their concerns are taken seriously.</a:t>
            </a:r>
          </a:p>
          <a:p>
            <a:endParaRPr lang="en-GB" sz="1600" dirty="0">
              <a:solidFill>
                <a:schemeClr val="accent1">
                  <a:lumMod val="75000"/>
                </a:schemeClr>
              </a:solidFill>
            </a:endParaRPr>
          </a:p>
          <a:p>
            <a:r>
              <a:rPr lang="en-GB" sz="1600" b="1" dirty="0">
                <a:solidFill>
                  <a:schemeClr val="accent1">
                    <a:lumMod val="75000"/>
                  </a:schemeClr>
                </a:solidFill>
              </a:rPr>
              <a:t>Summarising:</a:t>
            </a:r>
          </a:p>
          <a:p>
            <a:endParaRPr lang="en-GB" sz="1600" dirty="0">
              <a:solidFill>
                <a:schemeClr val="accent1">
                  <a:lumMod val="75000"/>
                </a:schemeClr>
              </a:solidFill>
            </a:endParaRPr>
          </a:p>
          <a:p>
            <a:r>
              <a:rPr lang="en-GB" sz="1600" dirty="0">
                <a:solidFill>
                  <a:schemeClr val="accent1">
                    <a:lumMod val="75000"/>
                  </a:schemeClr>
                </a:solidFill>
              </a:rPr>
              <a:t>This involves taking what a person has said and bringing together their main points. This will help to develop agreement over the central themes of the consultation.</a:t>
            </a:r>
          </a:p>
          <a:p>
            <a:endParaRPr lang="en-GB" sz="1600" dirty="0">
              <a:solidFill>
                <a:schemeClr val="accent1">
                  <a:lumMod val="75000"/>
                </a:schemeClr>
              </a:solidFill>
            </a:endParaRPr>
          </a:p>
          <a:p>
            <a:endParaRPr lang="en-GB" sz="1600" dirty="0">
              <a:solidFill>
                <a:schemeClr val="accent1">
                  <a:lumMod val="75000"/>
                </a:schemeClr>
              </a:solidFill>
            </a:endParaRPr>
          </a:p>
          <a:p>
            <a:endParaRPr lang="en-GB" sz="1600" dirty="0">
              <a:solidFill>
                <a:schemeClr val="accent1">
                  <a:lumMod val="75000"/>
                </a:schemeClr>
              </a:solidFill>
            </a:endParaRP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36869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262979"/>
          </a:xfrm>
          <a:prstGeom prst="rect">
            <a:avLst/>
          </a:prstGeom>
        </p:spPr>
        <p:txBody>
          <a:bodyPr wrap="square">
            <a:spAutoFit/>
          </a:bodyPr>
          <a:lstStyle/>
          <a:p>
            <a:r>
              <a:rPr lang="en-GB" sz="1600" b="1" dirty="0">
                <a:solidFill>
                  <a:schemeClr val="accent1">
                    <a:lumMod val="75000"/>
                  </a:schemeClr>
                </a:solidFill>
              </a:rPr>
              <a:t>Open Questions:</a:t>
            </a:r>
          </a:p>
          <a:p>
            <a:endParaRPr lang="en-GB" sz="1600" dirty="0">
              <a:solidFill>
                <a:schemeClr val="accent1">
                  <a:lumMod val="75000"/>
                </a:schemeClr>
              </a:solidFill>
            </a:endParaRPr>
          </a:p>
          <a:p>
            <a:r>
              <a:rPr lang="en-GB" sz="1600" dirty="0">
                <a:solidFill>
                  <a:schemeClr val="accent1">
                    <a:lumMod val="75000"/>
                  </a:schemeClr>
                </a:solidFill>
              </a:rPr>
              <a:t>These are the most useful sorts of questions for helping the person expand and explore. Open questions can be: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i="1" dirty="0">
                <a:solidFill>
                  <a:schemeClr val="accent1">
                    <a:lumMod val="75000"/>
                  </a:schemeClr>
                </a:solidFill>
              </a:rPr>
              <a:t>"Can you tell me more about that?"</a:t>
            </a:r>
          </a:p>
          <a:p>
            <a:pPr marL="285750" indent="-285750">
              <a:buFont typeface="Arial" panose="020B0604020202020204" pitchFamily="34" charset="0"/>
              <a:buChar char="•"/>
            </a:pPr>
            <a:r>
              <a:rPr lang="en-GB" sz="1600" i="1" dirty="0">
                <a:solidFill>
                  <a:schemeClr val="accent1">
                    <a:lumMod val="75000"/>
                  </a:schemeClr>
                </a:solidFill>
              </a:rPr>
              <a:t>"I wonder what else was happening for you at that time."</a:t>
            </a:r>
          </a:p>
          <a:p>
            <a:pPr marL="285750" indent="-285750">
              <a:buFont typeface="Arial" panose="020B0604020202020204" pitchFamily="34" charset="0"/>
              <a:buChar char="•"/>
            </a:pPr>
            <a:r>
              <a:rPr lang="en-GB" sz="1600" i="1" dirty="0">
                <a:solidFill>
                  <a:schemeClr val="accent1">
                    <a:lumMod val="75000"/>
                  </a:schemeClr>
                </a:solidFill>
              </a:rPr>
              <a:t>"What sorts of feelings came up for you then?"</a:t>
            </a:r>
          </a:p>
          <a:p>
            <a:endParaRPr lang="en-GB" sz="1600" dirty="0">
              <a:solidFill>
                <a:schemeClr val="accent1">
                  <a:lumMod val="75000"/>
                </a:schemeClr>
              </a:solidFill>
            </a:endParaRPr>
          </a:p>
          <a:p>
            <a:r>
              <a:rPr lang="en-GB" sz="1600" dirty="0">
                <a:solidFill>
                  <a:schemeClr val="accent1">
                    <a:lumMod val="75000"/>
                  </a:schemeClr>
                </a:solidFill>
              </a:rPr>
              <a:t>They can be answered in a variety of ways and are more likely to allow the person to say what is important to them.</a:t>
            </a:r>
          </a:p>
          <a:p>
            <a:endParaRPr lang="en-GB" sz="1600" dirty="0">
              <a:solidFill>
                <a:schemeClr val="accent1">
                  <a:lumMod val="75000"/>
                </a:schemeClr>
              </a:solidFill>
            </a:endParaRPr>
          </a:p>
          <a:p>
            <a:r>
              <a:rPr lang="en-GB" sz="1600" b="1" dirty="0">
                <a:solidFill>
                  <a:schemeClr val="accent1">
                    <a:lumMod val="75000"/>
                  </a:schemeClr>
                </a:solidFill>
              </a:rPr>
              <a:t>Closed Questions:</a:t>
            </a:r>
          </a:p>
          <a:p>
            <a:endParaRPr lang="en-GB" sz="1600" dirty="0">
              <a:solidFill>
                <a:schemeClr val="accent1">
                  <a:lumMod val="75000"/>
                </a:schemeClr>
              </a:solidFill>
            </a:endParaRPr>
          </a:p>
          <a:p>
            <a:r>
              <a:rPr lang="en-GB" sz="1600" dirty="0">
                <a:solidFill>
                  <a:schemeClr val="accent1">
                    <a:lumMod val="75000"/>
                  </a:schemeClr>
                </a:solidFill>
              </a:rPr>
              <a:t>Closed questions are those that elicit a single factual response:</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i="1" dirty="0">
                <a:solidFill>
                  <a:schemeClr val="accent1">
                    <a:lumMod val="75000"/>
                  </a:schemeClr>
                </a:solidFill>
              </a:rPr>
              <a:t>"Yes"</a:t>
            </a:r>
          </a:p>
          <a:p>
            <a:pPr marL="285750" indent="-285750">
              <a:buFont typeface="Arial" panose="020B0604020202020204" pitchFamily="34" charset="0"/>
              <a:buChar char="•"/>
            </a:pPr>
            <a:r>
              <a:rPr lang="en-GB" sz="1600" i="1" dirty="0">
                <a:solidFill>
                  <a:schemeClr val="accent1">
                    <a:lumMod val="75000"/>
                  </a:schemeClr>
                </a:solidFill>
              </a:rPr>
              <a:t>"No"</a:t>
            </a:r>
          </a:p>
          <a:p>
            <a:pPr marL="285750" indent="-285750">
              <a:buFont typeface="Arial" panose="020B0604020202020204" pitchFamily="34" charset="0"/>
              <a:buChar char="•"/>
            </a:pPr>
            <a:r>
              <a:rPr lang="en-GB" sz="1600" i="1" dirty="0">
                <a:solidFill>
                  <a:schemeClr val="accent1">
                    <a:lumMod val="75000"/>
                  </a:schemeClr>
                </a:solidFill>
              </a:rPr>
              <a:t>"3.30pm"</a:t>
            </a:r>
          </a:p>
          <a:p>
            <a:pPr marL="285750" indent="-285750">
              <a:buFont typeface="Arial" panose="020B0604020202020204" pitchFamily="34" charset="0"/>
              <a:buChar char="•"/>
            </a:pPr>
            <a:r>
              <a:rPr lang="en-GB" sz="1600" i="1" dirty="0">
                <a:solidFill>
                  <a:schemeClr val="accent1">
                    <a:lumMod val="75000"/>
                  </a:schemeClr>
                </a:solidFill>
              </a:rPr>
              <a:t>"Two please"</a:t>
            </a:r>
          </a:p>
          <a:p>
            <a:endParaRPr lang="en-GB" sz="1600" dirty="0">
              <a:solidFill>
                <a:schemeClr val="accent1">
                  <a:lumMod val="75000"/>
                </a:schemeClr>
              </a:solidFill>
            </a:endParaRPr>
          </a:p>
          <a:p>
            <a:r>
              <a:rPr lang="en-GB" sz="1600" dirty="0">
                <a:solidFill>
                  <a:schemeClr val="accent1">
                    <a:lumMod val="75000"/>
                  </a:schemeClr>
                </a:solidFill>
              </a:rPr>
              <a:t>These can be very useful in diagnostic questioning. However, even with a closed question, evidence shows that without active listening, healthcare professionals may not pick up many clues about what the person is experiencing.</a:t>
            </a:r>
          </a:p>
        </p:txBody>
      </p:sp>
    </p:spTree>
    <p:custDataLst>
      <p:tags r:id="rId1"/>
    </p:custDataLst>
    <p:extLst>
      <p:ext uri="{BB962C8B-B14F-4D97-AF65-F5344CB8AC3E}">
        <p14:creationId xmlns:p14="http://schemas.microsoft.com/office/powerpoint/2010/main" val="238995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786199"/>
          </a:xfrm>
          <a:prstGeom prst="rect">
            <a:avLst/>
          </a:prstGeom>
        </p:spPr>
        <p:txBody>
          <a:bodyPr wrap="square">
            <a:spAutoFit/>
          </a:bodyPr>
          <a:lstStyle/>
          <a:p>
            <a:r>
              <a:rPr lang="en-GB" b="1" u="sng" dirty="0">
                <a:solidFill>
                  <a:schemeClr val="accent1">
                    <a:lumMod val="75000"/>
                  </a:schemeClr>
                </a:solidFill>
              </a:rPr>
              <a:t>TECHNIQUES TO ENCOURAGE SELF-MANAGEMENT</a:t>
            </a:r>
          </a:p>
          <a:p>
            <a:endParaRPr lang="en-GB" sz="1600" b="1" u="sng" dirty="0">
              <a:solidFill>
                <a:schemeClr val="accent1">
                  <a:lumMod val="75000"/>
                </a:schemeClr>
              </a:solidFill>
            </a:endParaRPr>
          </a:p>
          <a:p>
            <a:r>
              <a:rPr lang="en-GB" sz="1600" dirty="0">
                <a:solidFill>
                  <a:schemeClr val="accent1">
                    <a:lumMod val="75000"/>
                  </a:schemeClr>
                </a:solidFill>
              </a:rPr>
              <a:t>It can be helpful to offer people some simple techniques that will help them think about their diabetes and lifestyle in a resourceful way.</a:t>
            </a:r>
          </a:p>
          <a:p>
            <a:endParaRPr lang="en-GB" sz="1600" dirty="0">
              <a:solidFill>
                <a:schemeClr val="accent1">
                  <a:lumMod val="75000"/>
                </a:schemeClr>
              </a:solidFill>
            </a:endParaRPr>
          </a:p>
          <a:p>
            <a:r>
              <a:rPr lang="en-GB" sz="1600" dirty="0">
                <a:solidFill>
                  <a:schemeClr val="accent1">
                    <a:lumMod val="75000"/>
                  </a:schemeClr>
                </a:solidFill>
              </a:rPr>
              <a:t>The techniques offered in this topic are useful for people after the initial diagnosis.</a:t>
            </a:r>
          </a:p>
          <a:p>
            <a:endParaRPr lang="en-GB" sz="1600" dirty="0">
              <a:solidFill>
                <a:schemeClr val="accent1">
                  <a:lumMod val="75000"/>
                </a:schemeClr>
              </a:solidFill>
            </a:endParaRPr>
          </a:p>
          <a:p>
            <a:r>
              <a:rPr lang="en-GB" sz="1600" dirty="0">
                <a:solidFill>
                  <a:schemeClr val="accent1">
                    <a:lumMod val="75000"/>
                  </a:schemeClr>
                </a:solidFill>
              </a:rPr>
              <a:t>They are also useful to people who have some information already, or have been struggling to make or maintain appropriate lifestyle changes.</a:t>
            </a:r>
          </a:p>
          <a:p>
            <a:endParaRPr lang="en-GB" sz="1600" dirty="0">
              <a:solidFill>
                <a:schemeClr val="accent1">
                  <a:lumMod val="75000"/>
                </a:schemeClr>
              </a:solidFill>
            </a:endParaRPr>
          </a:p>
          <a:p>
            <a:r>
              <a:rPr lang="en-GB" sz="1600" b="1" dirty="0">
                <a:solidFill>
                  <a:schemeClr val="accent1">
                    <a:lumMod val="75000"/>
                  </a:schemeClr>
                </a:solidFill>
              </a:rPr>
              <a:t>The 'wheel of life' exercise</a:t>
            </a:r>
          </a:p>
          <a:p>
            <a:endParaRPr lang="en-GB" sz="1600" dirty="0">
              <a:solidFill>
                <a:schemeClr val="accent1">
                  <a:lumMod val="75000"/>
                </a:schemeClr>
              </a:solidFill>
            </a:endParaRPr>
          </a:p>
          <a:p>
            <a:r>
              <a:rPr lang="en-GB" sz="1600" dirty="0">
                <a:solidFill>
                  <a:schemeClr val="accent1">
                    <a:lumMod val="75000"/>
                  </a:schemeClr>
                </a:solidFill>
              </a:rPr>
              <a:t>This exercise gets people to focus on improving their diabetes knowledge and taking action. The eight sections represent aspects of living with diabetes, while the circle represents potential management of their condition.</a:t>
            </a:r>
          </a:p>
          <a:p>
            <a:endParaRPr lang="en-GB" sz="1600" dirty="0">
              <a:solidFill>
                <a:schemeClr val="accent1">
                  <a:lumMod val="75000"/>
                </a:schemeClr>
              </a:solidFill>
            </a:endParaRPr>
          </a:p>
          <a:p>
            <a:r>
              <a:rPr lang="en-GB" sz="1600" dirty="0">
                <a:solidFill>
                  <a:schemeClr val="accent1">
                    <a:lumMod val="75000"/>
                  </a:schemeClr>
                </a:solidFill>
              </a:rPr>
              <a:t>Ask the person to think of the centre as 0 and the outer as 10 and rate their satisfaction and ability to manage each section by drawing a line or curve across the section and shading in the section.</a:t>
            </a:r>
          </a:p>
          <a:p>
            <a:endParaRPr lang="en-GB" sz="1600" dirty="0">
              <a:solidFill>
                <a:schemeClr val="accent1">
                  <a:lumMod val="75000"/>
                </a:schemeClr>
              </a:solidFill>
            </a:endParaRPr>
          </a:p>
          <a:p>
            <a:r>
              <a:rPr lang="en-GB" sz="1600" dirty="0">
                <a:solidFill>
                  <a:schemeClr val="accent1">
                    <a:lumMod val="75000"/>
                  </a:schemeClr>
                </a:solidFill>
              </a:rPr>
              <a:t>After all the sections are completed they will have a wheel within a wheel. This should show the person how 'smooth' or 'bumpy' they feel their current management is.</a:t>
            </a:r>
          </a:p>
          <a:p>
            <a:endParaRPr lang="en-GB" sz="1600" dirty="0">
              <a:solidFill>
                <a:schemeClr val="accent1">
                  <a:lumMod val="75000"/>
                </a:schemeClr>
              </a:solidFill>
            </a:endParaRPr>
          </a:p>
          <a:p>
            <a:r>
              <a:rPr lang="en-GB" sz="1600" dirty="0">
                <a:solidFill>
                  <a:schemeClr val="accent1">
                    <a:lumMod val="75000"/>
                  </a:schemeClr>
                </a:solidFill>
              </a:rPr>
              <a:t>The person should be asked to identify one section that they would like to focus on for improvement. This area can be the focus of their next consultation.</a:t>
            </a:r>
          </a:p>
        </p:txBody>
      </p:sp>
    </p:spTree>
    <p:custDataLst>
      <p:tags r:id="rId1"/>
    </p:custDataLst>
    <p:extLst>
      <p:ext uri="{BB962C8B-B14F-4D97-AF65-F5344CB8AC3E}">
        <p14:creationId xmlns:p14="http://schemas.microsoft.com/office/powerpoint/2010/main" val="287558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55884" y="372067"/>
            <a:ext cx="10366131" cy="584775"/>
          </a:xfrm>
          <a:prstGeom prst="rect">
            <a:avLst/>
          </a:prstGeom>
        </p:spPr>
        <p:txBody>
          <a:bodyPr wrap="square">
            <a:spAutoFit/>
          </a:bodyPr>
          <a:lstStyle/>
          <a:p>
            <a:r>
              <a:rPr lang="en-GB" sz="1600" b="1" dirty="0">
                <a:solidFill>
                  <a:schemeClr val="accent1">
                    <a:lumMod val="75000"/>
                  </a:schemeClr>
                </a:solidFill>
              </a:rPr>
              <a:t>The 'wheel of life' exercise – Diagrams </a:t>
            </a:r>
          </a:p>
          <a:p>
            <a:endParaRPr lang="en-GB" sz="1600" dirty="0">
              <a:solidFill>
                <a:schemeClr val="accent1">
                  <a:lumMod val="75000"/>
                </a:schemeClr>
              </a:solidFill>
            </a:endParaRPr>
          </a:p>
        </p:txBody>
      </p:sp>
      <p:pic>
        <p:nvPicPr>
          <p:cNvPr id="3" name="Picture 2">
            <a:extLst>
              <a:ext uri="{FF2B5EF4-FFF2-40B4-BE49-F238E27FC236}">
                <a16:creationId xmlns:a16="http://schemas.microsoft.com/office/drawing/2014/main" id="{EFB6FAF4-1B51-483F-B755-BF5E2FEB8E49}"/>
              </a:ext>
            </a:extLst>
          </p:cNvPr>
          <p:cNvPicPr>
            <a:picLocks noChangeAspect="1"/>
          </p:cNvPicPr>
          <p:nvPr/>
        </p:nvPicPr>
        <p:blipFill>
          <a:blip r:embed="rId4"/>
          <a:stretch>
            <a:fillRect/>
          </a:stretch>
        </p:blipFill>
        <p:spPr>
          <a:xfrm>
            <a:off x="3992240" y="762000"/>
            <a:ext cx="3133725" cy="2667000"/>
          </a:xfrm>
          <a:prstGeom prst="rect">
            <a:avLst/>
          </a:prstGeom>
        </p:spPr>
      </p:pic>
      <p:pic>
        <p:nvPicPr>
          <p:cNvPr id="6" name="Picture 5">
            <a:extLst>
              <a:ext uri="{FF2B5EF4-FFF2-40B4-BE49-F238E27FC236}">
                <a16:creationId xmlns:a16="http://schemas.microsoft.com/office/drawing/2014/main" id="{2E40CC90-890E-4EB9-AFD8-EAC374BF7123}"/>
              </a:ext>
            </a:extLst>
          </p:cNvPr>
          <p:cNvPicPr>
            <a:picLocks noChangeAspect="1"/>
          </p:cNvPicPr>
          <p:nvPr/>
        </p:nvPicPr>
        <p:blipFill>
          <a:blip r:embed="rId5"/>
          <a:stretch>
            <a:fillRect/>
          </a:stretch>
        </p:blipFill>
        <p:spPr>
          <a:xfrm>
            <a:off x="4110606" y="3659327"/>
            <a:ext cx="2739133" cy="2769456"/>
          </a:xfrm>
          <a:prstGeom prst="rect">
            <a:avLst/>
          </a:prstGeom>
        </p:spPr>
      </p:pic>
      <p:sp>
        <p:nvSpPr>
          <p:cNvPr id="8" name="Rectangle 7">
            <a:extLst>
              <a:ext uri="{FF2B5EF4-FFF2-40B4-BE49-F238E27FC236}">
                <a16:creationId xmlns:a16="http://schemas.microsoft.com/office/drawing/2014/main" id="{486E2069-34D4-4088-B77B-6273FAAFC2FE}"/>
              </a:ext>
            </a:extLst>
          </p:cNvPr>
          <p:cNvSpPr/>
          <p:nvPr/>
        </p:nvSpPr>
        <p:spPr>
          <a:xfrm>
            <a:off x="1055883" y="4698635"/>
            <a:ext cx="10366131" cy="584775"/>
          </a:xfrm>
          <a:prstGeom prst="rect">
            <a:avLst/>
          </a:prstGeom>
        </p:spPr>
        <p:txBody>
          <a:bodyPr wrap="square">
            <a:spAutoFit/>
          </a:bodyPr>
          <a:lstStyle/>
          <a:p>
            <a:r>
              <a:rPr lang="en-GB" sz="1600" b="1" dirty="0">
                <a:solidFill>
                  <a:schemeClr val="accent1">
                    <a:lumMod val="75000"/>
                  </a:schemeClr>
                </a:solidFill>
              </a:rPr>
              <a:t>Example of completed wheel:</a:t>
            </a:r>
          </a:p>
          <a:p>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116252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6032421"/>
          </a:xfrm>
          <a:prstGeom prst="rect">
            <a:avLst/>
          </a:prstGeom>
        </p:spPr>
        <p:txBody>
          <a:bodyPr wrap="square">
            <a:spAutoFit/>
          </a:bodyPr>
          <a:lstStyle/>
          <a:p>
            <a:r>
              <a:rPr lang="en-GB" b="1" u="sng" dirty="0">
                <a:solidFill>
                  <a:schemeClr val="accent1">
                    <a:lumMod val="75000"/>
                  </a:schemeClr>
                </a:solidFill>
              </a:rPr>
              <a:t>TECHNIQUES TO ENCOURAGE SELF-MANAGEMENT</a:t>
            </a:r>
          </a:p>
          <a:p>
            <a:endParaRPr lang="en-GB" sz="1600" b="1" u="sng" dirty="0">
              <a:solidFill>
                <a:schemeClr val="accent1">
                  <a:lumMod val="75000"/>
                </a:schemeClr>
              </a:solidFill>
            </a:endParaRPr>
          </a:p>
          <a:p>
            <a:r>
              <a:rPr lang="en-GB" sz="1600" dirty="0">
                <a:solidFill>
                  <a:schemeClr val="accent1">
                    <a:lumMod val="75000"/>
                  </a:schemeClr>
                </a:solidFill>
              </a:rPr>
              <a:t>The SMART approach to setting goals for lifestyle changes has also proven highly successful in encouraging people to self-manage their diabetes.</a:t>
            </a:r>
          </a:p>
          <a:p>
            <a:endParaRPr lang="en-GB" sz="1600" dirty="0">
              <a:solidFill>
                <a:schemeClr val="accent1">
                  <a:lumMod val="75000"/>
                </a:schemeClr>
              </a:solidFill>
            </a:endParaRPr>
          </a:p>
          <a:p>
            <a:r>
              <a:rPr lang="en-GB" sz="3200" b="1" dirty="0">
                <a:solidFill>
                  <a:schemeClr val="accent1">
                    <a:lumMod val="75000"/>
                  </a:schemeClr>
                </a:solidFill>
              </a:rPr>
              <a:t>S</a:t>
            </a:r>
            <a:r>
              <a:rPr lang="en-GB" sz="1600" b="1" dirty="0">
                <a:solidFill>
                  <a:schemeClr val="accent1">
                    <a:lumMod val="75000"/>
                  </a:schemeClr>
                </a:solidFill>
              </a:rPr>
              <a:t>pecific: </a:t>
            </a:r>
            <a:r>
              <a:rPr lang="en-GB" sz="1600" dirty="0">
                <a:solidFill>
                  <a:schemeClr val="accent1">
                    <a:lumMod val="75000"/>
                  </a:schemeClr>
                </a:solidFill>
              </a:rPr>
              <a:t>It's always good to take small, specific steps towards their goals. For example, "get fit" is both confusing and too broad a goal to start with. "Walking for fifteen minutes a day for five out of seven days" is clear and manageable.</a:t>
            </a:r>
          </a:p>
          <a:p>
            <a:r>
              <a:rPr lang="en-GB" sz="3200" b="1" dirty="0">
                <a:solidFill>
                  <a:schemeClr val="accent1">
                    <a:lumMod val="75000"/>
                  </a:schemeClr>
                </a:solidFill>
              </a:rPr>
              <a:t>M</a:t>
            </a:r>
            <a:r>
              <a:rPr lang="en-GB" sz="1600" b="1" dirty="0">
                <a:solidFill>
                  <a:schemeClr val="accent1">
                    <a:lumMod val="75000"/>
                  </a:schemeClr>
                </a:solidFill>
              </a:rPr>
              <a:t>easurable</a:t>
            </a:r>
            <a:r>
              <a:rPr lang="en-GB" sz="1600" dirty="0">
                <a:solidFill>
                  <a:schemeClr val="accent1">
                    <a:lumMod val="75000"/>
                  </a:schemeClr>
                </a:solidFill>
              </a:rPr>
              <a:t>: Setting goals is less useful unless the person knows both how to measure those goals and which is the most useful way of doing this. For example, measuring their weight every day may not be as helpful as noticing that their clothes are getting looser.</a:t>
            </a:r>
          </a:p>
          <a:p>
            <a:r>
              <a:rPr lang="en-GB" sz="3200" b="1" dirty="0">
                <a:solidFill>
                  <a:schemeClr val="accent1">
                    <a:lumMod val="75000"/>
                  </a:schemeClr>
                </a:solidFill>
              </a:rPr>
              <a:t>A</a:t>
            </a:r>
            <a:r>
              <a:rPr lang="en-GB" sz="1600" b="1" dirty="0">
                <a:solidFill>
                  <a:schemeClr val="accent1">
                    <a:lumMod val="75000"/>
                  </a:schemeClr>
                </a:solidFill>
              </a:rPr>
              <a:t>chievable: </a:t>
            </a:r>
            <a:r>
              <a:rPr lang="en-GB" sz="1600" dirty="0">
                <a:solidFill>
                  <a:schemeClr val="accent1">
                    <a:lumMod val="75000"/>
                  </a:schemeClr>
                </a:solidFill>
              </a:rPr>
              <a:t>Setting goals too high is a problem so it is always important to ask if a target is achievable or even if there are better goals to begin with. This can be done by rating any goal from one to ten. Remember it is always better to do something small than to do nothing because a goal is too hard to achieve.</a:t>
            </a:r>
          </a:p>
          <a:p>
            <a:r>
              <a:rPr lang="en-GB" sz="3200" b="1" dirty="0">
                <a:solidFill>
                  <a:schemeClr val="accent1">
                    <a:lumMod val="75000"/>
                  </a:schemeClr>
                </a:solidFill>
              </a:rPr>
              <a:t>R</a:t>
            </a:r>
            <a:r>
              <a:rPr lang="en-GB" sz="1600" b="1" dirty="0">
                <a:solidFill>
                  <a:schemeClr val="accent1">
                    <a:lumMod val="75000"/>
                  </a:schemeClr>
                </a:solidFill>
              </a:rPr>
              <a:t>ealistic: </a:t>
            </a:r>
            <a:r>
              <a:rPr lang="en-GB" sz="1600" dirty="0">
                <a:solidFill>
                  <a:schemeClr val="accent1">
                    <a:lumMod val="75000"/>
                  </a:schemeClr>
                </a:solidFill>
              </a:rPr>
              <a:t>Understanding what barriers may stand in the way of achieving a person's goals or what knowledge they may require is a vital starting point. Never confuse simple with easy, some of the simplest tasks can be hard to achieve. Making sure goals are realistic will prevent people from setting themselves up for failure.</a:t>
            </a:r>
          </a:p>
          <a:p>
            <a:r>
              <a:rPr lang="en-GB" sz="3200" b="1" dirty="0">
                <a:solidFill>
                  <a:schemeClr val="accent1">
                    <a:lumMod val="75000"/>
                  </a:schemeClr>
                </a:solidFill>
              </a:rPr>
              <a:t>T</a:t>
            </a:r>
            <a:r>
              <a:rPr lang="en-GB" sz="1600" b="1" dirty="0">
                <a:solidFill>
                  <a:schemeClr val="accent1">
                    <a:lumMod val="75000"/>
                  </a:schemeClr>
                </a:solidFill>
              </a:rPr>
              <a:t>imed/Tested: </a:t>
            </a:r>
            <a:r>
              <a:rPr lang="en-GB" sz="1600" dirty="0">
                <a:solidFill>
                  <a:schemeClr val="accent1">
                    <a:lumMod val="75000"/>
                  </a:schemeClr>
                </a:solidFill>
              </a:rPr>
              <a:t>It is important that an adequate timeframe be set for any goals. They need to be realistic about both how they will test that this has been achieved and when they will do so. It is important to experience, reflect, adjust, and test to fully achieve any goal.</a:t>
            </a:r>
          </a:p>
        </p:txBody>
      </p:sp>
    </p:spTree>
    <p:custDataLst>
      <p:tags r:id="rId1"/>
    </p:custDataLst>
    <p:extLst>
      <p:ext uri="{BB962C8B-B14F-4D97-AF65-F5344CB8AC3E}">
        <p14:creationId xmlns:p14="http://schemas.microsoft.com/office/powerpoint/2010/main" val="333038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566194-9FA0-4594-BEE2-6C0A5220CF5F}"/>
              </a:ext>
            </a:extLst>
          </p:cNvPr>
          <p:cNvPicPr>
            <a:picLocks noChangeAspect="1"/>
          </p:cNvPicPr>
          <p:nvPr/>
        </p:nvPicPr>
        <p:blipFill>
          <a:blip r:embed="rId4"/>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B9EEB52-D18E-4C10-902C-4DC4B4CC6157}"/>
              </a:ext>
            </a:extLst>
          </p:cNvPr>
          <p:cNvSpPr/>
          <p:nvPr/>
        </p:nvSpPr>
        <p:spPr>
          <a:xfrm>
            <a:off x="1427285" y="911820"/>
            <a:ext cx="9337431" cy="4468916"/>
          </a:xfrm>
          <a:prstGeom prst="rect">
            <a:avLst/>
          </a:prstGeom>
        </p:spPr>
        <p:txBody>
          <a:bodyPr wrap="square">
            <a:spAutoFit/>
          </a:bodyPr>
          <a:lstStyle/>
          <a:p>
            <a:pPr marL="11430" marR="5080" lvl="0" algn="ctr">
              <a:lnSpc>
                <a:spcPct val="110000"/>
              </a:lnSpc>
              <a:spcBef>
                <a:spcPts val="100"/>
              </a:spcBef>
              <a:defRPr/>
            </a:pPr>
            <a:r>
              <a:rPr lang="en-GB" sz="3600" b="1" kern="0" spc="-5" dirty="0">
                <a:ln>
                  <a:solidFill>
                    <a:schemeClr val="bg1"/>
                  </a:solidFill>
                </a:ln>
                <a:solidFill>
                  <a:schemeClr val="accent1">
                    <a:lumMod val="75000"/>
                  </a:schemeClr>
                </a:solidFill>
              </a:rPr>
              <a:t>TIME TO TAKE YOUR TEST</a:t>
            </a:r>
          </a:p>
          <a:p>
            <a:pPr marL="11430" marR="5080" lvl="0" algn="ctr">
              <a:lnSpc>
                <a:spcPct val="110000"/>
              </a:lnSpc>
              <a:spcBef>
                <a:spcPts val="100"/>
              </a:spcBef>
              <a:defRPr/>
            </a:pPr>
            <a:endParaRPr lang="en-GB" sz="3600" b="1" kern="0" spc="-5" dirty="0">
              <a:ln>
                <a:solidFill>
                  <a:schemeClr val="bg1"/>
                </a:solidFill>
              </a:ln>
              <a:solidFill>
                <a:schemeClr val="accent1">
                  <a:lumMod val="75000"/>
                </a:schemeClr>
              </a:solidFill>
            </a:endParaRPr>
          </a:p>
          <a:p>
            <a:pPr marL="11430" marR="5080" lvl="0" algn="ctr">
              <a:lnSpc>
                <a:spcPct val="110000"/>
              </a:lnSpc>
              <a:spcBef>
                <a:spcPts val="100"/>
              </a:spcBef>
              <a:defRPr/>
            </a:pPr>
            <a:r>
              <a:rPr lang="en-GB" sz="3600" b="1" kern="0" spc="-5" dirty="0">
                <a:ln>
                  <a:solidFill>
                    <a:schemeClr val="bg1"/>
                  </a:solidFill>
                </a:ln>
                <a:solidFill>
                  <a:schemeClr val="accent1">
                    <a:lumMod val="75000"/>
                  </a:schemeClr>
                </a:solidFill>
              </a:rPr>
              <a:t>Please click on the button below to begin.</a:t>
            </a:r>
          </a:p>
          <a:p>
            <a:pPr marL="11430" marR="5080" lvl="0" algn="ctr">
              <a:lnSpc>
                <a:spcPct val="110000"/>
              </a:lnSpc>
              <a:spcBef>
                <a:spcPts val="100"/>
              </a:spcBef>
              <a:defRPr/>
            </a:pPr>
            <a:endParaRPr lang="en-GB" sz="3600" b="1" kern="0" spc="-5" dirty="0">
              <a:ln>
                <a:solidFill>
                  <a:schemeClr val="bg1"/>
                </a:solidFill>
              </a:ln>
              <a:solidFill>
                <a:schemeClr val="accent1">
                  <a:lumMod val="75000"/>
                </a:schemeClr>
              </a:solidFill>
            </a:endParaRPr>
          </a:p>
          <a:p>
            <a:pPr marL="11430" marR="5080" lvl="0" algn="ctr">
              <a:lnSpc>
                <a:spcPct val="110000"/>
              </a:lnSpc>
              <a:spcBef>
                <a:spcPts val="100"/>
              </a:spcBef>
              <a:defRPr/>
            </a:pPr>
            <a:endParaRPr lang="en-GB" sz="3600" b="1" kern="0" spc="-5" dirty="0">
              <a:ln>
                <a:solidFill>
                  <a:schemeClr val="bg1"/>
                </a:solidFill>
              </a:ln>
              <a:solidFill>
                <a:schemeClr val="accent1">
                  <a:lumMod val="75000"/>
                </a:schemeClr>
              </a:solidFill>
            </a:endParaRPr>
          </a:p>
          <a:p>
            <a:pPr marL="11430" marR="5080" lvl="0" algn="ctr">
              <a:lnSpc>
                <a:spcPct val="110000"/>
              </a:lnSpc>
              <a:spcBef>
                <a:spcPts val="100"/>
              </a:spcBef>
              <a:defRPr/>
            </a:pPr>
            <a:endParaRPr lang="en-GB" sz="3600" b="1" kern="0" spc="-5" dirty="0">
              <a:ln>
                <a:solidFill>
                  <a:schemeClr val="bg1"/>
                </a:solidFill>
              </a:ln>
              <a:solidFill>
                <a:schemeClr val="accent1">
                  <a:lumMod val="75000"/>
                </a:schemeClr>
              </a:solidFill>
            </a:endParaRPr>
          </a:p>
          <a:p>
            <a:pPr marL="11430" marR="5080" lvl="0" algn="ctr">
              <a:lnSpc>
                <a:spcPct val="110000"/>
              </a:lnSpc>
              <a:spcBef>
                <a:spcPts val="100"/>
              </a:spcBef>
              <a:defRPr/>
            </a:pPr>
            <a:r>
              <a:rPr lang="en-GB" sz="3600" b="1" kern="0" spc="-5" dirty="0">
                <a:ln>
                  <a:solidFill>
                    <a:schemeClr val="bg1"/>
                  </a:solidFill>
                </a:ln>
                <a:solidFill>
                  <a:schemeClr val="accent1">
                    <a:lumMod val="75000"/>
                  </a:schemeClr>
                </a:solidFill>
              </a:rPr>
              <a:t>Good Luck!</a:t>
            </a:r>
            <a:endParaRPr lang="en-GB" b="1" kern="0" spc="-5" dirty="0">
              <a:ln>
                <a:solidFill>
                  <a:schemeClr val="bg1"/>
                </a:solidFill>
              </a:ln>
              <a:solidFill>
                <a:schemeClr val="accent1">
                  <a:lumMod val="75000"/>
                </a:schemeClr>
              </a:solidFill>
            </a:endParaRPr>
          </a:p>
        </p:txBody>
      </p:sp>
      <p:sp>
        <p:nvSpPr>
          <p:cNvPr id="7" name="Rectangle: Rounded Corners 6">
            <a:hlinkClick r:id="rId5" action="ppaction://hlinkfile"/>
            <a:extLst>
              <a:ext uri="{FF2B5EF4-FFF2-40B4-BE49-F238E27FC236}">
                <a16:creationId xmlns:a16="http://schemas.microsoft.com/office/drawing/2014/main" id="{3AFED049-B1A2-4A21-9C54-0FB3FA46A8F3}"/>
              </a:ext>
            </a:extLst>
          </p:cNvPr>
          <p:cNvSpPr/>
          <p:nvPr/>
        </p:nvSpPr>
        <p:spPr>
          <a:xfrm>
            <a:off x="4364048" y="3114122"/>
            <a:ext cx="3463903" cy="92586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hlinkClick r:id="rId5" action="ppaction://hlinkfile"/>
            <a:extLst>
              <a:ext uri="{FF2B5EF4-FFF2-40B4-BE49-F238E27FC236}">
                <a16:creationId xmlns:a16="http://schemas.microsoft.com/office/drawing/2014/main" id="{A5DB16EE-32F2-4A14-8ED9-BDAAAE2F2CA1}"/>
              </a:ext>
            </a:extLst>
          </p:cNvPr>
          <p:cNvSpPr txBox="1"/>
          <p:nvPr/>
        </p:nvSpPr>
        <p:spPr>
          <a:xfrm>
            <a:off x="4494973" y="3114122"/>
            <a:ext cx="3202052" cy="864211"/>
          </a:xfrm>
          <a:prstGeom prst="rect">
            <a:avLst/>
          </a:prstGeom>
          <a:noFill/>
        </p:spPr>
        <p:txBody>
          <a:bodyPr wrap="square" rtlCol="0">
            <a:spAutoFit/>
          </a:bodyPr>
          <a:lstStyle/>
          <a:p>
            <a:pPr marL="11430" marR="5080" lvl="0" algn="ctr">
              <a:lnSpc>
                <a:spcPct val="110000"/>
              </a:lnSpc>
              <a:spcBef>
                <a:spcPts val="100"/>
              </a:spcBef>
              <a:defRPr/>
            </a:pPr>
            <a:r>
              <a:rPr lang="en-GB" sz="4800" b="1" kern="0" spc="-5" dirty="0">
                <a:ln>
                  <a:solidFill>
                    <a:schemeClr val="bg1"/>
                  </a:solidFill>
                </a:ln>
                <a:solidFill>
                  <a:schemeClr val="accent1">
                    <a:lumMod val="75000"/>
                  </a:schemeClr>
                </a:solidFill>
              </a:rPr>
              <a:t>TAKE TEST</a:t>
            </a:r>
          </a:p>
        </p:txBody>
      </p:sp>
    </p:spTree>
    <p:custDataLst>
      <p:tags r:id="rId1"/>
    </p:custDataLst>
    <p:extLst>
      <p:ext uri="{BB962C8B-B14F-4D97-AF65-F5344CB8AC3E}">
        <p14:creationId xmlns:p14="http://schemas.microsoft.com/office/powerpoint/2010/main" val="26520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3477875"/>
          </a:xfrm>
          <a:prstGeom prst="rect">
            <a:avLst/>
          </a:prstGeom>
        </p:spPr>
        <p:txBody>
          <a:bodyPr wrap="square">
            <a:spAutoFit/>
          </a:bodyPr>
          <a:lstStyle/>
          <a:p>
            <a:r>
              <a:rPr lang="en-GB" b="1" u="sng" dirty="0">
                <a:solidFill>
                  <a:schemeClr val="accent1">
                    <a:lumMod val="75000"/>
                  </a:schemeClr>
                </a:solidFill>
              </a:rPr>
              <a:t>GESTATIONAL DIABESTES MELLITUS (GDM)</a:t>
            </a:r>
          </a:p>
          <a:p>
            <a:endParaRPr lang="en-GB" dirty="0">
              <a:solidFill>
                <a:schemeClr val="accent1">
                  <a:lumMod val="75000"/>
                </a:schemeClr>
              </a:solidFill>
            </a:endParaRPr>
          </a:p>
          <a:p>
            <a:r>
              <a:rPr lang="en-GB" sz="1600" dirty="0">
                <a:solidFill>
                  <a:schemeClr val="accent1">
                    <a:lumMod val="75000"/>
                  </a:schemeClr>
                </a:solidFill>
              </a:rPr>
              <a:t>GDM is a type of diabetes that arises during pregnancy (usually during the second or third trimester). Some women can develop GDM during the first trimester – in these women the condition most likely existed before the pregnancy.</a:t>
            </a:r>
          </a:p>
          <a:p>
            <a:endParaRPr lang="en-GB" sz="1600" dirty="0">
              <a:solidFill>
                <a:schemeClr val="accent1">
                  <a:lumMod val="75000"/>
                </a:schemeClr>
              </a:solidFill>
            </a:endParaRPr>
          </a:p>
          <a:p>
            <a:r>
              <a:rPr lang="en-GB" sz="1600" dirty="0">
                <a:solidFill>
                  <a:schemeClr val="accent1">
                    <a:lumMod val="75000"/>
                  </a:schemeClr>
                </a:solidFill>
              </a:rPr>
              <a:t>GDM occurs because the body is not able to produce enough insulin to meet the extra needs of pregnancy. Some women can control blood glucose levels with changes to their diet and lifestyle alone, but most will need tablets or insulin as well. Usually it goes away after giving birth but can reoccur during subsequent pregnancies, though weight management can reduce the risk.</a:t>
            </a:r>
          </a:p>
          <a:p>
            <a:endParaRPr lang="en-GB" sz="1600" dirty="0">
              <a:solidFill>
                <a:schemeClr val="accent1">
                  <a:lumMod val="75000"/>
                </a:schemeClr>
              </a:solidFill>
            </a:endParaRPr>
          </a:p>
          <a:p>
            <a:r>
              <a:rPr lang="en-GB" sz="1600" dirty="0">
                <a:solidFill>
                  <a:schemeClr val="accent1">
                    <a:lumMod val="75000"/>
                  </a:schemeClr>
                </a:solidFill>
              </a:rPr>
              <a:t>Women with GDM have an increased risk of developing Type 2 diabetes during their lifetime. </a:t>
            </a:r>
          </a:p>
          <a:p>
            <a:endParaRPr lang="en-GB" sz="1600" dirty="0">
              <a:solidFill>
                <a:schemeClr val="accent1">
                  <a:lumMod val="75000"/>
                </a:schemeClr>
              </a:solidFill>
            </a:endParaRPr>
          </a:p>
          <a:p>
            <a:r>
              <a:rPr lang="en-GB" sz="1600" dirty="0">
                <a:solidFill>
                  <a:schemeClr val="accent1">
                    <a:lumMod val="75000"/>
                  </a:schemeClr>
                </a:solidFill>
              </a:rPr>
              <a:t>There are other types of diabetes, such as MODY, LADA and Neonatal diabetes.</a:t>
            </a:r>
          </a:p>
        </p:txBody>
      </p:sp>
      <p:pic>
        <p:nvPicPr>
          <p:cNvPr id="3074" name="Picture 2" descr="Food Poisoning When Pregnant: What to Do, Causes, and Prevention">
            <a:extLst>
              <a:ext uri="{FF2B5EF4-FFF2-40B4-BE49-F238E27FC236}">
                <a16:creationId xmlns:a16="http://schemas.microsoft.com/office/drawing/2014/main" id="{8AEB02E8-4D2A-4DCB-AE71-814C3D3C40D3}"/>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080124" y="3477875"/>
            <a:ext cx="6111876"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7456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5847755"/>
          </a:xfrm>
          <a:prstGeom prst="rect">
            <a:avLst/>
          </a:prstGeom>
        </p:spPr>
        <p:txBody>
          <a:bodyPr wrap="square">
            <a:spAutoFit/>
          </a:bodyPr>
          <a:lstStyle/>
          <a:p>
            <a:r>
              <a:rPr lang="en-GB" b="1" u="sng" dirty="0">
                <a:solidFill>
                  <a:schemeClr val="accent1">
                    <a:lumMod val="75000"/>
                  </a:schemeClr>
                </a:solidFill>
              </a:rPr>
              <a:t>RISK FACTORS</a:t>
            </a:r>
          </a:p>
          <a:p>
            <a:endParaRPr lang="en-GB" dirty="0">
              <a:solidFill>
                <a:schemeClr val="accent1">
                  <a:lumMod val="75000"/>
                </a:schemeClr>
              </a:solidFill>
            </a:endParaRPr>
          </a:p>
          <a:p>
            <a:r>
              <a:rPr lang="en-GB" sz="1600" b="1" dirty="0">
                <a:solidFill>
                  <a:schemeClr val="accent1">
                    <a:lumMod val="75000"/>
                  </a:schemeClr>
                </a:solidFill>
              </a:rPr>
              <a:t>Type 1 diabetes:</a:t>
            </a:r>
          </a:p>
          <a:p>
            <a:endParaRPr lang="en-GB" sz="1600" dirty="0">
              <a:solidFill>
                <a:schemeClr val="accent1">
                  <a:lumMod val="75000"/>
                </a:schemeClr>
              </a:solidFill>
            </a:endParaRPr>
          </a:p>
          <a:p>
            <a:r>
              <a:rPr lang="en-GB" sz="1600" dirty="0">
                <a:solidFill>
                  <a:schemeClr val="accent1">
                    <a:lumMod val="75000"/>
                  </a:schemeClr>
                </a:solidFill>
              </a:rPr>
              <a:t>No one is quite sure why insulin-producing cells in the pancreas of people with Type 1 diabetes become destroyed. The most likely cause is due to an autoimmune response. This may be triggered by a viral or other infection.</a:t>
            </a:r>
          </a:p>
          <a:p>
            <a:endParaRPr lang="en-GB" dirty="0">
              <a:solidFill>
                <a:schemeClr val="accent1">
                  <a:lumMod val="75000"/>
                </a:schemeClr>
              </a:solidFill>
            </a:endParaRPr>
          </a:p>
          <a:p>
            <a:r>
              <a:rPr lang="en-GB" sz="1600" b="1" dirty="0">
                <a:solidFill>
                  <a:schemeClr val="accent1">
                    <a:lumMod val="75000"/>
                  </a:schemeClr>
                </a:solidFill>
              </a:rPr>
              <a:t>Type 2 diabetes:</a:t>
            </a:r>
          </a:p>
          <a:p>
            <a:endParaRPr lang="en-GB" sz="1600" dirty="0">
              <a:solidFill>
                <a:schemeClr val="accent1">
                  <a:lumMod val="75000"/>
                </a:schemeClr>
              </a:solidFill>
            </a:endParaRPr>
          </a:p>
          <a:p>
            <a:r>
              <a:rPr lang="en-GB" sz="1600" dirty="0">
                <a:solidFill>
                  <a:schemeClr val="accent1">
                    <a:lumMod val="75000"/>
                  </a:schemeClr>
                </a:solidFill>
              </a:rPr>
              <a:t>There are certain risk factors that increase the chance of a person developing Type 2 diabetes.</a:t>
            </a:r>
          </a:p>
          <a:p>
            <a:endParaRPr lang="en-GB" sz="1600" dirty="0">
              <a:solidFill>
                <a:schemeClr val="accent1">
                  <a:lumMod val="75000"/>
                </a:schemeClr>
              </a:solidFill>
            </a:endParaRPr>
          </a:p>
          <a:p>
            <a:r>
              <a:rPr lang="en-GB" sz="1600" dirty="0">
                <a:solidFill>
                  <a:schemeClr val="accent1">
                    <a:lumMod val="75000"/>
                  </a:schemeClr>
                </a:solidFill>
              </a:rPr>
              <a:t>Some risk factors are non-modifiable, while others are modifiable and can be acted upon to reduce the risk of Type 2 diabetes.</a:t>
            </a:r>
          </a:p>
          <a:p>
            <a:endParaRPr lang="en-GB" sz="1600" dirty="0">
              <a:solidFill>
                <a:schemeClr val="accent1">
                  <a:lumMod val="75000"/>
                </a:schemeClr>
              </a:solidFill>
            </a:endParaRPr>
          </a:p>
          <a:p>
            <a:r>
              <a:rPr lang="en-GB" sz="1600" dirty="0">
                <a:solidFill>
                  <a:schemeClr val="accent1">
                    <a:lumMod val="75000"/>
                  </a:schemeClr>
                </a:solidFill>
              </a:rPr>
              <a:t>The following risk factors are fairly straight forward to establish from a person.</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b="1" u="sng" dirty="0">
                <a:solidFill>
                  <a:schemeClr val="accent1">
                    <a:lumMod val="75000"/>
                  </a:schemeClr>
                </a:solidFill>
              </a:rPr>
              <a:t>Age:</a:t>
            </a:r>
            <a:r>
              <a:rPr lang="en-GB" sz="1600" dirty="0">
                <a:solidFill>
                  <a:schemeClr val="accent1">
                    <a:lumMod val="75000"/>
                  </a:schemeClr>
                </a:solidFill>
              </a:rPr>
              <a:t> The risk of developing Type 2 diabetes increases with age. This is particularly true for those over the age of 40. However, it can appear at an earlier age in people from a Black African, African Caribbean or South Asian background, generally 10 years earlier than people from White background.</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b="1" dirty="0">
                <a:solidFill>
                  <a:schemeClr val="accent1">
                    <a:lumMod val="75000"/>
                  </a:schemeClr>
                </a:solidFill>
              </a:rPr>
              <a:t>Family History: </a:t>
            </a:r>
            <a:r>
              <a:rPr lang="en-GB" sz="1600" dirty="0">
                <a:solidFill>
                  <a:schemeClr val="accent1">
                    <a:lumMod val="75000"/>
                  </a:schemeClr>
                </a:solidFill>
              </a:rPr>
              <a:t>A person is at increased risk of Type 2 diabetes if they have a close family member (parent or sibling) with diabetes. Though the genetic aspects of Type 2 diabetes are complex, on average people with diabetes in the family are two to six times more likely to have diabetes than those without diabetes in the family.</a:t>
            </a:r>
          </a:p>
        </p:txBody>
      </p:sp>
    </p:spTree>
    <p:custDataLst>
      <p:tags r:id="rId1"/>
    </p:custDataLst>
    <p:extLst>
      <p:ext uri="{BB962C8B-B14F-4D97-AF65-F5344CB8AC3E}">
        <p14:creationId xmlns:p14="http://schemas.microsoft.com/office/powerpoint/2010/main" val="303098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2E3A2E-1FDC-48AD-80C8-AB661FB6175B}"/>
              </a:ext>
            </a:extLst>
          </p:cNvPr>
          <p:cNvSpPr/>
          <p:nvPr/>
        </p:nvSpPr>
        <p:spPr>
          <a:xfrm>
            <a:off x="1072662" y="573402"/>
            <a:ext cx="10366131" cy="4770537"/>
          </a:xfrm>
          <a:prstGeom prst="rect">
            <a:avLst/>
          </a:prstGeom>
        </p:spPr>
        <p:txBody>
          <a:bodyPr wrap="square">
            <a:spAutoFit/>
          </a:bodyPr>
          <a:lstStyle/>
          <a:p>
            <a:pPr marL="285750" indent="-285750">
              <a:buFont typeface="Arial" panose="020B0604020202020204" pitchFamily="34" charset="0"/>
              <a:buChar char="•"/>
            </a:pPr>
            <a:r>
              <a:rPr lang="en-GB" sz="1600" b="1" dirty="0">
                <a:solidFill>
                  <a:schemeClr val="accent1">
                    <a:lumMod val="75000"/>
                  </a:schemeClr>
                </a:solidFill>
              </a:rPr>
              <a:t>Ethnicity: </a:t>
            </a:r>
            <a:r>
              <a:rPr lang="en-GB" sz="1600" dirty="0">
                <a:solidFill>
                  <a:schemeClr val="accent1">
                    <a:lumMod val="75000"/>
                  </a:schemeClr>
                </a:solidFill>
              </a:rPr>
              <a:t>Research suggests that people from South Asian and Black communities are two to four times more likely to develop Type 2 diabetes than those from Caucasian backgrounds.</a:t>
            </a:r>
          </a:p>
          <a:p>
            <a:endParaRPr lang="en-GB" sz="1600" dirty="0">
              <a:solidFill>
                <a:schemeClr val="accent1">
                  <a:lumMod val="75000"/>
                </a:schemeClr>
              </a:solidFill>
            </a:endParaRPr>
          </a:p>
          <a:p>
            <a:pPr marL="285750" indent="-285750">
              <a:buFont typeface="Arial" panose="020B0604020202020204" pitchFamily="34" charset="0"/>
              <a:buChar char="•"/>
            </a:pPr>
            <a:r>
              <a:rPr lang="en-GB" sz="1600" b="1" dirty="0">
                <a:solidFill>
                  <a:schemeClr val="accent1">
                    <a:lumMod val="75000"/>
                  </a:schemeClr>
                </a:solidFill>
              </a:rPr>
              <a:t>Weight: </a:t>
            </a:r>
            <a:r>
              <a:rPr lang="en-GB" sz="1600" dirty="0">
                <a:solidFill>
                  <a:schemeClr val="accent1">
                    <a:lumMod val="75000"/>
                  </a:schemeClr>
                </a:solidFill>
              </a:rPr>
              <a:t>Not all people with diabetes are overweight, but being overweight or obese increases the risk of developing Type 2 diabetes. It is the most potent risk factor for Type 2 diabetes.</a:t>
            </a:r>
          </a:p>
          <a:p>
            <a:pPr marL="285750" indent="-285750">
              <a:buFont typeface="Arial" panose="020B0604020202020204" pitchFamily="34" charset="0"/>
              <a:buChar char="•"/>
            </a:pPr>
            <a:endParaRPr lang="en-GB" sz="1600" dirty="0">
              <a:solidFill>
                <a:schemeClr val="accent1">
                  <a:lumMod val="75000"/>
                </a:schemeClr>
              </a:solidFill>
            </a:endParaRPr>
          </a:p>
          <a:p>
            <a:pPr marL="285750" indent="-285750">
              <a:buFont typeface="Arial" panose="020B0604020202020204" pitchFamily="34" charset="0"/>
              <a:buChar char="•"/>
            </a:pPr>
            <a:r>
              <a:rPr lang="en-GB" sz="1600" b="1" dirty="0">
                <a:solidFill>
                  <a:schemeClr val="accent1">
                    <a:lumMod val="75000"/>
                  </a:schemeClr>
                </a:solidFill>
              </a:rPr>
              <a:t>Waist circumference: </a:t>
            </a:r>
            <a:r>
              <a:rPr lang="en-GB" sz="1600" dirty="0">
                <a:solidFill>
                  <a:schemeClr val="accent1">
                    <a:lumMod val="75000"/>
                  </a:schemeClr>
                </a:solidFill>
              </a:rPr>
              <a:t>An increased waist circumference is associated with an increased risk of Type 2 diabetes. Risk is increased in:</a:t>
            </a:r>
          </a:p>
          <a:p>
            <a:pPr marL="285750" indent="-285750">
              <a:buFontTx/>
              <a:buChar char="-"/>
            </a:pPr>
            <a:r>
              <a:rPr lang="en-GB" sz="1600" dirty="0">
                <a:solidFill>
                  <a:schemeClr val="accent1">
                    <a:lumMod val="75000"/>
                  </a:schemeClr>
                </a:solidFill>
              </a:rPr>
              <a:t>Women who have a waist measurement over 80cm (31.5 inches)</a:t>
            </a:r>
          </a:p>
          <a:p>
            <a:pPr marL="285750" indent="-285750">
              <a:buFontTx/>
              <a:buChar char="-"/>
            </a:pPr>
            <a:r>
              <a:rPr lang="en-GB" sz="1600" dirty="0">
                <a:solidFill>
                  <a:schemeClr val="accent1">
                    <a:lumMod val="75000"/>
                  </a:schemeClr>
                </a:solidFill>
              </a:rPr>
              <a:t>Men who have a waist measurement over 94cm (37 inches) or over 90cm (35 inches) for South Asian men</a:t>
            </a:r>
          </a:p>
          <a:p>
            <a:pPr marL="285750" indent="-285750">
              <a:buFontTx/>
              <a:buChar char="-"/>
            </a:pPr>
            <a:endParaRPr lang="en-GB" sz="1600" b="1" dirty="0">
              <a:solidFill>
                <a:schemeClr val="accent1">
                  <a:lumMod val="75000"/>
                </a:schemeClr>
              </a:solidFill>
            </a:endParaRPr>
          </a:p>
          <a:p>
            <a:pPr marL="285750" indent="-285750">
              <a:buFont typeface="Arial" panose="020B0604020202020204" pitchFamily="34" charset="0"/>
              <a:buChar char="•"/>
            </a:pPr>
            <a:r>
              <a:rPr lang="en-GB" sz="1600" b="1" dirty="0">
                <a:solidFill>
                  <a:schemeClr val="accent1">
                    <a:lumMod val="75000"/>
                  </a:schemeClr>
                </a:solidFill>
              </a:rPr>
              <a:t>High blood pressure/history of heart attack or stroke: </a:t>
            </a:r>
            <a:r>
              <a:rPr lang="en-GB" sz="1600" dirty="0">
                <a:solidFill>
                  <a:schemeClr val="accent1">
                    <a:lumMod val="75000"/>
                  </a:schemeClr>
                </a:solidFill>
              </a:rPr>
              <a:t>If a person has ever had high blood pressure, a heart attack or a stroke then they are at increased risk of Type 2 diabetes.</a:t>
            </a:r>
          </a:p>
          <a:p>
            <a:pPr marL="285750" indent="-285750">
              <a:buFont typeface="Arial" panose="020B0604020202020204" pitchFamily="34" charset="0"/>
              <a:buChar char="•"/>
            </a:pPr>
            <a:endParaRPr lang="en-GB" sz="1600" dirty="0">
              <a:solidFill>
                <a:schemeClr val="accent1">
                  <a:lumMod val="75000"/>
                </a:schemeClr>
              </a:solidFill>
            </a:endParaRPr>
          </a:p>
          <a:p>
            <a:pPr marL="285750" indent="-285750">
              <a:buFont typeface="Arial" panose="020B0604020202020204" pitchFamily="34" charset="0"/>
              <a:buChar char="•"/>
            </a:pPr>
            <a:r>
              <a:rPr lang="en-GB" sz="1600" b="1" dirty="0">
                <a:solidFill>
                  <a:schemeClr val="accent1">
                    <a:lumMod val="75000"/>
                  </a:schemeClr>
                </a:solidFill>
              </a:rPr>
              <a:t>Pregnancy and polycystic ovary syndrome: </a:t>
            </a:r>
            <a:r>
              <a:rPr lang="en-GB" sz="1600" dirty="0">
                <a:solidFill>
                  <a:schemeClr val="accent1">
                    <a:lumMod val="75000"/>
                  </a:schemeClr>
                </a:solidFill>
              </a:rPr>
              <a:t>Women are at increased risk of developing Type 2 diabetes if they have had:</a:t>
            </a:r>
          </a:p>
          <a:p>
            <a:pPr marL="285750" indent="-285750">
              <a:buFontTx/>
              <a:buChar char="-"/>
            </a:pPr>
            <a:r>
              <a:rPr lang="en-GB" sz="1600" dirty="0">
                <a:solidFill>
                  <a:schemeClr val="accent1">
                    <a:lumMod val="75000"/>
                  </a:schemeClr>
                </a:solidFill>
              </a:rPr>
              <a:t>polycystic ovary syndrome</a:t>
            </a:r>
          </a:p>
          <a:p>
            <a:pPr marL="285750" indent="-285750">
              <a:buFontTx/>
              <a:buChar char="-"/>
            </a:pPr>
            <a:r>
              <a:rPr lang="en-GB" sz="1600" dirty="0">
                <a:solidFill>
                  <a:schemeClr val="accent1">
                    <a:lumMod val="75000"/>
                  </a:schemeClr>
                </a:solidFill>
              </a:rPr>
              <a:t>gestational diabetes (diabetes during pregnancy)</a:t>
            </a:r>
          </a:p>
          <a:p>
            <a:pPr marL="285750" indent="-285750">
              <a:buFontTx/>
              <a:buChar char="-"/>
            </a:pPr>
            <a:r>
              <a:rPr lang="en-GB" sz="1600" dirty="0">
                <a:solidFill>
                  <a:schemeClr val="accent1">
                    <a:lumMod val="75000"/>
                  </a:schemeClr>
                </a:solidFill>
              </a:rPr>
              <a:t>a baby weighing over 4.5kg (10 pounds)</a:t>
            </a:r>
          </a:p>
          <a:p>
            <a:pPr marL="285750" indent="-285750">
              <a:buFontTx/>
              <a:buChar char="-"/>
            </a:pPr>
            <a:endParaRPr lang="en-GB"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16483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FOLDER" val="C:\Users\ryanhenry\Desktop\Training presentations - no video\Diabetes in Healthcare\"/>
  <p:tag name="ISPRING_PRESENTATION_PATH" val="C:\Users\ryanhenry\Desktop\Training presentations - no video\Diabetes in Healthcare.pptx"/>
  <p:tag name="ISPRING_PROJECT_VERSION" val="9.3"/>
  <p:tag name="ISPRING_PROJECT_FOLDER_UPDATED" val="1"/>
  <p:tag name="ISPRING_SCREEN_RECS_UPDATED" val="C:\Users\ryanhenry\Desktop\Training presentations - no video\Diabetes in Healthcare\"/>
  <p:tag name="ISPRING_UUID" val="{8650EB51-7585-4C19-8051-A8C494FBC5FA}"/>
  <p:tag name="FLASHSPRING_ZOOM_TAG" val="50"/>
  <p:tag name="ISPRING_PRESENTATION_INFO_2" val="&lt;?xml version=&quot;1.0&quot; encoding=&quot;UTF-8&quot; standalone=&quot;no&quot; ?&gt;&#10;&lt;presentation2&gt;&#10;&#10;  &lt;slides&gt;&#10;    &lt;slide id=&quot;{3CFB437D-4063-4802-8661-12CA19C764B7}&quot; pptId=&quot;345&quot;/&gt;&#10;    &lt;slide id=&quot;{F6AAA164-19B0-4618-B4AB-37B2CEDB361E}&quot; pptId=&quot;346&quot;/&gt;&#10;    &lt;slide id=&quot;{BD522BB1-458D-4E15-9201-9F064460691D}&quot; pptId=&quot;322&quot;/&gt;&#10;    &lt;slide id=&quot;{392CF9AD-872D-47E0-B16E-DB88B83D479C}&quot; pptId=&quot;323&quot;/&gt;&#10;    &lt;slide id=&quot;{EB9F5BF4-91A7-4CB1-9989-F27EA4F98F78}&quot; pptId=&quot;257&quot;/&gt;&#10;    &lt;slide id=&quot;{2E77F661-EC21-45D2-B4DC-3C172BD95AD2}&quot; pptId=&quot;258&quot;/&gt;&#10;    &lt;slide id=&quot;{721BEE48-9097-4953-8307-0AAE6570E9DD}&quot; pptId=&quot;259&quot;/&gt;&#10;    &lt;slide id=&quot;{24BF0DBD-525A-4521-B78D-CA2BC28D2861}&quot; pptId=&quot;260&quot;/&gt;&#10;    &lt;slide id=&quot;{6681E86C-0AF1-4A9D-8B84-CD16610D34D3}&quot; pptId=&quot;263&quot;/&gt;&#10;    &lt;slide id=&quot;{FB36960D-21DC-40D4-9233-B13673285A1C}&quot; pptId=&quot;261&quot;/&gt;&#10;    &lt;slide id=&quot;{26B93F49-C343-4687-A940-B074C8797305}&quot; pptId=&quot;264&quot;/&gt;&#10;    &lt;slide id=&quot;{24DB20FE-D40F-4C99-8831-879B2E976460}&quot; pptId=&quot;268&quot;/&gt;&#10;    &lt;slide id=&quot;{D595C463-F020-4C38-8A10-F5FA7EC8B540}&quot; pptId=&quot;269&quot;/&gt;&#10;    &lt;slide id=&quot;{ABCDF3D8-5FF1-4F2E-A339-85654312665C}&quot; pptId=&quot;270&quot;/&gt;&#10;    &lt;slide id=&quot;{8622B42B-EEBD-456D-B322-AAFC4C294A2A}&quot; pptId=&quot;271&quot;/&gt;&#10;    &lt;slide id=&quot;{1992A3E1-3601-402E-8481-F4B692A9E754}&quot; pptId=&quot;272&quot;/&gt;&#10;    &lt;slide id=&quot;{F25000E3-98EA-4EBB-9E4E-B5927B1338A2}&quot; pptId=&quot;273&quot;/&gt;&#10;    &lt;slide id=&quot;{626C64EC-135C-4BD7-80CE-3E1164CEBB37}&quot; pptId=&quot;266&quot;/&gt;&#10;    &lt;slide id=&quot;{55AB6B1B-36BB-4C6D-814C-4866F77A634B}&quot; pptId=&quot;267&quot;/&gt;&#10;    &lt;slide id=&quot;{AD7AC798-9231-4517-9DEE-E67734902A5B}&quot; pptId=&quot;262&quot;/&gt;&#10;    &lt;slide id=&quot;{6D274B19-CB3A-46D8-8656-A92DC230C154}&quot; pptId=&quot;274&quot;/&gt;&#10;    &lt;slide id=&quot;{F8311218-7382-4371-8476-7CC056262C5A}&quot; pptId=&quot;275&quot;/&gt;&#10;    &lt;slide id=&quot;{E62BAEBB-F94E-4471-B941-7F75DFAA2766}&quot; pptId=&quot;276&quot;/&gt;&#10;    &lt;slide id=&quot;{F54DBDBF-2608-4B2E-A6B6-DE0C53119E5F}&quot; pptId=&quot;277&quot;/&gt;&#10;    &lt;slide id=&quot;{C7B3B20C-E3A9-47CD-BAD4-5E82D645B7C9}&quot; pptId=&quot;278&quot;/&gt;&#10;    &lt;slide id=&quot;{AC3717D2-F95D-463D-84FD-C43DB6EF409B}&quot; pptId=&quot;279&quot;/&gt;&#10;    &lt;slide id=&quot;{B98587E5-14FD-4827-BEDE-94FA7C0BD09D}&quot; pptId=&quot;280&quot;/&gt;&#10;    &lt;slide id=&quot;{6C5C09D5-ACB4-408D-B439-C55C742DFF97}&quot; pptId=&quot;281&quot;/&gt;&#10;    &lt;slide id=&quot;{0E747134-7661-4007-A5F8-573D88A30C7B}&quot; pptId=&quot;282&quot;/&gt;&#10;    &lt;slide id=&quot;{FB4590CA-636D-4C4D-918C-12B6F4AB6411}&quot; pptId=&quot;283&quot;/&gt;&#10;    &lt;slide id=&quot;{A8B4D37D-3589-4994-8D4C-B5A7A209ADBD}&quot; pptId=&quot;284&quot;/&gt;&#10;    &lt;slide id=&quot;{1D8B9A3B-C67B-4BC1-830D-51D610103B41}&quot; pptId=&quot;285&quot;/&gt;&#10;    &lt;slide id=&quot;{373BC0E4-7086-4469-9FB1-5002B660ED8C}&quot; pptId=&quot;286&quot;/&gt;&#10;    &lt;slide id=&quot;{514DC579-73B9-42C7-BF71-AD98E3634323}&quot; pptId=&quot;287&quot;/&gt;&#10;    &lt;slide id=&quot;{5CFECC63-C9FB-4789-84F1-42B058AB8882}&quot; pptId=&quot;288&quot;/&gt;&#10;    &lt;slide id=&quot;{F65D3B7B-693B-45A2-A85D-822E09997766}&quot; pptId=&quot;293&quot;/&gt;&#10;    &lt;slide id=&quot;{59087F79-7F9C-4217-98BE-A2FD0163596A}&quot; pptId=&quot;294&quot;/&gt;&#10;    &lt;slide id=&quot;{65D1CC59-349E-4B4F-A52B-B87DB79EFE7F}&quot; pptId=&quot;295&quot;/&gt;&#10;    &lt;slide id=&quot;{E4B36BB8-3E51-4895-9971-210782C94AA7}&quot; pptId=&quot;297&quot;/&gt;&#10;    &lt;slide id=&quot;{43756648-9CE4-47BD-A79B-B518F2FAE487}&quot; pptId=&quot;296&quot;/&gt;&#10;    &lt;slide id=&quot;{6EB9A079-426B-41D9-A105-B6F54713FEC7}&quot; pptId=&quot;289&quot;/&gt;&#10;    &lt;slide id=&quot;{A99FE330-B661-4905-8F17-ECC943BD980B}&quot; pptId=&quot;290&quot;/&gt;&#10;    &lt;slide id=&quot;{DD6A750A-4689-413B-83BE-8A90023988BD}&quot; pptId=&quot;291&quot;/&gt;&#10;    &lt;slide id=&quot;{14CCEA22-6F2A-460F-92AE-EDD532869467}&quot; pptId=&quot;292&quot;/&gt;&#10;    &lt;slide id=&quot;{AB1CC37B-6FC6-4458-A253-379C7764A894}&quot; pptId=&quot;298&quot;/&gt;&#10;    &lt;slide id=&quot;{D9EBF3FC-C34F-4839-BFE6-681A9EDE8882}&quot; pptId=&quot;299&quot;/&gt;&#10;    &lt;slide id=&quot;{5591BED4-FC2B-4B8D-BBB2-370D6949FFD9}&quot; pptId=&quot;305&quot;/&gt;&#10;    &lt;slide id=&quot;{292CC860-42C2-4F5A-B8E6-412601F7136E}&quot; pptId=&quot;306&quot;/&gt;&#10;    &lt;slide id=&quot;{180CDB59-C3D1-4873-9B8E-5D6B5CCB0496}&quot; pptId=&quot;307&quot;/&gt;&#10;    &lt;slide id=&quot;{A583D1D1-26B4-419D-B83E-8048D2D57C70}&quot; pptId=&quot;308&quot;/&gt;&#10;    &lt;slide id=&quot;{36A38FF8-438E-4C9F-B259-E38A50B80FD7}&quot; pptId=&quot;309&quot;/&gt;&#10;    &lt;slide id=&quot;{96A99B07-4045-4052-8540-792D0CBFCBD2}&quot; pptId=&quot;310&quot;/&gt;&#10;    &lt;slide id=&quot;{762D9604-FA67-4743-A58B-8476CF57B91C}&quot; pptId=&quot;311&quot;/&gt;&#10;    &lt;slide id=&quot;{76422244-9F01-4C68-84F1-3ACCCCAC2281}&quot; pptId=&quot;300&quot;/&gt;&#10;    &lt;slide id=&quot;{B90DECA0-A6A8-4F4D-B83B-917CF2A83D0A}&quot; pptId=&quot;301&quot;/&gt;&#10;    &lt;slide id=&quot;{C4CDAE85-8169-4BB8-BD24-7DBF4BCF3CBA}&quot; pptId=&quot;302&quot;/&gt;&#10;    &lt;slide id=&quot;{63DED7D9-C205-4BC4-96EE-6D534631D9F6}&quot; pptId=&quot;303&quot;/&gt;&#10;    &lt;slide id=&quot;{A9882AC2-D2D3-427D-9671-43844FFC6DEC}&quot; pptId=&quot;313&quot;/&gt;&#10;    &lt;slide id=&quot;{E0CADBF6-E352-4979-81A1-4CF3E10250C6}&quot; pptId=&quot;314&quot;/&gt;&#10;    &lt;slide id=&quot;{BF1C7488-8FFA-49F8-8623-E66594AC8F83}&quot; pptId=&quot;304&quot;/&gt;&#10;    &lt;slide id=&quot;{564339AB-4079-43F9-A681-5380202C010D}&quot; pptId=&quot;315&quot;/&gt;&#10;    &lt;slide id=&quot;{0065BFD7-2A1F-4755-A510-AE094B4830D7}&quot; pptId=&quot;316&quot;/&gt;&#10;    &lt;slide id=&quot;{96AA8005-660E-4B25-9E22-FEE0A09AE0CA}&quot; pptId=&quot;317&quot;/&gt;&#10;    &lt;slide id=&quot;{D98F704A-6D4A-4062-ABFE-5C395006CC43}&quot; pptId=&quot;318&quot;/&gt;&#10;    &lt;slide id=&quot;{F09E057D-A156-4390-9785-F16DCD3F8017}&quot; pptId=&quot;319&quot;/&gt;&#10;    &lt;slide id=&quot;{2CE1D3DA-9ECE-4F50-A031-94AF205A59D3}&quot; pptId=&quot;347&quot;/&gt;&#10;  &lt;/slides&gt;&#10;&#10;  &lt;narration&gt;&#10;    &lt;audioTracks&gt;&#10;      &lt;audioTrack muted=&quot;false&quot; name=&quot;Slide 2&quot; resource=&quot;efb050f7&quot; slideId=&quot;{F6AAA164-19B0-4618-B4AB-37B2CEDB361E}&quot; startTime=&quot;0&quot; stepIndex=&quot;0&quot; volume=&quot;1&quot;&gt;&#10;        &lt;audio channels=&quot;1&quot; format=&quot;s16&quot; sampleRate=&quot;16000&quot;/&gt;&#10;      &lt;/audioTrack&gt;&#10;      &lt;audioTrack muted=&quot;false&quot; name=&quot;Slide 3&quot; resource=&quot;fd25c2f9&quot; slideId=&quot;{BD522BB1-458D-4E15-9201-9F064460691D}&quot; startTime=&quot;0&quot; stepIndex=&quot;0&quot; volume=&quot;1&quot;&gt;&#10;        &lt;audio channels=&quot;1&quot; format=&quot;s16&quot; sampleRate=&quot;16000&quot;/&gt;&#10;      &lt;/audioTrack&gt;&#10;      &lt;audioTrack muted=&quot;false&quot; name=&quot;Slide 4&quot; resource=&quot;453631d2&quot; slideId=&quot;{392CF9AD-872D-47E0-B16E-DB88B83D479C}&quot; startTime=&quot;0&quot; stepIndex=&quot;0&quot; volume=&quot;1&quot;&gt;&#10;        &lt;audio channels=&quot;1&quot; format=&quot;s16&quot; sampleRate=&quot;16000&quot;/&gt;&#10;      &lt;/audioTrack&gt;&#10;      &lt;audioTrack muted=&quot;false&quot; name=&quot;Slide 5&quot; resource=&quot;a9058ffb&quot; slideId=&quot;{EB9F5BF4-91A7-4CB1-9989-F27EA4F98F78}&quot; startTime=&quot;0&quot; stepIndex=&quot;0&quot; volume=&quot;1&quot;&gt;&#10;        &lt;audio channels=&quot;1&quot; format=&quot;s16&quot; sampleRate=&quot;16000&quot;/&gt;&#10;      &lt;/audioTrack&gt;&#10;      &lt;audioTrack muted=&quot;false&quot; name=&quot;Slide 6&quot; resource=&quot;3472e429&quot; slideId=&quot;{2E77F661-EC21-45D2-B4DC-3C172BD95AD2}&quot; startTime=&quot;0&quot; stepIndex=&quot;0&quot; volume=&quot;1&quot;&gt;&#10;        &lt;audio channels=&quot;1&quot; format=&quot;s16&quot; sampleRate=&quot;16000&quot;/&gt;&#10;      &lt;/audioTrack&gt;&#10;      &lt;audioTrack muted=&quot;false&quot; name=&quot;Slide 7&quot; resource=&quot;9f8cd2ae&quot; slideId=&quot;{721BEE48-9097-4953-8307-0AAE6570E9DD}&quot; startTime=&quot;0&quot; stepIndex=&quot;0&quot; volume=&quot;1&quot;&gt;&#10;        &lt;audio channels=&quot;1&quot; format=&quot;s16&quot; sampleRate=&quot;16000&quot;/&gt;&#10;      &lt;/audioTrack&gt;&#10;      &lt;audioTrack muted=&quot;false&quot; name=&quot;Slide 8&quot; resource=&quot;00a6d2ed&quot; slideId=&quot;{24BF0DBD-525A-4521-B78D-CA2BC28D2861}&quot; startTime=&quot;0&quot; stepIndex=&quot;0&quot; volume=&quot;1&quot;&gt;&#10;        &lt;audio channels=&quot;1&quot; format=&quot;s16&quot; sampleRate=&quot;16000&quot;/&gt;&#10;      &lt;/audioTrack&gt;&#10;      &lt;audioTrack muted=&quot;false&quot; name=&quot;Slide 9&quot; resource=&quot;135b41fe&quot; slideId=&quot;{6681E86C-0AF1-4A9D-8B84-CD16610D34D3}&quot; startTime=&quot;0&quot; stepIndex=&quot;0&quot; volume=&quot;1&quot;&gt;&#10;        &lt;audio channels=&quot;1&quot; format=&quot;s16&quot; sampleRate=&quot;16000&quot;/&gt;&#10;      &lt;/audioTrack&gt;&#10;      &lt;audioTrack muted=&quot;false&quot; name=&quot;Slide 10&quot; resource=&quot;59896bd4&quot; slideId=&quot;{FB36960D-21DC-40D4-9233-B13673285A1C}&quot; startTime=&quot;0&quot; stepIndex=&quot;0&quot; volume=&quot;1&quot;&gt;&#10;        &lt;audio channels=&quot;1&quot; format=&quot;s16&quot; sampleRate=&quot;16000&quot;/&gt;&#10;      &lt;/audioTrack&gt;&#10;      &lt;audioTrack muted=&quot;false&quot; name=&quot;Slide 11&quot; resource=&quot;c93f4e51&quot; slideId=&quot;{26B93F49-C343-4687-A940-B074C8797305}&quot; startTime=&quot;0&quot; stepIndex=&quot;0&quot; volume=&quot;1&quot;&gt;&#10;        &lt;audio channels=&quot;1&quot; format=&quot;s16&quot; sampleRate=&quot;16000&quot;/&gt;&#10;      &lt;/audioTrack&gt;&#10;      &lt;audioTrack muted=&quot;false&quot; name=&quot;Slide 12&quot; resource=&quot;65c0fa42&quot; slideId=&quot;{24DB20FE-D40F-4C99-8831-879B2E976460}&quot; startTime=&quot;0&quot; stepIndex=&quot;0&quot; volume=&quot;1&quot;&gt;&#10;        &lt;audio channels=&quot;1&quot; format=&quot;s16&quot; sampleRate=&quot;16000&quot;/&gt;&#10;      &lt;/audioTrack&gt;&#10;      &lt;audioTrack muted=&quot;false&quot; name=&quot;Slide 13&quot; resource=&quot;a828a759&quot; slideId=&quot;{D595C463-F020-4C38-8A10-F5FA7EC8B540}&quot; startTime=&quot;0&quot; stepIndex=&quot;0&quot; volume=&quot;1&quot;&gt;&#10;        &lt;audio channels=&quot;1&quot; format=&quot;s16&quot; sampleRate=&quot;16000&quot;/&gt;&#10;      &lt;/audioTrack&gt;&#10;      &lt;audioTrack muted=&quot;false&quot; name=&quot;Slide 14&quot; resource=&quot;cdd16fa9&quot; slideId=&quot;{ABCDF3D8-5FF1-4F2E-A339-85654312665C}&quot; startTime=&quot;0&quot; stepIndex=&quot;0&quot; volume=&quot;1&quot;&gt;&#10;        &lt;audio channels=&quot;1&quot; format=&quot;s16&quot; sampleRate=&quot;16000&quot;/&gt;&#10;      &lt;/audioTrack&gt;&#10;      &lt;audioTrack muted=&quot;false&quot; name=&quot;Slide 15&quot; resource=&quot;e578f299&quot; slideId=&quot;{8622B42B-EEBD-456D-B322-AAFC4C294A2A}&quot; startTime=&quot;0&quot; stepIndex=&quot;0&quot; volume=&quot;1&quot;&gt;&#10;        &lt;audio channels=&quot;1&quot; format=&quot;s16&quot; sampleRate=&quot;16000&quot;/&gt;&#10;      &lt;/audioTrack&gt;&#10;      &lt;audioTrack muted=&quot;false&quot; name=&quot;Slide 16&quot; resource=&quot;bdb1aec8&quot; slideId=&quot;{1992A3E1-3601-402E-8481-F4B692A9E754}&quot; startTime=&quot;0&quot; stepIndex=&quot;0&quot; volume=&quot;1&quot;&gt;&#10;        &lt;audio channels=&quot;1&quot; format=&quot;s16&quot; sampleRate=&quot;16000&quot;/&gt;&#10;      &lt;/audioTrack&gt;&#10;      &lt;audioTrack muted=&quot;false&quot; name=&quot;Slide 17&quot; resource=&quot;9ecfba69&quot; slideId=&quot;{F25000E3-98EA-4EBB-9E4E-B5927B1338A2}&quot; startTime=&quot;0&quot; stepIndex=&quot;0&quot; volume=&quot;1&quot;&gt;&#10;        &lt;audio channels=&quot;1&quot; format=&quot;s16&quot; sampleRate=&quot;16000&quot;/&gt;&#10;      &lt;/audioTrack&gt;&#10;      &lt;audioTrack muted=&quot;false&quot; name=&quot;Slide 18&quot; resource=&quot;0f5ff7ce&quot; slideId=&quot;{626C64EC-135C-4BD7-80CE-3E1164CEBB37}&quot; startTime=&quot;0&quot; stepIndex=&quot;0&quot; volume=&quot;1&quot;&gt;&#10;        &lt;audio channels=&quot;1&quot; format=&quot;s16&quot; sampleRate=&quot;16000&quot;/&gt;&#10;      &lt;/audioTrack&gt;&#10;      &lt;audioTrack muted=&quot;false&quot; name=&quot;Slide 19&quot; resource=&quot;96c7b7e1&quot; slideId=&quot;{55AB6B1B-36BB-4C6D-814C-4866F77A634B}&quot; startTime=&quot;0&quot; stepIndex=&quot;0&quot; volume=&quot;1&quot;&gt;&#10;        &lt;audio channels=&quot;1&quot; format=&quot;s16&quot; sampleRate=&quot;16000&quot;/&gt;&#10;      &lt;/audioTrack&gt;&#10;      &lt;audioTrack muted=&quot;false&quot; name=&quot;Slide 20&quot; resource=&quot;eac3717e&quot; slideId=&quot;{AD7AC798-9231-4517-9DEE-E67734902A5B}&quot; startTime=&quot;0&quot; stepIndex=&quot;0&quot; volume=&quot;1&quot;&gt;&#10;        &lt;audio channels=&quot;1&quot; format=&quot;s16&quot; sampleRate=&quot;16000&quot;/&gt;&#10;      &lt;/audioTrack&gt;&#10;      &lt;audioTrack muted=&quot;false&quot; name=&quot;Slide 21&quot; resource=&quot;8e3f8ca3&quot; slideId=&quot;{6D274B19-CB3A-46D8-8656-A92DC230C154}&quot; startTime=&quot;0&quot; stepIndex=&quot;0&quot; volume=&quot;1&quot;&gt;&#10;        &lt;audio channels=&quot;1&quot; format=&quot;s16&quot; sampleRate=&quot;16000&quot;/&gt;&#10;      &lt;/audioTrack&gt;&#10;      &lt;audioTrack muted=&quot;false&quot; name=&quot;Slide 22&quot; resource=&quot;ee552455&quot; slideId=&quot;{F8311218-7382-4371-8476-7CC056262C5A}&quot; startTime=&quot;0&quot; stepIndex=&quot;0&quot; volume=&quot;1&quot;&gt;&#10;        &lt;audio channels=&quot;1&quot; format=&quot;s16&quot; sampleRate=&quot;16000&quot;/&gt;&#10;      &lt;/audioTrack&gt;&#10;      &lt;audioTrack muted=&quot;false&quot; name=&quot;Slide 23&quot; resource=&quot;1b932a9e&quot; slideId=&quot;{E62BAEBB-F94E-4471-B941-7F75DFAA2766}&quot; startTime=&quot;0&quot; stepIndex=&quot;0&quot; volume=&quot;1&quot;&gt;&#10;        &lt;audio channels=&quot;1&quot; format=&quot;s16&quot; sampleRate=&quot;16000&quot;/&gt;&#10;      &lt;/audioTrack&gt;&#10;      &lt;audioTrack muted=&quot;false&quot; name=&quot;Slide 24&quot; resource=&quot;d6a67771&quot; slideId=&quot;{F54DBDBF-2608-4B2E-A6B6-DE0C53119E5F}&quot; startTime=&quot;0&quot; stepIndex=&quot;0&quot; volume=&quot;1&quot;&gt;&#10;        &lt;audio channels=&quot;1&quot; format=&quot;s16&quot; sampleRate=&quot;16000&quot;/&gt;&#10;      &lt;/audioTrack&gt;&#10;      &lt;audioTrack muted=&quot;false&quot; name=&quot;Slide 25&quot; resource=&quot;1674ac2f&quot; slideId=&quot;{C7B3B20C-E3A9-47CD-BAD4-5E82D645B7C9}&quot; startTime=&quot;0&quot; stepIndex=&quot;0&quot; volume=&quot;1&quot;&gt;&#10;        &lt;audio channels=&quot;1&quot; format=&quot;s16&quot; sampleRate=&quot;16000&quot;/&gt;&#10;      &lt;/audioTrack&gt;&#10;      &lt;audioTrack muted=&quot;false&quot; name=&quot;Slide 26&quot; resource=&quot;258f859a&quot; slideId=&quot;{AC3717D2-F95D-463D-84FD-C43DB6EF409B}&quot; startTime=&quot;0&quot; stepIndex=&quot;0&quot; volume=&quot;1&quot;&gt;&#10;        &lt;audio channels=&quot;1&quot; format=&quot;s16&quot; sampleRate=&quot;16000&quot;/&gt;&#10;      &lt;/audioTrack&gt;&#10;      &lt;audioTrack muted=&quot;false&quot; name=&quot;Slide 27&quot; resource=&quot;ec2c091c&quot; slideId=&quot;{B98587E5-14FD-4827-BEDE-94FA7C0BD09D}&quot; startTime=&quot;0&quot; stepIndex=&quot;0&quot; volume=&quot;1&quot;&gt;&#10;        &lt;audio channels=&quot;1&quot; format=&quot;s16&quot; sampleRate=&quot;16000&quot;/&gt;&#10;      &lt;/audioTrack&gt;&#10;      &lt;audioTrack muted=&quot;false&quot; name=&quot;Slide 28&quot; resource=&quot;c2e6f013&quot; slideId=&quot;{6C5C09D5-ACB4-408D-B439-C55C742DFF97}&quot; startTime=&quot;0&quot; stepIndex=&quot;0&quot; volume=&quot;1&quot;&gt;&#10;        &lt;audio channels=&quot;1&quot; format=&quot;s16&quot; sampleRate=&quot;16000&quot;/&gt;&#10;      &lt;/audioTrack&gt;&#10;      &lt;audioTrack muted=&quot;false&quot; name=&quot;Slide 29&quot; resource=&quot;f733b655&quot; slideId=&quot;{0E747134-7661-4007-A5F8-573D88A30C7B}&quot; startTime=&quot;0&quot; stepIndex=&quot;0&quot; volume=&quot;1&quot;&gt;&#10;        &lt;audio channels=&quot;1&quot; format=&quot;s16&quot; sampleRate=&quot;16000&quot;/&gt;&#10;      &lt;/audioTrack&gt;&#10;      &lt;audioTrack muted=&quot;false&quot; name=&quot;Slide 30&quot; resource=&quot;c0fe26f7&quot; slideId=&quot;{FB4590CA-636D-4C4D-918C-12B6F4AB6411}&quot; startTime=&quot;0&quot; stepIndex=&quot;0&quot; volume=&quot;1&quot;&gt;&#10;        &lt;audio channels=&quot;1&quot; format=&quot;s16&quot; sampleRate=&quot;16000&quot;/&gt;&#10;      &lt;/audioTrack&gt;&#10;      &lt;audioTrack muted=&quot;false&quot; name=&quot;Slide 31&quot; resource=&quot;0eafca9e&quot; slideId=&quot;{A8B4D37D-3589-4994-8D4C-B5A7A209ADBD}&quot; startTime=&quot;0&quot; stepIndex=&quot;0&quot; volume=&quot;1&quot;&gt;&#10;        &lt;audio channels=&quot;1&quot; format=&quot;s16&quot; sampleRate=&quot;16000&quot;/&gt;&#10;      &lt;/audioTrack&gt;&#10;      &lt;audioTrack muted=&quot;false&quot; name=&quot;Slide 32&quot; resource=&quot;1dbca6b9&quot; slideId=&quot;{1D8B9A3B-C67B-4BC1-830D-51D610103B41}&quot; startTime=&quot;0&quot; stepIndex=&quot;0&quot; volume=&quot;1&quot;&gt;&#10;        &lt;audio channels=&quot;1&quot; format=&quot;s16&quot; sampleRate=&quot;16000&quot;/&gt;&#10;      &lt;/audioTrack&gt;&#10;      &lt;audioTrack muted=&quot;false&quot; name=&quot;Slide 33&quot; resource=&quot;907124b5&quot; slideId=&quot;{373BC0E4-7086-4469-9FB1-5002B660ED8C}&quot; startTime=&quot;0&quot; stepIndex=&quot;0&quot; volume=&quot;1&quot;&gt;&#10;        &lt;audio channels=&quot;1&quot; format=&quot;s16&quot; sampleRate=&quot;16000&quot;/&gt;&#10;      &lt;/audioTrack&gt;&#10;      &lt;audioTrack muted=&quot;false&quot; name=&quot;Slide 34&quot; resource=&quot;d94a0d0d&quot; slideId=&quot;{514DC579-73B9-42C7-BF71-AD98E3634323}&quot; startTime=&quot;0&quot; stepIndex=&quot;0&quot; volume=&quot;1&quot;&gt;&#10;        &lt;audio channels=&quot;1&quot; format=&quot;s16&quot; sampleRate=&quot;16000&quot;/&gt;&#10;      &lt;/audioTrack&gt;&#10;      &lt;audioTrack muted=&quot;false&quot; name=&quot;Slide 35&quot; resource=&quot;44e81c10&quot; slideId=&quot;{5CFECC63-C9FB-4789-84F1-42B058AB8882}&quot; startTime=&quot;0&quot; stepIndex=&quot;0&quot; volume=&quot;1&quot;&gt;&#10;        &lt;audio channels=&quot;1&quot; format=&quot;s16&quot; sampleRate=&quot;16000&quot;/&gt;&#10;      &lt;/audioTrack&gt;&#10;      &lt;audioTrack muted=&quot;false&quot; name=&quot;Slide 36&quot; resource=&quot;56712a76&quot; slideId=&quot;{F65D3B7B-693B-45A2-A85D-822E09997766}&quot; startTime=&quot;0&quot; stepIndex=&quot;0&quot; volume=&quot;1&quot;&gt;&#10;        &lt;audio channels=&quot;1&quot; format=&quot;s16&quot; sampleRate=&quot;16000&quot;/&gt;&#10;      &lt;/audioTrack&gt;&#10;      &lt;audioTrack muted=&quot;false&quot; name=&quot;Slide 37&quot; resource=&quot;191a1826&quot; slideId=&quot;{59087F79-7F9C-4217-98BE-A2FD0163596A}&quot; startTime=&quot;0&quot; stepIndex=&quot;0&quot; volume=&quot;1&quot;&gt;&#10;        &lt;audio channels=&quot;1&quot; format=&quot;s16&quot; sampleRate=&quot;16000&quot;/&gt;&#10;      &lt;/audioTrack&gt;&#10;      &lt;audioTrack muted=&quot;false&quot; name=&quot;Slide 38&quot; resource=&quot;f73d2f3c&quot; slideId=&quot;{65D1CC59-349E-4B4F-A52B-B87DB79EFE7F}&quot; startTime=&quot;0&quot; stepIndex=&quot;0&quot; volume=&quot;1&quot;&gt;&#10;        &lt;audio channels=&quot;1&quot; format=&quot;s16&quot; sampleRate=&quot;16000&quot;/&gt;&#10;      &lt;/audioTrack&gt;&#10;      &lt;audioTrack muted=&quot;false&quot; name=&quot;Slide 39&quot; resource=&quot;7b1145c9&quot; slideId=&quot;{E4B36BB8-3E51-4895-9971-210782C94AA7}&quot; startTime=&quot;0&quot; stepIndex=&quot;0&quot; volume=&quot;1&quot;&gt;&#10;        &lt;audio channels=&quot;1&quot; format=&quot;s16&quot; sampleRate=&quot;16000&quot;/&gt;&#10;      &lt;/audioTrack&gt;&#10;      &lt;audioTrack muted=&quot;false&quot; name=&quot;Slide 40&quot; resource=&quot;e7bce448&quot; slideId=&quot;{43756648-9CE4-47BD-A79B-B518F2FAE487}&quot; startTime=&quot;0&quot; stepIndex=&quot;0&quot; volume=&quot;1&quot;&gt;&#10;        &lt;audio channels=&quot;1&quot; format=&quot;s16&quot; sampleRate=&quot;16000&quot;/&gt;&#10;      &lt;/audioTrack&gt;&#10;      &lt;audioTrack muted=&quot;false&quot; name=&quot;Slide 41&quot; resource=&quot;0c7b656a&quot; slideId=&quot;{6EB9A079-426B-41D9-A105-B6F54713FEC7}&quot; startTime=&quot;0&quot; stepIndex=&quot;0&quot; volume=&quot;1&quot;&gt;&#10;        &lt;audio channels=&quot;1&quot; format=&quot;s16&quot; sampleRate=&quot;16000&quot;/&gt;&#10;      &lt;/audioTrack&gt;&#10;      &lt;audioTrack muted=&quot;false&quot; name=&quot;Slide 42&quot; resource=&quot;769aceca&quot; slideId=&quot;{A99FE330-B661-4905-8F17-ECC943BD980B}&quot; startTime=&quot;0&quot; stepIndex=&quot;0&quot; volume=&quot;1&quot;&gt;&#10;        &lt;audio channels=&quot;1&quot; format=&quot;s16&quot; sampleRate=&quot;16000&quot;/&gt;&#10;      &lt;/audioTrack&gt;&#10;      &lt;audioTrack muted=&quot;false&quot; name=&quot;Slide 43&quot; resource=&quot;1dbf3d03&quot; slideId=&quot;{DD6A750A-4689-413B-83BE-8A90023988BD}&quot; startTime=&quot;0&quot; stepIndex=&quot;0&quot; volume=&quot;1&quot;&gt;&#10;        &lt;audio channels=&quot;1&quot; format=&quot;s16&quot; sampleRate=&quot;16000&quot;/&gt;&#10;      &lt;/audioTrack&gt;&#10;      &lt;audioTrack muted=&quot;false&quot; name=&quot;Slide 44&quot; resource=&quot;18e7808b&quot; slideId=&quot;{14CCEA22-6F2A-460F-92AE-EDD532869467}&quot; startTime=&quot;0&quot; stepIndex=&quot;0&quot; volume=&quot;1&quot;&gt;&#10;        &lt;audio channels=&quot;1&quot; format=&quot;s16&quot; sampleRate=&quot;16000&quot;/&gt;&#10;      &lt;/audioTrack&gt;&#10;      &lt;audioTrack muted=&quot;false&quot; name=&quot;Slide 45&quot; resource=&quot;41c4d258&quot; slideId=&quot;{AB1CC37B-6FC6-4458-A253-379C7764A894}&quot; startTime=&quot;0&quot; stepIndex=&quot;0&quot; volume=&quot;1&quot;&gt;&#10;        &lt;audio channels=&quot;1&quot; format=&quot;s16&quot; sampleRate=&quot;16000&quot;/&gt;&#10;      &lt;/audioTrack&gt;&#10;      &lt;audioTrack muted=&quot;false&quot; name=&quot;Slide 46&quot; resource=&quot;2855f37a&quot; slideId=&quot;{D9EBF3FC-C34F-4839-BFE6-681A9EDE8882}&quot; startTime=&quot;0&quot; stepIndex=&quot;0&quot; volume=&quot;1&quot;&gt;&#10;        &lt;audio channels=&quot;1&quot; format=&quot;s16&quot; sampleRate=&quot;16000&quot;/&gt;&#10;      &lt;/audioTrack&gt;&#10;      &lt;audioTrack muted=&quot;false&quot; name=&quot;Slide 47&quot; resource=&quot;68fe5b07&quot; slideId=&quot;{5591BED4-FC2B-4B8D-BBB2-370D6949FFD9}&quot; startTime=&quot;0&quot; stepIndex=&quot;0&quot; volume=&quot;1&quot;&gt;&#10;        &lt;audio channels=&quot;1&quot; format=&quot;s16&quot; sampleRate=&quot;16000&quot;/&gt;&#10;      &lt;/audioTrack&gt;&#10;      &lt;audioTrack muted=&quot;false&quot; name=&quot;Slide 48&quot; resource=&quot;55033914&quot; slideId=&quot;{292CC860-42C2-4F5A-B8E6-412601F7136E}&quot; startTime=&quot;0&quot; stepIndex=&quot;0&quot; volume=&quot;1&quot;&gt;&#10;        &lt;audio channels=&quot;1&quot; format=&quot;s16&quot; sampleRate=&quot;16000&quot;/&gt;&#10;      &lt;/audioTrack&gt;&#10;      &lt;audioTrack muted=&quot;false&quot; name=&quot;Slide 49&quot; resource=&quot;8406ae72&quot; slideId=&quot;{180CDB59-C3D1-4873-9B8E-5D6B5CCB0496}&quot; startTime=&quot;0&quot; stepIndex=&quot;0&quot; volume=&quot;1&quot;&gt;&#10;        &lt;audio channels=&quot;1&quot; format=&quot;s16&quot; sampleRate=&quot;16000&quot;/&gt;&#10;      &lt;/audioTrack&gt;&#10;      &lt;audioTrack muted=&quot;false&quot; name=&quot;Slide 50&quot; resource=&quot;8a3e41ae&quot; slideId=&quot;{A583D1D1-26B4-419D-B83E-8048D2D57C70}&quot; startTime=&quot;0&quot; stepIndex=&quot;0&quot; volume=&quot;1&quot;&gt;&#10;        &lt;audio channels=&quot;1&quot; format=&quot;s16&quot; sampleRate=&quot;16000&quot;/&gt;&#10;      &lt;/audioTrack&gt;&#10;      &lt;audioTrack muted=&quot;false&quot; name=&quot;Slide 51&quot; resource=&quot;44a24a28&quot; slideId=&quot;{36A38FF8-438E-4C9F-B259-E38A50B80FD7}&quot; startTime=&quot;0&quot; stepIndex=&quot;0&quot; volume=&quot;1&quot;&gt;&#10;        &lt;audio channels=&quot;1&quot; format=&quot;s16&quot; sampleRate=&quot;16000&quot;/&gt;&#10;      &lt;/audioTrack&gt;&#10;      &lt;audioTrack muted=&quot;false&quot; name=&quot;Slide 52&quot; resource=&quot;84c1dab5&quot; slideId=&quot;{96A99B07-4045-4052-8540-792D0CBFCBD2}&quot; startTime=&quot;0&quot; stepIndex=&quot;0&quot; volume=&quot;1&quot;&gt;&#10;        &lt;audio channels=&quot;1&quot; format=&quot;s16&quot; sampleRate=&quot;16000&quot;/&gt;&#10;      &lt;/audioTrack&gt;&#10;      &lt;audioTrack muted=&quot;false&quot; name=&quot;Slide 53&quot; resource=&quot;f9a59a96&quot; slideId=&quot;{762D9604-FA67-4743-A58B-8476CF57B91C}&quot; startTime=&quot;0&quot; stepIndex=&quot;0&quot; volume=&quot;1&quot;&gt;&#10;        &lt;audio channels=&quot;1&quot; format=&quot;s16&quot; sampleRate=&quot;16000&quot;/&gt;&#10;      &lt;/audioTrack&gt;&#10;      &lt;audioTrack muted=&quot;false&quot; name=&quot;Slide 54&quot; resource=&quot;5e1f96a9&quot; slideId=&quot;{76422244-9F01-4C68-84F1-3ACCCCAC2281}&quot; startTime=&quot;0&quot; stepIndex=&quot;0&quot; volume=&quot;1&quot;&gt;&#10;        &lt;audio channels=&quot;1&quot; format=&quot;s16&quot; sampleRate=&quot;16000&quot;/&gt;&#10;      &lt;/audioTrack&gt;&#10;      &lt;audioTrack muted=&quot;false&quot; name=&quot;Slide 55&quot; resource=&quot;6be162cb&quot; slideId=&quot;{B90DECA0-A6A8-4F4D-B83B-917CF2A83D0A}&quot; startTime=&quot;0&quot; stepIndex=&quot;0&quot; volume=&quot;1&quot;&gt;&#10;        &lt;audio channels=&quot;1&quot; format=&quot;s16&quot; sampleRate=&quot;16000&quot;/&gt;&#10;      &lt;/audioTrack&gt;&#10;      &lt;audioTrack muted=&quot;false&quot; name=&quot;Slide 56&quot; resource=&quot;2dfc2efb&quot; slideId=&quot;{C4CDAE85-8169-4BB8-BD24-7DBF4BCF3CBA}&quot; startTime=&quot;0&quot; stepIndex=&quot;0&quot; volume=&quot;1&quot;&gt;&#10;        &lt;audio channels=&quot;1&quot; format=&quot;s16&quot; sampleRate=&quot;16000&quot;/&gt;&#10;      &lt;/audioTrack&gt;&#10;      &lt;audioTrack muted=&quot;false&quot; name=&quot;Slide 57&quot; resource=&quot;70d600c2&quot; slideId=&quot;{63DED7D9-C205-4BC4-96EE-6D534631D9F6}&quot; startTime=&quot;0&quot; stepIndex=&quot;0&quot; volume=&quot;1&quot;&gt;&#10;        &lt;audio channels=&quot;1&quot; format=&quot;s16&quot; sampleRate=&quot;16000&quot;/&gt;&#10;      &lt;/audioTrack&gt;&#10;      &lt;audioTrack muted=&quot;false&quot; name=&quot;Slide 58&quot; resource=&quot;171efe3b&quot; slideId=&quot;{A9882AC2-D2D3-427D-9671-43844FFC6DEC}&quot; startTime=&quot;0&quot; stepIndex=&quot;0&quot; volume=&quot;1&quot;&gt;&#10;        &lt;audio channels=&quot;1&quot; format=&quot;s16&quot; sampleRate=&quot;16000&quot;/&gt;&#10;      &lt;/audioTrack&gt;&#10;      &lt;audioTrack muted=&quot;false&quot; name=&quot;Slide 59&quot; resource=&quot;dc2b5215&quot; slideId=&quot;{E0CADBF6-E352-4979-81A1-4CF3E10250C6}&quot; startTime=&quot;0&quot; stepIndex=&quot;0&quot; volume=&quot;1&quot;&gt;&#10;        &lt;audio channels=&quot;1&quot; format=&quot;s16&quot; sampleRate=&quot;16000&quot;/&gt;&#10;      &lt;/audioTrack&gt;&#10;      &lt;audioTrack muted=&quot;false&quot; name=&quot;Slide 60&quot; resource=&quot;e07bb017&quot; slideId=&quot;{BF1C7488-8FFA-49F8-8623-E66594AC8F83}&quot; startTime=&quot;0&quot; stepIndex=&quot;0&quot; volume=&quot;1&quot;&gt;&#10;        &lt;audio channels=&quot;1&quot; format=&quot;s16&quot; sampleRate=&quot;16000&quot;/&gt;&#10;      &lt;/audioTrack&gt;&#10;      &lt;audioTrack muted=&quot;false&quot; name=&quot;Slide 61&quot; resource=&quot;b2758d7d&quot; slideId=&quot;{564339AB-4079-43F9-A681-5380202C010D}&quot; startTime=&quot;0&quot; stepIndex=&quot;0&quot; volume=&quot;1&quot;&gt;&#10;        &lt;audio channels=&quot;1&quot; format=&quot;s16&quot; sampleRate=&quot;16000&quot;/&gt;&#10;      &lt;/audioTrack&gt;&#10;      &lt;audioTrack muted=&quot;false&quot; name=&quot;Slide 62&quot; resource=&quot;800531e5&quot; slideId=&quot;{0065BFD7-2A1F-4755-A510-AE094B4830D7}&quot; startTime=&quot;0&quot; stepIndex=&quot;0&quot; volume=&quot;1&quot;&gt;&#10;        &lt;audio channels=&quot;1&quot; format=&quot;s16&quot; sampleRate=&quot;16000&quot;/&gt;&#10;      &lt;/audioTrack&gt;&#10;      &lt;audioTrack muted=&quot;false&quot; name=&quot;Slide 63&quot; resource=&quot;00f405f8&quot; slideId=&quot;{96AA8005-660E-4B25-9E22-FEE0A09AE0CA}&quot; startTime=&quot;0&quot; stepIndex=&quot;0&quot; volume=&quot;1&quot;&gt;&#10;        &lt;audio channels=&quot;1&quot; format=&quot;s16&quot; sampleRate=&quot;16000&quot;/&gt;&#10;      &lt;/audioTrack&gt;&#10;      &lt;audioTrack muted=&quot;false&quot; name=&quot;Slide 64&quot; resource=&quot;54e3deed&quot; slideId=&quot;{D98F704A-6D4A-4062-ABFE-5C395006CC43}&quot; startTime=&quot;0&quot; stepIndex=&quot;0&quot; volume=&quot;1&quot;&gt;&#10;        &lt;audio channels=&quot;1&quot; format=&quot;s16&quot; sampleRate=&quot;16000&quot;/&gt;&#10;      &lt;/audioTrack&gt;&#10;      &lt;audioTrack muted=&quot;false&quot; name=&quot;Slide 65&quot; resource=&quot;3c8e923c&quot; slideId=&quot;{F09E057D-A156-4390-9785-F16DCD3F8017}&quot; startTime=&quot;0&quot; stepIndex=&quot;0&quot; volume=&quot;1&quot;&gt;&#10;        &lt;audio channels=&quot;1&quot; format=&quot;s16&quot; sampleRate=&quot;16000&quot;/&gt;&#10;      &lt;/audioTrack&gt;&#10;    &lt;/audioTracks&gt;&#10;    &lt;videoTracks/&gt;&#10;  &lt;/narration&gt;&#10;&#10;&lt;/presentation2&gt;&#10;"/>
  <p:tag name="ISPRING_DEFAULT_PRESENTE_ID" val="{5B8795C3-2823-4E39-89C7-D9A1EEC9D623}"/>
  <p:tag name="ISPRING_PRESENTER_PHOTO_0" val="png|iVBORw0KGgoAAAANSUhEUgAAAZAAAADDCAYAAACs0kchAAAAAXNSR0IArs4c6QAAAARnQU1BAACx&#10;jwv8YQUAAAAJcEhZcwAADsMAAA7DAcdvqGQAAPCLSURBVHhe7F0HWBVH1/5N78VE0ywxxhRj7733&#10;qNHEbhJ7772LvYAgIiJNQBQUUZp0UHrvvfeqAgKi9Dv/effeMevNxZLkS93zPO+z9+6dnTkze+a8&#10;c2Zm9/6fJJJIIokkkkgiiSSSSCKJJJJIIokkkkgiiSSSSCKJJJJIIokkkkgiiSSSSCKJJJJIIokk&#10;kkgiiSSSSCKJJJJIIokkkkgiiSSSSCKJJJJIIokkkkgiiSSSSCKJJJJIIokkkkgiiSSSSCKJJJJI&#10;IokkkkgiiSSSSCLJXyz9NgS+OkI79oNxp+LajzsT22W0bnTfCboxQ8Zpx4wcqxc7Ckd8n0Dn8fsY&#10;zYjPkb6fZuCriiwkkUQSSST5L8iA40lvjtaO7jReJ2b8WJ2YreN0oo3G6MQ4jTkVHTFWJzqHUDnu&#10;dAz7Vj+ZTTRME474Tukqx56OyRmrHRM55lSs8zjdWKMxp2O2jdWJ+na0dmKncadS31IUIYkkkkgi&#10;yb9FBhz3f3O0VtTAMSdj1o8+GXN1zKm4GCKMygn6qWyiUQabcDaFTdBLYuPPJLDxuvFEGLFs3CmA&#10;iANHnVjhPH5HOqQXrqPrx2pH3xurHRs7Rjvm2uhT0RtHaUcPGqcWLJGJJJJIIsk/WcZoxn8+Qjt6&#10;0VitmKtjT8VlUuTROEFfThjjTieQ849ho09Gs1Fa0XSMegQjNX8Bkc8jv8nTRwvXjzsdLycgypfy&#10;l42jcsacjLYZpRm1ZOSJ6C8UqkgiiSSSSPJPkCGaMZ1HnIzaRdFAxBjt2KpxZyi60EthRCJEBiCM&#10;X8hhxIkoNlwjkg1Tj3gEQ4//AuXfkB7X8TyQH/JF/igH5Y3Wjrk/6mRU9Eit6D3DdeK6KlSTRBJJ&#10;JJHk7yhDjgd1GKEVs5OcdsLoU7H1Y08nsrE6CYgMRGQRxYYRAQxVkMTgYxFs0NEINvCIAofD2cBD&#10;KoDzijRIj+sEggGpUH7Il5MKykO5Y3QT2RjSY+TJ6KThJ6N2Dz8e+qVCVUkkkUQSSf4OMsog4+2R&#10;WjHzKOoIGKEVJRtDxDFaO46NEpMGOfsh5PTh+AccCWcDiBAGEDH0PxjG+hwIY733h8qxT46++8Me&#10;gp/jaZC+H12H64V8KD/ki/xRDicTlA89oA/pJhtxMjpo+MnohYOOxr6rUF0SSSSRRJK/SgapR3QZ&#10;phV1foRW5N1RNOIfqR0rRAHyaalIwakPQYRBjr7/oTCBMEACPdWAENZ9TwjruiuYdd0dzHrRuV57&#10;Q1hfIosBRBIc/Sg9zuN3pEN6XIfrkQ/yQ77IH+WgPIFMqHxEJ8JUF+kF/YZrRVUM04qwGHoyqpui&#10;CpJIIokkkvyZMloj+vVhJ6LmDtOMjBp5OomNIAc9nBz1UGF6KpINpkhgEKaceJShII3uRATddoew&#10;TjuD2Tc7gtg324NYZzr2oHN96fd+RB4DiTQGizAIJIKohH7vQcSB9LgO1yMf5CcnFIpOQCaUHuWi&#10;fOgBfaAX9IOeIykiIdKLGawVOW+obvwbiipJIokkkkjyvxYij5Y0uj9ITrl4pE4SG6YZLTjoIQri&#10;GChMUZHTJ0eOqaceRBqIHDrvlDv+r7YGsi82B7Kv6diFSKDnrhDWT42cPjn/IUQ2w8n5A8MURwDn&#10;8TvSIX1Xug7XIx/kJxAR5Y9yUB7KRfnQA/pAL+gHPaEv9B6qGXVriHrEkaHq8R8qqiaJJJJIIsn/&#10;SgafiGs9SD3CbJhWTPVw7QQ29ESU4JyFiONohOCw+5Kzx3QTHHkXcuiIEuDsO2wOYO03+rN26/1Y&#10;Bzp2onM9yOkPIGc/+EAoG0FEMZbyGH8skn2rHsW+PU6gI77jPH5HOqTHdbge+SA/5Iv8Uc43VF6X&#10;XXIigR59SB/oJSy+C7oSkWBtBvprxtRQfS4OPRr0qaKKkkgiiSSS/NEyVDPi80HqkfbDTsbLhmvF&#10;yyOOYxRxELCQ3e9guLAe0UNNHnFgiokTR7sN/qz1Wl/28Wpfcvj+rOPWANaTHP0gIoPRR8PZJIoM&#10;pp+KZnN0Y9ncM7HsZ724h8B3nMfvSDeG0uO6XpgGo3w+o/yQL/JHOQ+JhMoXIhLSB3pBP+g5EESC&#10;tRnSf5hWHBt+Mp4NOh7h2P9w+FeKqkoiiSSSSPJHyVDN+M8HaUQ5DdNOxKidDVFEHINAHBQZ9FIQ&#10;R7e98qkqYXppi5w42qz1Yx+t9GEtV/iw1uToO2+lqIPSjj4czqZqyUljoUECW26cyNaaJbP15kls&#10;08Xkh8B3nMfviygd0uO60Zgqo3yQH/L9gPL/kNBGQSRfKIgE+nTbIycS6Al9oTf0Rz1QH9RrkEa0&#10;m0QikkgiiSR/oGDaasDRCMchJxPYYI0YNghRB0UB2EKL6aqe+8IEB915F0UE24PYF4gKHhKHL2ux&#10;zJs1X+LFWq32Yd3o96EHwtjkE5FszulYtsQoga0/n8S2WqSyXVZpbN/VdHbQJoMdsctkR+0zhSO+&#10;4zx+R7p1lB7XzTkdJ+QzjHRAviARlIPyUC7Khx4gsm+2BQn6QU8stkNv6I96oD6DNaLZkJOJbMCx&#10;KJc+B4PbKaouiSSSSCLJb5W+h4M+6Hc08vIgzQQ2UD2aEZGw/kLUIX9+A1tpu5BT7kSj/K+2BbIO&#10;mwLYp+v92CfkzFsu92HvLZWTR5s1PqzHjiA2kkb/005GswX6cWyNWRLbZpkikMNRIgpNx2x2yiWb&#10;nXHLYXruuczAI4+dpSO+69B5/I50SI/rcP1Cymc6XodC+fbYGSyUg/LeW+ItlA89Pl3nJ+gF/aAn&#10;1mUQjQjPk2BrMSIZqhfqN1gzib5HXu1xKOwjRRNIIokkkkjyrNJzW/jbvQ9FavU7Ft0w4HgM63ck&#10;kpxrBOtLTrfXPvmWXKwxdNoRyL6kqAML2Rj1f7jCm71PxPE+OfKWFA0gMuhOacaQo55xKpotMohn&#10;GyiK2GOVSoSQwbScsgTCMLqZx0y989kF33x20a+AWRJwxHecx+8gFKTHdbge+Sym/GacimFjKf/u&#10;OwOJRIi8qFyUDz2gT2vSC/pBT+gLvaF/L4qeEI0IpEj1Qz37H49u7HM06lRXtah3FE0hiSSSSCLJ&#10;U8uVK8/3Phy2ou/RiLv91eME59r3cATrczBcMWUV+nBb7peiRXI46/fguAkfLvdmbYg8um4NZCMP&#10;hrLp2jFsiWEC23QhmalZpzF1h0x22jWHGd3IY+d9iDD8C9mVoCJ2LaSI2YQWMzuCLQHfcR6/Ix3S&#10;n6aoBNcjH+SHfGdoIxIJFcoDiaD895ciGvFiHwgk4svagURIX77tF8+QoD6oF+onkCTqeyyqvM+R&#10;iNVD1bxeULSIJJJIIokkTyM9D0cN7HMkMrm/RgI51SjW53A463VATB4hrOM2vlDux1qRc24J8iCH&#10;3ZJG/R9jMXu1D/t6YwAbui+ETdWMYgvPyiOPvVfk5IGpKROvfDlxBBNphNxi9uG3mVPkbeYafYe5&#10;EHDEd5zH79bBxUJ6RCS4XkNBIhvMk9gi/Xj2PR5m3E+6bQoQyv8Yi/eIRqAXEUorIhboC72hf+cd&#10;WBcJZT2oXqhfn0OIRKIY6t3naGRav8ORQxVNIokkkkgiyZOk66GoT3odiXDsdyKJ9QF5kFPtfTCM&#10;9dgfyrrtDVU81xEkPMQnX+8gJ72cRvrkpD8gZ92KyKPtGh/2BTnqvruD2cTjEeznM7FsnVkS222V&#10;ytTtM5kuRR7nbsrJ41pIMXMIu8WcI+8wt5g7zCO2hN2IKyXIj/iO8/jdIey2kP5SQKFwPfLRoPz2&#10;XEll6yn/eVTOJHWKJKhclA89oA/0EshtmZegL/TmDzN2IhLpChKh+vU+QNEI1ZfIk6H+vQ5HuHU/&#10;GNFW0TSSSCKJJJI8Rpr1OhK+udeRqOo+x2JZb3KmGJl3R+RB5NGZHPPX2Gm1RU4erchBY3suRvgf&#10;kHNuRSP+T2mU//k6P9aZRvmjDoWxmdrRbIVRPNtmkcIO2WSwU87ZzMgzj1n4FTLroGJmT+SBKMOd&#10;SAKk4ZVQyrziS5m34ojvOI/fnRGNUHpch+sxnaVD+R2mfLdbpgjlzBKmssKE8qEH9IFe0E+IREhf&#10;6A39O4BEqD6dsEOL6od6or6ot1D/I5G11B47/o+xZor2kUQSSSSRRJV02x/Zu8eh8OQ+6vGsJznR&#10;njQih1PtCvLYFcI60mi9g0Ae/qzVal/2gbDTisiDIhA46XbkrDuQY+640Z/12RnIJquHs/l6sWzj&#10;+USmdiWNnXDIEhbCzbzz2WWKIrDG4Rgun7Li5OGbSEgq+wX0nZOIG6VDelx3ObBQyAf5IV/kv4HK&#10;WUDlTaYopO+uIEEP6AO9BBLhkRLpDf1RD5BIxx3Y5hsi1BP1Rb1Rf7RDjwNh6d33h/RXNJEkkkgi&#10;iSTK0lEt/qXuB8L0eh6NZT0ORpDjDGfdyJl2wbQVyGN7MPtyaxD7bEMAa70Gu618WYul3vJpoZXe&#10;5KR92BfrfAWn3WWLPxu2L4RN14piywwRfSSzQ9fSFdFHLrvgk8+sAosEInCKuC1MUYEgEHX4JpYx&#10;PxHwHed5FIL0WGC/QtcjH6MbuUK+hyl/lLOcopAZJ6PY8P2hgh7QB3pBP+gJfaE39Ec9UJ8viRRR&#10;P9QT9UW9UX+0Q8+jcaz7gQjDtmperyiaShJJJJFEErF0ORg+otv+sOIeR2JY9/0UdaiRAwZ57Ebk&#10;IZ+2+mxTIGu9zp99uMrnIXl8tMJbvuZBI/2vN/qxzpv9WY9tgWzM4XA2RyearTqXwHZeSmFHbDKY&#10;jnOW4PCxPdc6qIiI4JZACA+nrxQk4qMgDX7E+UcIRJjGKhLyQX6YxjpqmyGUs5rKm0vl4kn3Xlgo&#10;J32gF/SDntD3IYlQVNJ6rT/7DCQDEqF6or6oN+qPdkB7dDsQfqvL/vCxiqaSRBJJJJGES0+D8Be7&#10;7g816nE4jnXbT5EHOU8sLGO3FV5OiMjjc+EhQX/28Rr50+XYqgtn3Ga1N2u/1pd9tcGPfbPJn3Xd&#10;EsD67QpiE49FsJ9Ox7C1Jols9+UUdtiGIhAnikDI4ZsLEUghsw1RTGFF3WYesUQisSXsJhHFzXgi&#10;k/hS4YjvOI/fkU6YwqLrcD3yQUSDfI9Q/ihnnWki+1k3ln1L5fcnPbpuDRD0gn7QE7uzoHcL0h/1&#10;wHu02hK5oH5fbpW/jLET1Rv1RzugPXociWdd94ebfX7K+WVFk0kiiSSSSALpuj9sYJf9YQXdDkSR&#10;0wxjXUAeu+T/2/HVtl/IA1M+eMIbD+h9sMyHtcLU1Vo+dSWPPrqTwx64O4hNOhbO5pMjX0sOfRci&#10;EIoQ4OgNFGsgl/wL2VUsolMU4khRhTORgwsBUYaHACINOuK7S7T8d6RDelyH689TPsgP+SICQTko&#10;b8GZWDb5eLigB/SBXtBPmMoifaH3h6Q/6oH6tKJ6oX6oJ+oLEkH90Q5oD7RL133hxV3VwoYpmkwS&#10;SSSRRBJI130RR7sdiiZHGQlHqVg0D2Xf7AhhX20NZu2xZXdDAGu1mghkBR7S82WtVvkKO5w6bCDn&#10;TCP8LhR5dCfn22tHMBu8N4R9px7J5p+Jowgkie26nMaO2WWyk+TosehtcjOfWfgVCCQg34l1W9jK&#10;e50IAjuynKPuPAS+4zx+RzpOHrge+SA/bcoX+e+mctaaJrH5enFsCpU/BE+bkz7QC/pBT+j7KUUi&#10;0B/1QH0+oXqhfqjnl1Rf1Bv1Rzt03QcCiWTdD8WwrgeiNNTU2HOKZpNEEkkk+W9Lz2PhbboeiIzo&#10;humrAxGsq1o460Kj7k67Q1nH7SHsiy1B7LNNQazt+gD2ySp/9uFKP+H46Vo/9vk6f/YVjdo7bQ5g&#10;3chJ9yRn3WdnCBuqFsKmaMgJZM25JLbDIpUdsckUdkudds1lBp55zNQLrykpZJb+eNK8mF0LviU8&#10;LGgXikVyHDnkDxHid6RDelyH6w0pH+SHfJH/TstUtoYICwQylcqHHtAHekE/6Al9P6doA/rz+nxM&#10;x7Z0Dms8qC/qjfp32Yu1oHChXdA+XQ6Ex/Q6GvqZoukkkUQSSf7b0vVw1I/dDkXWdMNi8UGKQPaH&#10;s87kNDvtDmNf7whlHWhE3o4IpM36QPbRan/2yRo/1paIoz3edEvOuCON7LtsDWQ9yEn33hXC+u4O&#10;YUP2hbLJJ6LYj7pxbAURyNaLqWyfNV6amMW0nHKYrlsuM7yRJzwMeN6nkF30K6KooohZBWJ3lRzY&#10;pfXLZ0QdWDQvEtLjOlx/hvLRcswR8t13NUMoZyWV9xMR13dU/pD9oYI+0Av6QU/o+yXpDf1RD9QH&#10;9UL9UE/U9yuq9zdUf7QD2gPt0u0wRSCHIuu7Hoqar2g6SSSRRJL/rqipqT3X7UikQfdjMaz70WjW&#10;7RBFIDTa7ryPIhAafX9NjrfDtmD22eYg1hpTWORw21Ak8tnGQPal4knuLtuDWPedwawXjfT77gll&#10;/faGsEF0/USNKDb7dBxbapTANpgnC9NYB65lMnWKFrSdc9hpl1ym75HLjL3ymTERgplPgfCuK0QX&#10;5iLgO87jd6RDelyH67Vd8E6sLCFf5L/xQjJbRuWhXJQ/eH+YoA/0gn7QE/p2JL2hP+qB+qBeqB/q&#10;ifp+RWlRf7QD2gPt0v1INOt+PJaIJNJk+vQrzyuaUBJJJJHkvyldNILbdT8eGd9LK4n1IALpfiSK&#10;dSdn2YWcZic1IhAahXfYHsI+2xrE2m4KZG3J4cLJfrElmHUkR9uZHHI3Ipme5KD77CFnrRbK+pPT&#10;HUAj/3HH8S+DsWyBQQJbbZbMNluksj0UhRy0yWTHyOmfcMxm2q5EBO657Ix7HjOgiEIAkYSRCIYE&#10;/tsZjzwh/SlMW9H1xykf5Id8N1ukCeWgPJSL8qEH9IFe0A96Ql/oDf1RD9QH9UL9UE/UF/VG/dEO&#10;aA+0S49j0ayXZiLrdjw6qfuRiM8VTSiJJJJI8t+UnieipvTUiC7vTQTS83g06wECORwlTNl03hfB&#10;OpLT/WJHKPt8WwhrtxmL6eR0t4awr7bJt/h2xdQQRvc0Wu9L6EfOuv/+cHLa4WzY4Qg2RSuG/Xgm&#10;ni0xSmLrzFPY1ktp5Owz2D6KGA7bZbFj13OYhlMO03ImUnDLZToC8LbdR4Hz+F2Log6kP07X4fr9&#10;lM+eKxlsG+W7zjyVLTFOEsqbSuUOp/KhB/SBXtAPekJf6C1/IWSoUB/UC/VDPVFf1Bv1Rzt0P0Tk&#10;Qe2C9umtlciovSp7qkdNVzShJJJIIsl/U3qrx+zqdSK2sbdmAut1PIb1pFF2jyPRcgI5EMm+UQtn&#10;X+0OZx3IqbYnZ9uB8NWOMPbNTryVF86YnDKl6UPOtg8d+5HDHkCj9gH7I9ggOo5Tj6FoIJ79rJ/I&#10;lpkkszXk5DdRpLDDKoPtJiI5YJPFDhARHLbLJjKhiIKgriCVh3AEYch/Rzqkx3UgIuSzyTKNraV8&#10;kT/KQXkod7BCD+gDvaAf9IS+0Bv6d6J6oD6ol1A/qifqi3qj/miHHkSoaBe0D9qpN9pLPWa/ogkl&#10;kUQSSf6Dosae66sZZ93vTAaNrONZb41Y1ks9VnCWmO/vSiPvTvsj2dd7ItiXu8IFfEXouDuCdaZz&#10;3faGs55qEaw3pelDzrYfOev+dAQGkOMFhtLIfZJWHJt1JpHNM0xmS0xS2MrzqWzdxTS2+VI6226V&#10;yXZZZ7K917KYmk02228rxwEl4Bx+Rzqkx3W4HvkgP+SL/GfpJgrloVyuA9cJ+kFP6Au9oT/qgfqg&#10;XryOqC/q3fUgRWPUDj2PEnlQu6B9emvGs3666ayPVpy99F8hkkjyJ0l8fPwbycnJ72dnZ7fLy8vr&#10;QOhaWFjY+86dO71ycnIG5+fnz6fvywkr6LcfKd2A3NzcPkBmZmbX9PT0Dmlpaa0pn+ZWVlavKrKV&#10;5HdI52MxrfrpJIQP1M9mfU/Gs77kHHufiKORdhyRCBaLY1inA9Hsm31R5FQjWUfCN3spMlEj50ro&#10;vg/OOIr1IsAx9yeHO+BQNB2jyXHTkT4PPBzNRhyPZZMo/+nk3H8ySGYLjFPYMtNUttKcIoeL6WyD&#10;BciAcDmTbbuSybYSOeDIwb/jd6RDelyH65EP8kO+M0AeVM5IKg/lonxBD+gj6CXXE/pCb+iPeqA+&#10;qBfqh3p+o0bESfVG/XtQO6A90C5oH7TTQP0s1vdUfGx/Dek175JI8ocLOf+PiAS6FBcXjy4pKZlH&#10;x10Ek6KiIvtbt27F3b59O5OIo7qyspJVVFQ8FkhD6e/R9el0bRAdrQsKCs4Q4awi4pmUkpLSNyoq&#10;6lMqVnrd9jNKX92Evv3PJKcPMshm/U4nsX6nEllf7QQaXceznjTa7kGOs+uRGNblEBHJfjruj2ad&#10;D8Sw7gfJsRJ6kWPuQ78JIIfdl9L2J6c7gCAc6Ts+DzoSy0ZqxLOJlP+0M0lsjgE5fKMUtsgkjS05&#10;n8aWnycyuJDOVltkCFhLWG+Z+RD4vkbxG9IhPa7D9T8ZpQr5Id9JlP+oE/FCeSgX5Yv16UffoSfX&#10;GfqjHqgP6oX6CfWk76h3dxAptUMfEAe1C9oH7TTIIIv1103M6amTPFDRlJJIIslvFXLqn5FDH0XH&#10;ZWVlZVrk6J3J6ScRGurr61l1dTW7f/8+u3fvHisvL2d3795lpaWljMjlqUB5CteBUKqqqoS86urq&#10;hPNUZh4RkzeVeYqIZUlcXNzAY8eOva1QTZLHyICzyd8N0E++Pcgwkw3QTWYDyDn2B4mcTBTm+nuR&#10;0+9xLI51O0JEciiWdSfgYbqeh2lUTsfedOwLkMMG+h0lx03HgYT+dL4/HLmAODboaBwbcSKBfXsq&#10;iX2nm8Sm6aWwWeT45xqlsXnn0th8IoNFphlsoVk6W3o+gwjiF+D7IjqP35EO6XEdrkc+yA/5jqT8&#10;B5G+KA/lonzoAX3wHfpxXaE39Ec9UB/UC/VDPVFf1LunOkVk1A59tRKEdkH7oJ3QXgPPJpcO0Ev9&#10;QdGUkkgiybMIjf57EUGso0jCiI7BhGI49sbGRvbgwQMhcgBJ0O8PQWl+N8T5gVxAKihXJpMJZRKZ&#10;ZBCpXCf9DiQmJg5t27at9AruJmSwfvLiIQap1UONMtlgcsSDz6SwQaeJSE4lE4kk0cibiEQjgRxp&#10;AutxNJ71EpDAeh+jEfkxcqx07EcYQOiP43H554H4TE4Y5/B5IKUdQNcNOp7AhpGTH62VxCboJLHJ&#10;5Iyn6qWyafqpbAZhtmEam03E8CMIwvgX4DvO43ekQ/rv6Tpcj3yQH/JF/igH5aFcQSfSQ9AHIP36&#10;K3SE3tAf9UB9UC/UD/XsSfmg3qg/2qE/tQfaBe2DdkJ7DdFPqRtsmL5c0ZSSSCLJ44Qx9hyN8AeT&#10;cz5OjtyVnHcqHclvy4QIA44cDl3s7B8HMRE8C1TlxYHyEeUg6oE+lD67sLDQIysra6eLi8uXiqqI&#10;5T897TXUMH3LcJMsNsw4iw3VT2NDzqaRk0xlA0+nktNMYf21iUg0k1hf/LWtBjlTQp/j9J2O/Y7L&#10;0V+dQA63H6E/EU1/OjcA50Aa+Iw0CvDvA+n6IScS2ShyzmOpnAmnU9hEcs6TqewphO9BEErAefyO&#10;dBN0U4TrcD3yQX5NlSXoIehIIP0EPQVdf6nDw3rRZ6GeqDMB9Uc7oD3QLmgftBPaa7hJNh0zdiqa&#10;UhJJJFGW1NTUl2lE/w055yOEQHLQhYgqamtrhVE/ppDEDvxxUCYCAA7/aaF8raoyxMA1mO6qqalh&#10;t27daqBzmUSA53x9ffuqqam9pqgil/8kkYw4l3Fw9MUiNoJIZLhRBhtmmE4OMp0N0SMi0U2lUTeR&#10;yalUNkCbyERLAc1k1o/Q/0QK66eBI0UsGklsAJFMf0I/+gzg+0D8Tp+BAfRZ+K6O7/LzAxXXDqb8&#10;RlAZo0AKhNE6KWzc6bSHGK2T+vA3pBusJb8O18vzl+eL/FEOzkEH4btCJyEdfcZ3XAu95fpTPVAf&#10;AfI6or6oN+qPdkB7oF3QPminESaZbLRFERt5LuuYoiklkUQSCEUaz+fl5bWiSGM2OV03ctZlBBmc&#10;MUb3IBCxo34SuLPnjl8MZZJ4HFRdz6FcpjJAdJzwSP+7VD/7wMDAcZqams0V1Yb850hktHn2iQnW&#10;ZWy0WTYbRU5xlHEmG0kOcqQhkclZIpMz6eRAKTIhJz5IJ42cKh21iVSAkwRytg9xUn4UnDBhIGEA&#10;OWcOOOpfQZEWnwcgPWEQ8qKjMnCep1G+VhnicnEtTztApOcvesvrI9QL9aN6or6oN+qPdkB7oF3Q&#10;PmgntNcE61I6ZukomlISSf7bkpGR8TZFG31otH6YnG46OWYZX7h+FtKg6x/5zp28MiEgz2eB8vXK&#10;5CH+3BSQD+oDkJ71+fn5V0JDQydRRPK+ohkg/xkiGX0xR2eSXRUbdz6HjTXLYWNMstmYc9lstBER&#10;ikEWG6mfxUaczWTD9TLZsDOZbKhuBhuqk8EGn85gg04B6eSAydlqg1jkGKiVRqN4OtJ5YAB9HqAp&#10;Py/8Rp/xO47Cb78T4vx4GSgPv3EdBH0IXEfoi/PQH/VAfVAv1A/1RH1Rb9Qf7TDaKEtoF7QP2gnt&#10;hXYbczFXX9GUkkjy35ScnJyPyfl+Rw7WgnAXI3W+S+ppnDIA0hATB3fu3NmLiQBAJPCsUM6jKSJ5&#10;GiA98kRd6XsDEYkFEcn306dPF+/e+tf/58MEy3ztqdfvs4kW+ezbC3lsgjnBLI+NM81l487lsjHG&#10;OWyUEcEwh43Qz2HDz2azkXrZ5GCzydECRCzkdIfrgmDI+YJgTmfSCB7OmAhH+EzQoc8KDDkl//7w&#10;yNOIgfPKEP8m/izK72EZijQoH3oI+tBn6Ac9BX0VZIF6oD5Cvah+qCfqi3qj/mgHtAfaBe2DdkJ7&#10;od0mWObpKZpSEkn+W5KamtqisLBwGTljd3KiMuycAnE8yRlzshAD57kjF5MGd/zIV0wG+P60EF/H&#10;wfPmZXEiwbEpfZXPcyAvrOlQmuq8vLxLUVFRM6h5Xpe3khCN/GsjkilWhcdnXK9iU62K2BTLAvad&#10;RQGbTJh0gQjlfD4bb0pkYkI4l8fGGuWx0YZEKkYEOuLzaEMalZPDFUBOdzQdR58l50sYY6D4zoFz&#10;os/iI9LzdPgs/v6rc5Tvw89KRyF/fk4B6CHOD3pynaG/UCfCWKoXPqOeqC/qjfqjHdAeaBe0D9oJ&#10;7YV2m3KlSEvRlJJI8t+Q8PDwt4k4VpKzvQGni0VmOGNVzpWDO2FlNEUaYnAiwHSYKvApJQ5VacSE&#10;AiBflMXL4585kQBN6S6ulzgN8m1oaMDn8uzsbNvIyMhp1Fx8C/C/kkSmXyveM9u+nM24eodNu1LM&#10;frAqZt9fIjK5WMS+u1DIJpsXsonnCWYE0wI2wUSOb88BRDIm+WwiHSca02d8x9FIfsS5h78pvk9S&#10;Oo8j0k9QXPPI9UijgPg8yhHSE8T5iPMXrlecF64RQ3QN9J+AI9WH1w31FOpL9Ub90Q5oD7QL2gft&#10;hPaa7VDBplsXHVQ0pSSS/OulGTnLGQR/crQ06K4VnK/YkYohdrpi4DdVxMGduZg0AE4CykTxtBAT&#10;CcDz5WWJyUMMZSJRrpP4vBgoE21DeZbk5uY6BQcHT6G24xEJ5F8Tlcy1L1nzo92dhrn2ZWz2tdts&#10;1tVbbOaV22y61W027dItNtXiFjnPW+REi8iZFrPJ5+WYIoCIxpxAx+/xmTDVTP75B3ynz1PxG6UB&#10;hM+K375HOhH4dcrnVYLSCemVIOSL33AUlQk9Hv5Gn8X6cv1RH1431BP1Rb1Rf7TDdCIOtAvaB+30&#10;I7XXXLs7sjm2dzYpmlISSf6dcuXKleeLior6ktN0JIdbgWc24IhVOU8OsaMVQ0wc3Glz4lAmDEBM&#10;BHjI71khvl6c7+NIRKwj//y4eonrLQZ2nGHnGZVTlpWVddnFxaX/6NGjlYnkHy3zrpfNJVQudL7H&#10;frYrZT8RfrQpZXMxwra+Q06TIpPLt9kPl26z7y0JFvSZMI0wnZzrdEs5ZhFm0vcZAsjRUtqZdJxJ&#10;R3yeRdfzz7NxVKTBEemE76JzTUL0+8PrFOeEfAlCOVQe/yykoyP0gn7y77/ojnqgPqgX6od6or6o&#10;9wwreTvMofZAu6B90E4LnCrZfIeyqvnXy+YpmlISSf59ghcXkjNUJ5TCIcIRwzk2BVUOFuC/wylz&#10;cOLg5PE0pAEdHgfl9OK8AGUS4eU3RSJi8nhc/QBxOg5cDz1QVnFxcWlmZqaxs7PzIGpa8dPt/1gi&#10;WeRUPnqxy938ZR41bKHjXbbg+l04RvazXZmcSK6VslnWJWz6lRI2zYqOl0rYjEtELJdL2Gw4VyIY&#10;HOcC9HkOpfmR0v5EeORIeXD8fFVxVPzOge9iPNNvonw5VOkB/aAn9BXrj/pMp3qhfkI9KS3qPeeq&#10;nFDRHmgXtA/aaanHA0btVrTAqWK8oiklkeTfIwUFBa+Rw5tLzjSOO15lZyqGKocK8N+5M34a4lAm&#10;AVVE8TiIr+V5cvCygGclEF4f5TqKwdMqA3miTOhE6UpSU1MPenl5daOm5ju1/pHTWsvdSjutdKtI&#10;XOvTyJa5VLClzhVsiVMFOckKtsChnP1sd5f9ZHOXzSHMukqwLqMReRlFKEQwhJ+uEdkANuRg6Qgs&#10;oLTAQtu7bJHiKHxWQPnzQkojfMdRAZxThvh34VqcF+ej+PzId0UarhPXEfpCb+iPeqA+c6heqB/q&#10;ifqi3qg/2mERtQfaBe2Ddlrj3cBWuFWkLXa8CxuQRJJ/jxBxdCbHaUKOrxEOD86PO0JlKDtQMfA7&#10;d8LIA3ha4lBFDKogvoajKcIAUC5HU+QBcL2BJ9VTFcRtJAbygx7YsVZUVJQeFxe31c7OTvyKFBDK&#10;P4ZI1jjL3lrtUeGzKUDGVrtXslVulWyFayU5yUq2FERyvYLNty9n8+zK2Y+2BJtycqxELPR5HmEB&#10;nV9IWERpltBxqQM5WXs5ltHnZYrjchGE8/hMeeO4go4rFL8tp/RPBK5RXMfzQbkqy6H0OHKdkA56&#10;Ql/oDf1RD9QH9UL95qJudB71Rv3RDmgPtAvaB+20yZ/ay6MyaIUje1fRlJJI8s+XwsLCn8iBxuJN&#10;tXCoqpygKoepDKTjDliZODh5cNLAURU5qAInCfFnDk4YnDx4OeKyOVEokwY/Alx3Xld+JGJtEuK6&#10;qwLyUIZifYRRmwdFREQsnzJlynuK2/CPikbWe1Wd2eRbx9bffMDWelSxNe5V5CTvsZUu9wTHucSp&#10;ki26Xsnm2csxnxzxAgc6R1hC55cSljuSgyWsFHCPrXKSY7XzL8e1lB+wGqDva+jIgXPC70gnSvsI&#10;RL8h/SPX0/mHeeA7QVw+AL2g3wqqD/SF3tAf9UB9UC/U72cC6ot6L3Om+iA/NyqH2gXtg3ba5FvL&#10;1t+4Z6xoQkkk+WdLQUHB+zQiPkEOjQbHD1Q6PECVc+QQO1LulLmz5s5cTBwcysSgCuL0ACcJgOcL&#10;oBwOThxcDzFJAJzgHldHZaJ4HMTXqYKqcqAHtkGTHg+ys7M9QkJCptLt4H92xYnkb00mm32ql232&#10;qqrZ5l/PNpFz3HjjAVvveZ+c5X0ikioaeVexpS5VbJFjFVtwvYpG5ffYEvq81KmKLXem3wkrCaso&#10;zRrCOpf7bL3rfbaOsN7tPttA2OhOoOMmHCnfDTgS+HETnRPSiI/KEP3O0/O8hXzonJC/AvgN5Qt6&#10;QB/SC/pBT+gLvaE/6oH6oF6oH+qJ+qLeqD/aYT3Ko3ZB+2zzq2dbvB7UbPS6v0bRhJJI8s+V/Pz8&#10;/uTMvLljV3Z03Nk1BbHzRFo4ZTFxcPLgDl+ZDDgeRxgAvx5QJg1OFmLCeBxRiHXnIAJ9BOLfngU8&#10;76Yg1oPrgnpg6y/pe5uI5Jqjo+MQujXPy++QIH9bItnhWzdwu2910Z4Qxrb71rBtPjXkIGvYxpvV&#10;NMquZms8qtlK92q23K2aLXapZkucH1Bk8oCtIKxyrabReTVbC1CajZR2E2Gz4riFrt/iWc220hHY&#10;Rnluu1HDtgpH+eftNwlU3lY6bqPjNhwJ/Br5dYrzinRIj+twPfKR54c0PF95uShfrA/0g57QF3pD&#10;f9QD9UG9UL/ldA71Rb1Rf7TDZi/Kk9oF7YN22uZTfXubX/UwRRNKIsk/T/B6dXJe88mJ5Tb1Zlyx&#10;41OG2GEiLZw0HLaYPLiTfxJ5NAVVpMFJiRPH4whDlb7KRPEk8OueBeJym4K4nXn78XrT73fS09M1&#10;9fT0sD7CiYSvj/ytiGRbeNnbuwNrPPeFMrY7sI7t9K9hO/xqBYe52buGbSBHvZac82rPGracHOtS&#10;crAgk1UEONl1HpSGfttIaTYRtlB6wclzR0/YSfnsIOyiPDl2PzzWCsediu/8szLEv+HIr+P5cKAc&#10;lMfLhh7QB3pBP+gJfaE39Ec9UB+hXlS/1XQe9UW9UX+0ww7fWqFd0D5COwXUeG+P/f3rH/iLZ+oD&#10;XQwMDF5UnPrbDjQk+RcJOcbXyUntJ8dVB4elPELnEDs8ZXBHiXRi8uDOXUwcHNxBPg7i9MqkAcJQ&#10;Jg1OGMq6Acpk8FvB83tWiHVSBeX2BlAn1B31LSgoyIiKilplYmLSWnHrIH+7d2ztDaxTU4NzDG5k&#10;ewPq2G5/IhK/Ohpx17Et3nVso1ctW3ejlpxrLVvhXksOlz7TcS19X+9ZS065jm2+Wce2etVRlFDH&#10;dhB20nW7AB859lBeewHKF0c1Oj4JSKvqvDLE+aIcXibKhx7QB3pBP+gJfaE39Ec9UB/UC/VDPTdQ&#10;fVFv1B/tgPZAu6B99gU3EOp/9xPo1A/epv5iRbbi5erqyt8KjcGGRCKS/O+EHOKn5LyMuZNSRR7K&#10;jk4MsYNEWjF5wLn/VvLg6ZoiDU4WOIr15LooO/3/BcR1fxYot6EYvC7KQD15O+bn598ICQmZPmrU&#10;KP6yRjiIvw2RHAxiww4G1d05HM7Y/uB6OEhymPVsj389jbzJ8ZIj3UQOdQM54NXkfFd71tEonZww&#10;YSM55M3021Y4al9KT9jtR9fSUY2wjz6rUT77Kb8DHIFyHCIcBOiccFR8fnheAeG7Uhp+nufF80Y5&#10;KE8ol8qHHtAHekE/6Al9oTf0Rz1QH9QL9UM9UV/Uew/lhXZAe6Bd0D4Hg+rLDoayUYqm+01CNvEe&#10;9Q1L/BkbfZbFxcVNotMvE/B8EaKRf9RuPkn+IZKVlfUVOTRvLJTD4atyXKqcHKDsEJG2KfJ4WgIR&#10;/65MGspRhlg36KDKwf+vIW6DZwHX+3EQ3wMxUH/cL2qDmvT0dOOAgADx+sjfwlFoRMtePxTSaHs0&#10;krHDoTJ2MKSBHcBIO6iB7QlsYDv8G9g2vwa22beBrfNuYGtuyrGesNGLzvvQ74QdlGYXpd1D2BtA&#10;1xP2Ew4SDlA+hyg/MQ4DVA5wRISjT/jOr8H1ynminIMElIvyoQf0gV7QD3puIUBv6M/rgnqhfqjn&#10;TtSB8tiHfKgctAfa5ZjQPo3Xj3kwPhB4ZqF+8z71F0v8aybeCgEUFhba008tCZgWe4PASUQSSf4Y&#10;IQc4jJxQOBy3KvJQ5dQAVc7wccTRFHmIv4vTPo40OHHwspUd+p8NcTv8Vii3ryoo3xsAbYUdW9Q2&#10;WcnJyYeNjIw+V9xaHo38pURyNJQtPRbRWH+cRtlHQxvZ4bBGcpyYsmlke4Ma2a7ARrbNv5Ft9mtk&#10;630a2VqvRrbBm77T562+jTS6pzT0O6BGafcR9tN1BwmHAcrnCOUHHFXgGJVznICjOpUH4PuTPouv&#10;43nxvFEOykO5KB96QB+uG/TcSjpDb+iPeqA+qBfqtytAXl/UG/VHO6A90C7HwhsbjoY3rFI02TNL&#10;fHz8G9SXTPHSTgwq0K9AJNRnSrZs2TKRkrQltCDglTkvEKQoRJLfL/n5+SPJGWcqdvr8yjmpcmKA&#10;KsfHyQMOn5PHkwiEg/8uJg1OHMiTEwd04uWqcuR/FcTt8XshbmdVUL5HHBhxou0KCgpCY2Ji4Iww&#10;4oTAWXD86XIiTtZaI7wxUCuWMY1wGTseJmNHCfKIREYOVUYkImM7AmRsi5+MbfCRsY2ETb4yto2w&#10;01/GdtNveyjNviC6htIfIhyma48QjhGOU16AOuULoBzghAKaEb8cm/rM0/JreV48b5SD8lAuyoce&#10;0Ad6Qb9dpOc20h96Q3/UA/VBvVA/QXdcT3kdpfzRDihHK44x9YjG0IPB1e0UTfZM4uXl9QL1kyMY&#10;RAD8Hz5BJPRZ5ufnd5mSdSUg/3cILxEkApHk9wk5vhHkeDKx04o7ZzFUOS9AlcPj5AGHLyaQx5GH&#10;+DeAEwfy4MSBfHmZyk77r4ZyO/yRELe3KijfKw60oeI1+lW5ubnX3dzcMK31lz8/ohEl26IZxZhm&#10;NGMnIshhCqNuRqNwxg6GMrYvhLHdQYycLWNb/Bnb4MvIEdNnP8a20/ddgYwcNWNqlOZAMGOH6JrD&#10;hCOEY4TjlI8G4QTlCWhSGYBW5K9xUumoDH4tzwv5In+Ug/JQLsqHHtAHekG/HaQn9IXe0H8zfUd9&#10;UC81qh/qifqi3qi/BspBm8RQOZGynYqmeibBC03pnh+gPlyDh3xBHpxAgMbGRpaZmZk7ZsyYuZS8&#10;E+EjAv63ny+qSyLJsws55uGEDBjbH0kenEDgyJQJRBV4Ok4cytEG8lflvP8KKNf9fwlxmz8OyvcN&#10;QNthCkPx4OftjIwMDQMDg6/otmPqAvKnT2tpRMjaakTKgk4nyp00SOQ44Sg5UjjVA+Rg95JD3kXO&#10;djs5XTjfTeSM4ZC3gkDgiMlJ76Xf91G6g4SHBKJw8HD0nES0CCcpf5CEMlHwc02ep+twPSePhwRC&#10;4ASC8qEH9IFe0A96CgRCgP7b6Bzqg3qhfqgn6ot6o/4oE+1xIkoWStHZZ4qmemqJj49/ifrOQerD&#10;dZiuUiYPAFEp9at6uv+GdEkfQnsC1lmkaSxJfpvk5eUNJyedDgN7WvJoysnhejGBPC15iIkDUEUc&#10;KEOVI/8zoFzXvwLi9n8clO8fgHbE/cA9RoRJ+SVHR0ev0NTU/ERhBnAefyqRkKNcpRUlq9GJkzvP&#10;EwR1BYkcIue6n5zsHnK2O8npwvluUpDIVsJ2wk46t4d+w6hfIBFKLyYQrCWo01GTjhycEHA89RiI&#10;04mvR37I9yGBEFDufiofeoBAoBf0g57QF3pD/51ELKgP6oX6oZ6oL+qN+gvtECWr14qUrWOMPdN9&#10;CA8Pf5H6zz66t4+Qh5hAMIgAIJQ+5qOPPsLbDDoTPiBgV9bfYqOFJP8gIfIY9keRB3dUnDyehkDE&#10;xMGv4eQhLkuVU/9fQVwvZYjboSmouu6PgqrymoLyvcS9AdDWcCxod7r/9t7e3tjaiXlwyJ/mRE5F&#10;ylpoRsnsdBMY046SO1ENAo9EOIkITpmc7yMkQkdMZYlJBE78EEiEO2cFNAjCNBQdeSSiTeUAqsiD&#10;/8YjD4E86DPy4Xli2gnloDxOHtADkQf0gn6/Ig/oKCIP1BP1Rb1Rf11EY1EyJ+1YGRz6Mwnd1+UU&#10;XVRgikpMHsoEgqliTGmSnd/ftWuXOl3ag/Ap4U2CFIVI8vSiiDyeadpKlVMDuHPizp+TR1ME0hRx&#10;cD2Qp7Jj/19BuS6q6v1HQbms3wJV+TYF5XvKgbZG+ys2S9zNyMjQcXZ27q0wDTgR8etR/mdyMlo2&#10;9mSUrEAvSe5EtQjCmghBIBGKKOCgheksTiKKkT0nEThtOGdEIcJ6CEhEEYnwtQXkqUmOWiASOG06&#10;ClEGnDd95uDn8Ls4Pa5HPgJ5UL7CugeVg/JQrjJ5bFboCH2hN/QXCI6uO4J8CMK0FdX3JOEM1f9k&#10;pKxYO1yGHVLPJGQTc+g+FoI8QBRNkQcnEPQ/7M66fv26x2uvvTaWsvia8D4Bz4dIBCLJk6WwsHAI&#10;OessVQvmqhwRoOzIAJzHNZw8OBkok4cY/DcxaXAdeDmqHP0fBWX9/04Q69YUVF33JIjvL79f/J7B&#10;0cCh0P1ISE5O3rNw4cKPFWYCEkFEAvmfOJYr8ewlcpx7z8TJas/EUQSgcKhw2uoEYWGdnC4WnNXI&#10;AcMZC2siCge9hT5jsRrOey/9xiMRYU2EHPxRuk6YziJgtC+QggICURCEaENxxHd8FqcToiJFHsgP&#10;+R5SEIIwbUXlonzosZWO0Av6QU/oC72FBXMC6iOseVCeqCfqe5rqrRsnqzsVJTug5sXEfyD2RKF7&#10;BvIoxoOCIAhOGGKIiYMP3hCFpKSklMyePXsLZYP/GsEbDLBL708ZOEjyD5bs7OyO5IjCMfrkjlsM&#10;VQ5I2YlxiJ2RMnmICUR8jqfj5MHzV+Xs/yiIdVau298RYn3/KL2V7zO/d7gPuC+YO6d7JaPBhW9C&#10;QsKPZCpvyS1GIA+OP1y0g2QfaEfJrM/Eyp3pqWi5cz1BwKifTxdhrQHOGLuY4JyxO+thJELfMZ21&#10;mwCnzqMROHtEI3D8fLcTIN6ZpQr4nafFdbheWDAXRR3CtJWiXJTPp62gF74/3G0FHUh/5CNEQ5w8&#10;qJ6orx5BO0JmezpCxon7qYRsYg4NAG8j8lAmDx5xqCIP3g+xoG5kZGROWQ0hdCDgNSd4sFCKQiRR&#10;LTTCxF/PumLUCceh7FBUOR5lR8aB3zh5IC9l8lCGmDj+LPLgev6RUG6z/yVUlf97oaocfg/hcLD9&#10;k5xORU5OziUHBwf8rS62eUL+ZyRyOlbWn0bgEfqJNBonIoFz1SYI6yLkdIWHDgmYAuJbfOG44aw3&#10;wmkTttFnYZssjfqxlXYfpYGzhwMXprUIApEooglOEMJiu+gofIbDJwjEobge+QjkQfki6kA50AHl&#10;onxBD/rM12WgJ/QV1jsIqIcQ8VC9BPKgeqK+p2NkUbrxDO381EJ2PZoIoQSRIwhCTBhicPIQEwfv&#10;g5h9iIqKyhw1atQSypJv6cUWbx51SiLJLxIdHY0XIxrDcGBEyk5E2dEAnCyUgd/4dXA+nBzEhCE2&#10;WG60nDh4eaqc/h8BruPvBa/jXw1Vuv0eqCpDPBBQPHSG74VZWVnHzczMviET+p++FkU3UjZNN0pW&#10;YJAEp6ogERqpYxpJWBchJ/xwXYScM9/xhHUGbJPFtBEcuHjRWtjmSxCmtRQkwKe2xMAzHcrnkA5T&#10;T7gG1wvEQUC+fFEfUQfI42G5BKTh6x1HFUTF12BQH9RLh+on1DNKVqQdLZulaIKnEvytApFCMiJG&#10;EMSTCITPAvB+iPvM+yz6p5qamhZl25+ArcPSll5Jfi1kJM8VFhbuglHBcJSdhyono0waHPiNXyd2&#10;OtwgmyIPbri4Dvmocvy/F8p1eFbwev1doUrn3wpV+QPcuWDkisEGiITOx8XGxi49e/Ys3/YL+cMj&#10;klNRbKlujKzSKEVOIjoYrZPT5bu0sPgsRCMKxy5MaSkiAb54DQjTWjhPECIScupIy8kEz2EIEYXi&#10;+DDCEB0F0iDgOlwvlENAvkJZivLwmUc+wnoHXYvpLiGi4VEHiIOA+pwmGCYzdiZWVqUTI1upqPpT&#10;SXZ29gAihQRFlPhYAsF5cfSBe8r7H4A+iXvr6ekZ3KJFix8oewwS8J4svqVXEknkQqOWhWQwdTAm&#10;bkAcqpyLMmmIgd9xHScEMYGoAicPXpYqx/97Idbtt0DcHv8EqKrDb4GqvAHxfYUTwnw5HBJd4xge&#10;Hj6dTIpPa/3B0QhrdjpGts4gQVZhnEpOlkhEFyN2BZFggfthNEKj+4fRCDluPKS3g5z4w4f3OJEQ&#10;QDBY0MbUF48i4Ox5hMKBdQ1OGAJpEHAdrlfeYYVyUB5/OFDYoqsUdYA8OHGgHqiPEdWL6nfvdKRs&#10;sxpjT+2o8/Ly+t27dy8BkQfuCdAUgagiD9xP5XuM36j/1P388887qAjswmtD4Ft6JZFEGLUMpI5f&#10;CMMSG5DYkYghJgtl8DTcAGGUygTCv+MoJg5cr+z4fy/EOj0rxG3xW4C6/RFQlffTQlW9fgtU5Q1A&#10;P34/4ZSw24ecUlVOTo5xcHDwCIWJQf4wIvFi7AW9KNl6gwRWfo6crV4sOV9yvBi565Azxmgez2jw&#10;hW44bIz6sebAt/vyV6AAcPgPp5kI+A2EgGgCn7GDioOfxxG/CesbAF0v5KP4zndYoTyUi/I5ceB5&#10;EWwDhp7QF3pDf9QD9dFPkFVS/baoxTP+7M0ThcijC0ULQuQBUlAmEDH4b5w8xP1QGfgNaS0sLPCW&#10;3nEE/DEZ/nNfej+WJP/3f5mZmW3J0QYhVBUbkSonAojJQhWQBtdzx8LBCYMDv/PycJ2y4/+94Lo8&#10;C3jdnwZc/6Ygrqty3Z90HlCV59NClb6Aqjo/C1TlyYFyUR84JExrgUjoe1ZGRsYxExMT7OCBiKe0&#10;fpfzUfNiL5yJlK00TJAVCk43/hciAQQiodG9sM2WnDWmi4QH+xCRkFMXdkgpoge+Q4qTCQeeFMf5&#10;X0Hxu0A6gOI8Jw3kK17nQLl8kVxY5yBAP64r9Ib+qIdBoqxYN1K21iCc8X8GfKKQrX9GNuOH3VZo&#10;fzGBcDRFHrhnuHdN3Wf8hvSpqal3+vXrt4yKw4OF2A2GCPN/stYlyT9ErKysXiVna4BtfTAmseGI&#10;DYqDk8TjwI0OUHaKAP9NXIay8/894HqI9X4SxPVuClxvVUC9eMcVd1TeSTl451X+rakO/7ipBlV6&#10;NAXluqhqg6eFcl7KgG7QETpjNKx4v1ZUWlraJjU1NfE2VE4mv9kB4XUeZ2Nks/XjZbGGSYwZJTJ2&#10;lpwxIGz5xbQWAVtiH+7WIiASwDMXBxRkgnUMOHxs8eXRCaajBNBnLH4j0sAR3/lvQqRC6XGdMNVF&#10;+QjrJ5Qvn6oSniYnoPyHW3MJ0I/rakh6Q3/9OFm8XrTsp2eZtkpJSfmM2vcGSJvbCLcnVXbFz3Nb&#10;4vbxuHuM9Eino6NjQkUOJeD9WPi/EGlL739ZKOxdSwZTD6MSGxAgJgVAlbNWBr+WG57YiXFDBXj+&#10;uKawsPAPAddBWe/Hgev7OHCdxUBd0AHh3EG+vP2oPRtzc3Prk5KSary8vMovX75cpK2tna2pqZlJ&#10;nS/b2dm5xMPDoxTHc+fO5Z04cSKTfs+6du1asbu7e6mbm1upi4tLqaenZ1liYmJ1dnZ2HaGe8mwo&#10;KChoRBno9CgTESMIBp1b7AieBchPVbs0Bd4mTwJ0gU4AdMTzRKRvDeXhGxkZOW3OnDni//B+amfZ&#10;lOiFy0box8iuG8TKZOdSaBRPo3l9cswY2WNNQZjaImDKiO/YglMXtuESeGSChXHx4jimnziEqEL0&#10;/SFZKK7hkQbyE55wp/yFnVUEYaqKEwePOAjQ81wykUecTHY2TuZ8OlI2WlGlpxKyDWy594QtwB75&#10;QIYDtqEK+A33BulhB8r3GRDfT6SBjYeEhCS99NJL31PRXQgfErClV3qw8L8oGRkZg6ijZ6CDw0iU&#10;DYg7ZA5VTpuDnJtwRDqx0YnBz/O8+XW/F1wHsa6Pg3I9lcH1VAWx86YyZTSqrouIiLhvb29/5/Dh&#10;w+mzZs2K6ty5s9+7777r/sYbb7i88sorjs8995w9wY5g+/rrr9tzvPjii7bNmjWzxXlKZyf6zYGu&#10;dWzevLlTixYtnLt3735z4sSJQUuWLIk6duxYqqmpae7NmzdLY2Nj7ycnJ9fk5OQ0whFgpI9RKDo6&#10;HLgq/VVBVRv8EUDe0IOTCdoN+pG91dB9u3zjxo0R48aN4w8iQn7XSJac8meGsbLj5IzLTMgpn8OI&#10;XuGoz8JpK4gE4E+WczJBlIApJuGBRCICRCfCq0geA55GeCUKXcd3VAmkocgf5fAyUT704Dqdo6gD&#10;ehrGsXLS+YRRvIz/qddTSVZWVn9qWx/cb7Qv2plHf5wgxGTCgfNIx21EVR8BlO8liIdsrXrnzp0n&#10;qPi+BOn9WP9VoVFgC3KAHnCEMBBl4+FOmUPZaYuRn58vHJFO2ejEDkqcN675I8DLfVqI66gMse5i&#10;gPxAsni1A8oEYVy5cuXW3r17U8kBhr3zzjse1KTXCXaEqwQrggXhPAEhvxFBn3CWoKcAPoshPmdA&#10;wKu0cd05AvJAXhcIyBf5X2nZsqXjoEGDvNasWRN9+vTp9OvXr98KCwurJFITIkqM+qE3nIWqeqmC&#10;qnb5rRDnywcRcGDQCURCn+/RCPoMjWrxfAF/PcfvmtLCugiRyAyDGNmNc4myOrN0xozJURtgtK8g&#10;EmF6i47Y8SSQCUUHAKaYAB6dYLEbhCAAnzlE55AO6fm1mKJCXsiX76gSpqnoyHXANBv0Opcgqydd&#10;vQxjZLOfZb0DkpmZOZTaMwGkDCLg7Yt7zQGiUIaYOHBfVPURDuV7ifyRB0XK/qQC3o+FLb3S+7H+&#10;azJ9+vTnaSRxANMvTRmRmCAAZcfNkZeXJwCfkU5sdGLwPMXX/F7wMp8GyvUTQ5W+ADoa/8c+cnJV&#10;Fy9eLNy0aVMiRQR+1IwgDFuCNeESAa97MCaAAHQIGKUdIewn7CFgC+R2wjYF8FkMfg7p8EdBuwm4&#10;bh/hAOEw4RhBg6BNQBkgHRANJ5hLX3/9tcu8efOCNTQ0km1sbApDQ0OrcI/5MwFwAvguhqq687Z5&#10;Uts9Dsp5oiyUj3aFIwKRQC8iksL09PQjfn5+cEhcfheRIBrRj5HtJgedYJLC2PkMctwJwmhfgBCV&#10;KBw7IgMxoWBxG9tqhWdLQAoqgPM8zcNdVArC4JEG8kc5vEyUf56IwySVSC1elmgQK9trFPFsUQeE&#10;SPdHar8s8f0EIfC25RCTCYDfeXrcH94Xm+pHyvcSR5RJUW8pRdpbSZWehFYE/n4siUT+C0Kjl+/I&#10;IMphdNxYYERiKDvr3NxclSAiEo5IIzY+ZSBPnv63QlwuylOlJwevBy9bDGXdAHFHQefDyA752Nra&#10;3tm8eXNy3759A6jpHAmIMK4QEAnAccOJnySALNQIIIJ1hBWERYSfCHiKeBoBc8di4MEs5XNIh2co&#10;ZhBwHf4VDnnMJ+B1Esh3LWEjAWWBZA4SjhOgx2kCop1zzz//vNXgwYPdKUKJOHfuXKaPj89d1A9R&#10;JxwKPnPw+iuDt49yGz4NxO3LgTxRHicT6IFoBKB2j0hNTd3r6uqKP7Li8ruIhEikB6aHTBKJSJLl&#10;DhxTR8bxvzh2Q3LyiAwekgqBk8oZkIICAkGIwclCcQ2uRz7Ij+eNclAeyjUlIqOoI4n00TKKZT2f&#10;9f88kpKS3qR+sIParQzkK75/aE9OJBycMDj4fca9gW0r9ydlqLqX/L5ZWlpi8DSY8AVB/H4siUT+&#10;zRIYGNicDCICo2qxgYgNR2xYgLIjF4NGQ48YoDhPcd5Ig7S/Fbw8sV5NgeuiDGW9lJ0aOgamflJS&#10;UuqNjY3zp06dGtmiRQtPajZ0Fk4amFI6Q0AkgOgATnwNAWQxhwASmEAYRUAHw/RML0J3Av5jGm81&#10;BfhnHMWfcURajO5wHf4RDnngPUjY/TKSgOkD/D8HygLJzCMsJYBY8OZUkAoiFkRBpwiIisw7d+58&#10;nUaO/qdPn06LjIy8z+fOUW8+KuVt0hTE7aeqjQFxmqaAvLjjQ/nQQxQlYcfWfnNzc1Wj82d2UGqM&#10;vXA2UtaVRv1q5MD9jeJlNeZw6EQoJuTcz1FkYEwwImdvpHD8fLpJDE4QykB6XIfrkQ/yQ77IH+UY&#10;x8lqqcxAwxjZAeNoWfdnna6CUITWgdr2IrVXPdoK7Yf7xcGJhLepGDjH7y3uj7j/Pq5fNXVPQV4U&#10;kacPGDBgMakGm+VbeqUo5N8u5IyPcIPixqFsOGLDUnbkHFlZWQLwWWyAyvnxPHj63wJeplgvVRCX&#10;KwavJwd3hrwT8nAfC+J6enp5Q4YMCXnjjTdcqbkQbVwmYHoITliTgCkpOGlEAogM4MTxcBWcOxYW&#10;0aE6EvDcAxYZEeKjg+EPgPAKCA7+Xfk8P4eX1gF4LQjywNO/7QhwqhihY7oHZIMngwcShhOgx3cE&#10;kMoCAl6BsYmA6TAQCvQ//cILL5j36NHDYf78+YEXLlzITU5OroWjgSMHYB9oG7HTUIZym/5WIC/u&#10;ADFqxhoJ1m7IScroezxFy3vpnuD9S8o7fZ7ZUdGI/zmDeNbGOFE2i4jEiAgl3jhBVg9Hb4ZprlR5&#10;lGCaJCeAh+QCYgC5KI5CVKEgCYEoKD3ywPXIB98p74Zz8bJEIo5zhrGyuWej2KdXrrDfslupGdn+&#10;j9RWibBTtBHajN8fsR3zz/w7P8fbGn2E9yVlKPclQFX/QZmwFcq3QVNTE2t1sD/+l7fPTIyS/IOE&#10;HMUIMogSGCEMgxuKsjGJnTd1YJXIyMgQgM/KTl6cjzjtbwHP/3Hg5YnB6wY01RHQDiCOpKSkOkND&#10;w/z+/fsHv/LKKy7UVNcIlgRMUWFKCNNTWJtYTcBoH3/zOYYwgAAnDocO5w5nDwLAU7roUJgbxsgM&#10;Wx2x0PgswKIyrsP1wOsE7HhBvtgCizJQFsgJ5AInCz2wvRKdGtEPdAShzCZgtIgIBfXAmgr+ae7M&#10;m2++ebFr167Xt27dGu3p6VlKJNoAZ45RLo7iNgN4W3KI2/m3gOeDvOHsUCYcFIhEsdDeQN+T6T4f&#10;sLe3/4acFtrkd4tmoOzVc7HsMyKSGUaxMnU6uhJyzyXK7iFiIAKQCaSQxtiFDMYssgjZ8iO+4zx+&#10;RzoioVpcR9fnEWm402d1kJR+nKw9ylEU+cyiiDqMyVar0B5iMuBtJgY/x9sUQF9AH+H9timI+xOH&#10;uC/x/HhZiEJcXFxCRO/HwqAHdf3dW7Il+RuKnZ3dm2QUPnCYMAQYBTcQsdGIjUqVQ+cg4xaAz8oG&#10;yK/laX4LxGWJdVKGuFwxuOErOyoAHREdkq5vtLa2vjNw4MDg5557zpmayYYA4sA0FRaq4Wg3E+B8&#10;sS6BqSOM9jHFhNc5wHGj42AOGM4djh6OH694wNZGHtL/XqBTAsgPwEgPZYBo0GlBVCAWMakg+oGO&#10;IBRMgyFCwtQa6oH1FJAhFu2xfoI3rRq8+uqrF3/44QdvMzOz7IiIiCpqexnaCUSr7JgAcftyW3pW&#10;iPMAUA7IHaNnEAmIDNNaONIIvJh+0w8LCxtD9ix+IPF3CdYinGWyl83jZZ8TCYw3TZAtJ2I4ZBwr&#10;MyZCsDVJkN00SZQFmySwcPlRdhPnKY0xRRiHz8XJVtC5CYQOplnslWdd21AWattPqG3WUlvk8unF&#10;x7W9GGhT3gfQP8T96HEQ9yngSf0IOtFg497y5csRkWO6tS0BfeC3RFmS/N0lJSVlC3VK7L9/2Hlh&#10;IMqGJHbiZCBNIjU19eFnsdPn1+H33wLlPJuCst6qDJ9D3LngDGH8Hh4elStXrkxo1qwZIg6scWAn&#10;FScOrG2sJ8DRTiFgegjrERjho6PgASpEAXDcIAw4dDFh/FnCyQXlonzoAVIBkaEzv0NoQUBkhAgF&#10;U2vo7IhOMN0FMsFUFxb9dxEQaaH+Rl9++aXdzp07I52cnG4nJCQIL9jEFIrYeYnbWAx+D34rkAd3&#10;ViATRCUY+EAHbG4AmZAtu5EdrKXocYCenp74ocR/rFB9O1P9V9AxGDYKgFAf176weXE/EPcR3pee&#10;Bsp9ivcnVX2K33+soVlYWDi/884735L66BsYwMD+/sw+IMn/WoKDgzuSgaSjE3KD4MbBjUeVwaly&#10;8ACRkQBVvwHJyckP0zwreB7Kuoj1wWeuL9e9KaMXG79iuqr+2LFj2e3bt/empgFx4JkKUwIWmzGa&#10;2kDANNVkAv6FDVNUWHfAiJdHGjzKgOP+u4Xs4mhFTCg8QsG6Cqbb8B/XeKcR6ggHgHUT7PLC7i7s&#10;JsMUlw6muH788UdfIyOjzICAgHuIDDAqhnNXbmMxxPfiWSF2YsgLzkoclYDI+EOJNCAopvOWdH9X&#10;0zWD1dTUxA8m/u2F2vFzqtt0OmoTkuGUxcQhbk/eLtzmeR/g/YL3DRzFfelx4OnEfQngZXHwe4Ej&#10;1wuD0aioqLIxY8YgmkWki4EKplqlKOTfIoGBga+S0zwDo8RN5wbBDUXZmMQAESiD8noEj/vtWSDO&#10;R1kPZXB9YfTKhg8oGz4cEOrv6elZMXny5AhqFmzHxfMbeDAPO6qwwIzFZkQcIA6M0LEYjlE7og2M&#10;5OGExaTxTxll8SgFEQr0x5QXSFBMJpjDxjQX3pyL+uOvarEAjymuQwTs5jIaMGCA4+bNm8Pt7e1v&#10;wZbgyNG2yg5ODOV781vB7yOIS0wmmGLDA57YmkzElk2EYkeO7QClnx4SEoItpn8robq0JN2GUD3W&#10;EAyJKELpWAfiQHSMOnIHLW4/ZaIAVPUNQNyXngSkV86X9ytx3xLfU9wLADoiOlRXVzd+/vnnh1H1&#10;MNBCNAg7k6KQf4PEx8dPJqOsQMcTGwY3FrHBKTv1xMTEXyEhIeERPO63p4H4euXyxRAbPdCUwQNi&#10;o8dIDoauo6OT/+WXX/pSk2CdA9NVeMobjhFOEiNv7KZCJ0DEAeLA2gZG7Yg24Hz/SaShSqC7MpmA&#10;FDFix9PEGD3CAWAkiW3DWIDHMynYnoyobC/hKOF0u3btLk+fPt3n7NmzmbGxsXVw6LAvOD6x01MF&#10;se09LZTvLZwXykKZKBsjYThfrJUo3rkFMiklRJODsyecoPQ/kh31NDY2Bnn+GdKM2qINlTuQ9FxM&#10;OhwkPa2J+ILIJrNJ70Y+HcenlcVEzNvpcaSg3EcAcX9qCjytqjx5eYBy+4vvIycS9C9/f//Mr7/+&#10;GjsS8Ze3GHDBrqQo5J8uDg4O75Oh2GGkxo1B2SC50Sk7diKeXyEuLu4PhThv5fLFUDb+Jxk8AAOH&#10;g4mIiKhdunRpwuuvv45tuYg68MQ4dlZhnQPPb2DqBs9sYG0ADhQdAMSBkTqmgDhx/JtGVMpkIp7m&#10;wiI8NgdgAR5tAlJVjkqw8K5JbWo2cOBAp927d8d5e3vjFSqCI8QoWuwEVUF8334LkAcnEzhe3Gs4&#10;MxAK7B3rJZjiQnSi2AhQQYSSS+fj6ehOMCFnrkbpVxEmkb6D6fphdK4XXvODv3b28vJ6AyAH/xrZ&#10;aBu6ZijVbbACg6iuI6msJfT7GiKI7fRZj2BGn4MU5JVK+RUQquizQGyINDCVSuceRm8A2gv1QZuh&#10;frxv8v6pDFX9hEPcr8Tgv6vKD+Dlqepj4nvHCQVA++PcihUrMLjABhNEtBiUoO/8m/rMf0+ioqLm&#10;0s1vwI0WGyTAjYYbnLJzp5HlrxATE/OHQZyvctliiI1fbOyAKmMH0BnROd3c3O6NHj06hJoCf4SD&#10;tQ4skuMBQDhBLB5PJGC0jfUAjMARfsOR/luJQ5XwOvI1E0Rc2ByAKS6s+2CPf2eCOCrBrjSslSAq&#10;wVqJfqtWra4sXLgwCO8Io/tWx0encIrc6XPHqAyxXf4WIA/YOCcUkJg4OgGhYKQP5w0nznd1Eak0&#10;kKOvIdy7c+fOXTqWE8rIwRfR90IO+l5Ax1sE/I50Auh6fK+mI56jqafPAjkgf2xzBYkpyhEIAzrB&#10;LqEf9ISdcqJF26AuvE9ycPtXhnI/EUPct8T9S1U+HOIylfuY+F6J7yUA8kBdbGxsgl999VVsGcdG&#10;DWzckBbT/8ni6en5CRlAKEY3vKNxo1A2TmWjU+XwaUT2h0E5b3HZYogNX2zggNjAxYAxo87nz5+/&#10;/dVXX/EpK2zNxYOAGDnjWYiZBOyswjoHtrtiCgdOk69x/BeIQ1l4nUGcaAM+xSWOSrDTBrvR0HZw&#10;Fpi2wAIqni3BDi6dl19+2Wzs2LGeRkZGWQEBAVVwjnDkcO64P2JnBIjvHb+nYhsVn1MF5XTcyaFc&#10;OGduD3DcYlJBRADHTqQgOH04egDRCghAGSAf/CYG0uN6EAfyAlGBKJA/yBPgpAEdOGlANwDOF/pC&#10;f94XxX1SFVT1E2Wo6leq8uIQl8vbU9ym/P7weyYmEHwHIdLvDRMnTsSWd6ylwVbQn6RprH+qkKPe&#10;zDutslEqGxqcOkUrD0Eh/K8QERHxuyHOT1yeGKpIRlUnUGXwitGu7Pjx47nvvfce3pCLJ8kxZYUd&#10;Vni9B173AceH0TQWWPl0FUZLmMqRRky/tAGOcABoF0QlWDvALjTxWgkepMR2YLy3C+tI2IiAnWx4&#10;4v1st27dHA4ePJhgb29fgvsHpw3HyR0/d1D8uxj8/ipDbAOPA9LyMpoiFT7dxskF4NNgYoAQODgx&#10;iMFJggP5In9OGrBLThjQg9eZ10ds6xy8HyjjcX3maaGqvKfpY1xvMdCeqLOrqyte/YNBBF61g74l&#10;Lab/U8XNza0dGUAWjBWGwI2DGws3JG6AYoIIDw//FcLCwv4QiPMUE4sYqghGleErGzw6Jxl545Yt&#10;W9JeeOEFPBSId1fhSXIslOPNoT8T8CAgtq4i6sAUjfJ0lSS/FrQLIF54x640RCV4JgbTf3jyHTu4&#10;8IQ+drIhygNh4+3BOi1btry8dOnSIPyPSXBwcD0crOJ+PXRS/D4qg99nDrENPAu4rXCHCOfHiQW6&#10;8KgAzh5OUQyQgCqI04hJghMF8scAjteT10Hc95TB7b8pPK7PPC1Ulfuk/sXbjgPtB/IMCgqqpUFC&#10;IkX7eBM1nifCehkGF7APDDykfvVPEzKq/TBaAMbAHTA3Fm5I3ADFRBEaGvorhISE/G6I81MmFkCZ&#10;WFQZPK+H2Mhh2Oio9Hvjhg0bUps1a4bXrGO9A7ussLCHBwIxZYXFYOwSwXul4AARdfDpKkmeTtBW&#10;IFu+VoKohO/gwru/8IQ+tkDjuRK8WFK86H7ipZdeMps0aZIH/hTLz8+vGo4XjlbZwSqD328ObgdN&#10;gdvL48DT8jxRDnSAPYlH2ACfwlGGcjp+PcD15vqI+9vjwPvBHwlV5TypPXibALxOAOoIgkR9zczM&#10;bo0aNSqY7i1eMoq3GeAdcdjNCDuQXm3yTxQPD4/PyBDS4FTFBgxwh8yNCMbFHXpTREEjDEajxt8N&#10;cZ5iMuHlNkUkHMpEwg0c9QwMDKybPXt27HPPPQfywMsP8ZI3PL+wioB39WCqBWE1jJqvdUhRx28X&#10;tBvAd3Dh4TGQMtqXP1fSj4CID0+7Yyswf0DxOJG8Ud++fa9TtBhtb29/lztgEAmclNiJcRsWg9uB&#10;2KZVnWsKyrbFoZxOnKcyxOlU5QVwWwa4fYttXPwb7wvidMp40u+AqjS8HLFuYv0BXi9xO/P25ySC&#10;ewTCv3nzZvWSJUuS3nvvPXe6n9jZiAdx8XcCWA/DxhQegUgE8k8TctaH+E0XGzc3Jm6o3JmLnTw5&#10;4l8hICDgN0M5L5CRKogJhusn7gi8A4iNHQYO8vD396+bPn16NFUd/waIkRD+nwNbdJcR8MpzLOph&#10;JxFGyuIpK0l+v3AiQSSHdoXDwJoSduG0JmDRHVuB+aI7nvDH9Bb+MAvz5Xpt27a1mjNnTsDFixeL&#10;6J43wG7hqOCwuFMD+L1XhtgpAtxWVIHb07NCbJPPAm7Tj4O4/4mhKu2zguuhXB/lduFtJ25X3u7o&#10;ZyB2RFzUVxuPHDmS+/XXX+MfCR0IiPTF08T47xq82QCDNem1Jv80cXFx+ZIMJBkdkHcmbjTcqLiB&#10;cuctdvDkjB+Bn5/fb4ZyXqoIBhATi6oOxDuAsqHDqH18fOqmTZsWRVXn5IGnyrG1FNtMMY3C1zuw&#10;+MsfCJQM+o8XTiQgZh6V8K3AfNEdO9749BbeDozX4cPpYHpL54033jAZNmyYu4aGRoa7u3sV7jNf&#10;w+P3XQyxAxSD2zvAHagyuG09LcR2+TTg9vw04H1P1W+/BVwHVfUQt4G4nQDefrx90ccwEMUgjdI3&#10;mJqalgwcODBEsb6IzSl4iwN2NuItDnjQFOSBBXRME2P7N6Y3MaiQ+ts/RcgQD2DUAAPgHYgbDzcw&#10;brDcgXMHzx0/OWXm6+srAJ+fFd7e3g+v53ngKCYX/l2ZWLhuAO8MygYPI8c8LKVpnDlzZixVG++z&#10;Anng4UD878VCwjgC5mGxnRBTKyAPPmUlGfT/Tnj7AsqL7pjeApnz6S08U4LpLb57C1Ejdm8ZtG/f&#10;3mbLli2xV69eLSM7acDoF0SCe6/K+XEbUYbYeYqd6pOcvNgOAbGNPgm8P4mhKt2T8laVD4dyWrGu&#10;ynXhdcVR3AaAuK14W6KNQR5oc/gSa2vrSooQ45577jk8iMu3xPO3OOAFnNjZiHUPRB64txgw8J2N&#10;0hrjP0Uo+viGDCUBzpUbCwyHGxY3PrET5w6eO34OLy8vATdv3nxm8Gs5xPlycFIRE4tyBxF3BrHR&#10;I6Qmg29cs2ZNSrNmzRBGc/KAMWMH0GgC5mCxWC42ZIhkzH+uoL15VMLfwSWe3uLPlOCNx3x6C7u3&#10;MJ9+Gq+Xnzt3boCurm4e2fcDkAjsm5OG2C64zYvB7UcZvE+IoeyUxRDb5uPAbfl/DVVlK+usXDcc&#10;ed3F7cPbj7cn2hjTiDY2NpUbN25Mb9GixQ26F/wfOflLR/lbHLBRAgMB3EdEmRgk4B5L5PFPE3LG&#10;uzBi4IbBDQfGBaNrijC4oxeTwI0bNwR4eno+M/i1HOJ8OZTJRJlQeKfgdeAdn0dWq1evTqEqc/LQ&#10;JYjJA09N8xCaL5ZL8teKmEj49Jb4mRLx9BacEqa38FfB2AiBqOQcpre2b9+eeOnSpVKMkOHk4PS4&#10;M4StcIjtXxW4fYkhdtCPA7fTpwG37T8SyFeVHjgnroe4brze4vbh4O2HyANT37a2tlXr169PUzyE&#10;i6lh/vof9DP+0lGQPRbLsTkFT57jPiLKlNYY/4liamr6KRlXEOYsxR2HGxQMrCnC4I5eTAIeHh4C&#10;3N3dnwn8Og5xnhxiUuG6AJxMlDsE7wAwchDI/v37cxVbdRFKw6gxbQXywPusQB54w6xEHn9fAZlg&#10;dMqnt/DAGZ/ewvw5n97C7rlHdm8R9D7//PNrs2fPDqKopIBsqAGDJhCJMmlw2+HgjpWD25kqiB22&#10;Mng/ehqI7fu3QFWegCq9AK4/r6NyG/C24SSCPoUBGcjYzc2tbufOnVmdOnXCAjle/YOI4yIB6xx4&#10;ngeEjrVFTFfhz8nQ15p6i4Mk/yShjrSUnGs970C8g8CouMFxsuCOnDt57vzJgB6Bq6sr/rLyiUA6&#10;ZSjnBSgTjDKhiDuMuEOgLqgTDF1dXb3wnXfecaMqY6sudlthwRxrHnA4fPEOxiyNgv7eAifDoxK+&#10;ewsv4OPTW+IXOWL3Fh4CxRZR7N5CVKL9/vvvXxwwYIDrli1bEmjUfB+2z0fT4j6gDG5bALc3MZSd&#10;OAds9HHgA7Fnhaq8VEGVTgDXW9xnxOBkAnASwVQV+hOOdnZ21atWrUrt2rVrALWrEwERB4jDkID3&#10;xqHNERHibQNYJMfGFD5dhSli8eYUiTz+aWJpafkxGdINjM55p+GdgxsZDJU7bGXC4E5fmRicnZ2Z&#10;k5PTY4E0qqCclzKpcB04kYg7krhj8A4BYz937lxZmzZtblKV+XMeeGUGFmDHETAFIu38+OeJmEjg&#10;hOCMMABAVIJIkk9v4S2vuM94IBSLtnjnEubhNfBMSdu2ba1nzpwZfOrUqQKytTrYDJwjSIX3B94n&#10;OLidiSF22IDY0YvB+9LjoGqw9DRQVZ4Y4j7CIa4XrysH6g+APPiUH13TaGFhcW/x4sXJ7dq186F2&#10;RETPIw70LSyQI7LHc1R4WzUGaNgOD2Ln01UgfT5Qk/rbP1SaOTg4TCFDkYE8YDC8c4g7AIxYTBxi&#10;wuBOX5kcHB0dBVy/fl0l+O+qoJyXMplwQuEkwjuZqk4CR0AjzOoePXogtOZPmGMUupyAOXP8fweM&#10;GiNYadrqnyucSDANAsckfmUKpkow1w4nhlGw+JUpWP/CGwd0X3rppfM0knamqCTx4sWLd8nehKgc&#10;jhP9g9uUGJwsxIANKjv2x4Hb8B8NcRm8b/D+IYa4PspkwusPAqG+WKurq1syZcqUmDfeeAPvisM6&#10;Iv9jNU4c2MSAaA/bcvEf+phSxOtqEBli3Uqarvq3CHWUN8kRm8BIYDDcoHgHgBHCSXOnrUwYcPac&#10;EIiIfgV7e/tngvL1ykSDMsURCicSMZmIOwvCbTrWT5gwIZKqy594hbPAyAjv3ME0B7bqislDMup/&#10;rvB7hyMnEr57C3Pt2Fmn/MoUPFOCwQReo3GAgFdqnH3ttdcsJ0+e7HfkyJFsitIrYU9YKFbuK7y/&#10;iCF23LwficEHY08Dbt/KUJVWGcp6cCjrK64LwCMw1Jf6W72JiUn51q1bs7p3747XjuA5Dv5XzufR&#10;VgS8kh9ELCYOLJBjWhj9i69zYAMEIkWpn/0bZNu2bW+TYzZDp+DGBAPjRg5DhZNWJg2AkwZ3/nZ2&#10;dr8CjfyfGsrXKhMKJ6onEQl0Rx0UIbhs9erVaVRV7AaBsWOEhHdbYQSK0ShGphilwrClyOPfKTwq&#10;wQABr0zB9BbeooxXpsDB9SVg9x0W3ZWjEmw5Ne7QoYPD4sWLI7W0tPKtrKzuY2CCqRwQCe8zYjyJ&#10;LLitNgU+YAO4jYshtncOVeWI9RCD64gj1x/EgSgDU9n47fz585UHDhwomDhxYkzz5s35VlwMwrD5&#10;BE+PY+s72giv4scaB4hYTBx4USbWpEDeIHFOHJL8CwTsL4wCTp48OZmMqAoGBEOC4XEjhrGKiUMc&#10;aXDS4ARgY2PzK1y7du2poXytKkLhpAI9oBMHJxPekdApMIo6evRo8VtvvYWFPczNahMwysQ8OIwc&#10;fzvLnzCXDPvfL8pRCV90VxWVYN4eayX8AUXs4NIhnO/bt6/bwoULozQ1NQvJDhsx+ML0FmyOO2je&#10;h3g/UoaYDFSBD9hU/cbB83pcOfw3DjGpcPLAQAs7qnA0MzOr3LNnT+7UqVNj27dvj224mKLCU+NY&#10;N8QATJ+AbdFYP8Q6EtYQ8TAn3lmGqSpME4I4MG0I4uAL5FL/+heK0JlGjx7diUZV5G99HxoiDFQV&#10;cXAnzolDTBJXr179FaytrZ8KytcpE4o4ShGTCMAjEt6p0EkwMjQ1Nb3Xrl07L6ojf0UJRpX4W1Vs&#10;IcS7dhBWw5FIc7H/LeGDJzg2RJ78RY48KsHT0HytBA8o4k+vMOXJ3wqMnUW6NCq3GjZs2A2KTGKI&#10;TIrIPuv41BYf4XMiETt+Dk4STyIKcbonpeVQRSJi0oCO0BX6GRoa4oG/rEmTJkV/8cUXIA2+kwr/&#10;+4+1DawZIhLDu8ewowrTVHiOA22DV/DjVfxY48BUFY84xMQh9a1/qcBxovO0oJH6XhgVDA5Gqkwc&#10;nDCaIo0rV64wIqFf4fLly0+E8jXIS5lcOKE0RSTQlXcwdBI61zBmzJhwqhvmabG4h1EkngnAVAVG&#10;SdhCiEVWiTz+u4L7DsAGML3FoxIMLLCpAlEJ38HF3wqMvzHGf1ZgMMIfUjR47733rDp37uwyY8aM&#10;8MOHDxeQ3dZSX5KhP8Fxw2mLoxLu6LnN/lFAnsifRxool88qQBfqJzILC4sHBw8eLPrxxx+TevXq&#10;FdK6dWuvZs2aiUkDD/2BNBBx4fkNLIrjXVV4hgPR+3jCIALaBm2EtsI7y7DGIW3J/Y8Ibi5GB3Ci&#10;75OznXLp0qU0kIiqqENMHHDo3LmLiYOu/xUsLS2fCJ5WFakgf4ATlTKRqCIRdBTRugdfNMf/SuDJ&#10;V+y4Ej/rIRm5JBDeH8RRCX9Akf/pFV63gfc18SkuOFQ4VmxXxej8JMHwjTfesGzTpo3D2LFjA/BE&#10;tq6ubinZcg3ZbQPZqgxOHv0MO57EDp47eU4ujwMnCQDX8/zwGb+jHOofDSAyAwODir179xbMmzcv&#10;uUePHsEtWrTwfPXVV7EQjv6BARamd82gO0FMGngAE9N4eLIfb6XGK2MQbSBCw9ohIjZEbmgrELBE&#10;HP8h4R0Goy7MV3aiMPwyjFCZPDDa5+TBSYMTB5y9mDBodPMILl68+FiI0zZFKLw8TlrQA1AViaBD&#10;nTp1quydd95xoTphJIVOjY6Ap19h/HAGGGVK5CGJsnDnx/sGbAQjakzJYK0Mz5Vg3YxPcWH6Bo4V&#10;DhaOFnYmJhOsF5x/6aWXLjdv3txh6NChgeTE47Zu3Zqpo6NTcu7cuQozM7P71A+qya7rAdgyH8A9&#10;DtQfG6lP1FMfrLtw4UK1qanpfRCFurr67S1btuRSdJE8atSoyA8//PDmyy+/7Kz4nxsQBp7VwCI4&#10;1jPwD4CY2kUUhVeMQHcQItY1UCc8gIk6Ym0DT43jLw0QbSBC49NUaCM+TSX1p/+Y4IZj5IDO0Xbu&#10;3LnryCBL4YThkPm0FciDRwCcQMTEAacvJgIQAxm1AHNz8yaB38VkAvA8OJFwElGORqATICYRjN7o&#10;2loKy4OoPgjF0TkwZ4tthQi50QEwqpR2XEnytAI7EdYKCRhs4clpPsUFe4JjhYOFo8W2cOxEggPG&#10;Tj8+zYWdf9ixhBE+RvoY8V9+4YUXbNu2bevetWtXn/Hjx4d/++23kQsXLkxC9Lx8+fImsWzZsrTp&#10;06fH0TWRI0aMCO/YsaP/xx9/jF1SjgSQBHZLYeEb0QXIAusYiMRRPl7dg23KIDm83gWbSrC+g7cx&#10;IKpClI66YGcaXiiKBzGxyQBrG6g7jzbQJpw4IBJ5/AcFNx1hJ0YTrd58881+enp6PgirxVGHOPLg&#10;UYeYNMSEISaN8+fPY1dHkxCTCSDOg5OIckSC8qGL8pQWCA8jt59++impWbNm6DyYw8Wefkwz4B1X&#10;mIJAJxAvmktGL8nTCmwFDhP9hW8HhkOFTeEBOThabF1FZIKpHkxzYb0AayZw0NixhBE+CAXPTGBH&#10;IAY4iFIQCWBbLKICRM0gGGz8gPPHQKgp4HcA6UESICfkA9vHsxmYjgJZYEoKfQHlY1cZ9MF6IKIM&#10;bGfH+g52nyFCRx1QFxAkZib4FBWPNqQ1Q0keEXQKGAeMpf3mzZvVySFXwyHDOfOogxOHOOLgxMHJ&#10;goMTBIXVAkxMTB4BPy8mE0CcB/JVjkqUIxFOJCAQRB/79++//fbbb2MxEKMtdFK8LhpTDHzdAx2B&#10;z9NKIslvFTGZiHdxgUx4ZIJpLqyZwDHjNR6YDsIIH8+Z4J8usRCP0T8iZGzwwO4urNVhhxecPqbA&#10;QDIgAVXArij8juknXINtxiAn5AWiwIsLMR0FssAgCu8Cw7uoECWBMLATEVEGFsLxWnysaUB31AF1&#10;wdqomDTE0YYkkjwUGAWMBKOpTz/55JPxxsbGSViM5uQBZ/048uAEwIlBFWk8CWJSAYGIoxJOIuIo&#10;REwgWPugdDV9+/bF1BVGYpguwD/VocNgegGdA/XDyFHqBJL8UcKJhE9xgUzgePk0F9ZMYHvYMo6p&#10;LozwsaMLU0R44A7bYLGzC5EAtsUiKgC5YMMHBj94oBFEg+kwMXAOQBqkxTUgCZATpmth94gsMB0F&#10;8sILJfsT8NYF6IH3UXHCwCYBTOtiXRC6ow4gRilKl+SpBZ0AxoNdFd/QSN6cnLMMI3tOHqqIg0ce&#10;YsI4d+6cACKhpwa/BlBFJI8jEeiI6bbFixenP//881ggxJZdzO2iM2EqQfzfytIoSpL/lXBnyyMT&#10;DFb4tmA4aIzsEQVjEwemiDClijUGvJkWkQAebEVUAHLBVnNECdguC4BsxODnxhGQFtfgWpAT8kLk&#10;g8gCURDsHwv/mGYDofEIA9PWTUUZUh+R5JkEBgODh6G379Gjxwxy3sVwzDzyUCYPOHdx1MFJw8jI&#10;6CEMDQ2fCHF6TiLKEYkyifB1EZAIpto0NTXLP/jgA7yiHVNXCOUxKsMcNDooSBFTDNLcrSR/lnAn&#10;zMmERycgFGwfF5MK7BORAB7Cw0OMmP7CsxWIEjC1BKLBc0ti4ByANEiLa0ASyAN5gSgwJY0oiJMF&#10;+gDKRz9XRRhS35DkNwuMBwYFI4MB9lZXV3fH9BCctJhAmiIPgBOBgYGBQA44PgliIhFHJJxElCMR&#10;TiAA1mjofMPw4cPxwCD/W1o+dYWRmLRlV5K/UpQdMxw2+pmYVBABIBJA34Ojh73C6YNgsDsSQAQt&#10;Bj+PNEiLazhJcKJA3iALlCWekoIo6yWJJL9bYNwwOoxavpo5c+Zmctg1WGeAsxZHH5w8+JQVjzw4&#10;Gejr6z/E2bNnmwRPo0wkQFMkIp7KAsFt27atkPTFH/XzXVfY9aJq6koSSf5uwh05ICYXMUA0TUGc&#10;jkcUgDhfSST50wSGiNFM61deeWWojo5OJNYZ4LBBHjzyAODcecTAow6Ak4Kenp6AM2fOqAT/nafn&#10;RMLJBPkqT2WhfB6FQC9KW/vZZ5/hXVfY+oi99nzXFeZ/EcZjNIaOJYkk/2QRE4JECpL8bQWjF4S/&#10;mD/tsmrVKnVMYcFh86krceTBow5OHDyyUCYPXV1ddvr0aQH4DCgTiTgq4ZGI8nQWj0KgDyKjBQsW&#10;pJKeWDjHX9NiOyQe4sJiJKausBMGozSp00kiiSSS/AkCRwuni3nVtt27d/+BnHsWFtKbmrqCs+fk&#10;oYo4HgdVJMIjkaYIBBEISE1DQwML566kJx6cwmsY8CoJbFnE4iKm4TC3zMN5SSSRRBJJ/gSB0+Vb&#10;entu27bNDNNFj4s+OHmISYNHHDo6Ok1CHJVwIkFeyBPgkQjKQ9kgMBAI1j/GjRsXRfrhKVw8UIWn&#10;a/GuK+xzxyYATF1hOk4iD0kkkUSSP1FAINi9gQXodmPGjFlKjrwci9dw4jzyUEUgqsjj1KlTTUJM&#10;IsqRiCoCAYmBzHbs2HHr7bffxsvh8G4f/LENnvnAPnjsr8fOFOgvTV1JIokkkvwFgtE7tgV+8v77&#10;7w85cOCACxy38tQVnDymnMTRBycOZfLQ1tYWID7H03HiUY5CUIZ4GkuxkN84ePDgMNIN7w3Caxzw&#10;tC5fOEfUhOhJvGVREkkkkUSSP1EQhWANAQ86tV+wYME+igBqEAEoRx9NEYgycagCJxFcwwmEkwhf&#10;TBcTCNZiNm7cWPDWW2/hbaN4WRze+YNXN+AJXLya4YnPfDDGmjH2fwQc5Z8VPzUpj6Znfxti4nrJ&#10;P/92vcT1U5x6apFfy69/9KhI8peLSMfn5LjyvBzhLzJmoIDaC/Jz8jSKS/9ygd78+Hdq07+zoJ3k&#10;4PcZ9xf3GvCi+8ztQBpk/q8EDftwS2+HDh0mqKurR8CBcwLh5IFo4XHkoaWl9SucPHnyIYEAuE6Z&#10;RDiBoCyUiSk0Ol/bs2fPANLpHAEvS8QT53idA17ZALLjC+cqhZwEGQ2M6cpLjJm+IpM5vyz/DKPC&#10;b4920F+MMPxFeVovuiaVjjDEv87JyI3f6wWZ7NTLv9RBqBd3gE/VMeR1Vq6fcBTaQ5HssSK/3kC4&#10;XiazehV5/KLP0+Xxvxa5jtDJ4TXS8y3G/N6VyTzeo88tZDK3lgD99r78vN2bMlkg1UOu/1/hZOR2&#10;x20v/iVx28rvD87/Pdr27yRyksVAAO0U/Tod35Hf5wC6x0EfyGSeBI/3qP3eJpt/TW4TaMu/z4Dh&#10;3yLoNGhUOGRMC31BI399RCCIBHj0IV774OTBCYRHGSCLpiAmEXEkwiMQlMEJBA8zrl69Ou+ll17C&#10;fxzgNdj4f2q8LhtPnOM9PyC7JhfOFR0SZPEGOYjmMplvC/pMTgNG5kbGht9+cbzy9HCkMDRbSgNn&#10;40vAtXBCpnCUf+ozJr84FcGRvPWLE+SdwoF09UIbPFHkeYEIr7zBmCM5TtQNjhRONPp1kBOlabJj&#10;cV0Ujo3aB53U5SPK60O5Pl6ULwPR/ukOmMujOqJenp/IZN4dqM260OcepGdvOvYBGLvZUyZz7Urn&#10;vpDJvFrR5+a8Pf/sOsj1BoGhfEFvcnzuH8uPgaQXbPLvQ9B/tciJHvcJ7YW+akdt5dxeJrvxDWNu&#10;dF/d+lL79ZPf6xt0j93JBtw/ZszjbUr3WDuX5LcLOg2ckbCld9iwYfPI4echEngcgSiTh6oIBOAE&#10;wkmEEwiiD+QrJhAQF/3Oow/8dwJee403kGLbLt4XhAX/JqMP+cgEo+xgcrpwIi5fkgF1ps8dyYg+&#10;UzhPIpFfDEnuqDFihVNFGueO8mtwrecnMD6MDv9M56LoKERcfu9S+W3kurh8g6P8O5weiE0eTcnr&#10;IIb8vDwvdDg4eS9y+F6foy3kdbzRHucUvzXpPNFW8igOJObWTt6WjtRZ4ZyRH0Z8AjH/ZQ9yQnc4&#10;CDnp3yCHAgfiMY4wUya7OY/OLaTjIjq/mM7RZ7cfCZMIA+X1QdsII9k/lUTQZiA9hV1S27p1In2I&#10;8Jw6070nWwxAxETO8q9r27+D4J7ADuWzAiAD9G3YMQjDdTThB7qvP+P+NjTcXNrQcGMBYzemk02M&#10;RFsi/ZPsXJLfLmhQGChe/oZ/JOu8d+9eOzhzOHU+fcUJ5EnkoampKUB8ThWJqIpAUOa6devymzVr&#10;hugD/6iG/1HAa7DxemzoBh2bXDiXG5kbjaoxinPt6ucXOHXj5oT9W7fG7LKzC/6WHN9nFRU2NGoO&#10;x/qJIHLCgXN070DGOejgwejN69cnHzxxIoaczXXq0C4fyUe2f7ZjCcYUDJGFR/eLlyJ+WrUq5cDe&#10;vdFrEhO9+8tktq3LyhCJXHkpNRWOEw5c6CAUdcERgvA4mSCKgYNy+TInx2/01q0Ju9aujVW7cCFk&#10;qkxm/3llJaZ0Ho3KxCLXxf9NEBeN8rp5+4VMX7w4RWvjxsQ9aWl+w+Cw8/Nt3gsP/6VN/2yBYyBn&#10;Qe3l9SnVs7+VVcTGQ4fjTLZsjXNctizZZ9HiJL9Fi1L8Fi9O9F9Mn5cuT/TSOBF5oajIey05mPFV&#10;VW7d6FoiUzjrP2+0L48uMEDx+rSuzr2XrW3ETz//nHpqx464raWlPgMYc/m0rEz4/amizX+ryO0Y&#10;0Vj4+9SvMQiiAYLbeBkRRWSk/96TJ6PM581L9hkzJi12+PCMhMmT00Jnzkz1WLUmWd/MLOLHmhr3&#10;r2UyG0TxiEIkAvkfCBqVvx+r/bfffruOIoS7cOi/NwIBlMmDRyCcQBDp4NkP+r2ua9eufqQDHhrE&#10;X3Hivw9GEvA2UrxUDtt2m+zg6GjyaRpMT7iOXr06wejtd0oaWrfJu3PsWOR2IoLOt245fujlpYYo&#10;RjAk+QjQtTWhT1aWz/zWbfJvvfX23YZRo9Kvy2RXB1ZXO352547dm1eu/HmjQDmpCaPSTjU1NyaP&#10;G5/u8tprDxp69swK9ff3p9HW1Q6Vlc4tSkouvFVe7kqjbn8QJtXhGpGd5wfUDpiKo84Cx4q5foxu&#10;nftRZ9r2zru361u2LKheuzbumExm2aWk5Fqr3FzNJglS3qbC9F87f/+gyV265IS8+VZF4zvvFjZu&#10;3BhLbWr/TXGx5QepqZgKU03s/0uB3iBA0q8lyLa+3nnayJGZIa+/UdH4+hu32Usv32WvvV7K3n7n&#10;NnvjzVL28itldLzN3nu/UDZ2bHpiaKivmkzmML6mxvHr8nIriuz+PGctv8/CVGl7M7Own9u3z01/&#10;862yxubvFdRoaoYvYezcZ8nJBu9fuaLGt6v/54TuLw0KsVaFKNGXokUXGrS4/ejtG3x0yeLkm61b&#10;51a9+lope/W1cuH+vkl47fVyQiWjtmSjRqVcuHPHsWdV1ZUPw8MNXlNTk6YD/xcC44SDxJZevCq6&#10;37Fjx8LxVDqce1NRCCeRpggE53n0ISYPHn0gTx59gEDWr19fQGUj+sDbdhF9/EDAQ4P8XwYf68Tl&#10;I2nMzbv3qq298fO0aSn+r7x6j335VU6Rt7fvVpnMekBGxvk2Dg5q2AKMsJiAUbsvEY7beItLoVof&#10;fJhf9/Y7d9iyZQlXySF/W1Rk+Y2fn96706dPp1EQ0mN6SBjZk2MV7+4RwuOHU0fKophWEl3LgXO/&#10;TDlB6DxFDT5ECI4DYmL81vfvn53y/Au1bNKkVJ+yMue5tbXXehQUXGlDxEbE4U2Rk2O36uobIy5f&#10;jvghJMSfIhTHtuXlju/Kp+Yw8sLUiNvUPbviLrz6WiVr0zavwsAg+Bhjl4bl51/6IjZW7934+Csv&#10;eXlBH/H0Fz6jjiBl+3ZGRqELWrXKL36eUn3wYUGlhkYIjeDNu2Zn638UGKiJV+MI18rrxOuHtuHt&#10;hLo/WleI/Br5ecVRFei3XztR+XmMThGtuQ9NSPDb3at3dt6LL1WwDl/k1gwbnnFr4sTkjFmzk+Im&#10;f5ecPmBgZimRB3vl1RL2+htlbOTI9KT8fJdVDx5cHZiXBzJFtAkduD5N3U+xzo/qpjiH36i+3D4e&#10;2gjsSHEd2sWLRtU27Q8ciFz3bvMi9uJLjYwGPEXm5j7za2oMvoqNNfrAy8v0FTg++TW8fXj7AkI+&#10;dET7qtYX8sv1Yvvl12JRWl6GIvlD+XWZvC4Azj963S/lIE9x/VGWahtQJYoysQ5IgykvsmHX0WVl&#10;nqs3bkxwbP95bvnzL1aw5u8VsW865ZQMHJSRNWVqSuz33ydGDx6altjxm5zstp/m5Glp3VxVW2vU&#10;JSrK7BM3N43X1dSGkk6CbtBBCU3VAzqL64F6y9tanB4in0aXn+flKH56RB5N82g+v+Qhv54+K3Tg&#10;bf5o2ysu+8sFFcDIHP9c9vXChQuPkIOvw2I6JxBEDY+LQppCU9EHJxCUQfk2dOzY0YfK5q8sQfSB&#10;P9DB/yCIHxpsUqhRX5FPtbgMKy313DRgQEbWiy/dY/0Hpqfdu2ezrrj48qjQUL3PdHVXYipMuClk&#10;lDTqdOtGzmf23n3R9hiZgkT09YNNa2svT09JMe3m4HDifWfnUy9nZWHdQZgqeoeAhXkiKyx4yhc9&#10;ydAVi+68MwLC9IpimgnztyhPuJYch7AIjdE9/SZfrCejgKEQqSGKchx33SlQ48uvs+8+/0IV27Q5&#10;iqIiq3mFheeHpqVZ0sjfvgulGWJuHr6ZIib3r77OTbp0KWw1oilETpRvywcPhDWTAXV1Hkvnz0/0&#10;f/mVCta9R2ZhdKzHsdpaqxl5edZ9U1PN2iMyg26og2LER3WAPgIpE4G4dygpcR09b178mQED8zw2&#10;bAjTyM21HJeRcaaLu/vxjzU0Nr2ONoIDxpSXvD2wgcER6ywYPeIz5YO6CmtKyJuDIgg4bmEt6nX5&#10;9F04pm4QSeEz1gHoGqHTKHVYNRqhojysEzlNtLEL0ad2qESkcfBQVCJFYOYy2RUNyn8/4fjdu06W&#10;R45GJrVqnV//0stlcNY1enohxjKZxYSsLIuvEhPPv1dQAD2ENsA9oXKhI7+f+AxHiHUhngb14e0l&#10;OGT6DZEf2lPYxKGwE9xv2ABvgyzYE9mBy5fBwV5TZsxIMhs4OMvj0CF/teJi89FJSfqd3d1Pf+zs&#10;rPZWQYEBpnDQDmQbWOPDIjuuReSFaBVlod2gD1PYHxwRILdD+W/YTIEFe6yvCGtginsjt0PYqrwe&#10;3IHBYWJqD3rznU6oixDxCfVRrNMo2onbO6ZS5ZtS5GXgml9sQF6OQKYq+7Rcb6EtKY8bdG9dR1dU&#10;eKydMycl8I03SimyLGedOmeV7N0T5RET465DUfkumezSZpnswkaZzHRVTMyldQYG19f5+BiODQ3V&#10;6HTtmlorU1O1d0Ai0dHmpJu8HeX6owy0KddLThTyeuBeob1AYryvy9vr0XoLJCC0s/w69INAgnwm&#10;QP6b2IYEexZsSJ4G9oD6CiSr2JGH33h/wHoov9/ytpfrjH4DfVH+4/3j/1pQOMJ34S9vW7RoMY4c&#10;fxYiAx6FiKexxCQiJhJVQLqmyAPRBwhk9erV+VQuXpiI/4FG9IFXluBf3BB98IcGHyvyxvb6nIxt&#10;YlHRzQPt2uXee+XVCjZ1amKUTHZxVVycyVgbm4Ptp08fCgJpRiEtGQkMwnUAY85L581LCsGotO2n&#10;uVVhYW7axcXn5wQHn+ppZ3f848BAo+bksD8gg4NjptGQUy+6iTTavzGAvvelfLoofkPHJOOEAQBw&#10;bujgAW3JCX9NZXXFjhH5biDn7uQ8vqFoA4vTpIfdm3KjgjPAQr7DD6amISbN3y9ufOvtW7LTp4Ou&#10;UOdYlJx8bjxFUoOqquzHUWQwb+HCJO9XXqlmH35c0JCU4H+EdJtZV+c0sKbG9avaWk/sRBpfXu6x&#10;Y+SotMznnq9gY8el5tTW2p66e9d6Q0mJ1bR7966NqKtz7kd16SrfvRT2EelGxikYP+nj8V5NjcuX&#10;Dx7YDSGDpTKNv62v1/82LOzMcOqYnYyNt3xsZKTWnNrz/fv3sf6EhWwssqNdfKh9XAnYCeXyDSIF&#10;RUegewUHLHdodI6czA1qI9w/tBMWt12/krcpdn0JpA3n+MiIS94hEW1hEHB9lpZW5LUPP85vxLSG&#10;+YUA7+pqK820tPObIiIMliUmmq4vK7t0orHRznbuTwm3Xn2thH30cV7Dvn1BNg0NZjPS08/3ysq6&#10;9On9+3Yfy/WBoxAcDBw9HDA5B+gcTs6UEwMcMXeK8kECSFPeBmh71Bt24tZXriMGBljUhVNKpTb2&#10;/KCmRtjYMJRsdLxMdnpiTY3e+MDAM0Pd3Y92dnE5+mlEhPHH9+9bfSJvnxvt0S5oX7kNIX8vskXs&#10;LEPbYc0OjgX3TnBUNEjCZxCAD/0GvYSNJdiphPtCuuF6YTPBpwTh3sChyZ0TX7T2+EKuP9/p5I2d&#10;bYqNFPL7I9/VJ9gNpl/Jpm+Qbbsr+gmucemBe0t50qAGBAgHrHrKEPdZnp9jW0oziPJbtGZNoudb&#10;b91huLfDRmRkBwXcMKI223z7tvGS2FjDuSEhp6f7+2v/4O2tOfXGjQMTbt7cMvTy5U29DQx2fHX+&#10;vFobf//TH5eUmFHbO1D5zthEQu0IfXDEbi7nVvSZBnfCPaT7g+lg2B8W4nk9fmkvuW4OivaSO33Y&#10;M6UhYsXASRg80e/wAfx+cBvC/YevgK2AZPEd6eRkQf0afqm13DeAQN07w29QuYrdhF4KW7qODQIg&#10;aiF/RfP9ZYLOCWeNV6R327JlywVsrQXEayEgAWUSUUUcgDjyAPmI1z6QJ8+7R48e/lQmnvtoKvp4&#10;bKgmZ3iPt2trEeq6zPD0DDR4v0VBffP3itmmTRG+9++brQsIOD3W3Hz750uXTn97+vTpig6CqQ/s&#10;5HDeMHRYeuZLL1dihH77zp2rh5OSjOa4uR3p6+Wl+Xl6ukWH2lrn7lQG5mCn0g39ibCEsJxu6CI6&#10;ziCMVHRkMkQ4RRgCOh92PQnGh51BP1CauaQjrp9Nv1FebiPISIhY0LEwsoATcKYO6vTz4cPR9i+8&#10;VMk+75B938rq5vnqahNyhOemFhVZTCKCwUK/xpyfUtKaNatko0anl9AozZLO7WTMZjoR0pD6etfh&#10;KKe42Ov4F1/mVmBkvnJVfJZMZmNRVWWjVVd3bRvls5LKozq4zSLdxskdExyAPCIhA/2wttatU329&#10;HeV1bXJJicUPcXHnJrq5qQ88d25TRxOTXa19fE60vnPHigwdDu3hzph5lM8yqs9yMv758nZzGUz5&#10;UYf1gdOhznWd2gek5dJDPr/tPoHaDDukgDGUDzk53FNsucVi/qMOB99JR3JYN8lB287fuDnuxiuv&#10;lrP3WxQ2uLq6W5eVGW2/cUPzZweHA1N8fbV/zMi4sKuy8pr5mrUxWa+/UcI+bZfzwOjcTfM7d4x/&#10;SkoyHl5YeIXI3RZkRPfRkZwLCE9OIvIRobDTixy54PTJgWILKZwMiFNwpJ9SvWlg4D6SMXe6B0Ib&#10;oG3piDZxonvt2rW62p7aV3Do5ITcutXX24+W1VtNvXXL/IeYGIPxTk7qA69fP9D1xg2tb8rKrKkc&#10;O6of2gc2JLTPNPpMduS6kMpagHtMGIt7Bx0I5FSgrzk54RBECp/JHRBsFDboNo/OLaXjMvm9cfme&#10;6kMkhnoJm1CE6InanBwryALlCjZOZaE+nj/SNd/hftJ3uj9oE9gtjiAo96FEdFPoOuyOovSu0BHX&#10;k44YQGGXGV/YfnQaRj6aFqIPcubY4OA+/eq1MMNPWhVUI/IYOCi9MCXF9SzVbW1IiN6ca9cOjtPT&#10;Wz9YU3NZn/37l/RWU1vYa9u2Wd03bJjWed26aV8eObLoc2rLDmlpZkRoduT8HWkgxNsRcKXPbjiH&#10;AR3ZMJy2QPREeDfofqG9UA/3JYo2wz0lW75B16DucieuIB2BbOWkA8D545ycROTkAbsHkYNgkQZ2&#10;BhtyxrZyIg1sP4Y/cAZxUh/wmEjnFX4D9xvtiXvv8i1dQ8SMe4T7hV1qf+1WZUQhcNZYsG7frVu3&#10;2eTsKxEhKBPIkyIR/h3g6ZQJhC+eb926tfjNN9/EU+eIPvBPg+K1j6d6ZYl8pBXYvK4OxukyX0Mj&#10;6vo7zYtYq9Z59foGfq6lpaZbAwJ0ptjaHurm7HysVWqqFXUOYaQJJp95u+Smeucu2SUvv1LOJk5K&#10;Si0utlSLjNSZTSHvkNBQg94PHtiS43OaEhPju41GQvYTJ6aG9+iZndWpc07+oKEZqXPmJPu6uAQe&#10;ImOaXFvr0qO62oUcCdYxPDtWV3sODwsLXL5vX6wRRQsuM2em+E+cmB4+Y0ZK4Nat8TZ2dkGHyWio&#10;A3v0rq7GSAijOrchdXXuq5csSQp8/oV7rF//9CJvbxe94mLD5Tk5hjPc3a+vXrMuzmnXntjYnr2y&#10;q158qYT1759ZqaYWnbp9e5Tf3LmJdvv2he0h46RO7rwiNDTAlAi14b0WBeyMXlhaTc31GwZGQb7f&#10;TkxO6NIlK6d3n6wM0ivw3Lnw0w0N2P7q1hfTYIgoqquhj0Pvswah6374IenSggWR+tevX5kVHn6o&#10;n7X1gW/c3bU7ZGZeJoO/Tg7OdY69fejRhQuT3UePzozt2i07t1v37NxRozISVq9Oup6ZeXMt3Z9R&#10;8sgIHc2987173qOpTbW3bYszo460PTzc/9j69QlXxo5N8xw8NNNpw4aEtZWVXhSNgJCdXxYvhMpH&#10;ynB4cH7O6+fOTYp67vl7rEvXzMqAAKcLublnNru7H5/t5HRkYnCw7uxbty5uLS+/ZjxsWMptDBb6&#10;9k3PS029eCg2Vn9BUrzB5KIi64lr1sQcnTo1/dzGjXGb6X52QhuUlIBIMRoXHGQvHZ2Yld99l2Gy&#10;ZFniwbAwbyLM653kdcLWYLepHjeC9s+ck+zdq09WeseOWfkDBmYkTf0h5ea6dfFn7ewC51ZVgaDg&#10;KFy+qa52Ha6tHb592rTEy2vXhmo6O1+YFhp6bICnp2afiopzfV1dvefMn59sYmgYpU1ttqWgwGv/&#10;oUMxl0ePyYjo0jU7p3fvzMzZc1ICLliEnaI8iUhc+sP+5I4KkS2cGIjbfbqXV9C+RYuSXceOS4/G&#10;vaHr84YPz0hcujTRNTnZdyPdv3G1tR7da2rcacAkbCsmgrgx29w8Qnv8+PTQLt1yYPO5w4alx8ya&#10;k+y0c3fs8dBQ78lw9FRvSi9EGt+mpvpuWLos6Xq/gVnJ33yTk9e7d3ba5Mmp/suWJdKgNHRleTkG&#10;SLhvwuj9kZEzCEV+HmQMwnNfN2J0RioGUp99lnff2dnHSiY7v5EGhLOMjDYNW7duerdp04Z/OXJk&#10;r8/Gju376ahRPdsMHvxN66FD+7SaP39May2tFZ8lJ5/pUlzsOGrnzujDq1cnXLxd4rUnI8v74K5d&#10;CRaTJqW7DR6c6bF8edL+O3c8aZAEp3wTg8EfoqL8dm/cmOAwaXJqBPX37C5dsvPGjkuL3X8g9kpu&#10;rvcmSkPO3aN7dbUQccE2vg4P951I9VT/7rtME03NqAUUpXxFUb4wMyG3YSFC771lS9zu775LM1m1&#10;Km4X2RiVie3baEeXwVu2JBxZvjzxYl3djS0PHnju0j4Vc37MuPQIKj+nX/+s9Jkzk0N0dSOMqZ2I&#10;zFwG04Dk87t3bYnE2F++Yw83E1M8H7/yyisD9u3b5yGexlJFImICEQPnVUUfyAN5YfoKEciAAQOC&#10;qTxEH9h5tYSAnVdPvfYBkc9ZorOgA7uuXr4iIey110vY1x2zH4SFeTjfvm1xLDHRdElkpBHmuvuX&#10;lzv0rqvzGFRfD8ftvsnLK+Bahy9yHrzx5h22ek1UWH6++e7wcF0Ki3XH5eVdHN/Q4PTzqVMRhl93&#10;zCvELp633r7NsNj++puYjy1jb7xVwrp2zSp0cPA/Rk6bOiGiFdevKipcB5DzvPThRwVV2AkEYBEX&#10;kdGbb+F7sax1m4J7GzbEWdbX2066f9+5NzowGdiYrKybu8aNp+ji+So26bvE5IyMK8cyM88uKSrS&#10;m7VzZ7DOO+/eZu++V8TeebeI8iqivIoo7yIh77feLmPfTUmwpihrGo1ktpuahrvj9/af59QdPRaR&#10;OX5Catm7zYtk7zaHHiXslVfv0vEO+/CjoprVq+Osa2rsv6+rc+yJqSsyUBqJOYz/YVqK7auvVTV2&#10;/CYr1drGafmtWzoDQ0P1uicnm/Sur7ceQ1HO8lWrEx0+/iS/CqN7eX0x5VBG+ZcxKks2Zmx6THa2&#10;x1pyuGPr6uDUXEbd9Azc2v7z3FsUId3T14/waP95XjnaF3V48627bPHSWDWZ7NLXRUXmLbEO9SiB&#10;IDJAx3Uek5vrdXjMmLQcTNNN/i6lOCnpulVBgenBqCj9VampRgvq6sxXNzZeO6KtHXSz+XuFMopS&#10;6g8d8rHNyTm9PjDw9LysLONZWVkOy9t9llv0zrt3GsdNSLWVyWwH3Lpl9Tm2f1dVCdMNXe7evfH9&#10;xEnprq+9XtXYq3dmeEi4z3yQZ3298xi677OOH482afNpXsWrr5ey194oo3qgLe4IePOtStajZ5Zn&#10;UJDn6NpaRDqOA3Jzb84dPTrd+7XX7zX2758eGBx89afCwjNDExLMaIRrPvq4RsTJt94ubaD2Tz5z&#10;NsLjm07Zd+iey5q/d0vIW37vbrOPPs6v2bIt1rq21okGAHa95CQgREjDSktvLNmyPda6dZv8cvQL&#10;3Ju33r4j7FB7+ZW7wvchQ9OTU1O9t5Ijm0gERIMBl7FEiouIXJxbflBYg3uInU7y+uD6Eta8eXHD&#10;2LEpF2WyqxTtIrpy+d7VNehI1245Oa+/Qff+ddxDXn/5Pf3kk7wCa+ub3zF2vg3Z9NteXmq/iioV&#10;g4UuZB/TL1iGn//4k4Ka194oZfMWxMVVV186GBGhu9DcfMfoLVvm9pg3b8xXCxaM/GzFiu9ar1kz&#10;tdX69XM/WrlywoeLFo344NChJR95e2sTUVv0Dw33XkmDrZRWrfPrtLQivPv0zSpEu735FnZuVbEp&#10;U5Iu19dfIzJ0mU6OfKmubqRJly45RW9Qv0A/f/sd+cYLtMM7795q7D8gK8PVNQBTxhPv33fri63Y&#10;ZNeDTczCd37ySQHZ8N3GlavjT8pkF3qQc/8UNkT9uxUisNJSz1ndumXHvflmeeOIEekelZUeNNBz&#10;G4L+kJd3c2nnzrnpH3yY32htHeYwanRGBvWdRvTrN94sYy++hB1nJdSOBTWrVse50L2ajyloDHQe&#10;t6PyzxJ0Tr6l98sffvhhMzn6BlXTWCAFMYmogpg8AE4eyAu7vPbs2VPaokULvHEXO6+2EfDcRy+C&#10;eOfVExuEjI3CQyH8o5GD29Zx41Oznn/hLhsxMr2CQmV3mezyORq17GXMnEJQqzkymf0MCjkRulOH&#10;ua5rYREWRh2QHGoRO6Xr756TY7IzKkp3fkKCCXXGKwv27Yu0atGyqBZTQN90yimfNSeJRvoxMRs3&#10;xqb2659ZgS2jr75WwSZ8mxLR0GA7/949Ybqna1KS5/AvvsyJavlBceWn7XJvDRiYlrp4SULY+vUx&#10;Md9+m1rY8oOCRiz0d+uelR8Q4IWtxqMfPMBo+vrU0FCf4126ZJY+90IVW7o0KqiuzmhHeLjO/Lg4&#10;/ZmHDwdqTvouNZk6fdk77xaSQRWziZOT786aE58/elxi8pAhSUEHDvkebWi4Mr+x0fnA1m1xUe8Q&#10;WVAU0timbV79hx8V1o0enZq/bl109MbN0Qljx6fdBhFh9xKNaPP8/G7slsmsR1ZUOPYlJze8sNBj&#10;5YhRGVHPv1DDhg1Li46Itl9TXm4yNi3t0rCqKqtx5eVuS7//ITUQDgnE1Kdv5q0lSxMS9uyJil24&#10;KCHni69yyAGVErkVsiNHIq0aGhwW1NQ4T6O8fzx7NsLsk1b5NegUpFtd+/Z5DwYMTM/q3z8jvnef&#10;dD+T8+5zKitPfu3jo/URdtBhRxzuOToKRqp0zzGSn+ztHaDfo0d2RbPn7rKdu6NyyIk6keMwlMku&#10;Hr1//5p6RMQN0wMHogKozWvffvdW/Zy5MWHp6ca7/f01l/j7a80tKjJb4ODgc4J+ryMHwdasib1M&#10;jnFCUdHlTrdvX/vo7l23djSaHBQf77uh/4DMtOeer2OTJqUElFc6r6D6kJ1cn2trH6L1abv8SpBm&#10;p0459ygiStuyJTZkwYL4oCFD06JbtS4qmjgxzvD+fcN+ZWU2g0DMIeFe27t2y8rFTrspU5K9amst&#10;f8zKOj/h9u1L48l2f9yxI9ruhRer2Kft8mpatCyQffBhQf3IkelZq9fERWzfGRODqUtE23BsHTtl&#10;30pNdd8GvSsrHQbBIRHm/zwv6QYNVshOboPAShYvTkzcuSs6ZuWq+EwipAdYD8JgYsOGWDey22VE&#10;QtRHnBci0qFBSQMGFwMHZZQuX5GYsGlTbNDs2fHBPXqmJ7f9NCdHTS1od3391QkNDfbT8/K8tvfr&#10;n5GJacS27fJrps9Iyab04ctXxgaMG5cS/ll7ikb6pLiHh1uNKCoybIcdjgYGSx95r528L2N6D4NB&#10;p+UUucRh8wfZSK2zs6dVfr7JRlfXoz9oa68cdOjQ4m76+hs6Ozkd6BwWdrpzYqJxp9hY06+Cgw3b&#10;BQefahUebtCmuBhTgPbjrl0L1sQ0LuqCtS+0Z+/eWfmDBqUn9u2bEXH2bMBh9Be6j+vUT0RZt2hZ&#10;WPfyy+VCuVg33LgpPnrRkoQUIqFyEA90GjUqNSk3120L3cdJNICYQNdOO6EVaYi1V7pPIKqT2O2Y&#10;mWn15a1bVz68fdsG01sj3NyC9n/5Ze4d+IylSxPsqb1/rq93mEL5zHRwDNZu/0VuBWyIBlPVbT/N&#10;qyE/lrVmTXzo0uWJ8QMHU5+n+40t6jTYuW9uHqRPdjLxzh27L1NTL7z1V29Vxo1EB8UrQ1q1bdt2&#10;PLb04pmQpqKQpkgE5x4XfSDPCRMmRFM52Hl1jICnzkcT8NzHU0cfEPl8rzB3ObG21v1Il65ZZS+8&#10;WMb6D8ysNDMLTDlzJjjq2LGQm4cOhdsfOBh59fDhmKvqGtH2OjqRXoZG4ZGzZ6feevOtW6xly4J6&#10;Ly+3y0QgO2JjjZbdv2++1N7e58xn7fPKccOmTU/OS031tCfnZNrY6HCBbrhdZuaNoB69Mu8//wKN&#10;LntkFiQnO+4lp/rtnTuXe9OItv+2bZGbTp8O3puS4rqZbvQWijSO0sjWkIzGYeny+HyQ0ucdcirN&#10;zf3OkMP7oaLCnsLi63PdPf3PkBHXY+S2e3ewR13d6fX+/idn0qh/8u3blxdTR1fXPhUR/errdxiN&#10;qhrCwz3DaLRjnpNjtC8p6dTClMSzs4uLryylco5+/0NKFowe21e7dMm6b2np7VNRYalfWXmJRkhX&#10;DPPz3VzGjEkte/GlMvb119mVV65460KXkhKHMeQ0pwQFBRzu1SurELvBli6P9aqosFpXUmI5rbjY&#10;aiq1ARFsjM177xc3vPNusWzvvpi4qioXcr7XTRob7S2o8zpZWAYntmqVX//qa3fYzJkJ0ZWVNjuq&#10;qx2WU5r127bF3nz//aJGEMyw4el3AgK8r5JOalVVF5eU3dGfFBd3ZsDVq4e/0tPb1HLDhmnCdmHc&#10;czybI59WEjYczLxoEWrVum1+wwsvlrC162IK3D18YkzNAsKo7f3JicV27pxzr3WbvIZx49LKNDXD&#10;QnNzrbVjY3XXururzwkKOj2rtNR8xfHjYdewE48GE9XnzgUY1ddbTsNOPBrxtq2sdPwa0SVFq8c7&#10;fJFXDuLfsCHGlXRdQ3VZVlXlvHnRkkS/556vZD17ZldFRPj40X2+UF1tq11ZeXl3ebnZips3ryy9&#10;fNlienKyzsC8PMsRWKu64emn+dHHBdWvvX6XrV0b6ciY6fzsbIsf7t+3/r7iruOWefOSItA2r7xS&#10;QgON7HLT84HO9fU2xymaIjuyMcjPd3UbNSrtbrPnylnLD/LrIqNdtWprrywoL3ecTs7qZxpJX/jg&#10;o6JqRIWbN8cllZe7X8G9oftCkYODo7e3XxQGFc+/UM7GjE1NoYHDnpoau42Vla5qRDZ5L1GE8t2U&#10;lNu1ta7OlN60tvba8aoqy635+eeXX7jgsDI11WRSbq7FFMauzj9wIMbm/RZFDTTYarS1C46g8q1k&#10;jfa69+9b7SsrM18bHHxpKd23WTdvnuxra3v0Uz29FY8QiHxQgB1M6MvuY5OSbh7t3CX7DqavaKBW&#10;XFRkrRkfr7vs6tXdEwwMNg7w89vTs65Osw9jFyhish5D7T2W6kWRkDVFA9bf3Lvn8s2DB05ERHaz&#10;Tp+OsKSBU8OLL5Wy7t2zKmxtA6g+Noerqy3XVFVZLCgttVxSU3N1k4eHr/Fn7XMrXyZC7tQ5u/zy&#10;5cDrlK8mRScn6KiXk+NynQjlzksvl1LEXtCgqxtMNm69sKHB8aeGBpe1RDRuL7xYSQOI7NvXr/tq&#10;1NdbTKBo8pv4+PNt5FOXjt/p6kaYtWqdV4sZDwOD4AsNDTbLy8rsfqb8l508FWFDfaXu5VdKBQK5&#10;fDnABX29ttb6UGOjzakHD65fm7cgvgCDAcxCLFse60MR+k/p6Za9sJFFOaL7KwQdlG/p7bhkyRJ1&#10;RAvKUYiYRDhRiEmDHzlxALieRx8HDx6s+OSTT1yoDDx1voMwg9CH8MSnzsUCo5PPL2J3itu0sDD/&#10;cx2+yL0PZwln8n//V0G4x/6v2X3W7PkH7DlCs+ceCN+F8/T7iy9RmEpRxFdfZVWlpNiY5OSc25WR&#10;Yb6h4u61fWMnpKZg8Y5GVpX5hR6+1ImsKyvtTMvL7Uyrquxsa2oc/Wi0XQSCoUjiVkiIk3pJicn3&#10;NIrsX1h4oTdjFjTStP7u7t0r8wsKLq8pLLy09+5da70HD+ztNTTC0kEgX3fMvmtj56Hf0HBhXlHR&#10;lVlUxjJj47DLMGKMQM6c8ba+c0d3maenxiQ/P+3RhYWWP5KxHVm1Ki4BdaDRYUVY2HWH3Fy9I56e&#10;x5bRSH2Kv/+p7/LyLi6prr6uQSPzOy+8WM6oY9Ta2N70qa42Oxkba7A9NtZwY1HRhYN379pc3LIl&#10;Kv255+/SKDar0sraw6i21uxnOUFcm2ttHWTQtm1uzUuvlDMiYiLQC+vy86/Mx4jN399Hm+pd8n//&#10;V8lWrY7Pq6t1IYN3sCwvsz9HbWReW2vvdPu2axBFJVXovN9/n5h89+61I5WVtjRStts7c1ZyLEZ6&#10;7dvn1vj737xeW3vpSGqq8XKKCr5zcNg1SF9/a+eDBxe2XbRoTPN+/VqBQAS7gOORLxBj0d9hgdbJ&#10;SJfX3yil+3gL04SNLT8saERE9H/N7jFEoy+9XEIjtrwaHZ3wNEpvd/++pUZo+NmVN25ozYiJOTv7&#10;/v3L65cvj/fHNA2N7CqiolxOFBWdn0mRT48bN9TbY4Gd9J129Wqo4dvv3JI1f6+4UV0jmNrCclN1&#10;tdXquDjXI737ZBTAnpYtSSgkR+FWU2N/ka47lpRkti4i4syPfn6Hxjs57Rno7q7ZLzv7wkg4XfML&#10;IebYWfRxq7x6be0gzO8vycy8OLO21mpOUpL70dGj03NeePEunN49L6+biKoOZmebr01JOb8mL+/S&#10;QXK4posWx2U/93w5+4AIJDra0fDBA+vN1dU2q5OTPTV69ckswuBm9uyU4tpaN3ci9cvl5bYmhPN0&#10;bxwoEvQfNCizstlzFWzosJRsyk+9rs5mr4eHnwkRbtVbNPDQPBGRTo7Zma45R8S3Py7OaEVIiPb0&#10;4OCDY3x9T4yMjzeeTHotpmgh/IUX78HxPqitdfZlzP7KrVvWJ9PSzDZHRurN8/M7OsnZedcgY+NN&#10;nY4dW9xq7ty5b2FDC91PYVAgJ5ALbxF5EFm7fG9sHGFB5FYL8lu5MiY6L8/iYECAxk8WFttHOTqq&#10;DTA8ZzdVQyNgk5FR6MFLl0JPWFmFaONoaBiu5uwc9CPWl+rrsTHj+pLde2Nd0Y8/+LCw/tKlgJsy&#10;2WX1zMzzayIj9edER+vPzMw0W0aOfO+336YkYy3000/zqq9f97cl57w3J+fCuuTkc6uysi7sqq29&#10;fNbIKDAU/gLTSdu2RVBel7bV1dmvv3XL4xANMuOeo/YePjwtMz7e+WBxsTFFx5qd8QjB/ft2FNHb&#10;z6ao1AXOn+y03tv7xtm6ukuri4uvLSM/sWHdhlhfTOFimlL9RFhwY+MVjbw88w1JSeeWkr5bHjyw&#10;Ou3n6+lDUVQjZidGjU5JksnMVyUmnhuKbd9qakJ7/qUCp41RAd6P1bpfv35ztbW18/iT6YByJCKO&#10;Rjj4OWUCQfQBAvnpp5+SKX9zAn/j7lgC/6taTKM9VfRBRvccEQj2ixO7O/9IxuOAff5vvlXMevXK&#10;uI9prMGD00v7908v7ts3vbBvv4yC/v0zCgcPybw9YkRG2aDBmeU04qx/jUby4yckF6enWxvl5p7f&#10;U1lpvsPByceSyKgKZGRlFZRAN5+MxY6MyppGcFYEaxot23utXBlbCGPq3Se9ID3d6kh6uuHsuDjj&#10;4dhuW1JiPaa01GoGjdgX3r59cW1JyaW9NNI5SwTitHFjdB4ce7/+6YWxsTYnCwtNlt26ZTXvwQPH&#10;zRs2xPnAYXftllnq4OBsmJmpPc/R8egocj5Dy8stpufnOh2bODkls9lz99jU7xNywsIsDQIDj645&#10;e3b9d5qaK4a6uBwaS+UtiolxO/tpu9z7r71expYsiUl78MD8THDw6c22tgfmODkdmZmYaLA6L++K&#10;7vKVMUlYP+jTN+O2s5vj2dJSo8W5uZfmEIEs1jkdZgVnjOkTExMfKyK6jVlZFiupDTYcORIhdMwv&#10;v857kJJyg6IgOzcCOUJrY8aumMlkV+2IxPyJgIXF/vnzY2JKSqzUKyuvqt2/b685bFhazvMvVLBJ&#10;U5JyS0psdFNTDdaRblPU1Zf237RpWsd588Z+Om7coBajRvV8myJiDGwEAsHDjzLhXVzYqeW2dv26&#10;uBC05Ycf5TXQPa4aMjS9ov+AjLIu3bLufdIqvwHRzwsvYtRYWD9zVkJ+QIDj+fRU43VhYXpzyHnQ&#10;6O8qpj6TMf3QvUdG4d27l/bFxp6d4eBwqIeHx5EvKiqu9cO0p7p6pP1LL1dQ1JhbdfGij2VNzfmN&#10;5eXnV4aFuR4mIi0GSXYmB2pr6x9DEcaVsjILjaQko7V+flozrKzURhgbb+nl6HigJ5U5prrabtWu&#10;3dHuWIfo+E3O3WvXPM9VVp5bmpJyYTZjl+b7+nqfpvMVuC9E8NHkXLXi4/XXuLsfne7hof5DfPy5&#10;VeQ8NH/8KS4VD9a1/zy7KjbWwayi4soBav89FGm5IRr4kJxmXJx3ON0XT8ZsKQLBlK6VKY3Abeic&#10;H92DyhdfLmOTJiem0oiZIgyrvVev+l1o3TrvPkbCo8eklUdG3giiPM8XFJgdiooyoMHMiSlWVnuG&#10;2toeHBAerjeWMfP5Y8emRGK6jfpTg5ZWeBoRlH1lpYVOerrplsDAU3NtbfeP1ddf30tN7cfPly8f&#10;3XL06C6YphZFIMJW13dqa7G55frcXbtiXSmyFdb5tLUDb2ZnG+/29j42w8Jix9CcHLVeQ4YlmnzS&#10;uuhO67aFZe3b55V/8UVu+Rdf5t1t166oZO3a+HMUEcygKGhOXZ3H9gXzE8P+r1kVpmBvx8Y6mhUW&#10;Gmx2dT0+8/LlPWNv3DgxubDQbGlAgMfZdp/lVL362l32888JCY2NVkeTkkyXU7opNjYHJvr768y/&#10;f99kv6PzDWfUEdHmxo2RwdSeRxsaru5NSPA8079/ZkGz5+6z6dMToqmvbYuJOT3Z3l6ti7//yS/L&#10;yhyG0uBl8dy5SWSr98hOMkvDw510ysouri0ouLSabHDH9JnJ0dg4Q76rLDXNwSw/33iLh8eJmXZ2&#10;+7/199ede/v2hT1ZWQ7WbT/NrX2e8hg/IYkIxGhTZOTZ0TRwbKOI0p/Kd/4vBZ0UN/ej1157rcfW&#10;rVsvWlhYCM5fTCDKJKIMTh583QPTYCAPDQ2NBx07drxJ+eONu/i/jzmE/gQ8CY/o46nDMPmiG96T&#10;gz3STos3bor1xxz2J63yGh0dfWNjYpw8fH2vX/b0tDNwc3PQvnnD8aSvr6tuRISbRUaGhyeNMuI7&#10;dc56gJB02fKolOxsSwpTz++TyS7u37k7wv/d927JXn+jmEb5mRUjR6XdHTwkvaT/gLTi/gPSiwcN&#10;Tr8zbHj6XRqt1GNXz7DhiWmVlcY7qWMvSEkxm1pRYTm5tvYqGbDNitJSmy2JiQ6Hvb3djTGSdHPz&#10;CYeTg/P8dmIidTbTg4mJJitv37ZYXFjovHfq1JQEGNmwYanZKSmXj4WFac6xs1Mb4uurQyH5+e99&#10;fDy0e/fNvI1dRytWRIQnxhsctLPbNXfHjrmD1dTm9/D0PD68qurSIlPToCsffpRf3/LDfNnZs343&#10;srLO7rO13feTtvay0efPbx6VnKz7U0KizYnvpiZRBHKPjRmXnBUdeUUrJ8dweX7+hXk1NTYbt26N&#10;9RR2N3XJKnNydjetqDDdUlxsvqGg4Lr6nLlJSRghf9I6r37w4IyKkSPT7g4clH6nf395Gw0eklYy&#10;iM6/36KIvfX2LbZjZ6BXcfGFI5jWCA93N6ORdQmisHXrIsMp6jvg5aX+47FjCwZNmTLoi65dW33y&#10;0Ucfvd+8efO3WrX6P3QMOBsaMPAXKGLdy2lEcfHNvVO/T0nDNM6IUWnlN2/eDI+Lc3Ty8blu5eTi&#10;esXGxsvV0DA4dviI9MqXX7kjzB9PnhyfRBHinrQ00yXFxZeX1dfb7+vWPbMIBDL5u4Qk6qg7Q0I0&#10;p1pabutOkV9HuodD791zW7t4SQJ1/goaLGQWe3s7nr11y5BGpsbzMzKsN0yfGR8MooYttWlTULts&#10;ZVSGja2nfUHBxf3p6foLfHxOjrWzO97L21ujd2mpxYQ7dxw3z5mTRE63kg0YmJ4XE2OrmZmpvzQ2&#10;9hxFmJZLbGz8Td55t7iRnKhMUzPAo6ZGb/v164dnnTy5apiZ2Y7hUVH6P9bWmh/6dmJSOgYSZJe3&#10;k5JszpeXXzpBxK+9ZEl8PEj1vfcLGmFruDd0L+5gVx9smGyZ7Det4v2Wheytd26zhQsjgsvKjPbk&#10;5pptTk52ONytR2YBRuMYQBE5Vm3bHh7v6+10saDg/PbERN3ZN25ojLh+/VCf4GC9wURu0zZsirGl&#10;+9yIjSUtWhQ2fv9DQqG5uY9HcrLVCXLYy0JDtSZZW6v1Onp03qfTpo1prhgQoK8rCIQ9LxOeo/Dr&#10;SdHL/OXLE/yxcE36y65d87LLzdXf4ux8aOrlyzv7ZWUd6jZrTtSBvv2yg7p1z8lp/3luVfPmRcJz&#10;Ii++VMX274+8RGS5lBz28qwsT42xY9My0EazZiUkpaZaqYeEnJivr79x5JkzKwa4ux+fUFd3Ydnu&#10;3RFumMJs8UFBo6Wljy0N6Ihkjv6grr5s4JEjS/o6O2tMqqgw3Gjn4HmNorO6Zs9Vsq3bwohAzDUb&#10;G62PBgXdNG/bNu8BXq2yalWkr0ymt/bmTa1vLS13dAkMPN25vt6GBpOu28aMSU9B9DB+fEp6QoLN&#10;ibw80/VkbxTVOx4nG80CgcyeHZeSmnpZIzj4xELoefLk0v7Qs6DAZF1Skr05psAw7Tn3x5iomhr9&#10;jT4+p8aYmm77dOnSidi5iojuLyURFI5QCG/AbTt16tT1RAZ3+Y4sVSQiJhL+XZk8MA2GN/0qXpqI&#10;/zrHvw2uIUwgdCLg/z4QfTz1QhD2jFO4+5F8y6HjyilTk+MxJYIdWCUltvZ375ropKbqbI+NPb40&#10;Lu74T6mpmj/m5Z1dUl5+YQ+NHIzt7PwiPmufW49Ocvx4QFB+vrk2hYz7q6qsNadNS05BZPHOu4VE&#10;IreoI2GxHLtX5MBnnHvjzVuylh8U1i1aFHrjzp0zmzEyLC01XxoT47pt3brYq336ZiW3a5d7hyKj&#10;8tZtcqvaUHj8abu8WoSp7zS/xVauigp/8MBgb3S00Yo7d84vT0lxOtajJ0azQnQRW1dnuM3LS2Ma&#10;jZYGhocbDCLnMsPS0t+4Xbu8ajifg4f9nW8Xa284f37ndxs3zuqupbX4m6goo2ENDVeWbt8e7fku&#10;ESoZXI2Li9PFqKhT68+d2zJxz54f+1pY7Bp0+7bRzOBgZ82+fdNuNXv+PpszNzr6bqnJ/oQEw+VF&#10;ReaL8vKc9s2cmRQDAhkxMi0rIsJWt6DAdCuNrjZ7e3sY02i7EuH8228XUZtgnUXeLryN8P2VV7Fj&#10;6FYjhd0PLlnZ6+fkGO+k69XMzf1taMT3ADuDtLQCnDIy9Dddu7Z78urV33bt0KEV/vcea2EYUIA8&#10;YI9C9KF4Uvk1+ZZIp/EREX7qfftn3cb00YKFcTl371pdJkeonpp6altOzpmN9+8bH6ARvZmv780Q&#10;GtHXYLqmXbvseyEh9roUGa6vqbm2PjT05tn27XMrsJi/dl1EQG6uyWZPz6OTLl7c3A2dn0brY3Jz&#10;b+weQ44IHXzcuOS0/PzLh2NjdReGhJyeWlRkOMPV1fUwEUHGW2/fbsTIHfWne1797bfJidevu2ve&#10;vm06Ky7OdFhKisng+nrr73Jz3fcOGpRJEVgV+/bbpISaGtM9MTGGSxISTH+qqbFaq3ky1A5k16FD&#10;zn1TU0+r7GytVSYmWyaoqf3U6/z5Pf0zMw1npKbaqxNxUyRbwWbMiE/PzrY2qa62OBkV5XZ56NDM&#10;W4iIYL/ye/OL/WLtjNvvm2/dbmzdJqfqwAFP86Qk7eWYbiouPrfUwMDX+Isvs0tB/MgHR3LU936e&#10;HxsUFWWz684dk+9iY437x8UZ9L5169KYvDyHtVOnJoS9T+TxymslApF+8GFRLUX++Xr6Pufv3jWf&#10;n5CgP8Te/sjnmpobmo8b9znv6woCER7YfL+uDg8s2i/66afEUER72Pzh5u52NTfXYLOH6/GJlpa7&#10;u/v5HfsmLu7ywKQk17kxMR774+JuXDQ1CwmlCKT63eZFDZaX/fAWgk2UzyYfH2/Drl2zSp57vooi&#10;hghfiq63Ojnt/+HIkQV99fTW9oyMNBhPvmDN+AkpCRgIduyYU56SYnMmKenssnPnNo9ateq7zocP&#10;L+wEJ93QYLrK6pLX1Xep72Jq7cjRQCKKiyfpfmpeu+Zni75AkXrD4cOB1ysrdVcQwY41N9/RKTra&#10;uLtMZjspMNBHs2evLLovFWzJkuiwzEzLw1lZpuvv3Tu/3sPthhH0hM/ZtCXcnwY3u5yd1abt37+g&#10;r7r6ym4UxY6iiHa1o6O3dYuWBY3vNr/NVq8OCygpObPO3v7YaF3dlW0nTuz5tyEQjAyEv7x95ZVX&#10;Bh84cMAL/9eBKORxJCImD2UCAQERwdQPGTIEW3cNCPsIPxEGEfi/DT4ckTyNkMEptnJ6jqaQdSuF&#10;kLlwqiNGpBZSNKEfFqaz1cpKbQ6N2sZqaS0fbGCwYSjCUYThjJ0/tm9faLh8i2Exu3rV1ZE6jjo5&#10;cTrrajxgQOYtzJ9/911qiYVFYIKZmV+wtra3m4aGj436CR/rEyf8CL5XDx/2uXLkiOd5BwfLw3Fx&#10;eltKS80229t76HbrkZONxS7sPvrgw8I6POXeq09Gydhx6Xf69Mu8B2OjkUy99klfj1u3DHZERxsu&#10;Ly83X0Ujc50PPsyvxVZJGsn41dScWefmpjHp2rVD/RISjIeQsc/V0Qm1eoMMuCUZq76Bp1Vxscby&#10;Cxe2j1FTW9Dx0qXdX+fnXxpJBrty2oykqFdppPLll9l309MtNQMDNRedPr1umJraoi4eHur9Gxou&#10;zvT0vHEGBPMahe4bNoT61NUZbIcud0vPLyFHpDFwcGZes+eqaFQUH3PntsWRzEyTzQ0NF7ZYW/tc&#10;ekfY3VPM1q6Nzbd38I0yMPDzP3nSx0ld3euapqb/FWqjq2ingwd9Lh086GoQEKC3KS5Of31Dg9lu&#10;anvP998vZG+/UySztXM1y8rSXo6oaPHi8V8g8qDbiygYTgaRB8hD6BjYaSITXheCJ4mdpri6Bp1t&#10;0yavBlM9m7eEhd+/f07d11dz7eXLu2ddvbr/Bz+/U0uzs82PkkO5Om5cSinWC+he3PfwcDUvK7u0&#10;C1MHhoYhth9/kleHe6Wj4+uQnm6wztVVfdzFizu7kZPsRY7o++Rkb3UamJTDvubMjYmUyQy2+vpq&#10;z3JyOjoiKOjkMJBISIjtPnIerlN/iMvGmguiM0yJ9Oydmevt7X6gstJyKkWj5LDsZ6ek3DiGNyZg&#10;lL1oUXRgXZ3+lsjIs4syM8/9fOeO7VbsXpLvjMu47e7moBcToz7/7Fn5vSN76NvQYDHd2dn7bKcu&#10;2WUgmm3bwsKKiqwMGusvaltb+zp1+CKXBhilbOXKuIKrV/1jz53zeXhvyIavaGrCfoV7Y3XwoNtZ&#10;O7vTqxwd1b63tz84LjDw1KSionML3N0dNbduC/UfPTq5sEWLgoYXX7pLfeU2RXDJEWlptmvu3bUc&#10;kZZ2oQcWcSsqLnybkWG18fRpH+uf50cnde6SdQ8kBd0+/SznPkXAZ2tqLkxOSjLp7OFx+j3FfD36&#10;uoJA2PMVFR7v1dW59iHbXYS3Q2AwiAjE3t7TMS/PeKe394nJGNGTju3y8w2/oMhhcG2t1ULqE4dt&#10;bX1vfPhRQSPukYeHh2ld3eXddG93W1sHXP7gg4I6DA6OHvUnx66z8vJltQkHDizsDjKiqH9Cbr7r&#10;XnLsBSCsiROTs3JyLmuEh5+k9l4/cOPGmV9cuLCjY06O+WiK7NYfORLmIdSJBnDmF7ycGhsvaFVU&#10;XNU5dCjUF9F0hy+zqy5c8LTIy9NZYmu7f6S5+e6uqakX+pHNzrK8HGJOJFyNdjx6LNCtpMR0b2qq&#10;2QbqDxsMDfyvwI6xo+7sWZ9rBQVn1lhZ7fn20KH5Pa5c2dktK8tsfEOD7aYdO6ICcA8+aZVXp3nS&#10;2y4zU2fZpUtqZBc/tVFMCwoDLbTpXyUoHJ0Vnbclof3ChQuPEiHUm5qaCmSgikSUgd85eYB48H/n&#10;e/fuLX3xxRetKc9ThE2E7wj4r3OUg5D2GaIP8VZO50lRUb4nOnXKLsUWuJ9/jo1LTjY75Ox8cN7R&#10;o4uGTZs2pPOQId06zJs38Ssjow19QkN1ZsrIic2fHx2NuczP2uc88PCwsywoMDhYXm66x9HpxsXO&#10;XbLLQSC790bm3Ltv61ZaetEkPd34SFqawWY4mOxso9VZWQYrk5J0l0VGai0mslqWnGy4MTHRRmPg&#10;wJRsGOMXX+ZUHTkS4efnd/NCcbGTXnX1dfPGRie3M3rhqdiFQSO8e9RJL2Vm6m+JjTVYVlFhud7C&#10;wt8S2y7JoTVoqAdev3VLd7WLy6Fv7e0P9aPoaAQZ0dIdO2PdEBVQJy23s3M1zc4+ucTKatcIHZ3V&#10;X/n56X4jf9XJ9U39B2RmYVQ1YmQKdQrz/b6+x2efOrWm35kz675OTDQlo74299KloPOIAj76uKD+&#10;xAl/h4qKsxRFGS2rqzu/3N3zpl679rlVWOdYvz7MRyYz2pWcbLKxru7iVkPDQFthlPlRfuPlywEJ&#10;MpmVTUHBBb30dEO15GT9jZmZRmuzs43XpKfrr4iO1l7k739wrrPz4R/Dws4uk8nMdixZEhOM7ZDU&#10;RhVeXva68fEn5hsYrB3000+jMJWJwQscDOyBj6i4o3kOzwrQ4AHPUsw2Nw+zgP7vvlcsO6bu71lV&#10;dWYHDRJ+1NJaMUpPb/0Ib2+tGenp5uRMrlwYMzb1Du53+8+zK2NjbYzv3Lm0jzHrfdu2R/riuRps&#10;v7x509WcdF5LTnq8o+ORvllZF4djejQ80sek+XvY7n2bbdkS6lNTo7sBawGWlnv6Ojoe6hYQoDsE&#10;D3oWFJhtKym5pE9OzGfc+LTS12g0jucuFi+Oc8faRnn59VmM2S918wgwRHTwwQf5sv37g10qKgw2&#10;REToLygqwpTY9X0Tvk1NQXQyanRyembmxUMBAcdm0Sizr47Oxq/i483IyV6ZdeZsyKXWbfJrMXVz&#10;7pyva3m5xSkaEWsaGvu74748/0Ipu3w5MJHS2t26deFsWprh/pQU/U3cfnFv4uK0Fnt5HZx96dKW&#10;iWfOrBmqq7uuL9Y2KLIam5mpNy8/30zt9u2rNP7zC+vSNfMBoqvm7xU0Gpv46dXcvzwlPd2iJ0Xd&#10;HRMSzvXNzDSYXFBgvKa01EIrIcHx+vz58QXNmxdRRHaXjZuQGpuY6LDy/n2T3iEhph/SQIATiCAg&#10;kPJy/kCw7fxlSxMCXhe2hheyM3r+wcXFF48Swc52czva09HxYNuoKNNPc3Ise1EkOIui8t0HDoT6&#10;YMPAyNEp2ZGRdvoVFZf2NTZePqBzOsQJDvvTdrnVRkaelsXFWostLXeNOHZs0dfu7pqd6+svTwgM&#10;8tXo1DmnBM/VkM7JOTmXTkRF6cw/f37XoLNn13QMCzvdo6bm6pSS2+5qP0xLSsJ02LAhaXlxcTYm&#10;1OYaRUXX9BYtiot7kfpJ7z7pd4KC7AzS008vdXI6NhoPhebmXh1LBLL89Olw53feQUReLLOw8LCu&#10;rDTakZxsup7u2Sa1fWGub5Kd0OCxwcbGzTw/X2fl1atqE0xMNvWOjdXv/+CB3azGRteDI0am56FP&#10;f90xq8zf/+qp4GD1nw0NN/RbuHDyx61a/bLRRGjUv1CgAKIBvB+rbZcuXSaeOHEiDiTAoxAxiaiC&#10;mDzwRDsdZTNmzEik/PhLExcRhhHaE1DOM0YfeBcSXmGCp2Cdp50/H3IBowJsWd2rFnSTnPm2q1d3&#10;T1mz5ofu7dt/3Pr1119vOXfu4I/wDifq6N/l5dkcmPBtchoc8aBBqUUBAdZGdH7n3bumW69evXGh&#10;Y8fsSmwH3rs3KptGjfY5OedPU3i/3c/v5LLAwJM/BwfrzPb21pjh7n74e0fHw997eWn9dP/+2XU7&#10;d4S5NW9+qxHzqVevBQbTaNOkutpW8949G40HD2yMZTIHx82bY3JBdP36pxXn55vrxMSc3ZCUZLS0&#10;tPTy1l27Im7iQawvv8quun7d/XJBgf5aL68TE319tQZWVFwcX3rHbcvM2YkxzUjvMWNSCyIiHIyz&#10;s8+udnc/NtbV9WhXdKr6esfvszK8jnXunH0HI+AFC2PD09KMd7q57Z964sSa7lZWB76ksrDXfvG+&#10;fVEu6DhfdcyuuHzZnYhObz05hKUUZayxtPQ3RxSFZ1aOHfO/XlNzdjN2pNy7d3HTyZPBDnAm5Khk&#10;Fpf8Y2QyC0siJQ1qlw0BAacWBgXp/BgSoj3H11djmq3tnkkWFjvH4hgTozevstJq73dTkuOfe/4+&#10;Gz48JSckyEo9Olpj1unT63tNnz4U/5DJOwLkEZsgR/MCDRxa0sChX4PMffmevTE3XiIH8TmNuC0u&#10;eTmWlOjvvnFD4ycskLq5qY+RTwlZqlE0Zd/xm+z7WBcYNiwlt6joomZhocVecq4Hfp4fF4X1C0yp&#10;ZWXZmeXlmWwLDT0zMzpaf9y9e7Yziah2a2hE+r/++h3heZUzZ/yul5ScXXfzpvp3dnb7+7q6anal&#10;AUSf6GijcQkJJgvz8i4crKmxupiQ4BbYunVuAwYTU79PCKM2Wl1ZabuY8ttA+V2HrWLwcv68Jw1e&#10;9NZS5Pfz3bvnF8bFudC9y7qDaczZs+MiGhrObqb7+/3Jk+u60Wjzi/x86wEymfWPO3fFOOFhvRYt&#10;C+pd3V0v3buHSMv8qO6ZQNcWLQqFjQOWloFxMqL4lBRTzbCwMxsDA7UXwX75vbl+/cBkM7PNY2jw&#10;MZjQx8RkSw8np0O9/P31BhPZf5ecbLyyoMBSk7HLV/TOBiW1bFkgQ8R+9HjwtbIKy3nkbAcnJ1t2&#10;SUw06REfbziCBh9zsrIu7Lx//9K5ggInr4mTUsqwPtV/QEZuQIDd9rIyg0FeXqdaEYFgwCgmEIos&#10;g9+S92fbmfsPRjlR5N6IKbc5c/6/vSsBqzn9/rP/ZuzGvu+VEKJ9U5ZSkihZUihL0iJKpUQUaZOk&#10;PRJRQhsJpVS072nfC4mMZYZh1P98bvfruXILM79l5v/cz/Oc5977/b7rec97znve7ZY0vXgRHkh9&#10;0Kyk5NTioiLcBB0m2NJyQfLFi4g1r15d3K+vX5jz1VevOtatL8hrajrr/vRJ6P5ffolwNjYtSEcf&#10;nzu3ujUm5opPebmrTlCQhaSb24aJd+/6T6VBlFJiYqo7NjJg9K+tXVRLnpwPNj8kJ7up5Ob6Sv7y&#10;y0XyPmL1cnNve2MaD+2puz4/6+3bQMfm5jMH6+oivZQWl9VhTXPBgor7LS1hvtXVgTsyM32Wo7y/&#10;/Ra97vff4w4abCsuAi+w4/Pq1aunnzwJtMCOzz/+CLXZalCQ/hUZpjlza9pSUq6cvn/fx4z6kQa1&#10;2aKHDy+q04Bwe6B/dtTQYQ/e4JDmSq3C3JYW710xMQfVHRz0hNTVJYZybjRhMfV/DIz8MKeG+7H4&#10;d+zY4R8QEPCWbQzeGxFOY8IYDYYQDoRdXG5ubq9HjhyJrbtYPMfBwa7Xlny29wFgxIIrTH7/HffW&#10;RK/Zu7cgdvCQ++39Bz7oOBeacK68/Ph2TOts3bqUnz0l0tfRcd2goqLgqXClk1NuuomK1z7E/LGW&#10;VlFpUdFZl4oKb5O2tkDDmJgbPjNn1T6BslmmXtHa0oLtqCHe1Dlsc3N9DLKzj5PvcmJVUdEh1eTk&#10;/YrU4RZnZBxf+fr16R2LF0MxvuyYNr3m1YuX15LevYs619p66VhLS4QbdXrf4uL4m6KimMJ63KGx&#10;sqistdXfITv7hCEpZr3Hj8OtVq8uKYCLLC5e3dbYGHW2vv6k5d27nitodDr/7dtzaiUlifYK8yvr&#10;v/r6OY2W7tU/enT5zP37wXuwa4hGl7KtrdgLf3XthYj0IFKIv0JJ2e+7c62iwnfH1at2ym5u26bF&#10;xbnzkzGTe/Ys3lhbuywLHUJUvLo5M+uyR2Wl93byMvRfvDhnduBAVixrHp6v/sXp4IQQeEOFhf4b&#10;Xr0KNPD1TQ1FHbB+dNAhsxIKpq7mtHtBga9FTs6JzUTrCgs9NUtKDtJI3ko+KMhKhjyQ+Y8e+a7K&#10;yrp6RFIKc/fPqcMW5N27F7I3JcVhuafnphlLlswZPHky97WwzvUP7MDCYbM4madPb5ivW1dK/H7a&#10;gUX8nJx4GoWfdi0tDTIpKvLTaWoK1W1vjzB58iT2+MqVpdUoL3b1ODndjq2pCbStqgo2p9Gr3VLV&#10;0nuYLiKj/duDB1GXHz8OdcZ22YcPw0nZR+8oLEw+LTSz7tl3ZKiEyDONj48/29joa5Ke7qFRWuQ8&#10;j0aSUrjxGWci6urO6JEC2vfbbxdOFhdfS4YBwZTDli25t7GDra3tguFvv12x0t90Lx2DCBiKzMzI&#10;Y2Vl3tvy8vy1X74M0U9NTfAYMrTpLbwdM9OsxBcvjm0nRU9tZzotMtKJn4yQDClZfdyyjAVZktXW&#10;pKTogEePTtq+fn3Kxscn5fIo8mC/++FJh5VVbu3LlxcukSfhUVDgtzsnx3tLVtYJ3fz8Y1olJY7K&#10;cXEHFoSEWMmcPGkhjmnSmhpnsbY2PxnyvBbX15/VxI67+/cjDpPsnvE6kV48ZCj1sQH32y9cSDjT&#10;2np2W1sb7mY7Jfv06Xl5MmxL6urOrWtsPGdJefo0NsVeJwPyBAvOS1TvlWRnn9tVUeGK3Vtj7Ox0&#10;uxgQTE3m9371Cn8cFamSlJx4jAz+L1DKo0c3vw0NvX23vf2ce1tbuNHjx5eWv3wZvfjXX2M0aIBm&#10;1Nh47biyCnYl/tqxyyIj8e3bIHvyuPZVVkZ5qC0rL0N/XKRYVlVQEOaYkeG8ErvBDh/ePDYnx39y&#10;R0fEgvz8BAdq30fQBVLSVU9bWyPDWlrOONTUhGx5+BCHj2P1qE/t0d9Ukg05GTuu/teAIPQHv921&#10;tUHkRVz2kJCoeoD1NZUl5Q9//TXiHMneoerqM4ZPnkCGLltcjsyIHD8Bd3q1dcgrVNy/ezfK5/79&#10;gF3374eYNTdHuqivKKvAdnit1aUPampjIp48CXWorAwxam7Gua9I47a2m27SMjXNyJ+89l/i4mK8&#10;MPNBHorCli3Lp8yYMQNrhh+sK/2vgULAzUTBJklISKzz9PRsYbwQbkakKyEMFs8x9WViYtJI6YQQ&#10;YeuuARH+rpbzD6O+qNLMolvnDZlRq7W1S29jF82YMU2/paREeRQXu27w8zOX2bJFbTx28sA637rl&#10;PqC1NVqAlIpySMidExNZ0zPPOsx2ZiTV1gdY5+R4bKyqOqFbV3fJRl6+ohIuMY2+/3B0zCx9+TI8&#10;7Lffzhwll5U6aYgJudRb3d2v7/b0jNKlkdrCmpogtRcvLuyQm1dZjhEP7uK6ePFOMTX+5Tdvwv1+&#10;/z38eExMUoysbGUrexqg3dg4/U59/QlrjNgrK/10WlsiLWVlq1g355Kr+oRGR2HPnp3eX13tr11R&#10;EbikvT1M425GstPcuXWPvvr6WYf+pqIHr15Fxb57F+ra1ha8raTkstbz51HLIfD2B/IjOxfbqLNf&#10;vBZQWempHxFhK+/uvpU/IcGdH1dwNDXdMJORqanC9suFi+7de/48cA8UTFW53/qGhou71umUpH3/&#10;w3Nyy6ubEhMvu1VUeG64c8dT87fffNZcunTzGDYE4ACi0MzaX2NjE+++e3fu1PPnZ45gG/SbN6fJ&#10;KIYZ2NretPbzC1XPyjooSqN6ubdvT68Iu5B8jF+g/ilc8d2W6dcaG/2Nr161V3Zy2sgvJzcTW8hZ&#10;O65YDd0FnTuwcGllzLyamlu2cnI1TVhAX7O29NG7d9EJmKqi0a9Te/t5K5IL2+vX006qqVeU9yUl&#10;jqk4VdXiIhoV7s/P99yal+ezub39pLmySmkxph9GjW78Iykp8S4plVOvXl2gNC7aZmQkB8rPr2qC&#10;J4YFTgnJqvsVFeHHMQ1UWOijfTI4bmtAUAruztLB1BTF2dXRcekwDRyCt2wtqMKodty4ul/PnL12&#10;ihS8KSkMUrqRe+bJV1b88CMOyVXWtrWdssnN9dLDmYSnT8/oeXvfPYX8sNvGxeV2WHPzUT3yqORd&#10;XDYLxMU58b95EyH76NF1E0WlyiJMcykqlZXn5F44UlPjSwOgoO1RUddoAFTzBG2D8z8hISnZb96E&#10;nn7xIsT5+fOz1m/eBBtVVYVuNTdP3hcRcXbZnTtHpBIT3aSePz8q7Xg4zTgiImVne/slMr6RhvRJ&#10;fLzo0vwgNmKxcvlDHDoUnlP9qKAg4tizZyeNr8bEmLofS7F5+jRmI9YuiOem9HmA4vgeO3Y3a8jQ&#10;B39gG7itbUpUQ4On/s2b+2VcXAzGLFnyfscQCzQgxJmuHx8/jhn1/HkMGciL27S0ivNx3Qg2YwgI&#10;1L9ydc3MamuL9qU8rMl7NiNZ2E18P3T1aloUDXJe4jDrkSO3L/72m69la2swDbyuHBOeW3Mfnq7W&#10;qqIM7KK6ceOQ2tGjW6dbW68dkZ19dOybN1FSb95Eb6MBSBVkHX3GxSWDPOqwk2/fXiCPjpXX/r17&#10;828M/LkFg4F3NBi42dQUtIsGkpsqKny2lpRcdMQRAax5iYpVvywsiL+FTTpv34Y7EP/soqLvnJs9&#10;u/YJBls4GLpyVcm9knvnXKqr/cyePQvemZFxPUBKurr1q69/6TAyLmx+/Trm5rt3Eaco/yOkq+xz&#10;cpICli2rqKS823GVyr596dEtLV5G8D4OHtw4V01NZsygQYMw7dttv/lfAAod7hB2wmBXzBxbW9sr&#10;gYGBrCkpGIbujAhjYBjj4ePj82727Nm3KQ0/Iluirlt3v9jtYm7tpJGo8B804padV5X33fevO2YL&#10;VzalpobaZWUd1vD0NJy7dq0iPKif5syZ8z3+YRD3BJFwKtjZ5QXgnh5MXTg73zpz/6Hb5oQE5+V3&#10;77ovbW8P1LGwyI7CPnqMwHE3jbx8+aNNWwqKzczyU1VVS7OnCtbWDB/R/HihYklwRc2pRffv40ru&#10;MF1yt1P69H3a8RMJ/cRJjb/T7wZq8EwNjZLSseMafp3CX/9y9Jjm34cOa/pjj9Xt6LIyN0PKdyV5&#10;PxoPmy+aCs+pbYCimzSl8bW5eU7xzp0ZN8zNU46lp4etxgnx9PTkgxSmBSMZcqffGJvk1VjvyUqX&#10;lCwvVlO7d+GPPy7TiOmy3lrtskT8Q9uYsY0vbqdeOJCf76QVELBL4siRTZM67wiKkioqSjIhJfW8&#10;V+9nJNR5t9+88TAgJa9dU+O9Mi/v4g5JyapS8FRevqzo/n3/HXfuuGpeveq4qLzcW7m+9qKp5sri&#10;bEx/wSBOmtLweunSe03bjfJyDA3zU+fJlxdO5qtvGD78QZuhYfqu3393Ei4rC5Zubw9ROXgw02fw&#10;kOYOHNxzcUsMamlxXnfmjJW8peWaifz8/OgI3U5n4uZRUhyjSbnJZmbe3jt+fP2v4IXgtPpXGzaW&#10;PNBZX1SHDqq2rKxITLymYfwE3M/VuRtJVe1ebnJyuENenvOGy5f3r7h1y03j99/99ddvLEjqlIXH&#10;GIE+I8+r4MCB7NS12iV5fPwNv4wa3fBm85aSyt59YEAqq5//4r+3uNh7Oxn1DRJS5YmjxtxvXbCg&#10;OnvnzqK4ffvy4+3tc5OXqZdWY6cdppiWaxRkVlf7WkLh1NYGbqABivmECXWP8e95S1RLMtraPA3T&#10;0o6tzsvzWkYj33X6+oVR2A46ha/uyfnwK26Y3mPaDjdEk5xJ3LiRaj5DqK7h++9fdWjr5CeVlp/c&#10;mZ/vQV6fl3ZbW4jJunUFaVighxGZMKHx90VKFfcNDPLzjIzzU+fPLy+gtOtJBp9t2ZK1j0bCsvCi&#10;yPNeO21aXd7osQ8fkeedamVVePXAgbzr1tZ5d2TnVT6AN4tNDwcPpsQ0NfnvbWvzMdy0JStkyNDW&#10;NjHxqhLD7cXxe/cWxFH9b+nrFxeNHYeNBC86JKUqqm/cOHMwN9dBw9t7h6i5+aqR4uLinNOULGBQ&#10;SF7PwCdPLkx7/TpMPTEpzl1EtPIhDBBre/DQ5nYJyepHurr3Cq2tC5NNdxTfWb68onwKX8MLbAKZ&#10;NKX+aeDJa14tLd7b29p8t0dGxrkPG9b8ey9qt61bM6+8euW8ISxs/0I7u3V8RkZKQ27ePDqs84T4&#10;RY29e3Mu4aAh+js2t2zZUljp6JidtmNHwR2sR2F3Ga5CIRnPLCsLtaAB6hoo8Lw8V83y8vM7VVXL&#10;CqFLcKsFGdpHhw9n5drZZadiZ+jI0Q9+FRWtadNee68WG1LWr89Nra0P3INpsj/+OL0rMjo5jJ+/&#10;4RW2mY8d1/T7Op17Dw8fzi6y2ZOTSfHLBKY2/AJvFfzXXleQWlNz2iItzXmVh4eR3MaNivyzZk3G&#10;DlYY5C9aBvhvAIWBW4QpoCmqqqqm3t7ev2FHFYwDY0S4EfMeBmTfvn1tvXr1iqA03IlMiVSJZhB9&#10;8dZdBhA2TGGRIhFMSUnUnTGjrrR3nxcdCxcWp92+7W8QE2OtaG+vM01DQ5qVh5ycHObOe3fu2jov&#10;rqN7L7BX718x6nzm6RntVF5uvxyHva5ccZCqqvJXbmwMN9VZn5+KA3RQLHAdofBwkR2UDS43Gzyk&#10;6deVWoXHHzwImYe5YBL6pfHxCQ5zRWrq+/Z/3IHT5Jg2oY76jkZHf0hKVdbeuHEzbPHiMlyY9mr3&#10;7oSA9PQDq2NjDyiR8iAjFKarqXUvGSdVsXsKi68/D3r0Tlr2XkJaWtjqt2+Dl9TXxJmoqJbl9O4D&#10;xf2U0u8sU18yWiKiVemkXFb/8UeYNhnUuz/1etkxa3ZVaULCSaPr122UcX/QgQNaY8hIjm9vD517&#10;9uxdE/KE3g4Z1vx2q+HdM7W1h9ZgXr+qyn1xfPzlLRMmNtzv0+9Zu6pq3rUXvxzQIv4onT5tKZaS&#10;4iH+/HmQWmLiVUd5hfIKXPiGkTa8OdZFe+zL/vr0a0OHaN6777bRmzcn5uB0fnt7kMwGvUK/3n2e&#10;d4wZ3/D0+Imog8XFNksx/66jozJKSGhYtztJMIUFD6TzvxQuioSHp1vhpmHspMOmBPAaCrsftQ/O&#10;A6HD/zzo/h8yspXlx46lniotPWuel3dEOzjYUvn48W2yly7tl2to8Fa/cOHmERoQtKJ9sSAN/uPs&#10;Sv8BLRjBPz158m5kUtKt8wMGtrZLSZfktLY6b83Pd9cJC4s0xr/foS79+lM7/NzCosGDccklpTH4&#10;/ht19YKMpKSQvRkZh3WvXDm0orDQfVlo6BWL4cObnmOdTE8vM7yiwmnttWtOSzIz3RZUVJxeMU++&#10;IrF3n2cdM4SqK7KzAw2vX9+v4uq6ZeaePVpj0tKOk/yGCrm5ZVmQontCebfv3JkaWFvryLp5ODHR&#10;XbGx0VsjIyNqn6Ji2T1cM4O2gfyCN0zb4G9fyTC2mptn2JAHJNve7itiaFiwjwZNr3r3/YV4iLAP&#10;WTRo0APiL3b+NL0wNMyMKykJsC4vd98SH3/aWFyi9C7KCk+BRugdAyl9HAAE7/r3b3knJVVZfv58&#10;lFtOjuMGrLVYWKyahsOh1JzMfP17wAvBpYANDadGNTWFSbx8eUrn6tVrxxcrl1bhmn6sDULGIPus&#10;vIjQZliTERBoeGBmlhmWWxC0LSfnqHZzw7HVR47cOsy6/2pE02+7dyd6V1XZquMalG3blo9TUZEe&#10;eOPG4f4PHkRNePo0Qr6lJWK7nn5+MjZSQI6Q7qDBqAvOMMEbbHpmaZkdUVx8ficN+laGhOxZdOKE&#10;qUx8/AGF5ma/1e7uaf4jRja/hhx23guH0+Y4CPmwQ2hWXVN+/s1TLq7pN/710/OODRvuXm5sdN1C&#10;HqdBe/sZCz//u7GoC+qBIwOoJ6t+JIfQMyjP5CkNbRYWWdHl5ed25eS4rsIW4+3b1Wfi9uFx4/rD&#10;a/9bTV8xQGFg1bDFdsyPP/4od+TIkSJOA9ITwVtB2BUrVhRR/FNEB4g2EskRTST64sVzBp0GBH+g&#10;Ezvu+vUkZW3twqMqKiXhNjbX7aKjHZadOLFV3MBg+cSZMzunRMLDNb8l5foTlM/Ll7GzbGxydixe&#10;XB6uo5PuFxzsu/HiRVMFN7dNwv7+JlOvX3ebW13to0qjIZMT3gkhK1YU5AsLVzYLTK1pFRevqFVV&#10;w6WI2ecjIuLMCguDlXNzvUSKigJn1tWdkXr6NEQjJSVm3wb93MR58qUVMnJlFWrLCjKdnZNCSksj&#10;7J8/P7X7wIFbvsuXp4cdcAwxO3/eTBGjy9hYZ7Hm5iDF27fjzNTUSlL5+GofTppS+1BapiRzj+11&#10;+4KCE4vr6vwUXr8+o3b+fMJBBYWyQn6BmtbxExqfzBauqF2+vCDe3/+a5cOHp5c1NFxU37Yty1lJ&#10;qThiu/Gtw9HRR1YEBhpLY0vitm2aw1NTnUa+fh089eTJW6uWLCkJXrEiO/jYsTDj+HjbxTjpm5Z2&#10;QPL69bClS5YWByxdWhi6f3+sZXKytSJ2AWEaJSzMhj8ry0esqSlwZW5umO3+/SlRixRLyqdNr24R&#10;FKxrkZErr9BYWZJiZ3fXJzn5sl5xcZBCXt7xWfhfhtbW4Lk2NmkmCxeVha9fn+599qwfKeIdcnZ2&#10;awWxEDhixAiMpD5QLJzAIjq2e75+HSl47VryWj29wgit1UXpikqlFfMXlNYozC+rUl5SUqSnl5ds&#10;b58ZHh2d4ILtpQ+a/NZnZzstCwgwm79z50oRU9MV0/z8TKfdvXtc+sGDIK2goAR33fUFKeLi5XVT&#10;+GofzZ5TVbthQ258amrsYeySycqKsFFXz7lsaBjnkpZmo3HtmsOyjAw/dXf3ZKsNG4rCF6tUpM+e&#10;XVPLx1fXIipWXblmTeHt4OAEz6KCAJO7aQ6rTp2yWBwQsFuWjIGcn1+MztKl+SfV1XND3N0vml65&#10;Yk183yN97ZqdaF5egLyeXpaDklJJ+KYtKa45OftVAwPNpM3Nl08xNl41DBdLvn4dNMUvMGml2rKS&#10;IBWVwlAvr/PbEhIsF0GOQkLMhW/edJMhWdEoLg63dHK6fVFZubh05qzKhwKCtY+kpCur1JeX3LGy&#10;ygi6fj16a2lpsCJ2UMG4Z2XFquzfn2W/bl1J9PwFFfnThWob+fjrHsrJVd7bYpB37fLlK0cqKk4Y&#10;JCc7rb1y5eCK5GTI1WXTbdvygpeqlabQKLuCPJuHs2bV1tHvTCen1OCCghDzrKwjOmfPmitbW6+a&#10;q6YmN37GjLGc8/XvwZ7G+i4727d/YWHgxIICH1nyjtbl5YXaH/VIvKitnZ8nLVNej34oOK2G+kZl&#10;lcqS0lwXlzshqCuu5r9x46AaTr1T2Ra5uFwxVFIqOK+llRXo6xuyJTrafD62QWOjhqCgYB87u829&#10;ysrODq6vD5326FHg4pqaUKMTJ24GU1/KnSFU1czHX/twwaLSIiOTnJjo6HiHBw9O6hUWOi07dcpc&#10;nuRVeOfOtYKnT++eWVTkOY8M/wZ396SAlVoFWcJzqpqo/z4SFauoNNuZGVlaErOfPG/T0PNxh1SW&#10;5EXa21+0xcAxP99P780fZ/fss89J+ua7Zx1TBRtemZoVNq1cWfpg+oyaJ1On1j6aP7/snoVFdnRS&#10;UqxjY6P/lsy7R1YEBJjL4yr7hQtFJ3Bsef9bTV9xAoWCu4n7saZv2LDBkTyMdmYaqydCGE9Pz7dT&#10;pkyJp7i49wqL5xpE+MdBTC0x86B/woB0/uk+7tvHHxo1NPiLkquvEB9vp+DlZSRparpqmoqK+Cj2&#10;lAj7FHP4D7g7H1csNzUFz66pOS6bluYwPzjYXA77rbdtU51sYbF29Jkze8alprrPIsFQLC8/vv7e&#10;PR+z8vIAm5qak7a1tSct6+qCtlMHXVtW5r741q2D4pcu2Uw9d+7Q+Nu3Xfjy84+LVVaeWFpWdkK/&#10;uNjHrKjIe1dhoZdRUdFRUqTHVt+547EyJeWI+pUrNkv8/LYr4GCYjc26qX5+ZnwZGe6zamoCFtXX&#10;B+qUl/sZFRaeMMZp1Fu37JdgayUpBmEc3qqu9lelsmyqqgraXV7uv6e4+MTOgoJjpCBdlqSkeM7L&#10;yvKWKig4Lgt+XLu2Xx772a2stKfr6yuNxilg8iR+rqgIGY3/fW9q8pFIT3eSv3TJVg4GwtXVcAYp&#10;u2lpaR6zqd4SeXnO865etZVzd98mZmGxbCquzT5yRHd4VJTzBOw8Ki72XFpefmJzWZmvRVXVSduq&#10;qlPEp6Bd9fVBW4i/K0tKXObfvHlQOCLCZkp8vPOEgoIA/srKIOHycjeZ9HQH+aAgcxmq/2xcW9Kd&#10;YuEEFAymIh8/vjj6/v0Lc1tbQ5Y2NgZtqa4OtCwrwxZif9uKCl8L4hG2WW+srPTSyslxVo2I2LPg&#10;yBFDCQMDVSElJclJSkqio62tdUbFxDhNKSz0lKit9VavqvLdQvEtiot9rTrb/MTmigrPNdnZnpqY&#10;3iQDq3r2rJkiztL4+++Sio93kGps9FN4/Pj0isePwzY+fnze6OHD0B3NzSFGNTWBm+/dO7b6xg37&#10;Jd7ehvOgPC0sdKYFBBhPT0x0mVNc7CKdldXJd/AWh9UCAkz4b91ynl5U5CVSUuIum5JyYB5k2cJC&#10;Y4aW1qIxaLuzZw8NbGgIGwWlV1vrI0EKTe7SJSs5V9ftolZWugJ2drrjg4JspiQnu4oWFXmoQg5L&#10;S33MqV57qX321tWdNCcP24DquurePZeFiYmOYlFRbtPS0z0E6+p8hF+9OiP/4sUFzSdPzm1+9CjM&#10;mOpj+uDBGUOSd72iIhet2FhbFSqTvJubqdTZs7ulCwpc5tMIXP3x41Bd6oeGDx+ep/ChxvX1pwwq&#10;K4+vS0uzX3bypNl8S8u1IsuXy04REREczs/f/Xw9jAiuqsFtvbduOU6+dctFOj/HfTm2y5eUeFtQ&#10;2+6tqTllV18fsqepKcS8ru7U9vJy7/Uk68svXLBc5OFhIOnhYTwnJMRa+Pr1w+K5uU4YECmcP79b&#10;9tAh/Tk6OkqTxMUFWSfhcRcXGatexcXHh9+9e1QoL89jUUmJx7qSEi+Te/f8dpeVBeyuqgowqa72&#10;pr7rpnH9+kFFtMeOHWozli2TnKShoTCKjNDYpCT3qehvmPqtrPQzRLx79/wtSYZMwX/SIavT049r&#10;3Lx5RP3qVWvV8+fNlcnIqVZU+Gg3Nkfa6+iWFGJNU1Gp4mllZVzSr7+Gnm1oOH2U+pFdZWWAGaW5&#10;qajIXQubdY4eNZY2MFghBOMxceIwHH8AL9FnvngZ4L8FFAqNzdrSO3Xq1GXu7u6NmJriZjQ4CVeX&#10;GBsbN/30009hFNeJiFk8FyDCSfcvXjxn0Dlayf6+pSW8T37+iaF37x4aHxFhJnD4sM40E5Ol/FhY&#10;EhERGMTeG/0dDqBRHNy38yMZm5/v3PEedemSJZ+f37ZpVlYagjo68pMUFWVGLFok/rOdndqA0FDz&#10;kTiUd/mynWRMjJ3y9ev2yzvvIdq/IirKbklY2G4FHx8TMRzew9TCzp3aQ6lxh1H48Rcv2s+MjNwj&#10;S8phcUSENSkdc2UcksOivqenoYST08a5GMHglKuGhtxkHR2FUVDK587tGXPzpodgcvJhSTKEiy5f&#10;tlE+fdpsobu7oQROmPv4GE3CX/MmJLjOvH3bSY4UsyoZiBWRkdbqUGy+vkaSXl67hIKDLaaSJyEQ&#10;HGwy1dl5g6CZ2XKBNWvkx8nJzRksKcnf19fXrlde3skBWVluI27csJtIHVzA3n7dVEPDZXybNy8Z&#10;S2Ubjb8CxTtKl3iqNxXGVV1dbrSIiMigtWuV+uE0cXj47rEXLtgJRUfbyl25Yr8kPt6eOtl+zatX&#10;96sTj5SCg63kPD1NhTHnbG2tQZ1t69DwcLvh0dGHx8bE2Ezx9zeYamGhNVVbe+EEBQWxYYKCQ7Ae&#10;1uNICu1eUcH6n/oBZIjGwNAnJTnJx8XZL42K2qsZFWWzkvJeHhlpq4KL9wIDd0vv379eBLzGFSlz&#10;5kwci443duzYgZqaC/r7+poNhjGMjT0yC8Y2Pv6gKg7URUbaLD1/3loxMNCc6mAi4eyMf7xbK2xi&#10;ojbLyEhD0NJyHZ+npxlfXNzhaXfuuIqmp7spZGYeW3znjrNqYuJBlUuX7MgjMJHFv+Tp6ytOg8JR&#10;V1cajfn/4ODdY6OiLCejfRwcdAWMjVWmdPJ91chTp6xHxcbuGQfZdHfXmwpZpnKOlZaeNUROTrCP&#10;r+/mXtgMQh4gq+3QPmg7Pb3O9lm9Wm4wKbXBkCXyFGfgCpwrV+xYbUM8Womt3OBNWJiVHHYjOThs&#10;FjhwYNu4oCCzMfHxByZkZByflpPjKZGbe2wByYdKRobLkoQER2WS5wU4p2NtvVZYX191mr7+Mj5H&#10;R32+M2dsZpC8imZluc/LzHRfjPBJSYdU4+L2K4aE7Jzn6qonummT2gwYbQGBsSMmThzYn+mTRFz7&#10;Pvqqh4fRv6j9Bnp7m4zHjQBUn3nodzidfeOGo1ZCgsNKkn9SyPbUR3YquLhsIsW+cibWBDZsUJkI&#10;Q+rnt3PCuXNmfJAzO7vVAjAeiorCIyZPntyPPBDSPZrf4mJOGtj0hlxGRNgJUJ+ViImxVYyN3a8G&#10;OY6+bKsaGmqxEIbDxmbj7LVrFfnl5aeOmz596DDMbujqqg2g/IdevXpkErY/Y6ch6YqllIb65cvW&#10;rLiQQQ+PreJOB9HvVwo7Oq4XwaaIBw/8tXJz4w7Pk8euyhcd69YVV5MBPlVZ6XsgJcV1+7Vr+9ZG&#10;RdmqhYVZLDx+vJP3WloLpkpITB03ceLEoQMHsnQypgLByz81EP9vAdYN3sLw77//fo6pqWkgtuZi&#10;ioqb4WAIRkZBQQEnz32I9hKtJcLi+TgiZvH8TwNb/2gE8T061aFDawYaG6sO09QUGU4dbfjIkSMH&#10;DRnCUkgwUiyF1Gl0wr+9dcvuR3ID+5LhGIJFdgiVhMTEodQoLOFWUlL6l7a2dm9SEoNgHEgYMbKb&#10;ZWu7Zo6l5Zo5cB/RiSCQGMnKyfENnjxZtB/+c333bs3+xsZ6w/bs0Z4A5Yi/14Ty2rBBSXD16gVT&#10;li+fP1FVVXQC/j1NTm7GaCGhiUMhiEuXLu1LCqofdZwhR49uJmWiK7Br1yqhbdtWTFu3bj4fRqCk&#10;aIdaWW0YcvCg6QgPj02THBxYu0mEjY015yCP9etVpuAg3saNC0bij3U2bVIcoawMfogMnzOHbzB2&#10;amCLLHXQ76jD/EAeRx9sbSblM0xZWW64gsL0YYsWCf6spiY3gBTlALxjeIp3goKjfwZPqQP+S1dX&#10;7kcjo7X9YDiJJtjY6ExDWRgeGRuvEMIf/mhry1BdZ4+cP19k0IIFC/qbm6OeugNQD0qDVTYoR/Ce&#10;muiz9rGj3YuL7X4ICTHqR0qQxQsbm/UzkC8p6LmmpurCmB/W01OeilGvnNxM8m4mjx46dOiwfv36&#10;YdcfRm1QYj/s2CH+k7u77gD8AdGBAzqT7Oy0iadrZqGNofg2blzKv3y59Ps2W7Ro2hgZGYERCxcK&#10;DaU2HUJ1Ge7lZTbG29t4CrZIY0++jY32zK1b1acz/5ZH/Bo9efLwIWhnkpd+kBHIFnjL8B38gUHD&#10;OwxgwFdNTeXhqqpiwwQEBAZh1M6Mmq9e9fgX5NfR0ZDSWEXtIzdcQkJoKLZyYmoGJ5KNjJRYbQM5&#10;RNvAy4O3a26+UhiKdsuWpYKol4KC+CglpVlDDAykBx46ZDAQV+eTXIxzdzfhd3beOh1yj/rQAIKM&#10;oDSfmNjM8eLiU0YhP6wvdtbfYAwGN0z9EcfYeOV0tL+KytyJoqKTR8NoDxw4EG0MPfLJ6RY7u6++&#10;wWl1yAvqiA0WWD9BPaytV4uSQRBl+iL61oIFYlMwOBAUHEcyxTcYaxwGBioD0cchZ+gHKDPxEFPa&#10;jAGjPL76BuujO3bs+AnyvmfPenZ/1xHavXvd7G3bNGeh7lpa8/nk5WePgxGEbhk0iCVDP+JKFju7&#10;Jb0OH95M7WY4kuRwSmfcVbMhg9AT6PcaGqITlJUlxikrzx5HOmHypUsHRV+/Prns2rUEJz6++qfY&#10;Cblte/adly+99sbHH9rs5WWqumfPamlj42VzNm1azBr8gPdjxowZyRxLQP5MPYj+1kCHhiJG5xsv&#10;Ly+/0cvLi/WXt10XzxnC2oeTk9PL8ePHX6E4uPdqB9FSIiEiZvH832ExkcZ36FxCQkK92dvZQBBU&#10;5MFtpPMNOuKcOXN6ITy2+Q4Z8v7eJQg3lBgrTUyBwZOB6z17Nv9IKCLc1TRu3JDhhCH9+381kBEm&#10;oh8wssEOExLm/tLSk4dAoGm0OwLKC+EhfGSkyIXuP4DdoZDv+7hycuNIKEX7QeGLiU0n5TGWRkzD&#10;h2DEDOWNOmIkqqY2cwAUr7CwwAhcPAhCJ0Xakyf/jBFWH5Sdqd+wYR9cDQKB+wY706jz/Ih02Xzr&#10;M2LEV71gZGAkUI9hw4axeMo2xuAp5AD8QRrfg0eUDquunWWZMorhEVPn/v37D0D+48Z11hMGGryH&#10;x4G02WVjvWOn+0lglLp585zvcf8PeAHlwLTPjBmjWPlPmDAUxYebD28X02Nd5QL1+BbpQOlKS88Y&#10;iHqA56gHPimBoSNH9h2EdkObYQRNcZBOb9QB7QGvDgYA7cXwAHFR/xEj+qCzQ2kxdXzPWw55/YDv&#10;IE7+0HuUGXHfKz0MAtB2SAPtzCG/4CHa+HvkgbJBliC/UPzgD8rHIb8oG/L4CbKHfCF/8+cLfFQf&#10;8LJvXxYv+yM/rFchPPJQUQHvOuUR7cDPP2ZkZ/v3QV9neM+UD238OX2fJWNMf0I9kD4GXjIyk8Z0&#10;tvXk0WPHDh6BulBYEvWvWLIOWYNsIi7DRy59nCkDPr+FMUDfwhSXmNiEYagH5EhAYDBLDvr27cuq&#10;OxFnX/pWU/Orb9F3IYsYgIFvDA/AZ0aGqB+Qge/3865dmsNv3To6vb09aKF/YMphnEDHormlZeqF&#10;R48O6dPgYKmBwRIRMbFZUwQFR4xFGcD7Pn1Ym5kYndGdbvvbAo2Jgo8cMGCA3N69e69jioqb8QDh&#10;7qyNGzdWfPfdd8EUByfP9Ynkif7UyfNPgCUARGhQMPZ94xLhXdd88Bv1QRmY8EzH44zDpInOC6FB&#10;J8CGAhCr4xMxComJC0K6SA/CysQD4TvC4zmoa74oE5Mn3iN9hpjweAfCd6TVtUxMeZAuCN+ZeCwF&#10;RMTUjzM/Jg7CcNaD2zvONPAb75jycpYHxJS9a9pIlykfUzYm7c8BU37EQxqoN/LizJuT75z861qH&#10;ntLBd852Y3jBlJmpR08ywhhHhEdeTH6Iy6SH3wxvQNzecyszZxh8Z+oGwnc8R7mZsqHvMUYQZWPk&#10;BXGRHgi/ubUnwwvUhzM88sAzpMUZnonDyXvOOnwKTD17qgeIyQf5c5atKx85n3OWgfmO5wjTtS0Z&#10;XuEZyoCycKYBYtqD4QPCfxQXMxzwVsrKjk1obz8rYWyc64rt3OMm1LU5OMQ552VbLXNx2SytoiI2&#10;ZciQXriVAcaXaS+mfsgfeTG8/EcAhUXhWfdjaWlpWfv6+r7DNFZX44FnOPshIyNzh8LiL2utifCn&#10;USJEOFMCRiC9fxeYBgShYUHMb24M5mx0JjwTh3nHGYYRQjQcBJEh/GaEkjM/Jl3OeExYJjyIW75M&#10;OtziMnGY9Jn33MrDpM0Qky7yALrmxxmGCcf5jnnPxOMkvOMsLyePupabidM1Xc53nwvOdJBH17zx&#10;G4R33MrAoGs6KDNnGkwdmDQ4y9xdvK5xEYbJl8mPicuk1/Ud8575zrwHmO9MfG7hmN9M2Tj5w/AG&#10;zznjgvCbCd81DlMfzvAgbnmAmPBMHkzZPhecdUE6nOlDH4HwnSlb13yY8nHjDyc4w3PWn0mbSZ+p&#10;S9c0PisueWzfR0f79qqtDR/+4sXF6V5et7V1dfNcd+685RAa6qV96tQOeSurVUKYGofnTnGgKznr&#10;x/C+a/7/CKACsKqjyXVWPXz4cD6uaO9qQPDM1ta2jdzKSArrQmRMhGvbpxHBDQMzwIR/JxiGdqWe&#10;wC08iBPMM5SXERBOYQR1jcv5mzMct/AMMeB89ql4zPNPlYmTuoJbmE9RVzDPu5YHxBnvc+hLwRm3&#10;a97d8YIbON8z8TiJ8313xITtLn9OcMb7XOoKbmFADDifdVc2zvJxCw/qrj6fCg/qGu7PgonPLQ8Q&#10;nnHm8ynqDsx7znyY713z6IpPxQV9jXXbioqr/RobL45uaDg9vbbWQzw52U725MldUlg/wqYSrHux&#10;t7RzGl9WfDb9I4EKwIWDa8VvZGTkefr06XdYMGeMB77DgGD6isIEEuHsxwYiWaIJRDBAYMg/EUzj&#10;fWkjfml4Bpx5cYvf9T1D/2v8r8rByQNO+lL8mTgM/kq+/2lwlu0/Vcb/ZNr/VHzAC2wCIQPyL5x3&#10;wbmesLCdEzw9DflwTktLS248NlWw1xwxYP/HGw1OoBLwHjAvN27u3Lnarq6utZz3Y2Hx/OjRo28k&#10;JCRSKAymr5iLE3H2A4bn3z199ZeBhTain7FFVW7mzAGioqL9mN/S0tIDsWDLDvoB4I5iEZG+ftC4&#10;SE9pMusPc7oFFkAXzJnTH/kweeE3vfq38gbl19TU/GKDjXjsr5+EJg0IFgoJ9dZkbY38EFhclJSU&#10;xPxtT/X6WpKfvy/4gJ1a7Gc9Anly4/2/C9iZ86k25MA3qCPkgf2bBdR9NMkC++fnADuCMG3xSSCv&#10;rvKDNutahj+Br8FXpMWkPR/9QlAQCo0rsCmiG3n5Gs+76z+Eryl9Vt/7XHmDLGPjAFNnpnzsu7W6&#10;Aysfpk7sZz3hW+gBJn3oA+Y3iC13PQL5kQ7EdD9XdHR0fIOdkM7OO3tbWq4ZiB2W2NmHjQI//zy5&#10;HzYAUDDG8/h/A3RWVAoLQljLENqzZ88lZjEd92DB+9i7d+/jPn364OyHM5EhEf7zHGc//tTFif9p&#10;kGAtk5KU9GXTaWkJiYukEAKkJCT8iVy7E256riQlJeWGDsR+xALFOUhprGL//Ajo5BRmF4UJZ/Kl&#10;7wEyEhL76d1nKdCeQB1sKJXLiugI0S4Q1cecBBprUN2ChH6UtKTkXgp7mMq3k/UpJbWblBqmHbsF&#10;xZvM4pWkZCgUKfvxV+hAlN5Reh4rIyODg6NcQXUeTGHOEZ2m/IJY6YiL64NP7CAfQVJEZBal7d6V&#10;990BbUhlOyQtJoYboHsE1bcP1ccB5aDy4L62HkFpD6H2i6Q4bpyyQvlpEw8wgOpR3ikc6uJIn6Ad&#10;UuLiVvRp0BPPKL8lFCeWzXdfihNE8gNZ5WMH+VOA/FGdj1Da4UQ+rLQlJM5QefS7G4igDSjMPnEp&#10;qe30k1VXGEJ65krxtLszIPSuL+VxCHlR2f3wSXF2QUmzg3wEijOJyuTFahsJCW8iP/oOucH9elwh&#10;PWPGQEr7AIW7wI5zksgS7cYO8gHExMSGSUpIOKJPIn36jKDPECJ/1jMpqeXsoF3xNbW3IsX1pHIe&#10;oPCQIV9qR/zvETd8LSfXudsT2wU7d7a9X/Pg9D7+XwEVQgXRyOM1NDR2enp6sv7yljn/oaOjU0rv&#10;8K+D+4l0iKSIcPYDyuVvN33FUoBSUgtB1PDHqdHvkyCsou+L6Nk86gwYDXwEEkBjCluObZfsRyxI&#10;S0llUFxH9s+PQJ20FwlZNAn1VQonD6IOpEB5iXdN60tBwj8eaZPwRlF6qiS8wvQpTYK/msq7gB3s&#10;I9C7iVQXKKQICr9YRlxcmHigQmVDOcN6VGbS0mIUp4nCPiJFps5+jM6+idJsovK8oPdY/+IKOfBf&#10;UrJNptPoLaYywLiWUXwcPOXagSTFxJSJz1UYjbIf9QjylsdQHrUSYmLdGnYGrDJQu1K52+g7lGKP&#10;oHJOorK8pjhvKDz+KI0F4psL1QPb2LtVAsRjWYqXQ2m4Ey2i37MpznxKZ7kcGRZ2sI9Aae9F/Ulu&#10;0Eby7DjUFJ/vOXIDKe/hlG4pykPpzUPa9Im+gfbrth6U/xKqRwnan/rLd1Q+Z3qWIi0i0q1Bk541&#10;C4a3mOJ5IQ/Ky4Di5YNv9JprXhROnMLXkqzYcpaPPnGzN1fICAuPoDSLSa5gDOYTjzTp8yryZQf5&#10;APBmKE1pGfR/qg99byLyRj7Eb0UxWdkp7KAfgMowi9IsRPmlxVFMybkUZznpF1zdxA2oI4wEdCIM&#10;BreF8v93QKVQQRiDMT/99JPYwYMH78ALgRFxd3d/TQryBr3Dvw7uIoJCQUfA9BUU8d/aJaNG16aW&#10;z8A5CvajbkFht0LgIaCYemGIOuBtEhzcOswVMCAkzOcpHw+Mzhhiv/5LIAUEo1YtJyGB/5n/ADj7&#10;wv76EaguO6CQKB48xfcg4Rel9OroPbZhcwXlKULv84kcSenC88SUwc/0O5jqidHeHeq0OP/DFTAg&#10;lHcZGS1R9iMY4UTKN7S7MkuKii6iMHngJftRj6DyjKL0CqTExLobPbKwcOHC3tR2Z6hOrqRkNlOc&#10;BFFR0dHs11xB9eSncOlUT3+Km0t1xYCJ5YnSc/wDJ1dFgKkR4tdFihPFzZOiMnc7/UVyt4fiJWAa&#10;i0N+/rLCweib0s6mvHWZdD93CpTNrwwqlzfVK4Xqh38b7RZynZ5nJsV7b9Qp76PUrhiAvfdkOQEZ&#10;oTgF9F75c+stR0aR4uRQm2ItlgUyQPvxrLvBIQe+pfrcofzWs393C5KteRS2mfLRYJfrc4CygxCe&#10;IeZZj/X6JwOVhHBjjo9v06ZNR7y9vd+cPXu2w97evvW7777D4vkhoq1EC4kwOsDICNb1b80UEhR9&#10;dCCMxNiPugV1Mj3qKPeJAigOPBe41qD7lI45O9hHgNBSmHPUUYo44mEaa3NPSuMz8A1LiUlKXmb/&#10;/mxQeeGa48bkD0Bl7UPvblG6uIqGK6jMohQ3jxTnAvo8R4SR4Qr6hCLG9CCUarcGhLybCRSmgeIc&#10;kBAVVZEWEzOg32noiPSaq7z8pwwIjTBlqdyZsuxRJpXpBtUdF4B2CyqnAOpIeVBUKVdq04vgG8Wz&#10;oefdGhCKNw6yRp/vvZbPBcUzo/o/pvww9XMcn+Af8eMvTYFSWYZSmdMpzRQiT/ruRZ/BlP57z7In&#10;UPhYKsdbCt8jzwAYEEr7LvHJj/JdQvzTpe/xFNeyOwVMac+lOMUU5hqFPUY88KZ+40nyNZ8d5CPA&#10;gLDz8ab41MSsqaUi+o7DzVzzYQB+Ul4waNBlPQJ9l8LtIX0AAxdH+WHqy4Zk4XPWtRiDwdD/a6CC&#10;MAYQ1vHDhw9f7ObmVgsPRE9PL5OewQXdQ6RNxPzvB6Ya/nbTV11BDf/ZBgRCRQKShzlbCA9DJNTJ&#10;JHSf9EAon+NMHDzDoiu9/ivC8zWle4Lyx7TJF4HKe4Iolv3zPTAip3qmER1mP/oIVH5Rel9INIvc&#10;fjXqnElEp6mjbqY0p9H3kp4MCIUbR2VugfIhnhylOljSSLjb8MB/yIB8TXU4zS7vEkwPUXkw1ZHW&#10;0+I+lV+A6llIRNlQPhISqfRti6S4uDWlx/LIOkN+CHg2lDY8F6yTfBGoXNZUxluU91BGftij6b+k&#10;fBgPhMqvh3SZtInQ33sE1XUuUQrxIZHKFQIPi/2KK7D4Dd6ySErKg+LuJZ4rsF9zBeOBYF2BKR+I&#10;6o5ZEa5geyBp6HNULx3KC4Ykjfj3yfUwqvdnGxAG0B1Uf8iOM8loKcX3Z/dtHtiAkDJeCObGhSws&#10;LM4eO3bsFTEvgH5DeRoRMVeXwFP5209fASQoX2ZAyA3msgaSgM7A/vkR0CFZwkwjIfajfxso3xU0&#10;IisjRQnP7z0wDdHTOgYJvCbVpYY6GA58vgfxYhOVswzzwexHH4E6MAxIMaUxnVU3SclU6jTn6ftg&#10;yhMdvkcDwl4DqcDon/3ok5AQEVFEO7F/fhJUxk8aEFlx8Rk0eqyXkZK6TGlfovCXZaSlw6g9H1L9&#10;IMtcQfVmGRAKg5sWYIzVKW4G8S2Ovp+hR1yVOhQ+hXGlsEmUxgc7digt7OrqdvMCxbOlMFfZP/9t&#10;gAGh8uTQZ7f15QYRaWk+Kk8qyd4Gqtdw4iPWzo5SHbo1PMwUFsmcLvvRJ8EYEJInMfajT4LtgWBa&#10;bgv7EdoMU1ipn+rnVP7PNiBoz66GgtrJkvJpYv+tBA8cQKcAs7CzavK8efN0ra2tb/7www9wC7Hw&#10;CO8DHWoyEZj3t5++AkhYtpPCqJo9ezb+q71HUFhTEo7qrgu59AyLoj2N2H+iMLGUTxkJtguIFJUL&#10;CdtB6hh/aRGUpZSkpEwozUAIPabF8Ju+H5AWF+92ER3xKIwFlSuOOr8jlWUnkRM9u4502MG4gjqj&#10;JOXRREqH1ampDlAmrEVNeqdA9WwmQ4Jt3Fwh37mG0NqTkeoKtgfyjJT9MYaHcjIyLky+XYFFdApT&#10;390iOtX/O4obRuW4xn70HvTcmZ6ndzeiprpPI8IU3Pvy03cPWWnpDoqH9cBuIUPlorDHiQ4T3wwo&#10;nS3E992kVE2JnVPZwT4ChbEhnj6lOnmi7iz5kZJyoHS6XXj/HEChQi6p7AmcfKXPTcQjruuCVG5B&#10;Ks9tyvu9wZAWFRWk3zCilt2toUhgtyANHChtbJb4LEiKiEhQnCaqOwxUZ/nk5NDu0DdcIUl9GX2a&#10;wkA3sUB98GdKJ5WenYLssx9/BCh+4ms5Ef4Ir0dQewlReljT2gd+0acJ5RtPPMDfeP/tB8//C0Aw&#10;IFRYZBSeOnWq9jfffIMbd1cT4eQ5XES8QxiE/dsbEPZoUh1Knv2oW6CDIyyUD/sRC5j6oPjdKkx0&#10;KBI0eep4xiRo1iySlrYmQduJEQ872F8CRmroVEib0oVhWo1Ow37dLaSpUhTPjOLsRwcgfsxmv+oW&#10;lPYQCqeBT/aj9yDeDCcjptFT3kqkmCmvlZTvJ402AyrmMCrjRlIkVgwPZWVlwUf8UdlHgJGn9FfI&#10;iYmNZz/6ADhXgjpwqy/lMYbqsArTeexHH4DqOABpc5af0hmK0TgZbSX2o24BpUv1x04ifZKd/fS5&#10;l+LJ9TTtIUuyN09WdhvF66w/5EdKahd9CrKD/ClA7in/pcRLsw/4SvXvbscb1osonHZX2aXyiCMt&#10;+srVgEBxU7rLKEy3O6i6grVuQt4ytckupnzEB9R/GTvIR0CdqCzqXQ0y5TuL0tLoaecj2oDyUusa&#10;lxtYMkl9huTSksiG0jdH/ZA/OwgPXQCrCuuNLb1YdITSxBwmFrTE2c+gVP7y3CwPfxpoIx7v/yHo&#10;Ohjh4R+Lv/16798FEHh4GJhfh8HAf51jvhv7v/EM2/H+EdNXPPDAAw88/HeBES5cQMwPYyEQU1Zj&#10;iPAXuHBpmcVzngHhgQceeODhA8AwwF2DEcEcKQwJDAe8EhgPeCg848EDDzzwwANXwMOAEcFUFRb+&#10;QPiOZzzvgwceeOCBB65gjAM+YSw4iWc4eOCBBx544IEHHnjggQceeOCBBx544IEHHnjggQceeOCB&#10;Bx544IEHHnjggQceeOCBBx544IEHHnjggQceeOCBBx544IEHHnjggQce/vv46qv/AwDbK8A6VJs5&#10;AAAAAElFTkSuQmCC"/>
  <p:tag name="ISPRING_PRESENTERDATA_0" val="SGVhbHRoaWVyIEJ1c2luZXNzIEdyb3Vw||c3VwcG9ydEBoYmNvbXBsaWFuY2UuY28udWs=|aHR0cDovL3d3dy5oYmNvbXBsaWFuY2UuY28udWs=|ezVCODc5NUMzLTI4MjMtNEUzOS04OUM3LUQ5QTFFRUM5RDYyM30=|U2hvdWxkIHlvdSBoYXZlIGFueSBxdWVzdGlvbnMgYXQgYWxsIGFib3V0IG91ciBwb3J0YWwgb3Ig&#10;eW91ciB0cmFpbmluZyBkbyBub3QgaGVzaXRhdGUgZ2V0dGluZyBpbiB0b3VjaCB3aXRoIHVzLg==|SVNQUklOR19QUkVTRU5URVJfUEhPVE9fMA==|MQ==|aHR0cDovL3d3dy5oYmNvbXBsaWFuY2UuY28udWs=|SVNQUklOR19QUkVTRU5URVJfUEhPVE9fMA==|MDE0MSA4ODkgNTUyMg=="/>
  <p:tag name="FLASHSPRING_PRESENTATION_REFERENCES" val="F&#10;CPD Reflective Learning Template.pdf&#10;C:\Users\ryanhenry\Desktop\Training presentations - no video\Diabetes in Healthcare\attachment\att1\CPD Reflective Learning Template.pdf&#10;_blank&#10;|&#10;"/>
  <p:tag name="ISPRING_WEBLINKS_TARGET" val="_blank"/>
  <p:tag name="ISPRING_WEBLINKS_TARGETMJT" val="_self"/>
  <p:tag name="ISPRING_LMS_API_VERSION" val="SCORM 2004 (2nd edition)"/>
  <p:tag name="ISPRING_ULTRA_SCORM_COURSE_ID" val="B2D658C9-FF39-4CA9-8CBB-463BB7C8CD6D"/>
  <p:tag name="ISPRING_CMI5_LAUNCH_METHOD" val="any window"/>
  <p:tag name="ISPRINGCLOUDFOLDERID" val="1"/>
  <p:tag name="ISPRINGONLINEFOLDERID" val="1"/>
  <p:tag name="ISPRING_OUTPUT_FOLDER" val="[[&quot;\uFFFD\uFFFD\uFFFD\uFFFD{EA09B8B2-D378-4F53-B3AD-4075E113F7F3}&quot;,&quot;C:\\Users\\ryanhenry\\Desktop\\Training presentations - no video&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Diabetes in Healthcare"/>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SLIDE_ID_2" val="{6681E86C-0AF1-4A9D-8B84-CD16610D34D3}"/>
  <p:tag name="GENSWF_ADVANCE_TIME" val="92.920"/>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FB36960D-21DC-40D4-9233-B13673285A1C}"/>
  <p:tag name="GENSWF_ADVANCE_TIME" val="76.355"/>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26B93F49-C343-4687-A940-B074C8797305}"/>
  <p:tag name="GENSWF_ADVANCE_TIME" val="72.250"/>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_2" val="{24DB20FE-D40F-4C99-8831-879B2E976460}"/>
  <p:tag name="GENSWF_ADVANCE_TIME" val="83.665"/>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_2" val="{D595C463-F020-4C38-8A10-F5FA7EC8B540}"/>
  <p:tag name="GENSWF_ADVANCE_TIME" val="111.950"/>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_2" val="{ABCDF3D8-5FF1-4F2E-A339-85654312665C}"/>
  <p:tag name="GENSWF_ADVANCE_TIME" val="86.725"/>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_2" val="{8622B42B-EEBD-456D-B322-AAFC4C294A2A}"/>
  <p:tag name="GENSWF_ADVANCE_TIME" val="109.930"/>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_2" val="{1992A3E1-3601-402E-8481-F4B692A9E754}"/>
  <p:tag name="GENSWF_ADVANCE_TIME" val="36.030"/>
  <p:tag name="ISPRING_CUSTOM_TIMING_USED" val="1"/>
</p:tagLst>
</file>

<file path=ppt/tags/tag18.xml><?xml version="1.0" encoding="utf-8"?>
<p:tagLst xmlns:a="http://schemas.openxmlformats.org/drawingml/2006/main" xmlns:r="http://schemas.openxmlformats.org/officeDocument/2006/relationships" xmlns:p="http://schemas.openxmlformats.org/presentationml/2006/main">
  <p:tag name="ISPRING_SLIDE_ID_2" val="{F25000E3-98EA-4EBB-9E4E-B5927B1338A2}"/>
  <p:tag name="GENSWF_ADVANCE_TIME" val="85.480"/>
  <p:tag name="ISPRING_CUSTOM_TIMING_USED" val="1"/>
</p:tagLst>
</file>

<file path=ppt/tags/tag19.xml><?xml version="1.0" encoding="utf-8"?>
<p:tagLst xmlns:a="http://schemas.openxmlformats.org/drawingml/2006/main" xmlns:r="http://schemas.openxmlformats.org/officeDocument/2006/relationships" xmlns:p="http://schemas.openxmlformats.org/presentationml/2006/main">
  <p:tag name="ISPRING_SLIDE_ID_2" val="{626C64EC-135C-4BD7-80CE-3E1164CEBB37}"/>
  <p:tag name="GENSWF_ADVANCE_TIME" val="100.24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372"/>
  <p:tag name="ISPRING_SLIDE_ID_2" val="{3CFB437D-4063-4802-8661-12CA19C764B7}"/>
</p:tagLst>
</file>

<file path=ppt/tags/tag20.xml><?xml version="1.0" encoding="utf-8"?>
<p:tagLst xmlns:a="http://schemas.openxmlformats.org/drawingml/2006/main" xmlns:r="http://schemas.openxmlformats.org/officeDocument/2006/relationships" xmlns:p="http://schemas.openxmlformats.org/presentationml/2006/main">
  <p:tag name="ISPRING_SLIDE_ID_2" val="{55AB6B1B-36BB-4C6D-814C-4866F77A634B}"/>
  <p:tag name="GENSWF_ADVANCE_TIME" val="134.005"/>
  <p:tag name="ISPRING_CUSTOM_TIMING_USED" val="1"/>
</p:tagLst>
</file>

<file path=ppt/tags/tag21.xml><?xml version="1.0" encoding="utf-8"?>
<p:tagLst xmlns:a="http://schemas.openxmlformats.org/drawingml/2006/main" xmlns:r="http://schemas.openxmlformats.org/officeDocument/2006/relationships" xmlns:p="http://schemas.openxmlformats.org/presentationml/2006/main">
  <p:tag name="ISPRING_SLIDE_ID_2" val="{AD7AC798-9231-4517-9DEE-E67734902A5B}"/>
  <p:tag name="GENSWF_ADVANCE_TIME" val="114.235"/>
  <p:tag name="ISPRING_CUSTOM_TIMING_USED" val="1"/>
</p:tagLst>
</file>

<file path=ppt/tags/tag22.xml><?xml version="1.0" encoding="utf-8"?>
<p:tagLst xmlns:a="http://schemas.openxmlformats.org/drawingml/2006/main" xmlns:r="http://schemas.openxmlformats.org/officeDocument/2006/relationships" xmlns:p="http://schemas.openxmlformats.org/presentationml/2006/main">
  <p:tag name="ISPRING_SLIDE_ID_2" val="{6D274B19-CB3A-46D8-8656-A92DC230C154}"/>
  <p:tag name="GENSWF_ADVANCE_TIME" val="149.345"/>
  <p:tag name="ISPRING_CUSTOM_TIMING_USED" val="1"/>
</p:tagLst>
</file>

<file path=ppt/tags/tag23.xml><?xml version="1.0" encoding="utf-8"?>
<p:tagLst xmlns:a="http://schemas.openxmlformats.org/drawingml/2006/main" xmlns:r="http://schemas.openxmlformats.org/officeDocument/2006/relationships" xmlns:p="http://schemas.openxmlformats.org/presentationml/2006/main">
  <p:tag name="ISPRING_SLIDE_ID_2" val="{F8311218-7382-4371-8476-7CC056262C5A}"/>
  <p:tag name="GENSWF_ADVANCE_TIME" val="114.765"/>
  <p:tag name="ISPRING_CUSTOM_TIMING_USED" val="1"/>
</p:tagLst>
</file>

<file path=ppt/tags/tag24.xml><?xml version="1.0" encoding="utf-8"?>
<p:tagLst xmlns:a="http://schemas.openxmlformats.org/drawingml/2006/main" xmlns:r="http://schemas.openxmlformats.org/officeDocument/2006/relationships" xmlns:p="http://schemas.openxmlformats.org/presentationml/2006/main">
  <p:tag name="ISPRING_SLIDE_ID_2" val="{E62BAEBB-F94E-4471-B941-7F75DFAA2766}"/>
  <p:tag name="GENSWF_ADVANCE_TIME" val="60.450"/>
  <p:tag name="ISPRING_CUSTOM_TIMING_USED" val="1"/>
</p:tagLst>
</file>

<file path=ppt/tags/tag25.xml><?xml version="1.0" encoding="utf-8"?>
<p:tagLst xmlns:a="http://schemas.openxmlformats.org/drawingml/2006/main" xmlns:r="http://schemas.openxmlformats.org/officeDocument/2006/relationships" xmlns:p="http://schemas.openxmlformats.org/presentationml/2006/main">
  <p:tag name="ISPRING_SLIDE_ID_2" val="{F54DBDBF-2608-4B2E-A6B6-DE0C53119E5F}"/>
  <p:tag name="GENSWF_ADVANCE_TIME" val="121.455"/>
  <p:tag name="ISPRING_CUSTOM_TIMING_USED" val="1"/>
</p:tagLst>
</file>

<file path=ppt/tags/tag26.xml><?xml version="1.0" encoding="utf-8"?>
<p:tagLst xmlns:a="http://schemas.openxmlformats.org/drawingml/2006/main" xmlns:r="http://schemas.openxmlformats.org/officeDocument/2006/relationships" xmlns:p="http://schemas.openxmlformats.org/presentationml/2006/main">
  <p:tag name="ISPRING_SLIDE_ID_2" val="{C7B3B20C-E3A9-47CD-BAD4-5E82D645B7C9}"/>
  <p:tag name="GENSWF_ADVANCE_TIME" val="51.590"/>
  <p:tag name="ISPRING_CUSTOM_TIMING_USED" val="1"/>
</p:tagLst>
</file>

<file path=ppt/tags/tag27.xml><?xml version="1.0" encoding="utf-8"?>
<p:tagLst xmlns:a="http://schemas.openxmlformats.org/drawingml/2006/main" xmlns:r="http://schemas.openxmlformats.org/officeDocument/2006/relationships" xmlns:p="http://schemas.openxmlformats.org/presentationml/2006/main">
  <p:tag name="ISPRING_SLIDE_ID_2" val="{AC3717D2-F95D-463D-84FD-C43DB6EF409B}"/>
  <p:tag name="GENSWF_ADVANCE_TIME" val="108.135"/>
  <p:tag name="ISPRING_CUSTOM_TIMING_USED" val="1"/>
</p:tagLst>
</file>

<file path=ppt/tags/tag28.xml><?xml version="1.0" encoding="utf-8"?>
<p:tagLst xmlns:a="http://schemas.openxmlformats.org/drawingml/2006/main" xmlns:r="http://schemas.openxmlformats.org/officeDocument/2006/relationships" xmlns:p="http://schemas.openxmlformats.org/presentationml/2006/main">
  <p:tag name="ISPRING_SLIDE_ID_2" val="{B98587E5-14FD-4827-BEDE-94FA7C0BD09D}"/>
  <p:tag name="GENSWF_ADVANCE_TIME" val="60.070"/>
  <p:tag name="ISPRING_CUSTOM_TIMING_USED" val="1"/>
</p:tagLst>
</file>

<file path=ppt/tags/tag29.xml><?xml version="1.0" encoding="utf-8"?>
<p:tagLst xmlns:a="http://schemas.openxmlformats.org/drawingml/2006/main" xmlns:r="http://schemas.openxmlformats.org/officeDocument/2006/relationships" xmlns:p="http://schemas.openxmlformats.org/presentationml/2006/main">
  <p:tag name="ISPRING_SLIDE_ID_2" val="{6C5C09D5-ACB4-408D-B439-C55C742DFF97}"/>
  <p:tag name="GENSWF_ADVANCE_TIME" val="105.27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372"/>
  <p:tag name="ISPRING_SLIDE_ID_2" val="{F6AAA164-19B0-4618-B4AB-37B2CEDB361E}"/>
</p:tagLst>
</file>

<file path=ppt/tags/tag30.xml><?xml version="1.0" encoding="utf-8"?>
<p:tagLst xmlns:a="http://schemas.openxmlformats.org/drawingml/2006/main" xmlns:r="http://schemas.openxmlformats.org/officeDocument/2006/relationships" xmlns:p="http://schemas.openxmlformats.org/presentationml/2006/main">
  <p:tag name="ISPRING_SLIDE_ID_2" val="{0E747134-7661-4007-A5F8-573D88A30C7B}"/>
  <p:tag name="GENSWF_ADVANCE_TIME" val="88.810"/>
  <p:tag name="ISPRING_CUSTOM_TIMING_USED" val="1"/>
</p:tagLst>
</file>

<file path=ppt/tags/tag31.xml><?xml version="1.0" encoding="utf-8"?>
<p:tagLst xmlns:a="http://schemas.openxmlformats.org/drawingml/2006/main" xmlns:r="http://schemas.openxmlformats.org/officeDocument/2006/relationships" xmlns:p="http://schemas.openxmlformats.org/presentationml/2006/main">
  <p:tag name="ISPRING_SLIDE_ID_2" val="{FB4590CA-636D-4C4D-918C-12B6F4AB6411}"/>
  <p:tag name="GENSWF_ADVANCE_TIME" val="105.300"/>
  <p:tag name="ISPRING_CUSTOM_TIMING_USED" val="1"/>
</p:tagLst>
</file>

<file path=ppt/tags/tag32.xml><?xml version="1.0" encoding="utf-8"?>
<p:tagLst xmlns:a="http://schemas.openxmlformats.org/drawingml/2006/main" xmlns:r="http://schemas.openxmlformats.org/officeDocument/2006/relationships" xmlns:p="http://schemas.openxmlformats.org/presentationml/2006/main">
  <p:tag name="ISPRING_SLIDE_ID_2" val="{A8B4D37D-3589-4994-8D4C-B5A7A209ADBD}"/>
  <p:tag name="GENSWF_ADVANCE_TIME" val="100.650"/>
  <p:tag name="ISPRING_CUSTOM_TIMING_USED" val="1"/>
</p:tagLst>
</file>

<file path=ppt/tags/tag33.xml><?xml version="1.0" encoding="utf-8"?>
<p:tagLst xmlns:a="http://schemas.openxmlformats.org/drawingml/2006/main" xmlns:r="http://schemas.openxmlformats.org/officeDocument/2006/relationships" xmlns:p="http://schemas.openxmlformats.org/presentationml/2006/main">
  <p:tag name="ISPRING_SLIDE_ID_2" val="{1D8B9A3B-C67B-4BC1-830D-51D610103B41}"/>
  <p:tag name="GENSWF_ADVANCE_TIME" val="88.760"/>
  <p:tag name="ISPRING_CUSTOM_TIMING_USED" val="1"/>
</p:tagLst>
</file>

<file path=ppt/tags/tag34.xml><?xml version="1.0" encoding="utf-8"?>
<p:tagLst xmlns:a="http://schemas.openxmlformats.org/drawingml/2006/main" xmlns:r="http://schemas.openxmlformats.org/officeDocument/2006/relationships" xmlns:p="http://schemas.openxmlformats.org/presentationml/2006/main">
  <p:tag name="ISPRING_SLIDE_ID_2" val="{373BC0E4-7086-4469-9FB1-5002B660ED8C}"/>
  <p:tag name="GENSWF_ADVANCE_TIME" val="81.730"/>
  <p:tag name="ISPRING_CUSTOM_TIMING_USED" val="1"/>
</p:tagLst>
</file>

<file path=ppt/tags/tag35.xml><?xml version="1.0" encoding="utf-8"?>
<p:tagLst xmlns:a="http://schemas.openxmlformats.org/drawingml/2006/main" xmlns:r="http://schemas.openxmlformats.org/officeDocument/2006/relationships" xmlns:p="http://schemas.openxmlformats.org/presentationml/2006/main">
  <p:tag name="ISPRING_SLIDE_ID_2" val="{514DC579-73B9-42C7-BF71-AD98E3634323}"/>
  <p:tag name="GENSWF_ADVANCE_TIME" val="65.855"/>
  <p:tag name="ISPRING_CUSTOM_TIMING_USED" val="1"/>
</p:tagLst>
</file>

<file path=ppt/tags/tag36.xml><?xml version="1.0" encoding="utf-8"?>
<p:tagLst xmlns:a="http://schemas.openxmlformats.org/drawingml/2006/main" xmlns:r="http://schemas.openxmlformats.org/officeDocument/2006/relationships" xmlns:p="http://schemas.openxmlformats.org/presentationml/2006/main">
  <p:tag name="ISPRING_SLIDE_ID_2" val="{5CFECC63-C9FB-4789-84F1-42B058AB8882}"/>
  <p:tag name="GENSWF_ADVANCE_TIME" val="81.730"/>
  <p:tag name="ISPRING_CUSTOM_TIMING_USED" val="1"/>
</p:tagLst>
</file>

<file path=ppt/tags/tag37.xml><?xml version="1.0" encoding="utf-8"?>
<p:tagLst xmlns:a="http://schemas.openxmlformats.org/drawingml/2006/main" xmlns:r="http://schemas.openxmlformats.org/officeDocument/2006/relationships" xmlns:p="http://schemas.openxmlformats.org/presentationml/2006/main">
  <p:tag name="ISPRING_SLIDE_ID_2" val="{F65D3B7B-693B-45A2-A85D-822E09997766}"/>
  <p:tag name="GENSWF_ADVANCE_TIME" val="55.515"/>
  <p:tag name="ISPRING_CUSTOM_TIMING_USED" val="1"/>
</p:tagLst>
</file>

<file path=ppt/tags/tag38.xml><?xml version="1.0" encoding="utf-8"?>
<p:tagLst xmlns:a="http://schemas.openxmlformats.org/drawingml/2006/main" xmlns:r="http://schemas.openxmlformats.org/officeDocument/2006/relationships" xmlns:p="http://schemas.openxmlformats.org/presentationml/2006/main">
  <p:tag name="ISPRING_SLIDE_ID_2" val="{59087F79-7F9C-4217-98BE-A2FD0163596A}"/>
  <p:tag name="GENSWF_ADVANCE_TIME" val="40.590"/>
  <p:tag name="ISPRING_CUSTOM_TIMING_USED" val="1"/>
</p:tagLst>
</file>

<file path=ppt/tags/tag39.xml><?xml version="1.0" encoding="utf-8"?>
<p:tagLst xmlns:a="http://schemas.openxmlformats.org/drawingml/2006/main" xmlns:r="http://schemas.openxmlformats.org/officeDocument/2006/relationships" xmlns:p="http://schemas.openxmlformats.org/presentationml/2006/main">
  <p:tag name="ISPRING_SLIDE_ID_2" val="{65D1CC59-349E-4B4F-A52B-B87DB79EFE7F}"/>
  <p:tag name="GENSWF_ADVANCE_TIME" val="98.050"/>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SCENARIO_PROPERTIES" val="&lt;ScenarioProperties&gt;&lt;passAction&gt;&lt;action&gt;3&lt;/action&gt;&lt;/passAction&gt;&lt;failAction&gt;&lt;action&gt;3&lt;/action&gt;&lt;/failAction&gt;&lt;viewSlidesPolicy&gt;0&lt;/viewSlidesPolicy&gt;&lt;allowInterrupt&gt;1&lt;/allowInterrupt&gt;&lt;/ScenarioProperties&gt;&#10;"/>
  <p:tag name="ISPRING_CUSTOM_TIMING_USED" val="1"/>
  <p:tag name="GENSWF_ADVANCE_TIME" val="71.523"/>
  <p:tag name="ISPRING_SLIDE_ID_2" val="{BD522BB1-458D-4E15-9201-9F064460691D}"/>
</p:tagLst>
</file>

<file path=ppt/tags/tag40.xml><?xml version="1.0" encoding="utf-8"?>
<p:tagLst xmlns:a="http://schemas.openxmlformats.org/drawingml/2006/main" xmlns:r="http://schemas.openxmlformats.org/officeDocument/2006/relationships" xmlns:p="http://schemas.openxmlformats.org/presentationml/2006/main">
  <p:tag name="ISPRING_SLIDE_ID_2" val="{E4B36BB8-3E51-4895-9971-210782C94AA7}"/>
  <p:tag name="GENSWF_ADVANCE_TIME" val="31.170"/>
  <p:tag name="ISPRING_CUSTOM_TIMING_USED" val="1"/>
</p:tagLst>
</file>

<file path=ppt/tags/tag41.xml><?xml version="1.0" encoding="utf-8"?>
<p:tagLst xmlns:a="http://schemas.openxmlformats.org/drawingml/2006/main" xmlns:r="http://schemas.openxmlformats.org/officeDocument/2006/relationships" xmlns:p="http://schemas.openxmlformats.org/presentationml/2006/main">
  <p:tag name="ISPRING_SLIDE_ID_2" val="{43756648-9CE4-47BD-A79B-B518F2FAE487}"/>
  <p:tag name="GENSWF_ADVANCE_TIME" val="44.415"/>
  <p:tag name="ISPRING_CUSTOM_TIMING_USED" val="1"/>
</p:tagLst>
</file>

<file path=ppt/tags/tag42.xml><?xml version="1.0" encoding="utf-8"?>
<p:tagLst xmlns:a="http://schemas.openxmlformats.org/drawingml/2006/main" xmlns:r="http://schemas.openxmlformats.org/officeDocument/2006/relationships" xmlns:p="http://schemas.openxmlformats.org/presentationml/2006/main">
  <p:tag name="ISPRING_SLIDE_ID_2" val="{6EB9A079-426B-41D9-A105-B6F54713FEC7}"/>
  <p:tag name="GENSWF_ADVANCE_TIME" val="30.835"/>
  <p:tag name="ISPRING_CUSTOM_TIMING_USED" val="1"/>
</p:tagLst>
</file>

<file path=ppt/tags/tag43.xml><?xml version="1.0" encoding="utf-8"?>
<p:tagLst xmlns:a="http://schemas.openxmlformats.org/drawingml/2006/main" xmlns:r="http://schemas.openxmlformats.org/officeDocument/2006/relationships" xmlns:p="http://schemas.openxmlformats.org/presentationml/2006/main">
  <p:tag name="ISPRING_SLIDE_ID_2" val="{A99FE330-B661-4905-8F17-ECC943BD980B}"/>
  <p:tag name="GENSWF_ADVANCE_TIME" val="56.140"/>
  <p:tag name="ISPRING_CUSTOM_TIMING_USED" val="1"/>
</p:tagLst>
</file>

<file path=ppt/tags/tag44.xml><?xml version="1.0" encoding="utf-8"?>
<p:tagLst xmlns:a="http://schemas.openxmlformats.org/drawingml/2006/main" xmlns:r="http://schemas.openxmlformats.org/officeDocument/2006/relationships" xmlns:p="http://schemas.openxmlformats.org/presentationml/2006/main">
  <p:tag name="ISPRING_SLIDE_ID_2" val="{DD6A750A-4689-413B-83BE-8A90023988BD}"/>
  <p:tag name="GENSWF_ADVANCE_TIME" val="44.395"/>
  <p:tag name="ISPRING_CUSTOM_TIMING_USED" val="1"/>
</p:tagLst>
</file>

<file path=ppt/tags/tag45.xml><?xml version="1.0" encoding="utf-8"?>
<p:tagLst xmlns:a="http://schemas.openxmlformats.org/drawingml/2006/main" xmlns:r="http://schemas.openxmlformats.org/officeDocument/2006/relationships" xmlns:p="http://schemas.openxmlformats.org/presentationml/2006/main">
  <p:tag name="ISPRING_SLIDE_ID_2" val="{14CCEA22-6F2A-460F-92AE-EDD532869467}"/>
  <p:tag name="GENSWF_ADVANCE_TIME" val="48.780"/>
  <p:tag name="ISPRING_CUSTOM_TIMING_USED" val="1"/>
</p:tagLst>
</file>

<file path=ppt/tags/tag46.xml><?xml version="1.0" encoding="utf-8"?>
<p:tagLst xmlns:a="http://schemas.openxmlformats.org/drawingml/2006/main" xmlns:r="http://schemas.openxmlformats.org/officeDocument/2006/relationships" xmlns:p="http://schemas.openxmlformats.org/presentationml/2006/main">
  <p:tag name="ISPRING_SLIDE_ID_2" val="{AB1CC37B-6FC6-4458-A253-379C7764A894}"/>
  <p:tag name="GENSWF_ADVANCE_TIME" val="69.975"/>
  <p:tag name="ISPRING_CUSTOM_TIMING_USED" val="1"/>
</p:tagLst>
</file>

<file path=ppt/tags/tag47.xml><?xml version="1.0" encoding="utf-8"?>
<p:tagLst xmlns:a="http://schemas.openxmlformats.org/drawingml/2006/main" xmlns:r="http://schemas.openxmlformats.org/officeDocument/2006/relationships" xmlns:p="http://schemas.openxmlformats.org/presentationml/2006/main">
  <p:tag name="ISPRING_SLIDE_ID_2" val="{D9EBF3FC-C34F-4839-BFE6-681A9EDE8882}"/>
  <p:tag name="GENSWF_ADVANCE_TIME" val="89.880"/>
  <p:tag name="ISPRING_CUSTOM_TIMING_USED" val="1"/>
</p:tagLst>
</file>

<file path=ppt/tags/tag48.xml><?xml version="1.0" encoding="utf-8"?>
<p:tagLst xmlns:a="http://schemas.openxmlformats.org/drawingml/2006/main" xmlns:r="http://schemas.openxmlformats.org/officeDocument/2006/relationships" xmlns:p="http://schemas.openxmlformats.org/presentationml/2006/main">
  <p:tag name="ISPRING_SLIDE_ID_2" val="{5591BED4-FC2B-4B8D-BBB2-370D6949FFD9}"/>
  <p:tag name="GENSWF_ADVANCE_TIME" val="30.620"/>
  <p:tag name="ISPRING_CUSTOM_TIMING_USED" val="1"/>
</p:tagLst>
</file>

<file path=ppt/tags/tag49.xml><?xml version="1.0" encoding="utf-8"?>
<p:tagLst xmlns:a="http://schemas.openxmlformats.org/drawingml/2006/main" xmlns:r="http://schemas.openxmlformats.org/officeDocument/2006/relationships" xmlns:p="http://schemas.openxmlformats.org/presentationml/2006/main">
  <p:tag name="ISPRING_SLIDE_ID_2" val="{292CC860-42C2-4F5A-B8E6-412601F7136E}"/>
  <p:tag name="GENSWF_ADVANCE_TIME" val="55.710"/>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TIMING" val="|0.001|0.5|0.5"/>
  <p:tag name="ISPRING_SLIDE_ID_2" val="{392CF9AD-872D-47E0-B16E-DB88B83D479C}"/>
  <p:tag name="GENSWF_ADVANCE_TIME" val="87.825"/>
</p:tagLst>
</file>

<file path=ppt/tags/tag50.xml><?xml version="1.0" encoding="utf-8"?>
<p:tagLst xmlns:a="http://schemas.openxmlformats.org/drawingml/2006/main" xmlns:r="http://schemas.openxmlformats.org/officeDocument/2006/relationships" xmlns:p="http://schemas.openxmlformats.org/presentationml/2006/main">
  <p:tag name="ISPRING_SLIDE_ID_2" val="{180CDB59-C3D1-4873-9B8E-5D6B5CCB0496}"/>
  <p:tag name="GENSWF_ADVANCE_TIME" val="65.335"/>
  <p:tag name="ISPRING_CUSTOM_TIMING_USED" val="1"/>
</p:tagLst>
</file>

<file path=ppt/tags/tag51.xml><?xml version="1.0" encoding="utf-8"?>
<p:tagLst xmlns:a="http://schemas.openxmlformats.org/drawingml/2006/main" xmlns:r="http://schemas.openxmlformats.org/officeDocument/2006/relationships" xmlns:p="http://schemas.openxmlformats.org/presentationml/2006/main">
  <p:tag name="ISPRING_SLIDE_ID_2" val="{A583D1D1-26B4-419D-B83E-8048D2D57C70}"/>
  <p:tag name="GENSWF_ADVANCE_TIME" val="93.645"/>
  <p:tag name="ISPRING_CUSTOM_TIMING_USED" val="1"/>
</p:tagLst>
</file>

<file path=ppt/tags/tag52.xml><?xml version="1.0" encoding="utf-8"?>
<p:tagLst xmlns:a="http://schemas.openxmlformats.org/drawingml/2006/main" xmlns:r="http://schemas.openxmlformats.org/officeDocument/2006/relationships" xmlns:p="http://schemas.openxmlformats.org/presentationml/2006/main">
  <p:tag name="ISPRING_SLIDE_ID_2" val="{36A38FF8-438E-4C9F-B259-E38A50B80FD7}"/>
  <p:tag name="GENSWF_ADVANCE_TIME" val="45.045"/>
  <p:tag name="ISPRING_CUSTOM_TIMING_USED" val="1"/>
</p:tagLst>
</file>

<file path=ppt/tags/tag53.xml><?xml version="1.0" encoding="utf-8"?>
<p:tagLst xmlns:a="http://schemas.openxmlformats.org/drawingml/2006/main" xmlns:r="http://schemas.openxmlformats.org/officeDocument/2006/relationships" xmlns:p="http://schemas.openxmlformats.org/presentationml/2006/main">
  <p:tag name="ISPRING_SLIDE_ID_2" val="{96A99B07-4045-4052-8540-792D0CBFCBD2}"/>
  <p:tag name="GENSWF_ADVANCE_TIME" val="88.335"/>
  <p:tag name="ISPRING_CUSTOM_TIMING_USED" val="1"/>
</p:tagLst>
</file>

<file path=ppt/tags/tag54.xml><?xml version="1.0" encoding="utf-8"?>
<p:tagLst xmlns:a="http://schemas.openxmlformats.org/drawingml/2006/main" xmlns:r="http://schemas.openxmlformats.org/officeDocument/2006/relationships" xmlns:p="http://schemas.openxmlformats.org/presentationml/2006/main">
  <p:tag name="ISPRING_SLIDE_ID_2" val="{762D9604-FA67-4743-A58B-8476CF57B91C}"/>
  <p:tag name="GENSWF_ADVANCE_TIME" val="41.905"/>
  <p:tag name="ISPRING_CUSTOM_TIMING_USED" val="1"/>
</p:tagLst>
</file>

<file path=ppt/tags/tag55.xml><?xml version="1.0" encoding="utf-8"?>
<p:tagLst xmlns:a="http://schemas.openxmlformats.org/drawingml/2006/main" xmlns:r="http://schemas.openxmlformats.org/officeDocument/2006/relationships" xmlns:p="http://schemas.openxmlformats.org/presentationml/2006/main">
  <p:tag name="ISPRING_SLIDE_ID_2" val="{76422244-9F01-4C68-84F1-3ACCCCAC2281}"/>
  <p:tag name="GENSWF_ADVANCE_TIME" val="36.805"/>
  <p:tag name="ISPRING_CUSTOM_TIMING_USED" val="1"/>
</p:tagLst>
</file>

<file path=ppt/tags/tag56.xml><?xml version="1.0" encoding="utf-8"?>
<p:tagLst xmlns:a="http://schemas.openxmlformats.org/drawingml/2006/main" xmlns:r="http://schemas.openxmlformats.org/officeDocument/2006/relationships" xmlns:p="http://schemas.openxmlformats.org/presentationml/2006/main">
  <p:tag name="ISPRING_SLIDE_ID_2" val="{B90DECA0-A6A8-4F4D-B83B-917CF2A83D0A}"/>
  <p:tag name="GENSWF_ADVANCE_TIME" val="65.865"/>
  <p:tag name="ISPRING_CUSTOM_TIMING_USED" val="1"/>
</p:tagLst>
</file>

<file path=ppt/tags/tag57.xml><?xml version="1.0" encoding="utf-8"?>
<p:tagLst xmlns:a="http://schemas.openxmlformats.org/drawingml/2006/main" xmlns:r="http://schemas.openxmlformats.org/officeDocument/2006/relationships" xmlns:p="http://schemas.openxmlformats.org/presentationml/2006/main">
  <p:tag name="ISPRING_SLIDE_ID_2" val="{C4CDAE85-8169-4BB8-BD24-7DBF4BCF3CBA}"/>
  <p:tag name="GENSWF_ADVANCE_TIME" val="45.465"/>
  <p:tag name="ISPRING_CUSTOM_TIMING_USED" val="1"/>
</p:tagLst>
</file>

<file path=ppt/tags/tag58.xml><?xml version="1.0" encoding="utf-8"?>
<p:tagLst xmlns:a="http://schemas.openxmlformats.org/drawingml/2006/main" xmlns:r="http://schemas.openxmlformats.org/officeDocument/2006/relationships" xmlns:p="http://schemas.openxmlformats.org/presentationml/2006/main">
  <p:tag name="ISPRING_SLIDE_ID_2" val="{63DED7D9-C205-4BC4-96EE-6D534631D9F6}"/>
  <p:tag name="GENSWF_ADVANCE_TIME" val="76.390"/>
  <p:tag name="ISPRING_CUSTOM_TIMING_USED" val="1"/>
</p:tagLst>
</file>

<file path=ppt/tags/tag59.xml><?xml version="1.0" encoding="utf-8"?>
<p:tagLst xmlns:a="http://schemas.openxmlformats.org/drawingml/2006/main" xmlns:r="http://schemas.openxmlformats.org/officeDocument/2006/relationships" xmlns:p="http://schemas.openxmlformats.org/presentationml/2006/main">
  <p:tag name="ISPRING_SLIDE_ID_2" val="{A9882AC2-D2D3-427D-9671-43844FFC6DEC}"/>
  <p:tag name="GENSWF_ADVANCE_TIME" val="36.58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EB9F5BF4-91A7-4CB1-9989-F27EA4F98F78}"/>
  <p:tag name="GENSWF_ADVANCE_TIME" val="46.360"/>
  <p:tag name="ISPRING_CUSTOM_TIMING_USED" val="1"/>
</p:tagLst>
</file>

<file path=ppt/tags/tag60.xml><?xml version="1.0" encoding="utf-8"?>
<p:tagLst xmlns:a="http://schemas.openxmlformats.org/drawingml/2006/main" xmlns:r="http://schemas.openxmlformats.org/officeDocument/2006/relationships" xmlns:p="http://schemas.openxmlformats.org/presentationml/2006/main">
  <p:tag name="ISPRING_SLIDE_ID_2" val="{E0CADBF6-E352-4979-81A1-4CF3E10250C6}"/>
  <p:tag name="GENSWF_ADVANCE_TIME" val="89.775"/>
  <p:tag name="ISPRING_CUSTOM_TIMING_USED" val="1"/>
</p:tagLst>
</file>

<file path=ppt/tags/tag61.xml><?xml version="1.0" encoding="utf-8"?>
<p:tagLst xmlns:a="http://schemas.openxmlformats.org/drawingml/2006/main" xmlns:r="http://schemas.openxmlformats.org/officeDocument/2006/relationships" xmlns:p="http://schemas.openxmlformats.org/presentationml/2006/main">
  <p:tag name="ISPRING_SLIDE_ID_2" val="{BF1C7488-8FFA-49F8-8623-E66594AC8F83}"/>
  <p:tag name="GENSWF_ADVANCE_TIME" val="82.075"/>
  <p:tag name="ISPRING_CUSTOM_TIMING_USED" val="1"/>
</p:tagLst>
</file>

<file path=ppt/tags/tag62.xml><?xml version="1.0" encoding="utf-8"?>
<p:tagLst xmlns:a="http://schemas.openxmlformats.org/drawingml/2006/main" xmlns:r="http://schemas.openxmlformats.org/officeDocument/2006/relationships" xmlns:p="http://schemas.openxmlformats.org/presentationml/2006/main">
  <p:tag name="ISPRING_SLIDE_ID_2" val="{564339AB-4079-43F9-A681-5380202C010D}"/>
  <p:tag name="GENSWF_ADVANCE_TIME" val="70.245"/>
  <p:tag name="ISPRING_CUSTOM_TIMING_USED" val="1"/>
</p:tagLst>
</file>

<file path=ppt/tags/tag63.xml><?xml version="1.0" encoding="utf-8"?>
<p:tagLst xmlns:a="http://schemas.openxmlformats.org/drawingml/2006/main" xmlns:r="http://schemas.openxmlformats.org/officeDocument/2006/relationships" xmlns:p="http://schemas.openxmlformats.org/presentationml/2006/main">
  <p:tag name="ISPRING_SLIDE_ID_2" val="{0065BFD7-2A1F-4755-A510-AE094B4830D7}"/>
  <p:tag name="GENSWF_ADVANCE_TIME" val="60.620"/>
  <p:tag name="ISPRING_CUSTOM_TIMING_USED" val="1"/>
</p:tagLst>
</file>

<file path=ppt/tags/tag64.xml><?xml version="1.0" encoding="utf-8"?>
<p:tagLst xmlns:a="http://schemas.openxmlformats.org/drawingml/2006/main" xmlns:r="http://schemas.openxmlformats.org/officeDocument/2006/relationships" xmlns:p="http://schemas.openxmlformats.org/presentationml/2006/main">
  <p:tag name="ISPRING_SLIDE_ID_2" val="{96AA8005-660E-4B25-9E22-FEE0A09AE0CA}"/>
  <p:tag name="GENSWF_ADVANCE_TIME" val="82.975"/>
  <p:tag name="ISPRING_CUSTOM_TIMING_USED" val="1"/>
</p:tagLst>
</file>

<file path=ppt/tags/tag65.xml><?xml version="1.0" encoding="utf-8"?>
<p:tagLst xmlns:a="http://schemas.openxmlformats.org/drawingml/2006/main" xmlns:r="http://schemas.openxmlformats.org/officeDocument/2006/relationships" xmlns:p="http://schemas.openxmlformats.org/presentationml/2006/main">
  <p:tag name="ISPRING_SLIDE_ID_2" val="{D98F704A-6D4A-4062-ABFE-5C395006CC43}"/>
  <p:tag name="GENSWF_ADVANCE_TIME" val="6.330"/>
  <p:tag name="ISPRING_CUSTOM_TIMING_USED" val="1"/>
</p:tagLst>
</file>

<file path=ppt/tags/tag66.xml><?xml version="1.0" encoding="utf-8"?>
<p:tagLst xmlns:a="http://schemas.openxmlformats.org/drawingml/2006/main" xmlns:r="http://schemas.openxmlformats.org/officeDocument/2006/relationships" xmlns:p="http://schemas.openxmlformats.org/presentationml/2006/main">
  <p:tag name="ISPRING_SLIDE_ID_2" val="{F09E057D-A156-4390-9785-F16DCD3F8017}"/>
  <p:tag name="GENSWF_ADVANCE_TIME" val="116.135"/>
  <p:tag name="ISPRING_CUSTOM_TIMING_USED" val="1"/>
</p:tagLst>
</file>

<file path=ppt/tags/tag6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2CE1D3DA-9ECE-4F50-A031-94AF205A59D3}"/>
</p:tagLst>
</file>

<file path=ppt/tags/tag7.xml><?xml version="1.0" encoding="utf-8"?>
<p:tagLst xmlns:a="http://schemas.openxmlformats.org/drawingml/2006/main" xmlns:r="http://schemas.openxmlformats.org/officeDocument/2006/relationships" xmlns:p="http://schemas.openxmlformats.org/presentationml/2006/main">
  <p:tag name="ISPRING_SLIDE_ID_2" val="{2E77F661-EC21-45D2-B4DC-3C172BD95AD2}"/>
  <p:tag name="GENSWF_ADVANCE_TIME" val="50.340"/>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721BEE48-9097-4953-8307-0AAE6570E9DD}"/>
  <p:tag name="GENSWF_ADVANCE_TIME" val="62.830"/>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24BF0DBD-525A-4521-B78D-CA2BC28D2861}"/>
  <p:tag name="GENSWF_ADVANCE_TIME" val="94.160"/>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21594</TotalTime>
  <Words>10732</Words>
  <Application>Microsoft Office PowerPoint</Application>
  <PresentationFormat>Widescreen</PresentationFormat>
  <Paragraphs>941</Paragraphs>
  <Slides>66</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in Healthcare</dc:title>
  <dc:creator>Ryan Henry</dc:creator>
  <cp:lastModifiedBy>Ryan Henry</cp:lastModifiedBy>
  <cp:revision>13</cp:revision>
  <dcterms:created xsi:type="dcterms:W3CDTF">2020-10-08T11:15:12Z</dcterms:created>
  <dcterms:modified xsi:type="dcterms:W3CDTF">2021-04-19T08:28:52Z</dcterms:modified>
</cp:coreProperties>
</file>