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332" r:id="rId2"/>
    <p:sldId id="333" r:id="rId3"/>
    <p:sldId id="303" r:id="rId4"/>
    <p:sldId id="304" r:id="rId5"/>
    <p:sldId id="256" r:id="rId6"/>
    <p:sldId id="257" r:id="rId7"/>
    <p:sldId id="265" r:id="rId8"/>
    <p:sldId id="258" r:id="rId9"/>
    <p:sldId id="259" r:id="rId10"/>
    <p:sldId id="260" r:id="rId11"/>
    <p:sldId id="261" r:id="rId12"/>
    <p:sldId id="262" r:id="rId13"/>
    <p:sldId id="263" r:id="rId14"/>
    <p:sldId id="264" r:id="rId15"/>
    <p:sldId id="266" r:id="rId16"/>
    <p:sldId id="267" r:id="rId17"/>
    <p:sldId id="268" r:id="rId18"/>
    <p:sldId id="277" r:id="rId19"/>
    <p:sldId id="278" r:id="rId20"/>
    <p:sldId id="269" r:id="rId21"/>
    <p:sldId id="270" r:id="rId22"/>
    <p:sldId id="271" r:id="rId23"/>
    <p:sldId id="272" r:id="rId24"/>
    <p:sldId id="273" r:id="rId25"/>
    <p:sldId id="279" r:id="rId26"/>
    <p:sldId id="280" r:id="rId27"/>
    <p:sldId id="281" r:id="rId28"/>
    <p:sldId id="282" r:id="rId29"/>
    <p:sldId id="274" r:id="rId30"/>
    <p:sldId id="275" r:id="rId31"/>
    <p:sldId id="283" r:id="rId32"/>
    <p:sldId id="284" r:id="rId33"/>
    <p:sldId id="285" r:id="rId34"/>
    <p:sldId id="276" r:id="rId35"/>
    <p:sldId id="286" r:id="rId36"/>
    <p:sldId id="287" r:id="rId37"/>
    <p:sldId id="288" r:id="rId38"/>
    <p:sldId id="289" r:id="rId39"/>
    <p:sldId id="290" r:id="rId40"/>
    <p:sldId id="291" r:id="rId41"/>
    <p:sldId id="292" r:id="rId42"/>
    <p:sldId id="293" r:id="rId43"/>
    <p:sldId id="296" r:id="rId44"/>
    <p:sldId id="295" r:id="rId45"/>
    <p:sldId id="297" r:id="rId46"/>
    <p:sldId id="294" r:id="rId47"/>
    <p:sldId id="298" r:id="rId48"/>
    <p:sldId id="299" r:id="rId49"/>
    <p:sldId id="300" r:id="rId50"/>
    <p:sldId id="301" r:id="rId51"/>
    <p:sldId id="331" r:id="rId52"/>
  </p:sldIdLst>
  <p:sldSz cx="12192000" cy="6858000"/>
  <p:notesSz cx="6858000" cy="9144000"/>
  <p:custDataLst>
    <p:tags r:id="rId5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753"/>
    <a:srgbClr val="EF91D4"/>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BE2DA3-C9CB-34B5-F9B6-AE3A38FEE06A}" v="14" dt="2023-01-20T14:10:39.199"/>
    <p1510:client id="{AA1C1497-B38D-4A1A-9964-DA3776756EA8}" v="2" dt="2021-01-27T14:44:58.2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4" d="100"/>
          <a:sy n="104" d="100"/>
        </p:scale>
        <p:origin x="100" y="2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668959-E401-40CF-BE96-412BAA6904FE}" type="datetimeFigureOut">
              <a:rPr lang="en-GB" smtClean="0"/>
              <a:t>19/09/2023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70F767-A707-4044-AA3E-1706FAE7BCA8}" type="slidenum">
              <a:rPr lang="en-GB" smtClean="0"/>
              <a:t>‹#›</a:t>
            </a:fld>
            <a:endParaRPr lang="en-GB"/>
          </a:p>
        </p:txBody>
      </p:sp>
    </p:spTree>
    <p:extLst>
      <p:ext uri="{BB962C8B-B14F-4D97-AF65-F5344CB8AC3E}">
        <p14:creationId xmlns:p14="http://schemas.microsoft.com/office/powerpoint/2010/main" val="1304947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F0176DC-D9BD-4211-900A-1F512445363A}" type="slidenum">
              <a:rPr lang="en-GB" smtClean="0"/>
              <a:t>1</a:t>
            </a:fld>
            <a:endParaRPr lang="en-GB" dirty="0"/>
          </a:p>
        </p:txBody>
      </p:sp>
    </p:spTree>
    <p:extLst>
      <p:ext uri="{BB962C8B-B14F-4D97-AF65-F5344CB8AC3E}">
        <p14:creationId xmlns:p14="http://schemas.microsoft.com/office/powerpoint/2010/main" val="1725589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70F767-A707-4044-AA3E-1706FAE7BCA8}" type="slidenum">
              <a:rPr lang="en-GB" smtClean="0"/>
              <a:t>10</a:t>
            </a:fld>
            <a:endParaRPr lang="en-GB"/>
          </a:p>
        </p:txBody>
      </p:sp>
    </p:spTree>
    <p:extLst>
      <p:ext uri="{BB962C8B-B14F-4D97-AF65-F5344CB8AC3E}">
        <p14:creationId xmlns:p14="http://schemas.microsoft.com/office/powerpoint/2010/main" val="1145408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70F767-A707-4044-AA3E-1706FAE7BCA8}" type="slidenum">
              <a:rPr lang="en-GB" smtClean="0"/>
              <a:t>11</a:t>
            </a:fld>
            <a:endParaRPr lang="en-GB"/>
          </a:p>
        </p:txBody>
      </p:sp>
    </p:spTree>
    <p:extLst>
      <p:ext uri="{BB962C8B-B14F-4D97-AF65-F5344CB8AC3E}">
        <p14:creationId xmlns:p14="http://schemas.microsoft.com/office/powerpoint/2010/main" val="900812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70F767-A707-4044-AA3E-1706FAE7BCA8}" type="slidenum">
              <a:rPr lang="en-GB" smtClean="0"/>
              <a:t>12</a:t>
            </a:fld>
            <a:endParaRPr lang="en-GB"/>
          </a:p>
        </p:txBody>
      </p:sp>
    </p:spTree>
    <p:extLst>
      <p:ext uri="{BB962C8B-B14F-4D97-AF65-F5344CB8AC3E}">
        <p14:creationId xmlns:p14="http://schemas.microsoft.com/office/powerpoint/2010/main" val="2037002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70F767-A707-4044-AA3E-1706FAE7BCA8}" type="slidenum">
              <a:rPr lang="en-GB" smtClean="0"/>
              <a:t>13</a:t>
            </a:fld>
            <a:endParaRPr lang="en-GB"/>
          </a:p>
        </p:txBody>
      </p:sp>
    </p:spTree>
    <p:extLst>
      <p:ext uri="{BB962C8B-B14F-4D97-AF65-F5344CB8AC3E}">
        <p14:creationId xmlns:p14="http://schemas.microsoft.com/office/powerpoint/2010/main" val="1094267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70F767-A707-4044-AA3E-1706FAE7BCA8}" type="slidenum">
              <a:rPr lang="en-GB" smtClean="0"/>
              <a:t>14</a:t>
            </a:fld>
            <a:endParaRPr lang="en-GB"/>
          </a:p>
        </p:txBody>
      </p:sp>
    </p:spTree>
    <p:extLst>
      <p:ext uri="{BB962C8B-B14F-4D97-AF65-F5344CB8AC3E}">
        <p14:creationId xmlns:p14="http://schemas.microsoft.com/office/powerpoint/2010/main" val="267382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70F767-A707-4044-AA3E-1706FAE7BCA8}" type="slidenum">
              <a:rPr lang="en-GB" smtClean="0"/>
              <a:t>15</a:t>
            </a:fld>
            <a:endParaRPr lang="en-GB"/>
          </a:p>
        </p:txBody>
      </p:sp>
    </p:spTree>
    <p:extLst>
      <p:ext uri="{BB962C8B-B14F-4D97-AF65-F5344CB8AC3E}">
        <p14:creationId xmlns:p14="http://schemas.microsoft.com/office/powerpoint/2010/main" val="167289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70F767-A707-4044-AA3E-1706FAE7BCA8}" type="slidenum">
              <a:rPr lang="en-GB" smtClean="0"/>
              <a:t>16</a:t>
            </a:fld>
            <a:endParaRPr lang="en-GB"/>
          </a:p>
        </p:txBody>
      </p:sp>
    </p:spTree>
    <p:extLst>
      <p:ext uri="{BB962C8B-B14F-4D97-AF65-F5344CB8AC3E}">
        <p14:creationId xmlns:p14="http://schemas.microsoft.com/office/powerpoint/2010/main" val="20791504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70F767-A707-4044-AA3E-1706FAE7BCA8}" type="slidenum">
              <a:rPr lang="en-GB" smtClean="0"/>
              <a:t>17</a:t>
            </a:fld>
            <a:endParaRPr lang="en-GB"/>
          </a:p>
        </p:txBody>
      </p:sp>
    </p:spTree>
    <p:extLst>
      <p:ext uri="{BB962C8B-B14F-4D97-AF65-F5344CB8AC3E}">
        <p14:creationId xmlns:p14="http://schemas.microsoft.com/office/powerpoint/2010/main" val="656735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70F767-A707-4044-AA3E-1706FAE7BCA8}" type="slidenum">
              <a:rPr lang="en-GB" smtClean="0"/>
              <a:t>18</a:t>
            </a:fld>
            <a:endParaRPr lang="en-GB"/>
          </a:p>
        </p:txBody>
      </p:sp>
    </p:spTree>
    <p:extLst>
      <p:ext uri="{BB962C8B-B14F-4D97-AF65-F5344CB8AC3E}">
        <p14:creationId xmlns:p14="http://schemas.microsoft.com/office/powerpoint/2010/main" val="5145724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70F767-A707-4044-AA3E-1706FAE7BCA8}" type="slidenum">
              <a:rPr lang="en-GB" smtClean="0"/>
              <a:t>19</a:t>
            </a:fld>
            <a:endParaRPr lang="en-GB"/>
          </a:p>
        </p:txBody>
      </p:sp>
    </p:spTree>
    <p:extLst>
      <p:ext uri="{BB962C8B-B14F-4D97-AF65-F5344CB8AC3E}">
        <p14:creationId xmlns:p14="http://schemas.microsoft.com/office/powerpoint/2010/main" val="1111287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F0176DC-D9BD-4211-900A-1F512445363A}" type="slidenum">
              <a:rPr lang="en-GB" smtClean="0"/>
              <a:t>2</a:t>
            </a:fld>
            <a:endParaRPr lang="en-GB" dirty="0"/>
          </a:p>
        </p:txBody>
      </p:sp>
    </p:spTree>
    <p:extLst>
      <p:ext uri="{BB962C8B-B14F-4D97-AF65-F5344CB8AC3E}">
        <p14:creationId xmlns:p14="http://schemas.microsoft.com/office/powerpoint/2010/main" val="1421315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70F767-A707-4044-AA3E-1706FAE7BCA8}" type="slidenum">
              <a:rPr lang="en-GB" smtClean="0"/>
              <a:t>20</a:t>
            </a:fld>
            <a:endParaRPr lang="en-GB"/>
          </a:p>
        </p:txBody>
      </p:sp>
    </p:spTree>
    <p:extLst>
      <p:ext uri="{BB962C8B-B14F-4D97-AF65-F5344CB8AC3E}">
        <p14:creationId xmlns:p14="http://schemas.microsoft.com/office/powerpoint/2010/main" val="36848114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70F767-A707-4044-AA3E-1706FAE7BCA8}" type="slidenum">
              <a:rPr lang="en-GB" smtClean="0"/>
              <a:t>21</a:t>
            </a:fld>
            <a:endParaRPr lang="en-GB"/>
          </a:p>
        </p:txBody>
      </p:sp>
    </p:spTree>
    <p:extLst>
      <p:ext uri="{BB962C8B-B14F-4D97-AF65-F5344CB8AC3E}">
        <p14:creationId xmlns:p14="http://schemas.microsoft.com/office/powerpoint/2010/main" val="12670831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70F767-A707-4044-AA3E-1706FAE7BCA8}" type="slidenum">
              <a:rPr lang="en-GB" smtClean="0"/>
              <a:t>22</a:t>
            </a:fld>
            <a:endParaRPr lang="en-GB"/>
          </a:p>
        </p:txBody>
      </p:sp>
    </p:spTree>
    <p:extLst>
      <p:ext uri="{BB962C8B-B14F-4D97-AF65-F5344CB8AC3E}">
        <p14:creationId xmlns:p14="http://schemas.microsoft.com/office/powerpoint/2010/main" val="24708224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70F767-A707-4044-AA3E-1706FAE7BCA8}" type="slidenum">
              <a:rPr lang="en-GB" smtClean="0"/>
              <a:t>23</a:t>
            </a:fld>
            <a:endParaRPr lang="en-GB"/>
          </a:p>
        </p:txBody>
      </p:sp>
    </p:spTree>
    <p:extLst>
      <p:ext uri="{BB962C8B-B14F-4D97-AF65-F5344CB8AC3E}">
        <p14:creationId xmlns:p14="http://schemas.microsoft.com/office/powerpoint/2010/main" val="7333929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70F767-A707-4044-AA3E-1706FAE7BCA8}" type="slidenum">
              <a:rPr lang="en-GB" smtClean="0"/>
              <a:t>24</a:t>
            </a:fld>
            <a:endParaRPr lang="en-GB"/>
          </a:p>
        </p:txBody>
      </p:sp>
    </p:spTree>
    <p:extLst>
      <p:ext uri="{BB962C8B-B14F-4D97-AF65-F5344CB8AC3E}">
        <p14:creationId xmlns:p14="http://schemas.microsoft.com/office/powerpoint/2010/main" val="15918360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70F767-A707-4044-AA3E-1706FAE7BCA8}" type="slidenum">
              <a:rPr lang="en-GB" smtClean="0"/>
              <a:t>25</a:t>
            </a:fld>
            <a:endParaRPr lang="en-GB"/>
          </a:p>
        </p:txBody>
      </p:sp>
    </p:spTree>
    <p:extLst>
      <p:ext uri="{BB962C8B-B14F-4D97-AF65-F5344CB8AC3E}">
        <p14:creationId xmlns:p14="http://schemas.microsoft.com/office/powerpoint/2010/main" val="25461966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70F767-A707-4044-AA3E-1706FAE7BCA8}" type="slidenum">
              <a:rPr lang="en-GB" smtClean="0"/>
              <a:t>26</a:t>
            </a:fld>
            <a:endParaRPr lang="en-GB"/>
          </a:p>
        </p:txBody>
      </p:sp>
    </p:spTree>
    <p:extLst>
      <p:ext uri="{BB962C8B-B14F-4D97-AF65-F5344CB8AC3E}">
        <p14:creationId xmlns:p14="http://schemas.microsoft.com/office/powerpoint/2010/main" val="32456136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70F767-A707-4044-AA3E-1706FAE7BCA8}" type="slidenum">
              <a:rPr lang="en-GB" smtClean="0"/>
              <a:t>27</a:t>
            </a:fld>
            <a:endParaRPr lang="en-GB"/>
          </a:p>
        </p:txBody>
      </p:sp>
    </p:spTree>
    <p:extLst>
      <p:ext uri="{BB962C8B-B14F-4D97-AF65-F5344CB8AC3E}">
        <p14:creationId xmlns:p14="http://schemas.microsoft.com/office/powerpoint/2010/main" val="5821463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70F767-A707-4044-AA3E-1706FAE7BCA8}" type="slidenum">
              <a:rPr lang="en-GB" smtClean="0"/>
              <a:t>28</a:t>
            </a:fld>
            <a:endParaRPr lang="en-GB"/>
          </a:p>
        </p:txBody>
      </p:sp>
    </p:spTree>
    <p:extLst>
      <p:ext uri="{BB962C8B-B14F-4D97-AF65-F5344CB8AC3E}">
        <p14:creationId xmlns:p14="http://schemas.microsoft.com/office/powerpoint/2010/main" val="25838380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70F767-A707-4044-AA3E-1706FAE7BCA8}" type="slidenum">
              <a:rPr lang="en-GB" smtClean="0"/>
              <a:t>29</a:t>
            </a:fld>
            <a:endParaRPr lang="en-GB"/>
          </a:p>
        </p:txBody>
      </p:sp>
    </p:spTree>
    <p:extLst>
      <p:ext uri="{BB962C8B-B14F-4D97-AF65-F5344CB8AC3E}">
        <p14:creationId xmlns:p14="http://schemas.microsoft.com/office/powerpoint/2010/main" val="1404890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976B71-B534-4F27-84F0-4FC13B638C33}" type="slidenum">
              <a:rPr lang="en-GB" smtClean="0"/>
              <a:t>3</a:t>
            </a:fld>
            <a:endParaRPr lang="en-GB"/>
          </a:p>
        </p:txBody>
      </p:sp>
    </p:spTree>
    <p:extLst>
      <p:ext uri="{BB962C8B-B14F-4D97-AF65-F5344CB8AC3E}">
        <p14:creationId xmlns:p14="http://schemas.microsoft.com/office/powerpoint/2010/main" val="15910555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70F767-A707-4044-AA3E-1706FAE7BCA8}" type="slidenum">
              <a:rPr lang="en-GB" smtClean="0"/>
              <a:t>30</a:t>
            </a:fld>
            <a:endParaRPr lang="en-GB"/>
          </a:p>
        </p:txBody>
      </p:sp>
    </p:spTree>
    <p:extLst>
      <p:ext uri="{BB962C8B-B14F-4D97-AF65-F5344CB8AC3E}">
        <p14:creationId xmlns:p14="http://schemas.microsoft.com/office/powerpoint/2010/main" val="13650071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70F767-A707-4044-AA3E-1706FAE7BCA8}" type="slidenum">
              <a:rPr lang="en-GB" smtClean="0"/>
              <a:t>31</a:t>
            </a:fld>
            <a:endParaRPr lang="en-GB"/>
          </a:p>
        </p:txBody>
      </p:sp>
    </p:spTree>
    <p:extLst>
      <p:ext uri="{BB962C8B-B14F-4D97-AF65-F5344CB8AC3E}">
        <p14:creationId xmlns:p14="http://schemas.microsoft.com/office/powerpoint/2010/main" val="28899448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70F767-A707-4044-AA3E-1706FAE7BCA8}" type="slidenum">
              <a:rPr lang="en-GB" smtClean="0"/>
              <a:t>32</a:t>
            </a:fld>
            <a:endParaRPr lang="en-GB"/>
          </a:p>
        </p:txBody>
      </p:sp>
    </p:spTree>
    <p:extLst>
      <p:ext uri="{BB962C8B-B14F-4D97-AF65-F5344CB8AC3E}">
        <p14:creationId xmlns:p14="http://schemas.microsoft.com/office/powerpoint/2010/main" val="14516240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70F767-A707-4044-AA3E-1706FAE7BCA8}" type="slidenum">
              <a:rPr lang="en-GB" smtClean="0"/>
              <a:t>33</a:t>
            </a:fld>
            <a:endParaRPr lang="en-GB"/>
          </a:p>
        </p:txBody>
      </p:sp>
    </p:spTree>
    <p:extLst>
      <p:ext uri="{BB962C8B-B14F-4D97-AF65-F5344CB8AC3E}">
        <p14:creationId xmlns:p14="http://schemas.microsoft.com/office/powerpoint/2010/main" val="10806472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70F767-A707-4044-AA3E-1706FAE7BCA8}" type="slidenum">
              <a:rPr lang="en-GB" smtClean="0"/>
              <a:t>34</a:t>
            </a:fld>
            <a:endParaRPr lang="en-GB"/>
          </a:p>
        </p:txBody>
      </p:sp>
    </p:spTree>
    <p:extLst>
      <p:ext uri="{BB962C8B-B14F-4D97-AF65-F5344CB8AC3E}">
        <p14:creationId xmlns:p14="http://schemas.microsoft.com/office/powerpoint/2010/main" val="35367665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70F767-A707-4044-AA3E-1706FAE7BCA8}" type="slidenum">
              <a:rPr lang="en-GB" smtClean="0"/>
              <a:t>35</a:t>
            </a:fld>
            <a:endParaRPr lang="en-GB"/>
          </a:p>
        </p:txBody>
      </p:sp>
    </p:spTree>
    <p:extLst>
      <p:ext uri="{BB962C8B-B14F-4D97-AF65-F5344CB8AC3E}">
        <p14:creationId xmlns:p14="http://schemas.microsoft.com/office/powerpoint/2010/main" val="9997972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70F767-A707-4044-AA3E-1706FAE7BCA8}" type="slidenum">
              <a:rPr lang="en-GB" smtClean="0"/>
              <a:t>36</a:t>
            </a:fld>
            <a:endParaRPr lang="en-GB"/>
          </a:p>
        </p:txBody>
      </p:sp>
    </p:spTree>
    <p:extLst>
      <p:ext uri="{BB962C8B-B14F-4D97-AF65-F5344CB8AC3E}">
        <p14:creationId xmlns:p14="http://schemas.microsoft.com/office/powerpoint/2010/main" val="18917016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70F767-A707-4044-AA3E-1706FAE7BCA8}" type="slidenum">
              <a:rPr lang="en-GB" smtClean="0"/>
              <a:t>37</a:t>
            </a:fld>
            <a:endParaRPr lang="en-GB"/>
          </a:p>
        </p:txBody>
      </p:sp>
    </p:spTree>
    <p:extLst>
      <p:ext uri="{BB962C8B-B14F-4D97-AF65-F5344CB8AC3E}">
        <p14:creationId xmlns:p14="http://schemas.microsoft.com/office/powerpoint/2010/main" val="816019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70F767-A707-4044-AA3E-1706FAE7BCA8}" type="slidenum">
              <a:rPr lang="en-GB" smtClean="0"/>
              <a:t>38</a:t>
            </a:fld>
            <a:endParaRPr lang="en-GB"/>
          </a:p>
        </p:txBody>
      </p:sp>
    </p:spTree>
    <p:extLst>
      <p:ext uri="{BB962C8B-B14F-4D97-AF65-F5344CB8AC3E}">
        <p14:creationId xmlns:p14="http://schemas.microsoft.com/office/powerpoint/2010/main" val="28956444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70F767-A707-4044-AA3E-1706FAE7BCA8}" type="slidenum">
              <a:rPr lang="en-GB" smtClean="0"/>
              <a:t>39</a:t>
            </a:fld>
            <a:endParaRPr lang="en-GB"/>
          </a:p>
        </p:txBody>
      </p:sp>
    </p:spTree>
    <p:extLst>
      <p:ext uri="{BB962C8B-B14F-4D97-AF65-F5344CB8AC3E}">
        <p14:creationId xmlns:p14="http://schemas.microsoft.com/office/powerpoint/2010/main" val="2111316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976B71-B534-4F27-84F0-4FC13B638C33}" type="slidenum">
              <a:rPr lang="en-GB" smtClean="0"/>
              <a:t>4</a:t>
            </a:fld>
            <a:endParaRPr lang="en-GB"/>
          </a:p>
        </p:txBody>
      </p:sp>
    </p:spTree>
    <p:extLst>
      <p:ext uri="{BB962C8B-B14F-4D97-AF65-F5344CB8AC3E}">
        <p14:creationId xmlns:p14="http://schemas.microsoft.com/office/powerpoint/2010/main" val="22580197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70F767-A707-4044-AA3E-1706FAE7BCA8}" type="slidenum">
              <a:rPr lang="en-GB" smtClean="0"/>
              <a:t>40</a:t>
            </a:fld>
            <a:endParaRPr lang="en-GB"/>
          </a:p>
        </p:txBody>
      </p:sp>
    </p:spTree>
    <p:extLst>
      <p:ext uri="{BB962C8B-B14F-4D97-AF65-F5344CB8AC3E}">
        <p14:creationId xmlns:p14="http://schemas.microsoft.com/office/powerpoint/2010/main" val="27452122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70F767-A707-4044-AA3E-1706FAE7BCA8}" type="slidenum">
              <a:rPr lang="en-GB" smtClean="0"/>
              <a:t>41</a:t>
            </a:fld>
            <a:endParaRPr lang="en-GB"/>
          </a:p>
        </p:txBody>
      </p:sp>
    </p:spTree>
    <p:extLst>
      <p:ext uri="{BB962C8B-B14F-4D97-AF65-F5344CB8AC3E}">
        <p14:creationId xmlns:p14="http://schemas.microsoft.com/office/powerpoint/2010/main" val="31745796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70F767-A707-4044-AA3E-1706FAE7BCA8}" type="slidenum">
              <a:rPr lang="en-GB" smtClean="0"/>
              <a:t>42</a:t>
            </a:fld>
            <a:endParaRPr lang="en-GB"/>
          </a:p>
        </p:txBody>
      </p:sp>
    </p:spTree>
    <p:extLst>
      <p:ext uri="{BB962C8B-B14F-4D97-AF65-F5344CB8AC3E}">
        <p14:creationId xmlns:p14="http://schemas.microsoft.com/office/powerpoint/2010/main" val="21304040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70F767-A707-4044-AA3E-1706FAE7BCA8}" type="slidenum">
              <a:rPr lang="en-GB" smtClean="0"/>
              <a:t>43</a:t>
            </a:fld>
            <a:endParaRPr lang="en-GB"/>
          </a:p>
        </p:txBody>
      </p:sp>
    </p:spTree>
    <p:extLst>
      <p:ext uri="{BB962C8B-B14F-4D97-AF65-F5344CB8AC3E}">
        <p14:creationId xmlns:p14="http://schemas.microsoft.com/office/powerpoint/2010/main" val="4559621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70F767-A707-4044-AA3E-1706FAE7BCA8}" type="slidenum">
              <a:rPr lang="en-GB" smtClean="0"/>
              <a:t>44</a:t>
            </a:fld>
            <a:endParaRPr lang="en-GB"/>
          </a:p>
        </p:txBody>
      </p:sp>
    </p:spTree>
    <p:extLst>
      <p:ext uri="{BB962C8B-B14F-4D97-AF65-F5344CB8AC3E}">
        <p14:creationId xmlns:p14="http://schemas.microsoft.com/office/powerpoint/2010/main" val="36911912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70F767-A707-4044-AA3E-1706FAE7BCA8}" type="slidenum">
              <a:rPr lang="en-GB" smtClean="0"/>
              <a:t>45</a:t>
            </a:fld>
            <a:endParaRPr lang="en-GB"/>
          </a:p>
        </p:txBody>
      </p:sp>
    </p:spTree>
    <p:extLst>
      <p:ext uri="{BB962C8B-B14F-4D97-AF65-F5344CB8AC3E}">
        <p14:creationId xmlns:p14="http://schemas.microsoft.com/office/powerpoint/2010/main" val="9509188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70F767-A707-4044-AA3E-1706FAE7BCA8}" type="slidenum">
              <a:rPr lang="en-GB" smtClean="0"/>
              <a:t>46</a:t>
            </a:fld>
            <a:endParaRPr lang="en-GB"/>
          </a:p>
        </p:txBody>
      </p:sp>
    </p:spTree>
    <p:extLst>
      <p:ext uri="{BB962C8B-B14F-4D97-AF65-F5344CB8AC3E}">
        <p14:creationId xmlns:p14="http://schemas.microsoft.com/office/powerpoint/2010/main" val="11314284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70F767-A707-4044-AA3E-1706FAE7BCA8}" type="slidenum">
              <a:rPr lang="en-GB" smtClean="0"/>
              <a:t>47</a:t>
            </a:fld>
            <a:endParaRPr lang="en-GB"/>
          </a:p>
        </p:txBody>
      </p:sp>
    </p:spTree>
    <p:extLst>
      <p:ext uri="{BB962C8B-B14F-4D97-AF65-F5344CB8AC3E}">
        <p14:creationId xmlns:p14="http://schemas.microsoft.com/office/powerpoint/2010/main" val="10515721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70F767-A707-4044-AA3E-1706FAE7BCA8}" type="slidenum">
              <a:rPr lang="en-GB" smtClean="0"/>
              <a:t>48</a:t>
            </a:fld>
            <a:endParaRPr lang="en-GB"/>
          </a:p>
        </p:txBody>
      </p:sp>
    </p:spTree>
    <p:extLst>
      <p:ext uri="{BB962C8B-B14F-4D97-AF65-F5344CB8AC3E}">
        <p14:creationId xmlns:p14="http://schemas.microsoft.com/office/powerpoint/2010/main" val="5030613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70F767-A707-4044-AA3E-1706FAE7BCA8}" type="slidenum">
              <a:rPr lang="en-GB" smtClean="0"/>
              <a:t>49</a:t>
            </a:fld>
            <a:endParaRPr lang="en-GB"/>
          </a:p>
        </p:txBody>
      </p:sp>
    </p:spTree>
    <p:extLst>
      <p:ext uri="{BB962C8B-B14F-4D97-AF65-F5344CB8AC3E}">
        <p14:creationId xmlns:p14="http://schemas.microsoft.com/office/powerpoint/2010/main" val="569936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70F767-A707-4044-AA3E-1706FAE7BCA8}" type="slidenum">
              <a:rPr lang="en-GB" smtClean="0"/>
              <a:t>5</a:t>
            </a:fld>
            <a:endParaRPr lang="en-GB"/>
          </a:p>
        </p:txBody>
      </p:sp>
    </p:spTree>
    <p:extLst>
      <p:ext uri="{BB962C8B-B14F-4D97-AF65-F5344CB8AC3E}">
        <p14:creationId xmlns:p14="http://schemas.microsoft.com/office/powerpoint/2010/main" val="39218190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70F767-A707-4044-AA3E-1706FAE7BCA8}" type="slidenum">
              <a:rPr lang="en-GB" smtClean="0"/>
              <a:t>50</a:t>
            </a:fld>
            <a:endParaRPr lang="en-GB"/>
          </a:p>
        </p:txBody>
      </p:sp>
    </p:spTree>
    <p:extLst>
      <p:ext uri="{BB962C8B-B14F-4D97-AF65-F5344CB8AC3E}">
        <p14:creationId xmlns:p14="http://schemas.microsoft.com/office/powerpoint/2010/main" val="27253298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976B71-B534-4F27-84F0-4FC13B638C33}" type="slidenum">
              <a:rPr lang="en-GB" smtClean="0"/>
              <a:t>51</a:t>
            </a:fld>
            <a:endParaRPr lang="en-GB"/>
          </a:p>
        </p:txBody>
      </p:sp>
    </p:spTree>
    <p:extLst>
      <p:ext uri="{BB962C8B-B14F-4D97-AF65-F5344CB8AC3E}">
        <p14:creationId xmlns:p14="http://schemas.microsoft.com/office/powerpoint/2010/main" val="1515753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70F767-A707-4044-AA3E-1706FAE7BCA8}" type="slidenum">
              <a:rPr lang="en-GB" smtClean="0"/>
              <a:t>6</a:t>
            </a:fld>
            <a:endParaRPr lang="en-GB"/>
          </a:p>
        </p:txBody>
      </p:sp>
    </p:spTree>
    <p:extLst>
      <p:ext uri="{BB962C8B-B14F-4D97-AF65-F5344CB8AC3E}">
        <p14:creationId xmlns:p14="http://schemas.microsoft.com/office/powerpoint/2010/main" val="125371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70F767-A707-4044-AA3E-1706FAE7BCA8}" type="slidenum">
              <a:rPr lang="en-GB" smtClean="0"/>
              <a:t>7</a:t>
            </a:fld>
            <a:endParaRPr lang="en-GB"/>
          </a:p>
        </p:txBody>
      </p:sp>
    </p:spTree>
    <p:extLst>
      <p:ext uri="{BB962C8B-B14F-4D97-AF65-F5344CB8AC3E}">
        <p14:creationId xmlns:p14="http://schemas.microsoft.com/office/powerpoint/2010/main" val="851821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70F767-A707-4044-AA3E-1706FAE7BCA8}" type="slidenum">
              <a:rPr lang="en-GB" smtClean="0"/>
              <a:t>8</a:t>
            </a:fld>
            <a:endParaRPr lang="en-GB"/>
          </a:p>
        </p:txBody>
      </p:sp>
    </p:spTree>
    <p:extLst>
      <p:ext uri="{BB962C8B-B14F-4D97-AF65-F5344CB8AC3E}">
        <p14:creationId xmlns:p14="http://schemas.microsoft.com/office/powerpoint/2010/main" val="3202522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70F767-A707-4044-AA3E-1706FAE7BCA8}" type="slidenum">
              <a:rPr lang="en-GB" smtClean="0"/>
              <a:t>9</a:t>
            </a:fld>
            <a:endParaRPr lang="en-GB"/>
          </a:p>
        </p:txBody>
      </p:sp>
    </p:spTree>
    <p:extLst>
      <p:ext uri="{BB962C8B-B14F-4D97-AF65-F5344CB8AC3E}">
        <p14:creationId xmlns:p14="http://schemas.microsoft.com/office/powerpoint/2010/main" val="1172961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8E8F5-83EE-40C2-ABBD-2532E9D1FF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813DF60-91FD-4278-80DA-7B3FEEFB17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1CAFD68-0BD8-48E4-A2EC-8BA162A278CA}"/>
              </a:ext>
            </a:extLst>
          </p:cNvPr>
          <p:cNvSpPr>
            <a:spLocks noGrp="1"/>
          </p:cNvSpPr>
          <p:nvPr>
            <p:ph type="dt" sz="half" idx="10"/>
          </p:nvPr>
        </p:nvSpPr>
        <p:spPr/>
        <p:txBody>
          <a:bodyPr/>
          <a:lstStyle/>
          <a:p>
            <a:fld id="{5167FC1E-99EC-45BE-A757-815453D504F3}" type="datetimeFigureOut">
              <a:rPr lang="en-GB" smtClean="0"/>
              <a:t>19/09/2023</a:t>
            </a:fld>
            <a:endParaRPr lang="en-GB"/>
          </a:p>
        </p:txBody>
      </p:sp>
      <p:sp>
        <p:nvSpPr>
          <p:cNvPr id="5" name="Footer Placeholder 4">
            <a:extLst>
              <a:ext uri="{FF2B5EF4-FFF2-40B4-BE49-F238E27FC236}">
                <a16:creationId xmlns:a16="http://schemas.microsoft.com/office/drawing/2014/main" id="{33C17599-CA58-47AD-8B3A-CBD082C339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C4798B-E13C-43A7-B5E9-12EB57DF4102}"/>
              </a:ext>
            </a:extLst>
          </p:cNvPr>
          <p:cNvSpPr>
            <a:spLocks noGrp="1"/>
          </p:cNvSpPr>
          <p:nvPr>
            <p:ph type="sldNum" sz="quarter" idx="12"/>
          </p:nvPr>
        </p:nvSpPr>
        <p:spPr/>
        <p:txBody>
          <a:bodyPr/>
          <a:lstStyle/>
          <a:p>
            <a:fld id="{2EF9F6B8-2D42-4FAF-A90E-96DFC1E7F68B}" type="slidenum">
              <a:rPr lang="en-GB" smtClean="0"/>
              <a:t>‹#›</a:t>
            </a:fld>
            <a:endParaRPr lang="en-GB"/>
          </a:p>
        </p:txBody>
      </p:sp>
    </p:spTree>
    <p:extLst>
      <p:ext uri="{BB962C8B-B14F-4D97-AF65-F5344CB8AC3E}">
        <p14:creationId xmlns:p14="http://schemas.microsoft.com/office/powerpoint/2010/main" val="3914751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EA5D7-F6E4-4D9F-9577-C7E692042FF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9358D97-E965-441F-B675-18982F4197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C09B35-104A-4482-8F9B-CDDAB886CB9A}"/>
              </a:ext>
            </a:extLst>
          </p:cNvPr>
          <p:cNvSpPr>
            <a:spLocks noGrp="1"/>
          </p:cNvSpPr>
          <p:nvPr>
            <p:ph type="dt" sz="half" idx="10"/>
          </p:nvPr>
        </p:nvSpPr>
        <p:spPr/>
        <p:txBody>
          <a:bodyPr/>
          <a:lstStyle/>
          <a:p>
            <a:fld id="{5167FC1E-99EC-45BE-A757-815453D504F3}" type="datetimeFigureOut">
              <a:rPr lang="en-GB" smtClean="0"/>
              <a:t>19/09/2023</a:t>
            </a:fld>
            <a:endParaRPr lang="en-GB"/>
          </a:p>
        </p:txBody>
      </p:sp>
      <p:sp>
        <p:nvSpPr>
          <p:cNvPr id="5" name="Footer Placeholder 4">
            <a:extLst>
              <a:ext uri="{FF2B5EF4-FFF2-40B4-BE49-F238E27FC236}">
                <a16:creationId xmlns:a16="http://schemas.microsoft.com/office/drawing/2014/main" id="{A5B1AB41-AE31-4676-A1BC-947C58E6E4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3064FF-1CD9-44A1-B841-161C6598F24A}"/>
              </a:ext>
            </a:extLst>
          </p:cNvPr>
          <p:cNvSpPr>
            <a:spLocks noGrp="1"/>
          </p:cNvSpPr>
          <p:nvPr>
            <p:ph type="sldNum" sz="quarter" idx="12"/>
          </p:nvPr>
        </p:nvSpPr>
        <p:spPr/>
        <p:txBody>
          <a:bodyPr/>
          <a:lstStyle/>
          <a:p>
            <a:fld id="{2EF9F6B8-2D42-4FAF-A90E-96DFC1E7F68B}" type="slidenum">
              <a:rPr lang="en-GB" smtClean="0"/>
              <a:t>‹#›</a:t>
            </a:fld>
            <a:endParaRPr lang="en-GB"/>
          </a:p>
        </p:txBody>
      </p:sp>
    </p:spTree>
    <p:extLst>
      <p:ext uri="{BB962C8B-B14F-4D97-AF65-F5344CB8AC3E}">
        <p14:creationId xmlns:p14="http://schemas.microsoft.com/office/powerpoint/2010/main" val="1841026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881BAC-88BB-46B7-9057-1580B801578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5F3CF22-5BA1-4B3C-8D36-5E58F54FD1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479775-52CC-4D25-AB86-A504BC78F997}"/>
              </a:ext>
            </a:extLst>
          </p:cNvPr>
          <p:cNvSpPr>
            <a:spLocks noGrp="1"/>
          </p:cNvSpPr>
          <p:nvPr>
            <p:ph type="dt" sz="half" idx="10"/>
          </p:nvPr>
        </p:nvSpPr>
        <p:spPr/>
        <p:txBody>
          <a:bodyPr/>
          <a:lstStyle/>
          <a:p>
            <a:fld id="{5167FC1E-99EC-45BE-A757-815453D504F3}" type="datetimeFigureOut">
              <a:rPr lang="en-GB" smtClean="0"/>
              <a:t>19/09/2023</a:t>
            </a:fld>
            <a:endParaRPr lang="en-GB"/>
          </a:p>
        </p:txBody>
      </p:sp>
      <p:sp>
        <p:nvSpPr>
          <p:cNvPr id="5" name="Footer Placeholder 4">
            <a:extLst>
              <a:ext uri="{FF2B5EF4-FFF2-40B4-BE49-F238E27FC236}">
                <a16:creationId xmlns:a16="http://schemas.microsoft.com/office/drawing/2014/main" id="{3230F6C1-99BC-45C6-A3D7-7CE9D4FC3E9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624CFB-3AFE-4C9B-9537-AEE5DD25AB90}"/>
              </a:ext>
            </a:extLst>
          </p:cNvPr>
          <p:cNvSpPr>
            <a:spLocks noGrp="1"/>
          </p:cNvSpPr>
          <p:nvPr>
            <p:ph type="sldNum" sz="quarter" idx="12"/>
          </p:nvPr>
        </p:nvSpPr>
        <p:spPr/>
        <p:txBody>
          <a:bodyPr/>
          <a:lstStyle/>
          <a:p>
            <a:fld id="{2EF9F6B8-2D42-4FAF-A90E-96DFC1E7F68B}" type="slidenum">
              <a:rPr lang="en-GB" smtClean="0"/>
              <a:t>‹#›</a:t>
            </a:fld>
            <a:endParaRPr lang="en-GB"/>
          </a:p>
        </p:txBody>
      </p:sp>
    </p:spTree>
    <p:extLst>
      <p:ext uri="{BB962C8B-B14F-4D97-AF65-F5344CB8AC3E}">
        <p14:creationId xmlns:p14="http://schemas.microsoft.com/office/powerpoint/2010/main" val="3211359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CE0C8-8065-4E3B-B2F1-41EB3ACA086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FE9AD54-CCBA-48F2-9202-BDAC2FCF0B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727EFC0-89FE-4578-B19F-C31BA014061E}"/>
              </a:ext>
            </a:extLst>
          </p:cNvPr>
          <p:cNvSpPr>
            <a:spLocks noGrp="1"/>
          </p:cNvSpPr>
          <p:nvPr>
            <p:ph type="dt" sz="half" idx="10"/>
          </p:nvPr>
        </p:nvSpPr>
        <p:spPr/>
        <p:txBody>
          <a:bodyPr/>
          <a:lstStyle/>
          <a:p>
            <a:fld id="{5167FC1E-99EC-45BE-A757-815453D504F3}" type="datetimeFigureOut">
              <a:rPr lang="en-GB" smtClean="0"/>
              <a:t>19/09/2023</a:t>
            </a:fld>
            <a:endParaRPr lang="en-GB"/>
          </a:p>
        </p:txBody>
      </p:sp>
      <p:sp>
        <p:nvSpPr>
          <p:cNvPr id="5" name="Footer Placeholder 4">
            <a:extLst>
              <a:ext uri="{FF2B5EF4-FFF2-40B4-BE49-F238E27FC236}">
                <a16:creationId xmlns:a16="http://schemas.microsoft.com/office/drawing/2014/main" id="{0D93AA37-CF34-4327-A3B7-3012107C48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5E8019-894B-4E6F-8BCD-890C7E795EDB}"/>
              </a:ext>
            </a:extLst>
          </p:cNvPr>
          <p:cNvSpPr>
            <a:spLocks noGrp="1"/>
          </p:cNvSpPr>
          <p:nvPr>
            <p:ph type="sldNum" sz="quarter" idx="12"/>
          </p:nvPr>
        </p:nvSpPr>
        <p:spPr/>
        <p:txBody>
          <a:bodyPr/>
          <a:lstStyle/>
          <a:p>
            <a:fld id="{2EF9F6B8-2D42-4FAF-A90E-96DFC1E7F68B}" type="slidenum">
              <a:rPr lang="en-GB" smtClean="0"/>
              <a:t>‹#›</a:t>
            </a:fld>
            <a:endParaRPr lang="en-GB"/>
          </a:p>
        </p:txBody>
      </p:sp>
    </p:spTree>
    <p:extLst>
      <p:ext uri="{BB962C8B-B14F-4D97-AF65-F5344CB8AC3E}">
        <p14:creationId xmlns:p14="http://schemas.microsoft.com/office/powerpoint/2010/main" val="840971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99C4F-A9BD-40AF-9145-D778D3A76F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C50B4F5-45FF-4BA1-8FCB-4CA36AFEC6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025648-ACEC-4A8E-9978-1C57B9489EFD}"/>
              </a:ext>
            </a:extLst>
          </p:cNvPr>
          <p:cNvSpPr>
            <a:spLocks noGrp="1"/>
          </p:cNvSpPr>
          <p:nvPr>
            <p:ph type="dt" sz="half" idx="10"/>
          </p:nvPr>
        </p:nvSpPr>
        <p:spPr/>
        <p:txBody>
          <a:bodyPr/>
          <a:lstStyle/>
          <a:p>
            <a:fld id="{5167FC1E-99EC-45BE-A757-815453D504F3}" type="datetimeFigureOut">
              <a:rPr lang="en-GB" smtClean="0"/>
              <a:t>19/09/2023</a:t>
            </a:fld>
            <a:endParaRPr lang="en-GB"/>
          </a:p>
        </p:txBody>
      </p:sp>
      <p:sp>
        <p:nvSpPr>
          <p:cNvPr id="5" name="Footer Placeholder 4">
            <a:extLst>
              <a:ext uri="{FF2B5EF4-FFF2-40B4-BE49-F238E27FC236}">
                <a16:creationId xmlns:a16="http://schemas.microsoft.com/office/drawing/2014/main" id="{656EDC6D-E78C-4D29-ABEC-0F218A1131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0B016F1-A5DE-4F85-A7E3-A26547CB8998}"/>
              </a:ext>
            </a:extLst>
          </p:cNvPr>
          <p:cNvSpPr>
            <a:spLocks noGrp="1"/>
          </p:cNvSpPr>
          <p:nvPr>
            <p:ph type="sldNum" sz="quarter" idx="12"/>
          </p:nvPr>
        </p:nvSpPr>
        <p:spPr/>
        <p:txBody>
          <a:bodyPr/>
          <a:lstStyle/>
          <a:p>
            <a:fld id="{2EF9F6B8-2D42-4FAF-A90E-96DFC1E7F68B}" type="slidenum">
              <a:rPr lang="en-GB" smtClean="0"/>
              <a:t>‹#›</a:t>
            </a:fld>
            <a:endParaRPr lang="en-GB"/>
          </a:p>
        </p:txBody>
      </p:sp>
    </p:spTree>
    <p:extLst>
      <p:ext uri="{BB962C8B-B14F-4D97-AF65-F5344CB8AC3E}">
        <p14:creationId xmlns:p14="http://schemas.microsoft.com/office/powerpoint/2010/main" val="3910739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44D98-3594-4EEA-908E-6FE06E4D02C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E06E92C-FDA2-4815-95B4-C25E8FA891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6E7802E-E955-4C55-A505-89B1ADC296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2C17DDF-3751-4BE4-8171-BFDABC1C0691}"/>
              </a:ext>
            </a:extLst>
          </p:cNvPr>
          <p:cNvSpPr>
            <a:spLocks noGrp="1"/>
          </p:cNvSpPr>
          <p:nvPr>
            <p:ph type="dt" sz="half" idx="10"/>
          </p:nvPr>
        </p:nvSpPr>
        <p:spPr/>
        <p:txBody>
          <a:bodyPr/>
          <a:lstStyle/>
          <a:p>
            <a:fld id="{5167FC1E-99EC-45BE-A757-815453D504F3}" type="datetimeFigureOut">
              <a:rPr lang="en-GB" smtClean="0"/>
              <a:t>19/09/2023</a:t>
            </a:fld>
            <a:endParaRPr lang="en-GB"/>
          </a:p>
        </p:txBody>
      </p:sp>
      <p:sp>
        <p:nvSpPr>
          <p:cNvPr id="6" name="Footer Placeholder 5">
            <a:extLst>
              <a:ext uri="{FF2B5EF4-FFF2-40B4-BE49-F238E27FC236}">
                <a16:creationId xmlns:a16="http://schemas.microsoft.com/office/drawing/2014/main" id="{3AB713D8-2E46-4D89-9699-2A4A08321C7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9B2E61F-1225-4747-BE7F-D010A80A9D06}"/>
              </a:ext>
            </a:extLst>
          </p:cNvPr>
          <p:cNvSpPr>
            <a:spLocks noGrp="1"/>
          </p:cNvSpPr>
          <p:nvPr>
            <p:ph type="sldNum" sz="quarter" idx="12"/>
          </p:nvPr>
        </p:nvSpPr>
        <p:spPr/>
        <p:txBody>
          <a:bodyPr/>
          <a:lstStyle/>
          <a:p>
            <a:fld id="{2EF9F6B8-2D42-4FAF-A90E-96DFC1E7F68B}" type="slidenum">
              <a:rPr lang="en-GB" smtClean="0"/>
              <a:t>‹#›</a:t>
            </a:fld>
            <a:endParaRPr lang="en-GB"/>
          </a:p>
        </p:txBody>
      </p:sp>
    </p:spTree>
    <p:extLst>
      <p:ext uri="{BB962C8B-B14F-4D97-AF65-F5344CB8AC3E}">
        <p14:creationId xmlns:p14="http://schemas.microsoft.com/office/powerpoint/2010/main" val="3747548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BED8-50F0-4CA3-94BD-FECBC8D6CE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AF4330A-6CDB-4619-A8B0-C71FBCC3C6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8D67BD-2053-4CD5-8542-ED38E4CB87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A804816-14C9-43F7-9FC1-D68B8BEAD9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EEFA0B-E203-4E29-B382-8660E713D5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0D5C698-2CC8-4926-8713-F1F6885E3C32}"/>
              </a:ext>
            </a:extLst>
          </p:cNvPr>
          <p:cNvSpPr>
            <a:spLocks noGrp="1"/>
          </p:cNvSpPr>
          <p:nvPr>
            <p:ph type="dt" sz="half" idx="10"/>
          </p:nvPr>
        </p:nvSpPr>
        <p:spPr/>
        <p:txBody>
          <a:bodyPr/>
          <a:lstStyle/>
          <a:p>
            <a:fld id="{5167FC1E-99EC-45BE-A757-815453D504F3}" type="datetimeFigureOut">
              <a:rPr lang="en-GB" smtClean="0"/>
              <a:t>19/09/2023</a:t>
            </a:fld>
            <a:endParaRPr lang="en-GB"/>
          </a:p>
        </p:txBody>
      </p:sp>
      <p:sp>
        <p:nvSpPr>
          <p:cNvPr id="8" name="Footer Placeholder 7">
            <a:extLst>
              <a:ext uri="{FF2B5EF4-FFF2-40B4-BE49-F238E27FC236}">
                <a16:creationId xmlns:a16="http://schemas.microsoft.com/office/drawing/2014/main" id="{18931F29-4FE2-40A5-9080-C7D8DCC8DE9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5631106-C55C-4638-990C-2D883931612C}"/>
              </a:ext>
            </a:extLst>
          </p:cNvPr>
          <p:cNvSpPr>
            <a:spLocks noGrp="1"/>
          </p:cNvSpPr>
          <p:nvPr>
            <p:ph type="sldNum" sz="quarter" idx="12"/>
          </p:nvPr>
        </p:nvSpPr>
        <p:spPr/>
        <p:txBody>
          <a:bodyPr/>
          <a:lstStyle/>
          <a:p>
            <a:fld id="{2EF9F6B8-2D42-4FAF-A90E-96DFC1E7F68B}" type="slidenum">
              <a:rPr lang="en-GB" smtClean="0"/>
              <a:t>‹#›</a:t>
            </a:fld>
            <a:endParaRPr lang="en-GB"/>
          </a:p>
        </p:txBody>
      </p:sp>
    </p:spTree>
    <p:extLst>
      <p:ext uri="{BB962C8B-B14F-4D97-AF65-F5344CB8AC3E}">
        <p14:creationId xmlns:p14="http://schemas.microsoft.com/office/powerpoint/2010/main" val="1577506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15B06-BAAB-4B00-A682-2093E86DFAE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E49255C-D27F-4CE5-AA24-7D24E6144C02}"/>
              </a:ext>
            </a:extLst>
          </p:cNvPr>
          <p:cNvSpPr>
            <a:spLocks noGrp="1"/>
          </p:cNvSpPr>
          <p:nvPr>
            <p:ph type="dt" sz="half" idx="10"/>
          </p:nvPr>
        </p:nvSpPr>
        <p:spPr/>
        <p:txBody>
          <a:bodyPr/>
          <a:lstStyle/>
          <a:p>
            <a:fld id="{5167FC1E-99EC-45BE-A757-815453D504F3}" type="datetimeFigureOut">
              <a:rPr lang="en-GB" smtClean="0"/>
              <a:t>19/09/2023</a:t>
            </a:fld>
            <a:endParaRPr lang="en-GB"/>
          </a:p>
        </p:txBody>
      </p:sp>
      <p:sp>
        <p:nvSpPr>
          <p:cNvPr id="4" name="Footer Placeholder 3">
            <a:extLst>
              <a:ext uri="{FF2B5EF4-FFF2-40B4-BE49-F238E27FC236}">
                <a16:creationId xmlns:a16="http://schemas.microsoft.com/office/drawing/2014/main" id="{D4770A0F-C63D-4C41-B2C5-93EC32CBB9E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7AB115A-F87E-44BF-B11A-BC10A2E70041}"/>
              </a:ext>
            </a:extLst>
          </p:cNvPr>
          <p:cNvSpPr>
            <a:spLocks noGrp="1"/>
          </p:cNvSpPr>
          <p:nvPr>
            <p:ph type="sldNum" sz="quarter" idx="12"/>
          </p:nvPr>
        </p:nvSpPr>
        <p:spPr/>
        <p:txBody>
          <a:bodyPr/>
          <a:lstStyle/>
          <a:p>
            <a:fld id="{2EF9F6B8-2D42-4FAF-A90E-96DFC1E7F68B}" type="slidenum">
              <a:rPr lang="en-GB" smtClean="0"/>
              <a:t>‹#›</a:t>
            </a:fld>
            <a:endParaRPr lang="en-GB"/>
          </a:p>
        </p:txBody>
      </p:sp>
    </p:spTree>
    <p:extLst>
      <p:ext uri="{BB962C8B-B14F-4D97-AF65-F5344CB8AC3E}">
        <p14:creationId xmlns:p14="http://schemas.microsoft.com/office/powerpoint/2010/main" val="1849511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61332B-DA2F-46B6-AC73-015219A81FD4}"/>
              </a:ext>
            </a:extLst>
          </p:cNvPr>
          <p:cNvSpPr>
            <a:spLocks noGrp="1"/>
          </p:cNvSpPr>
          <p:nvPr>
            <p:ph type="dt" sz="half" idx="10"/>
          </p:nvPr>
        </p:nvSpPr>
        <p:spPr/>
        <p:txBody>
          <a:bodyPr/>
          <a:lstStyle/>
          <a:p>
            <a:fld id="{5167FC1E-99EC-45BE-A757-815453D504F3}" type="datetimeFigureOut">
              <a:rPr lang="en-GB" smtClean="0"/>
              <a:t>19/09/2023</a:t>
            </a:fld>
            <a:endParaRPr lang="en-GB"/>
          </a:p>
        </p:txBody>
      </p:sp>
      <p:sp>
        <p:nvSpPr>
          <p:cNvPr id="3" name="Footer Placeholder 2">
            <a:extLst>
              <a:ext uri="{FF2B5EF4-FFF2-40B4-BE49-F238E27FC236}">
                <a16:creationId xmlns:a16="http://schemas.microsoft.com/office/drawing/2014/main" id="{A3409277-A9B9-4436-8C55-B896DBC07FF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06B0875-66ED-4FB0-9C71-4EA3CE2A9DF4}"/>
              </a:ext>
            </a:extLst>
          </p:cNvPr>
          <p:cNvSpPr>
            <a:spLocks noGrp="1"/>
          </p:cNvSpPr>
          <p:nvPr>
            <p:ph type="sldNum" sz="quarter" idx="12"/>
          </p:nvPr>
        </p:nvSpPr>
        <p:spPr/>
        <p:txBody>
          <a:bodyPr/>
          <a:lstStyle/>
          <a:p>
            <a:fld id="{2EF9F6B8-2D42-4FAF-A90E-96DFC1E7F68B}" type="slidenum">
              <a:rPr lang="en-GB" smtClean="0"/>
              <a:t>‹#›</a:t>
            </a:fld>
            <a:endParaRPr lang="en-GB"/>
          </a:p>
        </p:txBody>
      </p:sp>
    </p:spTree>
    <p:extLst>
      <p:ext uri="{BB962C8B-B14F-4D97-AF65-F5344CB8AC3E}">
        <p14:creationId xmlns:p14="http://schemas.microsoft.com/office/powerpoint/2010/main" val="2047835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82580-9240-4957-8528-8DB2C6B2CE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CDC57F1-71E6-4149-844C-1747F34DDA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6EEBDD7-D5EB-4D6B-B91C-F55B9CDB98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E77749-9EA9-4C25-97BF-E05F3F0A0A6D}"/>
              </a:ext>
            </a:extLst>
          </p:cNvPr>
          <p:cNvSpPr>
            <a:spLocks noGrp="1"/>
          </p:cNvSpPr>
          <p:nvPr>
            <p:ph type="dt" sz="half" idx="10"/>
          </p:nvPr>
        </p:nvSpPr>
        <p:spPr/>
        <p:txBody>
          <a:bodyPr/>
          <a:lstStyle/>
          <a:p>
            <a:fld id="{5167FC1E-99EC-45BE-A757-815453D504F3}" type="datetimeFigureOut">
              <a:rPr lang="en-GB" smtClean="0"/>
              <a:t>19/09/2023</a:t>
            </a:fld>
            <a:endParaRPr lang="en-GB"/>
          </a:p>
        </p:txBody>
      </p:sp>
      <p:sp>
        <p:nvSpPr>
          <p:cNvPr id="6" name="Footer Placeholder 5">
            <a:extLst>
              <a:ext uri="{FF2B5EF4-FFF2-40B4-BE49-F238E27FC236}">
                <a16:creationId xmlns:a16="http://schemas.microsoft.com/office/drawing/2014/main" id="{4E5246EF-BCEB-4FFC-A962-FE92ABF608F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0BD33CB-19D8-4F04-816F-D0D375EC0498}"/>
              </a:ext>
            </a:extLst>
          </p:cNvPr>
          <p:cNvSpPr>
            <a:spLocks noGrp="1"/>
          </p:cNvSpPr>
          <p:nvPr>
            <p:ph type="sldNum" sz="quarter" idx="12"/>
          </p:nvPr>
        </p:nvSpPr>
        <p:spPr/>
        <p:txBody>
          <a:bodyPr/>
          <a:lstStyle/>
          <a:p>
            <a:fld id="{2EF9F6B8-2D42-4FAF-A90E-96DFC1E7F68B}" type="slidenum">
              <a:rPr lang="en-GB" smtClean="0"/>
              <a:t>‹#›</a:t>
            </a:fld>
            <a:endParaRPr lang="en-GB"/>
          </a:p>
        </p:txBody>
      </p:sp>
    </p:spTree>
    <p:extLst>
      <p:ext uri="{BB962C8B-B14F-4D97-AF65-F5344CB8AC3E}">
        <p14:creationId xmlns:p14="http://schemas.microsoft.com/office/powerpoint/2010/main" val="1884866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B7596-4C2C-48DE-BA41-AE19DCFAF4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FE8A703-6D74-42FE-A181-20EB127026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192110-66E0-432B-81C7-8CA6E406B8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E22BA1-FB04-4B64-8AB5-A4236A34F1A2}"/>
              </a:ext>
            </a:extLst>
          </p:cNvPr>
          <p:cNvSpPr>
            <a:spLocks noGrp="1"/>
          </p:cNvSpPr>
          <p:nvPr>
            <p:ph type="dt" sz="half" idx="10"/>
          </p:nvPr>
        </p:nvSpPr>
        <p:spPr/>
        <p:txBody>
          <a:bodyPr/>
          <a:lstStyle/>
          <a:p>
            <a:fld id="{5167FC1E-99EC-45BE-A757-815453D504F3}" type="datetimeFigureOut">
              <a:rPr lang="en-GB" smtClean="0"/>
              <a:t>19/09/2023</a:t>
            </a:fld>
            <a:endParaRPr lang="en-GB"/>
          </a:p>
        </p:txBody>
      </p:sp>
      <p:sp>
        <p:nvSpPr>
          <p:cNvPr id="6" name="Footer Placeholder 5">
            <a:extLst>
              <a:ext uri="{FF2B5EF4-FFF2-40B4-BE49-F238E27FC236}">
                <a16:creationId xmlns:a16="http://schemas.microsoft.com/office/drawing/2014/main" id="{1DEA3A1C-F99E-40BD-8126-3B7D0A5B897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1B007C2-5711-4078-98A5-B675F0D3BEAF}"/>
              </a:ext>
            </a:extLst>
          </p:cNvPr>
          <p:cNvSpPr>
            <a:spLocks noGrp="1"/>
          </p:cNvSpPr>
          <p:nvPr>
            <p:ph type="sldNum" sz="quarter" idx="12"/>
          </p:nvPr>
        </p:nvSpPr>
        <p:spPr/>
        <p:txBody>
          <a:bodyPr/>
          <a:lstStyle/>
          <a:p>
            <a:fld id="{2EF9F6B8-2D42-4FAF-A90E-96DFC1E7F68B}" type="slidenum">
              <a:rPr lang="en-GB" smtClean="0"/>
              <a:t>‹#›</a:t>
            </a:fld>
            <a:endParaRPr lang="en-GB"/>
          </a:p>
        </p:txBody>
      </p:sp>
    </p:spTree>
    <p:extLst>
      <p:ext uri="{BB962C8B-B14F-4D97-AF65-F5344CB8AC3E}">
        <p14:creationId xmlns:p14="http://schemas.microsoft.com/office/powerpoint/2010/main" val="1609280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613859-FEED-4F0E-9F4D-85FE0471AA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27E33AB-C60B-4C6C-B70E-7AA5DC9534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1354B0-2C11-4229-98AD-1D8CF0AFB8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67FC1E-99EC-45BE-A757-815453D504F3}" type="datetimeFigureOut">
              <a:rPr lang="en-GB" smtClean="0"/>
              <a:t>19/09/2023</a:t>
            </a:fld>
            <a:endParaRPr lang="en-GB"/>
          </a:p>
        </p:txBody>
      </p:sp>
      <p:sp>
        <p:nvSpPr>
          <p:cNvPr id="5" name="Footer Placeholder 4">
            <a:extLst>
              <a:ext uri="{FF2B5EF4-FFF2-40B4-BE49-F238E27FC236}">
                <a16:creationId xmlns:a16="http://schemas.microsoft.com/office/drawing/2014/main" id="{ADF6E772-7C9B-40EA-B64C-A4C6C005FF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560A275-985D-4B65-A6FD-C1FA4A6A44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F9F6B8-2D42-4FAF-A90E-96DFC1E7F68B}" type="slidenum">
              <a:rPr lang="en-GB" smtClean="0"/>
              <a:t>‹#›</a:t>
            </a:fld>
            <a:endParaRPr lang="en-GB"/>
          </a:p>
        </p:txBody>
      </p:sp>
    </p:spTree>
    <p:extLst>
      <p:ext uri="{BB962C8B-B14F-4D97-AF65-F5344CB8AC3E}">
        <p14:creationId xmlns:p14="http://schemas.microsoft.com/office/powerpoint/2010/main" val="1420144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 Id="rId5" Type="http://schemas.openxmlformats.org/officeDocument/2006/relationships/image" Target="../media/image19.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hyperlink" Target="http://iddsi.org/framework/" TargetMode="Externa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1.xml"/><Relationship Id="rId5" Type="http://schemas.openxmlformats.org/officeDocument/2006/relationships/hyperlink" Target="http://www.iddsi.org/" TargetMode="Externa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23.xml"/><Relationship Id="rId6" Type="http://schemas.openxmlformats.org/officeDocument/2006/relationships/image" Target="../media/image25.png"/><Relationship Id="rId5" Type="http://schemas.openxmlformats.org/officeDocument/2006/relationships/notesSlide" Target="../notesSlides/notesSlide22.xml"/><Relationship Id="rId4"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24.xml"/><Relationship Id="rId6" Type="http://schemas.openxmlformats.org/officeDocument/2006/relationships/image" Target="../media/image26.png"/><Relationship Id="rId5" Type="http://schemas.openxmlformats.org/officeDocument/2006/relationships/notesSlide" Target="../notesSlides/notesSlide23.xml"/><Relationship Id="rId4"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video" Target="../media/media3.mp4"/><Relationship Id="rId7" Type="http://schemas.openxmlformats.org/officeDocument/2006/relationships/image" Target="../media/image28.png"/><Relationship Id="rId2" Type="http://schemas.microsoft.com/office/2007/relationships/media" Target="../media/media3.mp4"/><Relationship Id="rId1" Type="http://schemas.openxmlformats.org/officeDocument/2006/relationships/tags" Target="../tags/tag25.xml"/><Relationship Id="rId6" Type="http://schemas.openxmlformats.org/officeDocument/2006/relationships/image" Target="../media/image27.png"/><Relationship Id="rId5" Type="http://schemas.openxmlformats.org/officeDocument/2006/relationships/notesSlide" Target="../notesSlides/notesSlide24.xml"/><Relationship Id="rId4"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video" Target="../media/media4.mp4"/><Relationship Id="rId7" Type="http://schemas.openxmlformats.org/officeDocument/2006/relationships/image" Target="../media/image30.png"/><Relationship Id="rId2" Type="http://schemas.microsoft.com/office/2007/relationships/media" Target="../media/media4.mp4"/><Relationship Id="rId1" Type="http://schemas.openxmlformats.org/officeDocument/2006/relationships/tags" Target="../tags/tag26.xml"/><Relationship Id="rId6" Type="http://schemas.openxmlformats.org/officeDocument/2006/relationships/image" Target="../media/image29.png"/><Relationship Id="rId5" Type="http://schemas.openxmlformats.org/officeDocument/2006/relationships/notesSlide" Target="../notesSlides/notesSlide25.xml"/><Relationship Id="rId4"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video" Target="../media/media5.mp4"/><Relationship Id="rId7" Type="http://schemas.openxmlformats.org/officeDocument/2006/relationships/image" Target="../media/image32.png"/><Relationship Id="rId2" Type="http://schemas.microsoft.com/office/2007/relationships/media" Target="../media/media5.mp4"/><Relationship Id="rId1" Type="http://schemas.openxmlformats.org/officeDocument/2006/relationships/tags" Target="../tags/tag27.xml"/><Relationship Id="rId6" Type="http://schemas.openxmlformats.org/officeDocument/2006/relationships/image" Target="../media/image31.png"/><Relationship Id="rId5" Type="http://schemas.openxmlformats.org/officeDocument/2006/relationships/notesSlide" Target="../notesSlides/notesSlide26.xml"/><Relationship Id="rId4"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video" Target="../media/media6.mp4"/><Relationship Id="rId7" Type="http://schemas.openxmlformats.org/officeDocument/2006/relationships/image" Target="../media/image34.png"/><Relationship Id="rId2" Type="http://schemas.microsoft.com/office/2007/relationships/media" Target="../media/media6.mp4"/><Relationship Id="rId1" Type="http://schemas.openxmlformats.org/officeDocument/2006/relationships/tags" Target="../tags/tag28.xml"/><Relationship Id="rId6" Type="http://schemas.openxmlformats.org/officeDocument/2006/relationships/image" Target="../media/image33.png"/><Relationship Id="rId5" Type="http://schemas.openxmlformats.org/officeDocument/2006/relationships/notesSlide" Target="../notesSlides/notesSlide27.xml"/><Relationship Id="rId4"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video" Target="../media/media7.mp4"/><Relationship Id="rId7" Type="http://schemas.openxmlformats.org/officeDocument/2006/relationships/image" Target="../media/image36.png"/><Relationship Id="rId2" Type="http://schemas.microsoft.com/office/2007/relationships/media" Target="../media/media7.mp4"/><Relationship Id="rId1" Type="http://schemas.openxmlformats.org/officeDocument/2006/relationships/tags" Target="../tags/tag29.xml"/><Relationship Id="rId6" Type="http://schemas.openxmlformats.org/officeDocument/2006/relationships/image" Target="../media/image35.png"/><Relationship Id="rId5" Type="http://schemas.openxmlformats.org/officeDocument/2006/relationships/notesSlide" Target="../notesSlides/notesSlide28.xml"/><Relationship Id="rId4"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video" Target="../media/media8.mp4"/><Relationship Id="rId7" Type="http://schemas.openxmlformats.org/officeDocument/2006/relationships/image" Target="../media/image38.png"/><Relationship Id="rId2" Type="http://schemas.microsoft.com/office/2007/relationships/media" Target="../media/media8.mp4"/><Relationship Id="rId1" Type="http://schemas.openxmlformats.org/officeDocument/2006/relationships/tags" Target="../tags/tag30.xml"/><Relationship Id="rId6" Type="http://schemas.openxmlformats.org/officeDocument/2006/relationships/image" Target="../media/image37.png"/><Relationship Id="rId5" Type="http://schemas.openxmlformats.org/officeDocument/2006/relationships/notesSlide" Target="../notesSlides/notesSlide29.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video" Target="../media/media9.mp4"/><Relationship Id="rId7" Type="http://schemas.openxmlformats.org/officeDocument/2006/relationships/image" Target="../media/image40.png"/><Relationship Id="rId2" Type="http://schemas.microsoft.com/office/2007/relationships/media" Target="../media/media9.mp4"/><Relationship Id="rId1" Type="http://schemas.openxmlformats.org/officeDocument/2006/relationships/tags" Target="../tags/tag31.xml"/><Relationship Id="rId6" Type="http://schemas.openxmlformats.org/officeDocument/2006/relationships/image" Target="../media/image39.png"/><Relationship Id="rId5" Type="http://schemas.openxmlformats.org/officeDocument/2006/relationships/notesSlide" Target="../notesSlides/notesSlide30.xml"/><Relationship Id="rId4"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video" Target="../media/media10.mp4"/><Relationship Id="rId7" Type="http://schemas.openxmlformats.org/officeDocument/2006/relationships/image" Target="../media/image42.png"/><Relationship Id="rId2" Type="http://schemas.microsoft.com/office/2007/relationships/media" Target="../media/media10.mp4"/><Relationship Id="rId1" Type="http://schemas.openxmlformats.org/officeDocument/2006/relationships/tags" Target="../tags/tag32.xml"/><Relationship Id="rId6" Type="http://schemas.openxmlformats.org/officeDocument/2006/relationships/image" Target="../media/image41.png"/><Relationship Id="rId5" Type="http://schemas.openxmlformats.org/officeDocument/2006/relationships/notesSlide" Target="../notesSlides/notesSlide31.xml"/><Relationship Id="rId4"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video" Target="../media/media11.mp4"/><Relationship Id="rId7" Type="http://schemas.openxmlformats.org/officeDocument/2006/relationships/image" Target="../media/image44.png"/><Relationship Id="rId2" Type="http://schemas.microsoft.com/office/2007/relationships/media" Target="../media/media11.mp4"/><Relationship Id="rId1" Type="http://schemas.openxmlformats.org/officeDocument/2006/relationships/tags" Target="../tags/tag33.xml"/><Relationship Id="rId6" Type="http://schemas.openxmlformats.org/officeDocument/2006/relationships/image" Target="../media/image43.png"/><Relationship Id="rId5" Type="http://schemas.openxmlformats.org/officeDocument/2006/relationships/notesSlide" Target="../notesSlides/notesSlide32.xml"/><Relationship Id="rId4"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5.xml"/><Relationship Id="rId5" Type="http://schemas.openxmlformats.org/officeDocument/2006/relationships/image" Target="../media/image46.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36.xml"/><Relationship Id="rId5" Type="http://schemas.openxmlformats.org/officeDocument/2006/relationships/image" Target="../media/image48.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37.xml"/><Relationship Id="rId5" Type="http://schemas.openxmlformats.org/officeDocument/2006/relationships/image" Target="../media/image49.png"/><Relationship Id="rId4" Type="http://schemas.openxmlformats.org/officeDocument/2006/relationships/hyperlink" Target="https://dysphagiacaretraining.com/doc/iddsi-testing-summary.pdf"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37.xml"/><Relationship Id="rId7" Type="http://schemas.openxmlformats.org/officeDocument/2006/relationships/image" Target="../media/image53.png"/><Relationship Id="rId2" Type="http://schemas.openxmlformats.org/officeDocument/2006/relationships/slideLayout" Target="../slideLayouts/slideLayout7.xml"/><Relationship Id="rId1" Type="http://schemas.openxmlformats.org/officeDocument/2006/relationships/tags" Target="../tags/tag3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40.xml"/><Relationship Id="rId4" Type="http://schemas.openxmlformats.org/officeDocument/2006/relationships/hyperlink" Target="safe-swallow-recommendations.pdf"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41.xml"/><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42.xml"/><Relationship Id="rId4" Type="http://schemas.openxmlformats.org/officeDocument/2006/relationships/hyperlink" Target="Safe%20Swallow%20Practices%20Handout.pdf" TargetMode="Externa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43.xml"/><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43.xml"/><Relationship Id="rId7"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tags" Target="../tags/tag4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4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46.xml"/><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4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ags" Target="../tags/tag48.xml"/><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ags" Target="../tags/tag49.xml"/><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ags" Target="../tags/tag5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ags" Target="../tags/tag5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tags" Target="../tags/tag52.xml"/><Relationship Id="rId5" Type="http://schemas.openxmlformats.org/officeDocument/2006/relationships/hyperlink" Target="/candidate/take-test/91" TargetMode="External"/><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shirt&#10;&#10;Description automatically generated">
            <a:extLst>
              <a:ext uri="{FF2B5EF4-FFF2-40B4-BE49-F238E27FC236}">
                <a16:creationId xmlns:a16="http://schemas.microsoft.com/office/drawing/2014/main" id="{605442D2-E087-45A3-AEBC-0147201284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3200045110"/>
      </p:ext>
    </p:extLst>
  </p:cSld>
  <p:clrMapOvr>
    <a:masterClrMapping/>
  </p:clrMapOvr>
  <mc:AlternateContent xmlns:mc="http://schemas.openxmlformats.org/markup-compatibility/2006" xmlns:p14="http://schemas.microsoft.com/office/powerpoint/2010/main">
    <mc:Choice Requires="p14">
      <p:transition spd="med" p14:dur="700" advTm="7372">
        <p:fade/>
      </p:transition>
    </mc:Choice>
    <mc:Fallback xmlns="">
      <p:transition spd="med" advTm="7372">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CA392A-2D39-40B2-85C3-345D7AA66F77}"/>
              </a:ext>
            </a:extLst>
          </p:cNvPr>
          <p:cNvSpPr/>
          <p:nvPr/>
        </p:nvSpPr>
        <p:spPr>
          <a:xfrm>
            <a:off x="902677" y="566678"/>
            <a:ext cx="10738338" cy="6555641"/>
          </a:xfrm>
          <a:prstGeom prst="rect">
            <a:avLst/>
          </a:prstGeom>
        </p:spPr>
        <p:txBody>
          <a:bodyPr wrap="square">
            <a:spAutoFit/>
          </a:bodyPr>
          <a:lstStyle/>
          <a:p>
            <a:r>
              <a:rPr lang="en-GB" b="1" i="0" u="sng" dirty="0">
                <a:solidFill>
                  <a:schemeClr val="accent1">
                    <a:lumMod val="75000"/>
                  </a:schemeClr>
                </a:solidFill>
                <a:effectLst/>
              </a:rPr>
              <a:t>HOW COMMON IS DYSPHAGIA?</a:t>
            </a:r>
          </a:p>
          <a:p>
            <a:endParaRPr lang="en-GB" b="1" i="0" u="sng" dirty="0">
              <a:solidFill>
                <a:schemeClr val="accent1">
                  <a:lumMod val="75000"/>
                </a:schemeClr>
              </a:solidFill>
              <a:effectLst/>
            </a:endParaRPr>
          </a:p>
          <a:p>
            <a:r>
              <a:rPr lang="en-GB" sz="1600" dirty="0">
                <a:solidFill>
                  <a:schemeClr val="accent1">
                    <a:lumMod val="75000"/>
                  </a:schemeClr>
                </a:solidFill>
              </a:rPr>
              <a:t>Swallowing problems are a common complaint worldwide.</a:t>
            </a:r>
          </a:p>
          <a:p>
            <a:endParaRPr lang="en-GB" sz="1600" dirty="0">
              <a:solidFill>
                <a:schemeClr val="accent1">
                  <a:lumMod val="75000"/>
                </a:schemeClr>
              </a:solidFill>
            </a:endParaRPr>
          </a:p>
          <a:p>
            <a:endParaRPr lang="en-GB" sz="1600" dirty="0">
              <a:solidFill>
                <a:schemeClr val="accent1">
                  <a:lumMod val="75000"/>
                </a:schemeClr>
              </a:solidFill>
            </a:endParaRPr>
          </a:p>
          <a:p>
            <a:endParaRPr lang="en-GB" sz="1600" dirty="0">
              <a:solidFill>
                <a:schemeClr val="accent1">
                  <a:lumMod val="75000"/>
                </a:schemeClr>
              </a:solidFill>
            </a:endParaRPr>
          </a:p>
          <a:p>
            <a:r>
              <a:rPr lang="en-GB" sz="1600" dirty="0">
                <a:solidFill>
                  <a:schemeClr val="accent1">
                    <a:lumMod val="75000"/>
                  </a:schemeClr>
                </a:solidFill>
              </a:rPr>
              <a:t>8% of the world's population have a swallowing difficulty. Studies have shown </a:t>
            </a:r>
          </a:p>
          <a:p>
            <a:r>
              <a:rPr lang="en-GB" sz="1600" dirty="0">
                <a:solidFill>
                  <a:schemeClr val="accent1">
                    <a:lumMod val="75000"/>
                  </a:schemeClr>
                </a:solidFill>
              </a:rPr>
              <a:t>that dysphagia can occur in many populations and conditions.</a:t>
            </a:r>
          </a:p>
          <a:p>
            <a:endParaRPr lang="en-GB" sz="1600" dirty="0">
              <a:solidFill>
                <a:schemeClr val="accent1">
                  <a:lumMod val="75000"/>
                </a:schemeClr>
              </a:solidFill>
            </a:endParaRPr>
          </a:p>
          <a:p>
            <a:r>
              <a:rPr lang="en-GB" sz="1600" b="1" dirty="0">
                <a:solidFill>
                  <a:schemeClr val="accent1">
                    <a:lumMod val="75000"/>
                  </a:schemeClr>
                </a:solidFill>
              </a:rPr>
              <a:t>While it is difficult to obtain exact numbers it is estimated that:</a:t>
            </a:r>
          </a:p>
          <a:p>
            <a:endParaRPr lang="en-GB" sz="1600" b="1" dirty="0">
              <a:solidFill>
                <a:schemeClr val="accent1">
                  <a:lumMod val="75000"/>
                </a:schemeClr>
              </a:solidFill>
            </a:endParaRPr>
          </a:p>
          <a:p>
            <a:pPr marL="285750" indent="-285750">
              <a:buFont typeface="Courier New" panose="02070309020205020404" pitchFamily="49" charset="0"/>
              <a:buChar char="o"/>
            </a:pPr>
            <a:r>
              <a:rPr lang="en-GB" sz="1600" dirty="0">
                <a:solidFill>
                  <a:schemeClr val="accent1">
                    <a:lumMod val="75000"/>
                  </a:schemeClr>
                </a:solidFill>
              </a:rPr>
              <a:t>Dysphagia is seen in 30 to 50% of cases of stroke.</a:t>
            </a:r>
          </a:p>
          <a:p>
            <a:pPr marL="285750" indent="-285750">
              <a:buFont typeface="Courier New" panose="02070309020205020404" pitchFamily="49" charset="0"/>
              <a:buChar char="o"/>
            </a:pPr>
            <a:endParaRPr lang="en-GB" sz="1600" dirty="0">
              <a:solidFill>
                <a:schemeClr val="accent1">
                  <a:lumMod val="75000"/>
                </a:schemeClr>
              </a:solidFill>
            </a:endParaRPr>
          </a:p>
          <a:p>
            <a:pPr marL="285750" indent="-285750">
              <a:buFont typeface="Courier New" panose="02070309020205020404" pitchFamily="49" charset="0"/>
              <a:buChar char="o"/>
            </a:pPr>
            <a:r>
              <a:rPr lang="en-GB" sz="1600" dirty="0">
                <a:solidFill>
                  <a:schemeClr val="accent1">
                    <a:lumMod val="75000"/>
                  </a:schemeClr>
                </a:solidFill>
              </a:rPr>
              <a:t>80% of those with Parkinson's disease have dysphagia.</a:t>
            </a:r>
          </a:p>
          <a:p>
            <a:pPr marL="285750" indent="-285750">
              <a:buFont typeface="Courier New" panose="02070309020205020404" pitchFamily="49" charset="0"/>
              <a:buChar char="o"/>
            </a:pPr>
            <a:endParaRPr lang="en-GB" sz="1600" dirty="0">
              <a:solidFill>
                <a:schemeClr val="accent1">
                  <a:lumMod val="75000"/>
                </a:schemeClr>
              </a:solidFill>
            </a:endParaRPr>
          </a:p>
          <a:p>
            <a:pPr marL="285750" indent="-285750">
              <a:buFont typeface="Courier New" panose="02070309020205020404" pitchFamily="49" charset="0"/>
              <a:buChar char="o"/>
            </a:pPr>
            <a:r>
              <a:rPr lang="en-GB" sz="1600" dirty="0">
                <a:solidFill>
                  <a:schemeClr val="accent1">
                    <a:lumMod val="75000"/>
                  </a:schemeClr>
                </a:solidFill>
              </a:rPr>
              <a:t>Dysphagia also affects 33% of people who suffer from Multiple Sclerosis.</a:t>
            </a:r>
          </a:p>
          <a:p>
            <a:pPr marL="285750" indent="-285750">
              <a:buFont typeface="Courier New" panose="02070309020205020404" pitchFamily="49" charset="0"/>
              <a:buChar char="o"/>
            </a:pPr>
            <a:endParaRPr lang="en-GB" sz="1600" dirty="0">
              <a:solidFill>
                <a:schemeClr val="accent1">
                  <a:lumMod val="75000"/>
                </a:schemeClr>
              </a:solidFill>
            </a:endParaRPr>
          </a:p>
          <a:p>
            <a:pPr marL="285750" indent="-285750">
              <a:buFont typeface="Courier New" panose="02070309020205020404" pitchFamily="49" charset="0"/>
              <a:buChar char="o"/>
            </a:pPr>
            <a:r>
              <a:rPr lang="en-GB" sz="1600" dirty="0">
                <a:solidFill>
                  <a:schemeClr val="accent1">
                    <a:lumMod val="75000"/>
                  </a:schemeClr>
                </a:solidFill>
              </a:rPr>
              <a:t>Dysphagia has been found to affect 30 to 100% of those how have Motor Neuron Disease.</a:t>
            </a:r>
          </a:p>
          <a:p>
            <a:pPr marL="285750" indent="-285750">
              <a:buFont typeface="Courier New" panose="02070309020205020404" pitchFamily="49" charset="0"/>
              <a:buChar char="o"/>
            </a:pPr>
            <a:endParaRPr lang="en-GB" sz="1600" dirty="0">
              <a:solidFill>
                <a:schemeClr val="accent1">
                  <a:lumMod val="75000"/>
                </a:schemeClr>
              </a:solidFill>
            </a:endParaRPr>
          </a:p>
          <a:p>
            <a:pPr marL="285750" indent="-285750">
              <a:buFont typeface="Courier New" panose="02070309020205020404" pitchFamily="49" charset="0"/>
              <a:buChar char="o"/>
            </a:pPr>
            <a:r>
              <a:rPr lang="en-GB" sz="1600" dirty="0">
                <a:solidFill>
                  <a:schemeClr val="accent1">
                    <a:lumMod val="75000"/>
                  </a:schemeClr>
                </a:solidFill>
              </a:rPr>
              <a:t>In between 13 and 56% of individual who suffer from Dementia are found to be effected by dysphagia.</a:t>
            </a:r>
          </a:p>
          <a:p>
            <a:pPr marL="285750" indent="-285750">
              <a:buFont typeface="Courier New" panose="02070309020205020404" pitchFamily="49" charset="0"/>
              <a:buChar char="o"/>
            </a:pPr>
            <a:endParaRPr lang="en-GB" sz="1600" dirty="0">
              <a:solidFill>
                <a:schemeClr val="accent1">
                  <a:lumMod val="75000"/>
                </a:schemeClr>
              </a:solidFill>
            </a:endParaRPr>
          </a:p>
          <a:p>
            <a:pPr marL="285750" indent="-285750">
              <a:buFont typeface="Courier New" panose="02070309020205020404" pitchFamily="49" charset="0"/>
              <a:buChar char="o"/>
            </a:pPr>
            <a:r>
              <a:rPr lang="en-GB" sz="1600" dirty="0">
                <a:solidFill>
                  <a:schemeClr val="accent1">
                    <a:lumMod val="75000"/>
                  </a:schemeClr>
                </a:solidFill>
              </a:rPr>
              <a:t>Dysphagia also occurs in 33% of individuals with an intellectual disability.</a:t>
            </a:r>
          </a:p>
          <a:p>
            <a:endParaRPr lang="en-GB" sz="1600" dirty="0">
              <a:solidFill>
                <a:schemeClr val="accent1">
                  <a:lumMod val="75000"/>
                </a:schemeClr>
              </a:solidFill>
            </a:endParaRPr>
          </a:p>
          <a:p>
            <a:endParaRPr lang="en-GB" sz="1600" dirty="0">
              <a:solidFill>
                <a:schemeClr val="accent1">
                  <a:lumMod val="75000"/>
                </a:schemeClr>
              </a:solidFill>
            </a:endParaRPr>
          </a:p>
          <a:p>
            <a:endParaRPr lang="en-GB" sz="1600" dirty="0">
              <a:solidFill>
                <a:schemeClr val="accent1">
                  <a:lumMod val="75000"/>
                </a:schemeClr>
              </a:solidFill>
            </a:endParaRPr>
          </a:p>
        </p:txBody>
      </p:sp>
      <p:pic>
        <p:nvPicPr>
          <p:cNvPr id="3" name="Picture 2">
            <a:extLst>
              <a:ext uri="{FF2B5EF4-FFF2-40B4-BE49-F238E27FC236}">
                <a16:creationId xmlns:a16="http://schemas.microsoft.com/office/drawing/2014/main" id="{DA32163C-2859-43E3-951C-2D7E7D31C910}"/>
              </a:ext>
            </a:extLst>
          </p:cNvPr>
          <p:cNvPicPr>
            <a:picLocks noChangeAspect="1"/>
          </p:cNvPicPr>
          <p:nvPr/>
        </p:nvPicPr>
        <p:blipFill>
          <a:blip r:embed="rId4"/>
          <a:stretch>
            <a:fillRect/>
          </a:stretch>
        </p:blipFill>
        <p:spPr>
          <a:xfrm>
            <a:off x="8267027" y="770146"/>
            <a:ext cx="1088494" cy="999101"/>
          </a:xfrm>
          <a:prstGeom prst="rect">
            <a:avLst/>
          </a:prstGeom>
        </p:spPr>
      </p:pic>
      <p:pic>
        <p:nvPicPr>
          <p:cNvPr id="4" name="Picture 3">
            <a:extLst>
              <a:ext uri="{FF2B5EF4-FFF2-40B4-BE49-F238E27FC236}">
                <a16:creationId xmlns:a16="http://schemas.microsoft.com/office/drawing/2014/main" id="{EFD8D527-7AA5-40BD-BC46-7745E4D27A8A}"/>
              </a:ext>
            </a:extLst>
          </p:cNvPr>
          <p:cNvPicPr>
            <a:picLocks noChangeAspect="1"/>
          </p:cNvPicPr>
          <p:nvPr/>
        </p:nvPicPr>
        <p:blipFill>
          <a:blip r:embed="rId5"/>
          <a:stretch>
            <a:fillRect/>
          </a:stretch>
        </p:blipFill>
        <p:spPr>
          <a:xfrm>
            <a:off x="8267027" y="1972714"/>
            <a:ext cx="1267703" cy="1043047"/>
          </a:xfrm>
          <a:prstGeom prst="rect">
            <a:avLst/>
          </a:prstGeom>
        </p:spPr>
      </p:pic>
    </p:spTree>
    <p:custDataLst>
      <p:tags r:id="rId1"/>
    </p:custDataLst>
    <p:extLst>
      <p:ext uri="{BB962C8B-B14F-4D97-AF65-F5344CB8AC3E}">
        <p14:creationId xmlns:p14="http://schemas.microsoft.com/office/powerpoint/2010/main" val="26348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0C0669-1BA2-454D-97EA-5B2EAF90BC52}"/>
              </a:ext>
            </a:extLst>
          </p:cNvPr>
          <p:cNvPicPr>
            <a:picLocks noChangeAspect="1"/>
          </p:cNvPicPr>
          <p:nvPr/>
        </p:nvPicPr>
        <p:blipFill>
          <a:blip r:embed="rId4"/>
          <a:stretch>
            <a:fillRect/>
          </a:stretch>
        </p:blipFill>
        <p:spPr>
          <a:xfrm>
            <a:off x="1708639" y="1366837"/>
            <a:ext cx="8229600" cy="3895725"/>
          </a:xfrm>
          <a:prstGeom prst="rect">
            <a:avLst/>
          </a:prstGeom>
        </p:spPr>
      </p:pic>
      <p:sp>
        <p:nvSpPr>
          <p:cNvPr id="7" name="Rectangle 6">
            <a:extLst>
              <a:ext uri="{FF2B5EF4-FFF2-40B4-BE49-F238E27FC236}">
                <a16:creationId xmlns:a16="http://schemas.microsoft.com/office/drawing/2014/main" id="{642C255C-A3BA-44D0-82F4-0E4CF300A830}"/>
              </a:ext>
            </a:extLst>
          </p:cNvPr>
          <p:cNvSpPr/>
          <p:nvPr/>
        </p:nvSpPr>
        <p:spPr>
          <a:xfrm>
            <a:off x="2189284" y="4273061"/>
            <a:ext cx="747346" cy="888023"/>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26F7AB9E-C193-4514-A510-E9647A67AE95}"/>
              </a:ext>
            </a:extLst>
          </p:cNvPr>
          <p:cNvSpPr/>
          <p:nvPr/>
        </p:nvSpPr>
        <p:spPr>
          <a:xfrm>
            <a:off x="3546230" y="2655278"/>
            <a:ext cx="747346" cy="2505806"/>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2886DA8-C1CF-43E3-9970-9F887EDE3CD9}"/>
              </a:ext>
            </a:extLst>
          </p:cNvPr>
          <p:cNvSpPr/>
          <p:nvPr/>
        </p:nvSpPr>
        <p:spPr>
          <a:xfrm>
            <a:off x="4903176" y="4193931"/>
            <a:ext cx="747346" cy="967152"/>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2C7EBBFC-C2C4-4A73-A8BE-09A447841240}"/>
              </a:ext>
            </a:extLst>
          </p:cNvPr>
          <p:cNvSpPr/>
          <p:nvPr/>
        </p:nvSpPr>
        <p:spPr>
          <a:xfrm>
            <a:off x="6260122" y="4273061"/>
            <a:ext cx="747346" cy="888023"/>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D365385-61EA-47ED-B71C-C72A0B935E3B}"/>
              </a:ext>
            </a:extLst>
          </p:cNvPr>
          <p:cNvSpPr/>
          <p:nvPr/>
        </p:nvSpPr>
        <p:spPr>
          <a:xfrm>
            <a:off x="7537937" y="4747846"/>
            <a:ext cx="747346" cy="413238"/>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B9D7660C-6C97-48E4-8C5F-D056F3A117EC}"/>
              </a:ext>
            </a:extLst>
          </p:cNvPr>
          <p:cNvSpPr/>
          <p:nvPr/>
        </p:nvSpPr>
        <p:spPr>
          <a:xfrm>
            <a:off x="8815752" y="4193931"/>
            <a:ext cx="747346" cy="967152"/>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B88D4587-4877-4120-A311-B46FD509532F}"/>
              </a:ext>
            </a:extLst>
          </p:cNvPr>
          <p:cNvSpPr/>
          <p:nvPr/>
        </p:nvSpPr>
        <p:spPr>
          <a:xfrm>
            <a:off x="2189284" y="3657600"/>
            <a:ext cx="747346" cy="659423"/>
          </a:xfrm>
          <a:prstGeom prst="rect">
            <a:avLst/>
          </a:prstGeom>
          <a:pattFill prst="wdUpDiag">
            <a:fgClr>
              <a:schemeClr val="accent1">
                <a:lumMod val="40000"/>
                <a:lumOff val="6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67421103-F6DF-4D46-A77A-F985A26439B6}"/>
              </a:ext>
            </a:extLst>
          </p:cNvPr>
          <p:cNvSpPr/>
          <p:nvPr/>
        </p:nvSpPr>
        <p:spPr>
          <a:xfrm>
            <a:off x="6260122" y="1995056"/>
            <a:ext cx="747346" cy="2278006"/>
          </a:xfrm>
          <a:prstGeom prst="rect">
            <a:avLst/>
          </a:prstGeom>
          <a:pattFill prst="wdUpDiag">
            <a:fgClr>
              <a:schemeClr val="accent1">
                <a:lumMod val="40000"/>
                <a:lumOff val="6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B5399069-CDF0-49BA-A647-A44C3879DEB6}"/>
              </a:ext>
            </a:extLst>
          </p:cNvPr>
          <p:cNvSpPr/>
          <p:nvPr/>
        </p:nvSpPr>
        <p:spPr>
          <a:xfrm>
            <a:off x="7537937" y="3343564"/>
            <a:ext cx="747346" cy="1404282"/>
          </a:xfrm>
          <a:prstGeom prst="rect">
            <a:avLst/>
          </a:prstGeom>
          <a:pattFill prst="wdUpDiag">
            <a:fgClr>
              <a:schemeClr val="accent1">
                <a:lumMod val="40000"/>
                <a:lumOff val="6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50601D58-F403-42B4-B892-F0FB10165028}"/>
              </a:ext>
            </a:extLst>
          </p:cNvPr>
          <p:cNvSpPr txBox="1"/>
          <p:nvPr/>
        </p:nvSpPr>
        <p:spPr>
          <a:xfrm>
            <a:off x="2149718" y="4770446"/>
            <a:ext cx="826477" cy="338554"/>
          </a:xfrm>
          <a:prstGeom prst="rect">
            <a:avLst/>
          </a:prstGeom>
          <a:noFill/>
        </p:spPr>
        <p:txBody>
          <a:bodyPr wrap="square" rtlCol="0">
            <a:spAutoFit/>
          </a:bodyPr>
          <a:lstStyle/>
          <a:p>
            <a:r>
              <a:rPr lang="en-GB" sz="1600" dirty="0">
                <a:solidFill>
                  <a:schemeClr val="accent1">
                    <a:lumMod val="75000"/>
                  </a:schemeClr>
                </a:solidFill>
              </a:rPr>
              <a:t>30-50%</a:t>
            </a:r>
          </a:p>
        </p:txBody>
      </p:sp>
      <p:sp>
        <p:nvSpPr>
          <p:cNvPr id="18" name="TextBox 17">
            <a:extLst>
              <a:ext uri="{FF2B5EF4-FFF2-40B4-BE49-F238E27FC236}">
                <a16:creationId xmlns:a16="http://schemas.microsoft.com/office/drawing/2014/main" id="{BD73A3AF-3BAA-459B-BB2D-087E448BAA9F}"/>
              </a:ext>
            </a:extLst>
          </p:cNvPr>
          <p:cNvSpPr txBox="1"/>
          <p:nvPr/>
        </p:nvSpPr>
        <p:spPr>
          <a:xfrm>
            <a:off x="3506664" y="4764153"/>
            <a:ext cx="826477" cy="338554"/>
          </a:xfrm>
          <a:prstGeom prst="rect">
            <a:avLst/>
          </a:prstGeom>
          <a:noFill/>
        </p:spPr>
        <p:txBody>
          <a:bodyPr wrap="square" rtlCol="0">
            <a:spAutoFit/>
          </a:bodyPr>
          <a:lstStyle/>
          <a:p>
            <a:pPr algn="ctr"/>
            <a:r>
              <a:rPr lang="en-GB" sz="1600" dirty="0">
                <a:solidFill>
                  <a:schemeClr val="accent1">
                    <a:lumMod val="75000"/>
                  </a:schemeClr>
                </a:solidFill>
              </a:rPr>
              <a:t>80%</a:t>
            </a:r>
          </a:p>
        </p:txBody>
      </p:sp>
      <p:sp>
        <p:nvSpPr>
          <p:cNvPr id="19" name="TextBox 18">
            <a:extLst>
              <a:ext uri="{FF2B5EF4-FFF2-40B4-BE49-F238E27FC236}">
                <a16:creationId xmlns:a16="http://schemas.microsoft.com/office/drawing/2014/main" id="{6EBFE462-1A10-4D0D-B188-1E5656A2CA80}"/>
              </a:ext>
            </a:extLst>
          </p:cNvPr>
          <p:cNvSpPr txBox="1"/>
          <p:nvPr/>
        </p:nvSpPr>
        <p:spPr>
          <a:xfrm>
            <a:off x="4863610" y="4764153"/>
            <a:ext cx="826477" cy="338554"/>
          </a:xfrm>
          <a:prstGeom prst="rect">
            <a:avLst/>
          </a:prstGeom>
          <a:noFill/>
        </p:spPr>
        <p:txBody>
          <a:bodyPr wrap="square" rtlCol="0">
            <a:spAutoFit/>
          </a:bodyPr>
          <a:lstStyle/>
          <a:p>
            <a:pPr algn="ctr"/>
            <a:r>
              <a:rPr lang="en-GB" sz="1600" dirty="0">
                <a:solidFill>
                  <a:schemeClr val="accent1">
                    <a:lumMod val="75000"/>
                  </a:schemeClr>
                </a:solidFill>
              </a:rPr>
              <a:t>33%</a:t>
            </a:r>
          </a:p>
        </p:txBody>
      </p:sp>
      <p:sp>
        <p:nvSpPr>
          <p:cNvPr id="21" name="TextBox 20">
            <a:extLst>
              <a:ext uri="{FF2B5EF4-FFF2-40B4-BE49-F238E27FC236}">
                <a16:creationId xmlns:a16="http://schemas.microsoft.com/office/drawing/2014/main" id="{AC29D695-2154-4331-9EDC-EE32ADD2E138}"/>
              </a:ext>
            </a:extLst>
          </p:cNvPr>
          <p:cNvSpPr txBox="1"/>
          <p:nvPr/>
        </p:nvSpPr>
        <p:spPr>
          <a:xfrm>
            <a:off x="6180991" y="4768203"/>
            <a:ext cx="942240" cy="338554"/>
          </a:xfrm>
          <a:prstGeom prst="rect">
            <a:avLst/>
          </a:prstGeom>
          <a:noFill/>
        </p:spPr>
        <p:txBody>
          <a:bodyPr wrap="square" rtlCol="0">
            <a:spAutoFit/>
          </a:bodyPr>
          <a:lstStyle/>
          <a:p>
            <a:r>
              <a:rPr lang="en-GB" sz="1600" dirty="0">
                <a:solidFill>
                  <a:schemeClr val="accent1">
                    <a:lumMod val="75000"/>
                  </a:schemeClr>
                </a:solidFill>
              </a:rPr>
              <a:t>30-100%</a:t>
            </a:r>
          </a:p>
        </p:txBody>
      </p:sp>
      <p:sp>
        <p:nvSpPr>
          <p:cNvPr id="22" name="TextBox 21">
            <a:extLst>
              <a:ext uri="{FF2B5EF4-FFF2-40B4-BE49-F238E27FC236}">
                <a16:creationId xmlns:a16="http://schemas.microsoft.com/office/drawing/2014/main" id="{241FDA0F-2203-43CA-91A5-9D9C41CE0A80}"/>
              </a:ext>
            </a:extLst>
          </p:cNvPr>
          <p:cNvSpPr txBox="1"/>
          <p:nvPr/>
        </p:nvSpPr>
        <p:spPr>
          <a:xfrm>
            <a:off x="7533028" y="4764153"/>
            <a:ext cx="826477" cy="338554"/>
          </a:xfrm>
          <a:prstGeom prst="rect">
            <a:avLst/>
          </a:prstGeom>
          <a:noFill/>
        </p:spPr>
        <p:txBody>
          <a:bodyPr wrap="square" rtlCol="0">
            <a:spAutoFit/>
          </a:bodyPr>
          <a:lstStyle/>
          <a:p>
            <a:r>
              <a:rPr lang="en-GB" sz="1600" dirty="0">
                <a:solidFill>
                  <a:schemeClr val="accent1">
                    <a:lumMod val="75000"/>
                  </a:schemeClr>
                </a:solidFill>
              </a:rPr>
              <a:t>13-56%</a:t>
            </a:r>
          </a:p>
        </p:txBody>
      </p:sp>
      <p:sp>
        <p:nvSpPr>
          <p:cNvPr id="23" name="TextBox 22">
            <a:extLst>
              <a:ext uri="{FF2B5EF4-FFF2-40B4-BE49-F238E27FC236}">
                <a16:creationId xmlns:a16="http://schemas.microsoft.com/office/drawing/2014/main" id="{4810A270-C5B8-4917-8CE7-7389D104FF75}"/>
              </a:ext>
            </a:extLst>
          </p:cNvPr>
          <p:cNvSpPr txBox="1"/>
          <p:nvPr/>
        </p:nvSpPr>
        <p:spPr>
          <a:xfrm>
            <a:off x="8776186" y="4786433"/>
            <a:ext cx="826477" cy="338554"/>
          </a:xfrm>
          <a:prstGeom prst="rect">
            <a:avLst/>
          </a:prstGeom>
          <a:noFill/>
        </p:spPr>
        <p:txBody>
          <a:bodyPr wrap="square" rtlCol="0">
            <a:spAutoFit/>
          </a:bodyPr>
          <a:lstStyle/>
          <a:p>
            <a:pPr algn="ctr"/>
            <a:r>
              <a:rPr lang="en-GB" sz="1600" dirty="0">
                <a:solidFill>
                  <a:schemeClr val="accent1">
                    <a:lumMod val="75000"/>
                  </a:schemeClr>
                </a:solidFill>
              </a:rPr>
              <a:t>33%</a:t>
            </a:r>
          </a:p>
        </p:txBody>
      </p:sp>
    </p:spTree>
    <p:custDataLst>
      <p:tags r:id="rId1"/>
    </p:custDataLst>
    <p:extLst>
      <p:ext uri="{BB962C8B-B14F-4D97-AF65-F5344CB8AC3E}">
        <p14:creationId xmlns:p14="http://schemas.microsoft.com/office/powerpoint/2010/main" val="2489146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3B2850-D5FB-4F99-B6C5-2BA7D001A287}"/>
              </a:ext>
            </a:extLst>
          </p:cNvPr>
          <p:cNvSpPr/>
          <p:nvPr/>
        </p:nvSpPr>
        <p:spPr>
          <a:xfrm>
            <a:off x="902677" y="566678"/>
            <a:ext cx="8564596" cy="4832092"/>
          </a:xfrm>
          <a:prstGeom prst="rect">
            <a:avLst/>
          </a:prstGeom>
        </p:spPr>
        <p:txBody>
          <a:bodyPr wrap="square">
            <a:spAutoFit/>
          </a:bodyPr>
          <a:lstStyle/>
          <a:p>
            <a:r>
              <a:rPr lang="en-GB" b="1" i="0" u="sng" dirty="0">
                <a:solidFill>
                  <a:schemeClr val="accent1">
                    <a:lumMod val="75000"/>
                  </a:schemeClr>
                </a:solidFill>
                <a:effectLst/>
              </a:rPr>
              <a:t>INCIDENTS OF </a:t>
            </a:r>
            <a:r>
              <a:rPr lang="en-GB" b="1" u="sng" dirty="0">
                <a:solidFill>
                  <a:schemeClr val="accent1">
                    <a:lumMod val="75000"/>
                  </a:schemeClr>
                </a:solidFill>
              </a:rPr>
              <a:t>DYSPHAGIA IN PAEDIATRICS</a:t>
            </a:r>
            <a:r>
              <a:rPr lang="en-GB" b="1" i="0" u="sng" dirty="0">
                <a:solidFill>
                  <a:schemeClr val="accent1">
                    <a:lumMod val="75000"/>
                  </a:schemeClr>
                </a:solidFill>
                <a:effectLst/>
              </a:rPr>
              <a:t> </a:t>
            </a:r>
          </a:p>
          <a:p>
            <a:endParaRPr lang="en-GB" b="1" i="0" u="sng" dirty="0">
              <a:solidFill>
                <a:schemeClr val="accent1">
                  <a:lumMod val="75000"/>
                </a:schemeClr>
              </a:solidFill>
              <a:effectLst/>
            </a:endParaRPr>
          </a:p>
          <a:p>
            <a:r>
              <a:rPr lang="en-GB" sz="1600" dirty="0">
                <a:solidFill>
                  <a:schemeClr val="accent1">
                    <a:lumMod val="75000"/>
                  </a:schemeClr>
                </a:solidFill>
              </a:rPr>
              <a:t>Studies have shown that between 25% and 45% of typically developing children have</a:t>
            </a:r>
          </a:p>
          <a:p>
            <a:r>
              <a:rPr lang="en-GB" sz="1600" dirty="0">
                <a:solidFill>
                  <a:schemeClr val="accent1">
                    <a:lumMod val="75000"/>
                  </a:schemeClr>
                </a:solidFill>
              </a:rPr>
              <a:t>a feeding difficulty.</a:t>
            </a:r>
          </a:p>
          <a:p>
            <a:endParaRPr lang="en-GB" sz="1600" dirty="0">
              <a:solidFill>
                <a:schemeClr val="accent1">
                  <a:lumMod val="75000"/>
                </a:schemeClr>
              </a:solidFill>
            </a:endParaRPr>
          </a:p>
          <a:p>
            <a:r>
              <a:rPr lang="en-GB" sz="1600" dirty="0">
                <a:solidFill>
                  <a:schemeClr val="accent1">
                    <a:lumMod val="75000"/>
                  </a:schemeClr>
                </a:solidFill>
              </a:rPr>
              <a:t>The instance may be higher in some populations:</a:t>
            </a:r>
          </a:p>
          <a:p>
            <a:endParaRPr lang="en-GB" sz="1600" dirty="0">
              <a:solidFill>
                <a:schemeClr val="accent1">
                  <a:lumMod val="75000"/>
                </a:schemeClr>
              </a:solidFill>
            </a:endParaRPr>
          </a:p>
          <a:p>
            <a:pPr marL="285750" indent="-285750">
              <a:buFont typeface="Courier New" panose="02070309020205020404" pitchFamily="49" charset="0"/>
              <a:buChar char="o"/>
            </a:pPr>
            <a:r>
              <a:rPr lang="en-GB" sz="1600" dirty="0">
                <a:solidFill>
                  <a:schemeClr val="accent1">
                    <a:lumMod val="75000"/>
                  </a:schemeClr>
                </a:solidFill>
              </a:rPr>
              <a:t>Cerebral Palsy</a:t>
            </a:r>
          </a:p>
          <a:p>
            <a:pPr marL="285750" indent="-285750">
              <a:buFont typeface="Courier New" panose="02070309020205020404" pitchFamily="49" charset="0"/>
              <a:buChar char="o"/>
            </a:pPr>
            <a:r>
              <a:rPr lang="en-GB" sz="1600" dirty="0">
                <a:solidFill>
                  <a:schemeClr val="accent1">
                    <a:lumMod val="75000"/>
                  </a:schemeClr>
                </a:solidFill>
              </a:rPr>
              <a:t>Intellectual Disability</a:t>
            </a:r>
          </a:p>
          <a:p>
            <a:pPr marL="285750" indent="-285750">
              <a:buFont typeface="Courier New" panose="02070309020205020404" pitchFamily="49" charset="0"/>
              <a:buChar char="o"/>
            </a:pPr>
            <a:r>
              <a:rPr lang="en-GB" sz="1600" dirty="0">
                <a:solidFill>
                  <a:schemeClr val="accent1">
                    <a:lumMod val="75000"/>
                  </a:schemeClr>
                </a:solidFill>
              </a:rPr>
              <a:t>Genetic Syndromes</a:t>
            </a:r>
          </a:p>
          <a:p>
            <a:endParaRPr lang="en-GB" sz="1600" dirty="0">
              <a:solidFill>
                <a:schemeClr val="accent1">
                  <a:lumMod val="75000"/>
                </a:schemeClr>
              </a:solidFill>
            </a:endParaRPr>
          </a:p>
          <a:p>
            <a:r>
              <a:rPr lang="en-GB" sz="1600" dirty="0">
                <a:solidFill>
                  <a:schemeClr val="accent1">
                    <a:lumMod val="75000"/>
                  </a:schemeClr>
                </a:solidFill>
              </a:rPr>
              <a:t>It is important to note that dysphagia is seen as common occurrence during the </a:t>
            </a:r>
          </a:p>
          <a:p>
            <a:r>
              <a:rPr lang="en-GB" sz="1600" dirty="0">
                <a:solidFill>
                  <a:schemeClr val="accent1">
                    <a:lumMod val="75000"/>
                  </a:schemeClr>
                </a:solidFill>
              </a:rPr>
              <a:t>aging process.</a:t>
            </a:r>
          </a:p>
          <a:p>
            <a:endParaRPr lang="en-GB" sz="1600" dirty="0">
              <a:solidFill>
                <a:schemeClr val="accent1">
                  <a:lumMod val="75000"/>
                </a:schemeClr>
              </a:solidFill>
            </a:endParaRPr>
          </a:p>
          <a:p>
            <a:r>
              <a:rPr lang="en-GB" sz="1600" dirty="0">
                <a:solidFill>
                  <a:schemeClr val="accent1">
                    <a:lumMod val="75000"/>
                  </a:schemeClr>
                </a:solidFill>
              </a:rPr>
              <a:t>Up to 15% of people over 65 living independently have signs and symptoms of dysphagia. </a:t>
            </a:r>
          </a:p>
          <a:p>
            <a:endParaRPr lang="en-GB" sz="1600" dirty="0">
              <a:solidFill>
                <a:schemeClr val="accent1">
                  <a:lumMod val="75000"/>
                </a:schemeClr>
              </a:solidFill>
            </a:endParaRPr>
          </a:p>
          <a:p>
            <a:r>
              <a:rPr lang="en-GB" sz="1600" dirty="0">
                <a:solidFill>
                  <a:schemeClr val="accent1">
                    <a:lumMod val="75000"/>
                  </a:schemeClr>
                </a:solidFill>
              </a:rPr>
              <a:t>The most common factor in most cases are the muscles in the throat weaken with age.</a:t>
            </a:r>
          </a:p>
          <a:p>
            <a:endParaRPr lang="en-GB" sz="1600" dirty="0">
              <a:solidFill>
                <a:schemeClr val="accent1">
                  <a:lumMod val="75000"/>
                </a:schemeClr>
              </a:solidFill>
            </a:endParaRPr>
          </a:p>
          <a:p>
            <a:endParaRPr lang="en-GB" sz="1600" dirty="0">
              <a:solidFill>
                <a:schemeClr val="accent1">
                  <a:lumMod val="75000"/>
                </a:schemeClr>
              </a:solidFill>
            </a:endParaRPr>
          </a:p>
        </p:txBody>
      </p:sp>
      <p:pic>
        <p:nvPicPr>
          <p:cNvPr id="1026" name="Picture 2" descr="Related image">
            <a:extLst>
              <a:ext uri="{FF2B5EF4-FFF2-40B4-BE49-F238E27FC236}">
                <a16:creationId xmlns:a16="http://schemas.microsoft.com/office/drawing/2014/main" id="{4FF13C2F-9921-4E31-887B-A2475714A0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3311" y="862242"/>
            <a:ext cx="1668522" cy="1668522"/>
          </a:xfrm>
          <a:prstGeom prst="rect">
            <a:avLst/>
          </a:prstGeom>
          <a:noFill/>
          <a:effectLst>
            <a:outerShdw blurRad="152400" dist="317500" dir="5400000" sx="90000" sy="-19000" rotWithShape="0">
              <a:prstClr val="black">
                <a:alpha val="15000"/>
              </a:prstClr>
            </a:outerShdw>
          </a:effectLst>
          <a:extLst>
            <a:ext uri="{909E8E84-426E-40DD-AFC4-6F175D3DCCD1}">
              <a14:hiddenFill xmlns:a14="http://schemas.microsoft.com/office/drawing/2010/main">
                <a:solidFill>
                  <a:srgbClr val="FFFFFF"/>
                </a:solidFill>
              </a14:hiddenFill>
            </a:ext>
          </a:extLst>
        </p:spPr>
      </p:pic>
      <p:pic>
        <p:nvPicPr>
          <p:cNvPr id="1032" name="Picture 8" descr="Related image">
            <a:extLst>
              <a:ext uri="{FF2B5EF4-FFF2-40B4-BE49-F238E27FC236}">
                <a16:creationId xmlns:a16="http://schemas.microsoft.com/office/drawing/2014/main" id="{724C6456-F6F9-4D4A-A2DC-C86D90E59691}"/>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8565369" y="3157883"/>
            <a:ext cx="1545159" cy="1545159"/>
          </a:xfrm>
          <a:prstGeom prst="rect">
            <a:avLst/>
          </a:prstGeom>
          <a:noFill/>
          <a:effectLst>
            <a:outerShdw blurRad="152400" dist="317500" dir="5400000" sx="90000" sy="-19000" rotWithShape="0">
              <a:prstClr val="black">
                <a:alpha val="15000"/>
              </a:prst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76086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FD8B4E-222E-465B-BEE7-4B1BB7287EF7}"/>
              </a:ext>
            </a:extLst>
          </p:cNvPr>
          <p:cNvSpPr/>
          <p:nvPr/>
        </p:nvSpPr>
        <p:spPr>
          <a:xfrm>
            <a:off x="902677" y="455842"/>
            <a:ext cx="10910632" cy="5570756"/>
          </a:xfrm>
          <a:prstGeom prst="rect">
            <a:avLst/>
          </a:prstGeom>
        </p:spPr>
        <p:txBody>
          <a:bodyPr wrap="square">
            <a:spAutoFit/>
          </a:bodyPr>
          <a:lstStyle/>
          <a:p>
            <a:r>
              <a:rPr lang="en-GB" b="1" u="sng" dirty="0">
                <a:solidFill>
                  <a:schemeClr val="accent1">
                    <a:lumMod val="75000"/>
                  </a:schemeClr>
                </a:solidFill>
              </a:rPr>
              <a:t>THE CONSEQUENCES OF DYSPHAGIA</a:t>
            </a:r>
            <a:endParaRPr lang="en-GB" b="1" i="0" u="sng" dirty="0">
              <a:solidFill>
                <a:schemeClr val="accent1">
                  <a:lumMod val="75000"/>
                </a:schemeClr>
              </a:solidFill>
              <a:effectLst/>
            </a:endParaRPr>
          </a:p>
          <a:p>
            <a:endParaRPr lang="en-GB" b="1" i="0" u="sng" dirty="0">
              <a:solidFill>
                <a:schemeClr val="accent1">
                  <a:lumMod val="75000"/>
                </a:schemeClr>
              </a:solidFill>
              <a:effectLst/>
            </a:endParaRPr>
          </a:p>
          <a:p>
            <a:r>
              <a:rPr lang="en-GB" sz="1600" dirty="0">
                <a:solidFill>
                  <a:schemeClr val="accent1">
                    <a:lumMod val="75000"/>
                  </a:schemeClr>
                </a:solidFill>
              </a:rPr>
              <a:t>Consequences of dysphagia range from mild to severe. </a:t>
            </a:r>
          </a:p>
          <a:p>
            <a:endParaRPr lang="en-GB" sz="1600" dirty="0">
              <a:solidFill>
                <a:schemeClr val="accent1">
                  <a:lumMod val="75000"/>
                </a:schemeClr>
              </a:solidFill>
            </a:endParaRPr>
          </a:p>
          <a:p>
            <a:r>
              <a:rPr lang="en-GB" sz="1600" dirty="0">
                <a:solidFill>
                  <a:schemeClr val="accent1">
                    <a:lumMod val="75000"/>
                  </a:schemeClr>
                </a:solidFill>
              </a:rPr>
              <a:t>If food or drink were to enter an airway, the natural reaction would be to cough. This is a mild consequence of dysphagia.</a:t>
            </a:r>
          </a:p>
          <a:p>
            <a:endParaRPr lang="en-GB" sz="1600" dirty="0">
              <a:solidFill>
                <a:schemeClr val="accent1">
                  <a:lumMod val="75000"/>
                </a:schemeClr>
              </a:solidFill>
            </a:endParaRPr>
          </a:p>
          <a:p>
            <a:r>
              <a:rPr lang="en-GB" sz="1600" dirty="0">
                <a:solidFill>
                  <a:schemeClr val="accent1">
                    <a:lumMod val="75000"/>
                  </a:schemeClr>
                </a:solidFill>
              </a:rPr>
              <a:t> </a:t>
            </a:r>
          </a:p>
          <a:p>
            <a:endParaRPr lang="en-GB" sz="1600" dirty="0">
              <a:solidFill>
                <a:schemeClr val="accent1">
                  <a:lumMod val="75000"/>
                </a:schemeClr>
              </a:solidFill>
            </a:endParaRPr>
          </a:p>
          <a:p>
            <a:endParaRPr lang="en-GB" sz="1600" dirty="0">
              <a:solidFill>
                <a:schemeClr val="accent1">
                  <a:lumMod val="75000"/>
                </a:schemeClr>
              </a:solidFill>
            </a:endParaRPr>
          </a:p>
          <a:p>
            <a:r>
              <a:rPr lang="en-GB" sz="1600" dirty="0">
                <a:solidFill>
                  <a:schemeClr val="accent1">
                    <a:lumMod val="75000"/>
                  </a:schemeClr>
                </a:solidFill>
              </a:rPr>
              <a:t>Now imagine that the cough is too weak to help push the food or drink out of airway and the food or drink enters the lungs and stays there which will result in a chest infection or Pneumonia particularly if this happens often. This is a serious consequence of dysphagia.</a:t>
            </a:r>
          </a:p>
          <a:p>
            <a:endParaRPr lang="en-GB" sz="1600" dirty="0">
              <a:solidFill>
                <a:schemeClr val="accent1">
                  <a:lumMod val="75000"/>
                </a:schemeClr>
              </a:solidFill>
            </a:endParaRPr>
          </a:p>
          <a:p>
            <a:endParaRPr lang="en-GB" sz="1600" dirty="0">
              <a:solidFill>
                <a:schemeClr val="accent1">
                  <a:lumMod val="75000"/>
                </a:schemeClr>
              </a:solidFill>
            </a:endParaRPr>
          </a:p>
          <a:p>
            <a:endParaRPr lang="en-GB" sz="1600" dirty="0">
              <a:solidFill>
                <a:schemeClr val="accent1">
                  <a:lumMod val="75000"/>
                </a:schemeClr>
              </a:solidFill>
            </a:endParaRPr>
          </a:p>
          <a:p>
            <a:endParaRPr lang="en-GB" sz="1600" dirty="0">
              <a:solidFill>
                <a:schemeClr val="accent1">
                  <a:lumMod val="75000"/>
                </a:schemeClr>
              </a:solidFill>
            </a:endParaRPr>
          </a:p>
          <a:p>
            <a:r>
              <a:rPr lang="en-GB" sz="1600" dirty="0">
                <a:solidFill>
                  <a:schemeClr val="accent1">
                    <a:lumMod val="75000"/>
                  </a:schemeClr>
                </a:solidFill>
              </a:rPr>
              <a:t>Now imagine that the food that went down the wrong way is a large chunk of food that blocks the airway. This is a dangerous and potentially fatal consequence of dysphagia called chocking.</a:t>
            </a:r>
          </a:p>
          <a:p>
            <a:endParaRPr lang="en-GB" sz="1600" dirty="0">
              <a:solidFill>
                <a:schemeClr val="accent1">
                  <a:lumMod val="75000"/>
                </a:schemeClr>
              </a:solidFill>
            </a:endParaRPr>
          </a:p>
          <a:p>
            <a:endParaRPr lang="en-GB" sz="1600" dirty="0">
              <a:solidFill>
                <a:schemeClr val="accent1">
                  <a:lumMod val="75000"/>
                </a:schemeClr>
              </a:solidFill>
            </a:endParaRPr>
          </a:p>
          <a:p>
            <a:endParaRPr lang="en-GB" sz="1600" dirty="0">
              <a:solidFill>
                <a:schemeClr val="accent1">
                  <a:lumMod val="75000"/>
                </a:schemeClr>
              </a:solidFill>
            </a:endParaRPr>
          </a:p>
          <a:p>
            <a:endParaRPr lang="en-GB" sz="1600" dirty="0">
              <a:solidFill>
                <a:schemeClr val="accent1">
                  <a:lumMod val="75000"/>
                </a:schemeClr>
              </a:solidFill>
            </a:endParaRPr>
          </a:p>
        </p:txBody>
      </p:sp>
      <p:sp>
        <p:nvSpPr>
          <p:cNvPr id="3" name="Rectangle: Rounded Corners 2">
            <a:extLst>
              <a:ext uri="{FF2B5EF4-FFF2-40B4-BE49-F238E27FC236}">
                <a16:creationId xmlns:a16="http://schemas.microsoft.com/office/drawing/2014/main" id="{A51E7620-B5D5-4532-B2CE-4A365ADA0EEE}"/>
              </a:ext>
            </a:extLst>
          </p:cNvPr>
          <p:cNvSpPr/>
          <p:nvPr/>
        </p:nvSpPr>
        <p:spPr>
          <a:xfrm>
            <a:off x="1505527" y="2004291"/>
            <a:ext cx="1440873" cy="5080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accent1">
                    <a:lumMod val="75000"/>
                  </a:schemeClr>
                </a:solidFill>
              </a:rPr>
              <a:t>Coughing</a:t>
            </a:r>
            <a:endParaRPr lang="en-GB" dirty="0">
              <a:solidFill>
                <a:schemeClr val="accent1">
                  <a:lumMod val="75000"/>
                </a:schemeClr>
              </a:solidFill>
            </a:endParaRPr>
          </a:p>
        </p:txBody>
      </p:sp>
      <p:sp>
        <p:nvSpPr>
          <p:cNvPr id="4" name="Arrow: Left 3">
            <a:extLst>
              <a:ext uri="{FF2B5EF4-FFF2-40B4-BE49-F238E27FC236}">
                <a16:creationId xmlns:a16="http://schemas.microsoft.com/office/drawing/2014/main" id="{1ED30F21-1480-4A79-80B6-3FA2D6058AD5}"/>
              </a:ext>
            </a:extLst>
          </p:cNvPr>
          <p:cNvSpPr/>
          <p:nvPr/>
        </p:nvSpPr>
        <p:spPr>
          <a:xfrm flipH="1">
            <a:off x="3149599" y="2128982"/>
            <a:ext cx="517237" cy="258618"/>
          </a:xfrm>
          <a:prstGeom prst="lef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98D7009D-16E6-4A75-ADF5-F2DB470824E4}"/>
              </a:ext>
            </a:extLst>
          </p:cNvPr>
          <p:cNvSpPr/>
          <p:nvPr/>
        </p:nvSpPr>
        <p:spPr>
          <a:xfrm>
            <a:off x="3870035" y="2004291"/>
            <a:ext cx="1440873" cy="5080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accent1">
                    <a:lumMod val="75000"/>
                  </a:schemeClr>
                </a:solidFill>
              </a:rPr>
              <a:t>Clears Airway</a:t>
            </a:r>
          </a:p>
        </p:txBody>
      </p:sp>
      <p:sp>
        <p:nvSpPr>
          <p:cNvPr id="6" name="Rectangle: Rounded Corners 5">
            <a:extLst>
              <a:ext uri="{FF2B5EF4-FFF2-40B4-BE49-F238E27FC236}">
                <a16:creationId xmlns:a16="http://schemas.microsoft.com/office/drawing/2014/main" id="{34858C44-2B8E-43D6-B0D6-81F19A644448}"/>
              </a:ext>
            </a:extLst>
          </p:cNvPr>
          <p:cNvSpPr/>
          <p:nvPr/>
        </p:nvSpPr>
        <p:spPr>
          <a:xfrm>
            <a:off x="1505527" y="3658959"/>
            <a:ext cx="1440873" cy="5080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accent1">
                    <a:lumMod val="75000"/>
                  </a:schemeClr>
                </a:solidFill>
              </a:rPr>
              <a:t>Coughing too week to clear</a:t>
            </a:r>
            <a:endParaRPr lang="en-GB" dirty="0">
              <a:solidFill>
                <a:schemeClr val="accent1">
                  <a:lumMod val="75000"/>
                </a:schemeClr>
              </a:solidFill>
            </a:endParaRPr>
          </a:p>
        </p:txBody>
      </p:sp>
      <p:sp>
        <p:nvSpPr>
          <p:cNvPr id="7" name="Arrow: Left 6">
            <a:extLst>
              <a:ext uri="{FF2B5EF4-FFF2-40B4-BE49-F238E27FC236}">
                <a16:creationId xmlns:a16="http://schemas.microsoft.com/office/drawing/2014/main" id="{F3DF6B09-2317-4E35-9A01-85E633774191}"/>
              </a:ext>
            </a:extLst>
          </p:cNvPr>
          <p:cNvSpPr/>
          <p:nvPr/>
        </p:nvSpPr>
        <p:spPr>
          <a:xfrm flipH="1">
            <a:off x="3149599" y="3802122"/>
            <a:ext cx="517237" cy="258618"/>
          </a:xfrm>
          <a:prstGeom prst="lef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0C3BE327-5E7A-4080-8DB4-0907FC6929AD}"/>
              </a:ext>
            </a:extLst>
          </p:cNvPr>
          <p:cNvSpPr/>
          <p:nvPr/>
        </p:nvSpPr>
        <p:spPr>
          <a:xfrm>
            <a:off x="3870034" y="3677431"/>
            <a:ext cx="1440873" cy="5080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accent1">
                    <a:lumMod val="75000"/>
                  </a:schemeClr>
                </a:solidFill>
              </a:rPr>
              <a:t>Food or drink enters lungs</a:t>
            </a:r>
          </a:p>
        </p:txBody>
      </p:sp>
      <p:sp>
        <p:nvSpPr>
          <p:cNvPr id="9" name="Arrow: Left 8">
            <a:extLst>
              <a:ext uri="{FF2B5EF4-FFF2-40B4-BE49-F238E27FC236}">
                <a16:creationId xmlns:a16="http://schemas.microsoft.com/office/drawing/2014/main" id="{B4FE7F42-3E59-45E8-928A-F3CF35AAD030}"/>
              </a:ext>
            </a:extLst>
          </p:cNvPr>
          <p:cNvSpPr/>
          <p:nvPr/>
        </p:nvSpPr>
        <p:spPr>
          <a:xfrm flipH="1">
            <a:off x="5514105" y="3783650"/>
            <a:ext cx="517237" cy="258618"/>
          </a:xfrm>
          <a:prstGeom prst="lef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6BF97EEE-ED6E-4306-9990-C3F8C2AD9D96}"/>
              </a:ext>
            </a:extLst>
          </p:cNvPr>
          <p:cNvSpPr/>
          <p:nvPr/>
        </p:nvSpPr>
        <p:spPr>
          <a:xfrm>
            <a:off x="6234540" y="3661268"/>
            <a:ext cx="1588660" cy="508000"/>
          </a:xfrm>
          <a:prstGeom prst="roundRect">
            <a:avLst/>
          </a:prstGeom>
          <a:gradFill flip="none" rotWithShape="1">
            <a:gsLst>
              <a:gs pos="0">
                <a:srgbClr val="FF5753"/>
              </a:gs>
              <a:gs pos="50000">
                <a:schemeClr val="bg1"/>
              </a:gs>
              <a:gs pos="100000">
                <a:srgbClr val="FF5753"/>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accent1">
                    <a:lumMod val="75000"/>
                  </a:schemeClr>
                </a:solidFill>
              </a:rPr>
              <a:t>Chest infection or Pneumonia</a:t>
            </a:r>
          </a:p>
        </p:txBody>
      </p:sp>
      <p:sp>
        <p:nvSpPr>
          <p:cNvPr id="12" name="Rectangle: Rounded Corners 11">
            <a:extLst>
              <a:ext uri="{FF2B5EF4-FFF2-40B4-BE49-F238E27FC236}">
                <a16:creationId xmlns:a16="http://schemas.microsoft.com/office/drawing/2014/main" id="{AE52EC9F-9D42-4E07-B4AC-611386B92565}"/>
              </a:ext>
            </a:extLst>
          </p:cNvPr>
          <p:cNvSpPr/>
          <p:nvPr/>
        </p:nvSpPr>
        <p:spPr>
          <a:xfrm>
            <a:off x="1505527" y="5033934"/>
            <a:ext cx="1440873" cy="5080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accent1">
                    <a:lumMod val="75000"/>
                  </a:schemeClr>
                </a:solidFill>
              </a:rPr>
              <a:t>Food or drink enters lungs</a:t>
            </a:r>
          </a:p>
        </p:txBody>
      </p:sp>
      <p:sp>
        <p:nvSpPr>
          <p:cNvPr id="13" name="Rectangle: Rounded Corners 12">
            <a:extLst>
              <a:ext uri="{FF2B5EF4-FFF2-40B4-BE49-F238E27FC236}">
                <a16:creationId xmlns:a16="http://schemas.microsoft.com/office/drawing/2014/main" id="{9505B99C-23BD-4B0D-8FFA-91781AB482ED}"/>
              </a:ext>
            </a:extLst>
          </p:cNvPr>
          <p:cNvSpPr/>
          <p:nvPr/>
        </p:nvSpPr>
        <p:spPr>
          <a:xfrm>
            <a:off x="3796140" y="5033934"/>
            <a:ext cx="1588660" cy="508000"/>
          </a:xfrm>
          <a:prstGeom prst="roundRect">
            <a:avLst/>
          </a:prstGeom>
          <a:gradFill flip="none" rotWithShape="1">
            <a:gsLst>
              <a:gs pos="0">
                <a:srgbClr val="FF5753"/>
              </a:gs>
              <a:gs pos="50000">
                <a:schemeClr val="bg1"/>
              </a:gs>
              <a:gs pos="100000">
                <a:srgbClr val="FF5753"/>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accent1">
                    <a:lumMod val="75000"/>
                  </a:schemeClr>
                </a:solidFill>
              </a:rPr>
              <a:t>Choking</a:t>
            </a:r>
          </a:p>
        </p:txBody>
      </p:sp>
      <p:sp>
        <p:nvSpPr>
          <p:cNvPr id="14" name="Arrow: Left 13">
            <a:extLst>
              <a:ext uri="{FF2B5EF4-FFF2-40B4-BE49-F238E27FC236}">
                <a16:creationId xmlns:a16="http://schemas.microsoft.com/office/drawing/2014/main" id="{3D76296A-93F5-4AB1-A711-C8A21434A7A8}"/>
              </a:ext>
            </a:extLst>
          </p:cNvPr>
          <p:cNvSpPr/>
          <p:nvPr/>
        </p:nvSpPr>
        <p:spPr>
          <a:xfrm flipH="1">
            <a:off x="3112651" y="5156316"/>
            <a:ext cx="517237" cy="258618"/>
          </a:xfrm>
          <a:prstGeom prst="lef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45576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E709976-D0A9-4677-B97D-DA66C2E4FCE4}"/>
              </a:ext>
            </a:extLst>
          </p:cNvPr>
          <p:cNvSpPr/>
          <p:nvPr/>
        </p:nvSpPr>
        <p:spPr>
          <a:xfrm>
            <a:off x="902677" y="455842"/>
            <a:ext cx="10910632" cy="4339650"/>
          </a:xfrm>
          <a:prstGeom prst="rect">
            <a:avLst/>
          </a:prstGeom>
        </p:spPr>
        <p:txBody>
          <a:bodyPr wrap="square">
            <a:spAutoFit/>
          </a:bodyPr>
          <a:lstStyle/>
          <a:p>
            <a:r>
              <a:rPr lang="en-GB" b="1" u="sng" dirty="0">
                <a:solidFill>
                  <a:schemeClr val="accent1">
                    <a:lumMod val="75000"/>
                  </a:schemeClr>
                </a:solidFill>
              </a:rPr>
              <a:t>THE CONSEQUENCES OF DYSPHAGIA</a:t>
            </a:r>
            <a:endParaRPr lang="en-GB" b="1" i="0" u="sng" dirty="0">
              <a:solidFill>
                <a:schemeClr val="accent1">
                  <a:lumMod val="75000"/>
                </a:schemeClr>
              </a:solidFill>
              <a:effectLst/>
            </a:endParaRPr>
          </a:p>
          <a:p>
            <a:endParaRPr lang="en-GB" b="1" i="0" u="sng" dirty="0">
              <a:solidFill>
                <a:schemeClr val="accent1">
                  <a:lumMod val="75000"/>
                </a:schemeClr>
              </a:solidFill>
              <a:effectLst/>
            </a:endParaRPr>
          </a:p>
          <a:p>
            <a:r>
              <a:rPr lang="en-GB" sz="1600" dirty="0">
                <a:solidFill>
                  <a:schemeClr val="accent1">
                    <a:lumMod val="75000"/>
                  </a:schemeClr>
                </a:solidFill>
              </a:rPr>
              <a:t>There are also many indirect consequences that include:</a:t>
            </a:r>
          </a:p>
          <a:p>
            <a:endParaRPr lang="en-GB" sz="1600" dirty="0">
              <a:solidFill>
                <a:schemeClr val="accent1">
                  <a:lumMod val="75000"/>
                </a:schemeClr>
              </a:solidFill>
            </a:endParaRPr>
          </a:p>
          <a:p>
            <a:pPr marL="285750" indent="-285750">
              <a:buFont typeface="Arial" panose="020B0604020202020204" pitchFamily="34" charset="0"/>
              <a:buChar char="•"/>
            </a:pPr>
            <a:r>
              <a:rPr lang="en-GB" sz="1600" dirty="0">
                <a:solidFill>
                  <a:schemeClr val="accent1">
                    <a:lumMod val="75000"/>
                  </a:schemeClr>
                </a:solidFill>
              </a:rPr>
              <a:t>Weight loss or malnutrition</a:t>
            </a:r>
          </a:p>
          <a:p>
            <a:pPr marL="285750" indent="-285750">
              <a:buFont typeface="Arial" panose="020B0604020202020204" pitchFamily="34" charset="0"/>
              <a:buChar char="•"/>
            </a:pPr>
            <a:r>
              <a:rPr lang="en-GB" sz="1600" dirty="0">
                <a:solidFill>
                  <a:schemeClr val="accent1">
                    <a:lumMod val="75000"/>
                  </a:schemeClr>
                </a:solidFill>
              </a:rPr>
              <a:t>Dehydration</a:t>
            </a:r>
          </a:p>
          <a:p>
            <a:pPr marL="285750" indent="-285750">
              <a:buFont typeface="Arial" panose="020B0604020202020204" pitchFamily="34" charset="0"/>
              <a:buChar char="•"/>
            </a:pPr>
            <a:r>
              <a:rPr lang="en-GB" sz="1600" dirty="0">
                <a:solidFill>
                  <a:schemeClr val="accent1">
                    <a:lumMod val="75000"/>
                  </a:schemeClr>
                </a:solidFill>
              </a:rPr>
              <a:t>Depression and anxiety</a:t>
            </a:r>
          </a:p>
          <a:p>
            <a:pPr marL="285750" indent="-285750">
              <a:buFont typeface="Arial" panose="020B0604020202020204" pitchFamily="34" charset="0"/>
              <a:buChar char="•"/>
            </a:pPr>
            <a:r>
              <a:rPr lang="en-GB" sz="1600" dirty="0">
                <a:solidFill>
                  <a:schemeClr val="accent1">
                    <a:lumMod val="75000"/>
                  </a:schemeClr>
                </a:solidFill>
              </a:rPr>
              <a:t>Social isolation</a:t>
            </a:r>
          </a:p>
          <a:p>
            <a:pPr marL="285750" indent="-285750">
              <a:buFont typeface="Arial" panose="020B0604020202020204" pitchFamily="34" charset="0"/>
              <a:buChar char="•"/>
            </a:pPr>
            <a:endParaRPr lang="en-GB" sz="1600" dirty="0">
              <a:solidFill>
                <a:schemeClr val="accent1">
                  <a:lumMod val="75000"/>
                </a:schemeClr>
              </a:solidFill>
            </a:endParaRPr>
          </a:p>
          <a:p>
            <a:r>
              <a:rPr lang="en-GB" sz="1600" dirty="0">
                <a:solidFill>
                  <a:schemeClr val="accent1">
                    <a:lumMod val="75000"/>
                  </a:schemeClr>
                </a:solidFill>
              </a:rPr>
              <a:t>Many instances where it may appear an individual is suffering from a mild consequence of dysphagia can in fact become fatal.</a:t>
            </a:r>
          </a:p>
          <a:p>
            <a:endParaRPr lang="en-GB" sz="1600" dirty="0">
              <a:solidFill>
                <a:schemeClr val="accent1">
                  <a:lumMod val="75000"/>
                </a:schemeClr>
              </a:solidFill>
            </a:endParaRPr>
          </a:p>
          <a:p>
            <a:r>
              <a:rPr lang="en-GB" sz="1600" dirty="0">
                <a:solidFill>
                  <a:schemeClr val="accent1">
                    <a:lumMod val="75000"/>
                  </a:schemeClr>
                </a:solidFill>
              </a:rPr>
              <a:t>Research has shown that up to 70% of cases of aspiration Pneumonia lead to death.</a:t>
            </a:r>
          </a:p>
          <a:p>
            <a:endParaRPr lang="en-GB" sz="1600" dirty="0">
              <a:solidFill>
                <a:schemeClr val="accent1">
                  <a:lumMod val="75000"/>
                </a:schemeClr>
              </a:solidFill>
            </a:endParaRPr>
          </a:p>
          <a:p>
            <a:endParaRPr lang="en-GB" sz="1600" dirty="0">
              <a:solidFill>
                <a:schemeClr val="accent1">
                  <a:lumMod val="75000"/>
                </a:schemeClr>
              </a:solidFill>
            </a:endParaRPr>
          </a:p>
          <a:p>
            <a:endParaRPr lang="en-GB" sz="1600" dirty="0">
              <a:solidFill>
                <a:schemeClr val="accent1">
                  <a:lumMod val="75000"/>
                </a:schemeClr>
              </a:solidFill>
            </a:endParaRPr>
          </a:p>
          <a:p>
            <a:r>
              <a:rPr lang="en-GB" sz="1600" dirty="0">
                <a:solidFill>
                  <a:schemeClr val="accent1">
                    <a:lumMod val="75000"/>
                  </a:schemeClr>
                </a:solidFill>
              </a:rPr>
              <a:t>Potential Scenario where a mild consequence of dysphagia can in fact become fatal:</a:t>
            </a:r>
          </a:p>
          <a:p>
            <a:endParaRPr lang="en-GB" sz="1600" dirty="0">
              <a:solidFill>
                <a:schemeClr val="accent1">
                  <a:lumMod val="75000"/>
                </a:schemeClr>
              </a:solidFill>
            </a:endParaRPr>
          </a:p>
        </p:txBody>
      </p:sp>
      <p:pic>
        <p:nvPicPr>
          <p:cNvPr id="4" name="Picture 3">
            <a:extLst>
              <a:ext uri="{FF2B5EF4-FFF2-40B4-BE49-F238E27FC236}">
                <a16:creationId xmlns:a16="http://schemas.microsoft.com/office/drawing/2014/main" id="{5A2663B2-002B-45D5-9875-501B03ADAEE4}"/>
              </a:ext>
            </a:extLst>
          </p:cNvPr>
          <p:cNvPicPr>
            <a:picLocks noChangeAspect="1"/>
          </p:cNvPicPr>
          <p:nvPr/>
        </p:nvPicPr>
        <p:blipFill>
          <a:blip r:embed="rId4"/>
          <a:stretch>
            <a:fillRect/>
          </a:stretch>
        </p:blipFill>
        <p:spPr>
          <a:xfrm>
            <a:off x="8758559" y="3034061"/>
            <a:ext cx="2560959" cy="2347546"/>
          </a:xfrm>
          <a:prstGeom prst="rect">
            <a:avLst/>
          </a:prstGeom>
        </p:spPr>
      </p:pic>
      <p:sp>
        <p:nvSpPr>
          <p:cNvPr id="5" name="Rectangle: Rounded Corners 4">
            <a:extLst>
              <a:ext uri="{FF2B5EF4-FFF2-40B4-BE49-F238E27FC236}">
                <a16:creationId xmlns:a16="http://schemas.microsoft.com/office/drawing/2014/main" id="{6F7EA227-8012-4E8D-B864-B409EF83B02F}"/>
              </a:ext>
            </a:extLst>
          </p:cNvPr>
          <p:cNvSpPr/>
          <p:nvPr/>
        </p:nvSpPr>
        <p:spPr>
          <a:xfrm>
            <a:off x="1305529" y="4677565"/>
            <a:ext cx="1440873" cy="5080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accent1">
                    <a:lumMod val="75000"/>
                  </a:schemeClr>
                </a:solidFill>
              </a:rPr>
              <a:t>Chest Infection</a:t>
            </a:r>
            <a:endParaRPr lang="en-GB" dirty="0">
              <a:solidFill>
                <a:schemeClr val="accent1">
                  <a:lumMod val="75000"/>
                </a:schemeClr>
              </a:solidFill>
            </a:endParaRPr>
          </a:p>
        </p:txBody>
      </p:sp>
      <p:sp>
        <p:nvSpPr>
          <p:cNvPr id="6" name="Arrow: Left 5">
            <a:extLst>
              <a:ext uri="{FF2B5EF4-FFF2-40B4-BE49-F238E27FC236}">
                <a16:creationId xmlns:a16="http://schemas.microsoft.com/office/drawing/2014/main" id="{7E4E7BDC-493E-4259-B806-7D9661616688}"/>
              </a:ext>
            </a:extLst>
          </p:cNvPr>
          <p:cNvSpPr/>
          <p:nvPr/>
        </p:nvSpPr>
        <p:spPr>
          <a:xfrm flipH="1">
            <a:off x="2949601" y="4820728"/>
            <a:ext cx="517237" cy="258618"/>
          </a:xfrm>
          <a:prstGeom prst="lef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C976F89E-8BCD-4676-87BC-05B372D7ECA2}"/>
              </a:ext>
            </a:extLst>
          </p:cNvPr>
          <p:cNvSpPr/>
          <p:nvPr/>
        </p:nvSpPr>
        <p:spPr>
          <a:xfrm>
            <a:off x="3670036" y="4696037"/>
            <a:ext cx="1440873" cy="5080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accent1">
                    <a:lumMod val="75000"/>
                  </a:schemeClr>
                </a:solidFill>
              </a:rPr>
              <a:t>Aspiration</a:t>
            </a:r>
          </a:p>
          <a:p>
            <a:pPr algn="ctr"/>
            <a:r>
              <a:rPr lang="en-GB" sz="1600" dirty="0">
                <a:solidFill>
                  <a:schemeClr val="accent1">
                    <a:lumMod val="75000"/>
                  </a:schemeClr>
                </a:solidFill>
              </a:rPr>
              <a:t>Pneumonia</a:t>
            </a:r>
          </a:p>
        </p:txBody>
      </p:sp>
      <p:sp>
        <p:nvSpPr>
          <p:cNvPr id="8" name="Arrow: Left 7">
            <a:extLst>
              <a:ext uri="{FF2B5EF4-FFF2-40B4-BE49-F238E27FC236}">
                <a16:creationId xmlns:a16="http://schemas.microsoft.com/office/drawing/2014/main" id="{65FEBC0A-1BBE-4A1D-963C-0A1D3E2D3E20}"/>
              </a:ext>
            </a:extLst>
          </p:cNvPr>
          <p:cNvSpPr/>
          <p:nvPr/>
        </p:nvSpPr>
        <p:spPr>
          <a:xfrm flipH="1">
            <a:off x="5314107" y="4802256"/>
            <a:ext cx="517237" cy="258618"/>
          </a:xfrm>
          <a:prstGeom prst="lef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A9987716-3F26-4A6F-8A7F-016C59751B33}"/>
              </a:ext>
            </a:extLst>
          </p:cNvPr>
          <p:cNvSpPr/>
          <p:nvPr/>
        </p:nvSpPr>
        <p:spPr>
          <a:xfrm>
            <a:off x="3596142" y="5918674"/>
            <a:ext cx="1588660" cy="508000"/>
          </a:xfrm>
          <a:prstGeom prst="roundRect">
            <a:avLst/>
          </a:prstGeom>
          <a:gradFill flip="none" rotWithShape="1">
            <a:gsLst>
              <a:gs pos="0">
                <a:srgbClr val="FF5753"/>
              </a:gs>
              <a:gs pos="50000">
                <a:schemeClr val="bg1"/>
              </a:gs>
              <a:gs pos="100000">
                <a:srgbClr val="FF5753"/>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accent1">
                    <a:lumMod val="75000"/>
                  </a:schemeClr>
                </a:solidFill>
              </a:rPr>
              <a:t>DEATH</a:t>
            </a:r>
          </a:p>
        </p:txBody>
      </p:sp>
      <p:sp>
        <p:nvSpPr>
          <p:cNvPr id="10" name="Rectangle: Rounded Corners 9">
            <a:extLst>
              <a:ext uri="{FF2B5EF4-FFF2-40B4-BE49-F238E27FC236}">
                <a16:creationId xmlns:a16="http://schemas.microsoft.com/office/drawing/2014/main" id="{141D0F95-E1B4-441E-BB51-7CBF82F950CE}"/>
              </a:ext>
            </a:extLst>
          </p:cNvPr>
          <p:cNvSpPr/>
          <p:nvPr/>
        </p:nvSpPr>
        <p:spPr>
          <a:xfrm>
            <a:off x="6034542" y="4631450"/>
            <a:ext cx="1440873" cy="5080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accent1">
                    <a:lumMod val="75000"/>
                  </a:schemeClr>
                </a:solidFill>
              </a:rPr>
              <a:t>Hospital Stay</a:t>
            </a:r>
          </a:p>
        </p:txBody>
      </p:sp>
      <p:sp>
        <p:nvSpPr>
          <p:cNvPr id="11" name="Arrow: Left 10">
            <a:extLst>
              <a:ext uri="{FF2B5EF4-FFF2-40B4-BE49-F238E27FC236}">
                <a16:creationId xmlns:a16="http://schemas.microsoft.com/office/drawing/2014/main" id="{1CE59310-E42E-4409-A298-72EB254D5317}"/>
              </a:ext>
            </a:extLst>
          </p:cNvPr>
          <p:cNvSpPr/>
          <p:nvPr/>
        </p:nvSpPr>
        <p:spPr>
          <a:xfrm rot="5400000" flipH="1">
            <a:off x="6496359" y="5434947"/>
            <a:ext cx="517237" cy="258618"/>
          </a:xfrm>
          <a:prstGeom prst="lef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D67F32E0-9C35-4869-8E38-47BB054FD496}"/>
              </a:ext>
            </a:extLst>
          </p:cNvPr>
          <p:cNvSpPr/>
          <p:nvPr/>
        </p:nvSpPr>
        <p:spPr>
          <a:xfrm>
            <a:off x="6034540" y="5918674"/>
            <a:ext cx="1440873" cy="5080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accent1">
                    <a:lumMod val="75000"/>
                  </a:schemeClr>
                </a:solidFill>
              </a:rPr>
              <a:t>Further Infection</a:t>
            </a:r>
            <a:endParaRPr lang="en-GB" dirty="0">
              <a:solidFill>
                <a:schemeClr val="accent1">
                  <a:lumMod val="75000"/>
                </a:schemeClr>
              </a:solidFill>
            </a:endParaRPr>
          </a:p>
        </p:txBody>
      </p:sp>
      <p:sp>
        <p:nvSpPr>
          <p:cNvPr id="13" name="Arrow: Left 12">
            <a:extLst>
              <a:ext uri="{FF2B5EF4-FFF2-40B4-BE49-F238E27FC236}">
                <a16:creationId xmlns:a16="http://schemas.microsoft.com/office/drawing/2014/main" id="{00C1CD38-CBFB-428D-8C80-532DEB25CC17}"/>
              </a:ext>
            </a:extLst>
          </p:cNvPr>
          <p:cNvSpPr/>
          <p:nvPr/>
        </p:nvSpPr>
        <p:spPr>
          <a:xfrm rot="10800000" flipH="1">
            <a:off x="5351764" y="6043365"/>
            <a:ext cx="517237" cy="258618"/>
          </a:xfrm>
          <a:prstGeom prst="lef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78E453AC-D868-402D-830D-07DA91649173}"/>
              </a:ext>
            </a:extLst>
          </p:cNvPr>
          <p:cNvSpPr/>
          <p:nvPr/>
        </p:nvSpPr>
        <p:spPr>
          <a:xfrm>
            <a:off x="8118764" y="5822875"/>
            <a:ext cx="3971636" cy="923330"/>
          </a:xfrm>
          <a:prstGeom prst="rect">
            <a:avLst/>
          </a:prstGeom>
        </p:spPr>
        <p:txBody>
          <a:bodyPr wrap="square">
            <a:spAutoFit/>
          </a:bodyPr>
          <a:lstStyle/>
          <a:p>
            <a:pPr algn="ctr"/>
            <a:r>
              <a:rPr lang="en-GB" b="1" i="0" u="sng" dirty="0">
                <a:solidFill>
                  <a:srgbClr val="FF0000"/>
                </a:solidFill>
                <a:effectLst/>
                <a:latin typeface="Open Sans" panose="020B0606030504020204" pitchFamily="34" charset="0"/>
              </a:rPr>
              <a:t>IMPORTANT</a:t>
            </a:r>
          </a:p>
          <a:p>
            <a:pPr algn="ctr"/>
            <a:r>
              <a:rPr lang="en-GB" b="1" i="0" dirty="0">
                <a:solidFill>
                  <a:srgbClr val="FF0000"/>
                </a:solidFill>
                <a:effectLst/>
                <a:latin typeface="Open Sans" panose="020B0606030504020204" pitchFamily="34" charset="0"/>
              </a:rPr>
              <a:t>SEEK MEDICAL ADVICE IF YOU</a:t>
            </a:r>
            <a:br>
              <a:rPr lang="en-GB" b="1" dirty="0">
                <a:solidFill>
                  <a:srgbClr val="FF0000"/>
                </a:solidFill>
              </a:rPr>
            </a:br>
            <a:r>
              <a:rPr lang="en-GB" b="1" i="0" dirty="0">
                <a:solidFill>
                  <a:srgbClr val="FF0000"/>
                </a:solidFill>
                <a:effectLst/>
                <a:latin typeface="Open Sans" panose="020B0606030504020204" pitchFamily="34" charset="0"/>
              </a:rPr>
              <a:t>NOTICE SIGNS OF DYSPHAGIA</a:t>
            </a:r>
            <a:endParaRPr lang="en-GB" b="1" dirty="0">
              <a:solidFill>
                <a:srgbClr val="FF0000"/>
              </a:solidFill>
            </a:endParaRPr>
          </a:p>
        </p:txBody>
      </p:sp>
    </p:spTree>
    <p:custDataLst>
      <p:tags r:id="rId1"/>
    </p:custDataLst>
    <p:extLst>
      <p:ext uri="{BB962C8B-B14F-4D97-AF65-F5344CB8AC3E}">
        <p14:creationId xmlns:p14="http://schemas.microsoft.com/office/powerpoint/2010/main" val="1442684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8BD45F-BD27-439F-9FF2-0DC69AE5CF9D}"/>
              </a:ext>
            </a:extLst>
          </p:cNvPr>
          <p:cNvSpPr/>
          <p:nvPr/>
        </p:nvSpPr>
        <p:spPr>
          <a:xfrm>
            <a:off x="902677" y="455842"/>
            <a:ext cx="10910632" cy="7540526"/>
          </a:xfrm>
          <a:prstGeom prst="rect">
            <a:avLst/>
          </a:prstGeom>
        </p:spPr>
        <p:txBody>
          <a:bodyPr wrap="square" lIns="91440" tIns="45720" rIns="91440" bIns="45720" anchor="t">
            <a:spAutoFit/>
          </a:bodyPr>
          <a:lstStyle/>
          <a:p>
            <a:r>
              <a:rPr lang="en-GB" b="1" u="sng" dirty="0">
                <a:solidFill>
                  <a:schemeClr val="accent1">
                    <a:lumMod val="75000"/>
                  </a:schemeClr>
                </a:solidFill>
              </a:rPr>
              <a:t>SIGNS AND SYMPTOMS</a:t>
            </a:r>
          </a:p>
          <a:p>
            <a:endParaRPr lang="en-GB" b="1" i="0" u="sng" dirty="0">
              <a:solidFill>
                <a:schemeClr val="accent1">
                  <a:lumMod val="75000"/>
                </a:schemeClr>
              </a:solidFill>
              <a:effectLst/>
            </a:endParaRPr>
          </a:p>
          <a:p>
            <a:r>
              <a:rPr lang="en-GB" sz="1600" dirty="0">
                <a:solidFill>
                  <a:schemeClr val="accent1">
                    <a:lumMod val="75000"/>
                  </a:schemeClr>
                </a:solidFill>
              </a:rPr>
              <a:t>It is vital that you are able to identify the signs and symptoms of an individual suffering from dysphagia in order to know when to seek medical help or refer to speech and language therapy or pathology.</a:t>
            </a:r>
            <a:endParaRPr lang="en-GB" sz="1600" dirty="0">
              <a:solidFill>
                <a:schemeClr val="accent1">
                  <a:lumMod val="75000"/>
                </a:schemeClr>
              </a:solidFill>
              <a:cs typeface="Calibri"/>
            </a:endParaRPr>
          </a:p>
          <a:p>
            <a:endParaRPr lang="en-GB" sz="1600" dirty="0">
              <a:solidFill>
                <a:schemeClr val="accent1">
                  <a:lumMod val="75000"/>
                </a:schemeClr>
              </a:solidFill>
            </a:endParaRPr>
          </a:p>
          <a:p>
            <a:r>
              <a:rPr lang="en-GB" sz="1600" b="1" dirty="0">
                <a:solidFill>
                  <a:schemeClr val="accent1">
                    <a:lumMod val="75000"/>
                  </a:schemeClr>
                </a:solidFill>
              </a:rPr>
              <a:t>Signs of Dysphagia:</a:t>
            </a:r>
            <a:endParaRPr lang="en-GB" sz="1600" b="1" dirty="0">
              <a:solidFill>
                <a:schemeClr val="accent1">
                  <a:lumMod val="75000"/>
                </a:schemeClr>
              </a:solidFill>
              <a:cs typeface="Calibri"/>
            </a:endParaRPr>
          </a:p>
          <a:p>
            <a:endParaRPr lang="en-GB" sz="1600" b="1" dirty="0">
              <a:solidFill>
                <a:schemeClr val="accent1">
                  <a:lumMod val="75000"/>
                </a:schemeClr>
              </a:solidFill>
            </a:endParaRPr>
          </a:p>
          <a:p>
            <a:pPr marL="285750" indent="-285750">
              <a:buFont typeface="Arial" panose="020B0604020202020204" pitchFamily="34" charset="0"/>
              <a:buChar char="•"/>
            </a:pPr>
            <a:r>
              <a:rPr lang="en-GB" sz="1600" dirty="0">
                <a:solidFill>
                  <a:schemeClr val="accent1">
                    <a:lumMod val="75000"/>
                  </a:schemeClr>
                </a:solidFill>
              </a:rPr>
              <a:t>Coughing</a:t>
            </a:r>
          </a:p>
          <a:p>
            <a:pPr marL="285750" indent="-285750">
              <a:buFont typeface="Arial" panose="020B0604020202020204" pitchFamily="34" charset="0"/>
              <a:buChar char="•"/>
            </a:pPr>
            <a:r>
              <a:rPr lang="en-GB" sz="1600" dirty="0">
                <a:solidFill>
                  <a:schemeClr val="accent1">
                    <a:lumMod val="75000"/>
                  </a:schemeClr>
                </a:solidFill>
              </a:rPr>
              <a:t>Throat clearing</a:t>
            </a:r>
          </a:p>
          <a:p>
            <a:pPr marL="285750" indent="-285750">
              <a:buFont typeface="Arial" panose="020B0604020202020204" pitchFamily="34" charset="0"/>
              <a:buChar char="•"/>
            </a:pPr>
            <a:r>
              <a:rPr lang="en-GB" sz="1600" dirty="0">
                <a:solidFill>
                  <a:schemeClr val="accent1">
                    <a:lumMod val="75000"/>
                  </a:schemeClr>
                </a:solidFill>
              </a:rPr>
              <a:t>Choking</a:t>
            </a:r>
          </a:p>
          <a:p>
            <a:pPr marL="285750" indent="-285750">
              <a:buFont typeface="Arial" panose="020B0604020202020204" pitchFamily="34" charset="0"/>
              <a:buChar char="•"/>
            </a:pPr>
            <a:r>
              <a:rPr lang="en-GB" sz="1600" dirty="0">
                <a:solidFill>
                  <a:schemeClr val="accent1">
                    <a:lumMod val="75000"/>
                  </a:schemeClr>
                </a:solidFill>
              </a:rPr>
              <a:t>Eye tearing</a:t>
            </a:r>
          </a:p>
          <a:p>
            <a:pPr marL="285750" indent="-285750">
              <a:buFont typeface="Arial" panose="020B0604020202020204" pitchFamily="34" charset="0"/>
              <a:buChar char="•"/>
            </a:pPr>
            <a:r>
              <a:rPr lang="en-GB" sz="1600" dirty="0">
                <a:solidFill>
                  <a:schemeClr val="accent1">
                    <a:lumMod val="75000"/>
                  </a:schemeClr>
                </a:solidFill>
              </a:rPr>
              <a:t>Change in face colour (Red face/Lips Blue?)</a:t>
            </a:r>
          </a:p>
          <a:p>
            <a:pPr marL="285750" indent="-285750">
              <a:buFont typeface="Arial" panose="020B0604020202020204" pitchFamily="34" charset="0"/>
              <a:buChar char="•"/>
            </a:pPr>
            <a:r>
              <a:rPr lang="en-GB" sz="1600" dirty="0">
                <a:solidFill>
                  <a:schemeClr val="accent1">
                    <a:lumMod val="75000"/>
                  </a:schemeClr>
                </a:solidFill>
              </a:rPr>
              <a:t>Difficulty chewing</a:t>
            </a:r>
          </a:p>
          <a:p>
            <a:pPr marL="285750" indent="-285750">
              <a:buFont typeface="Arial" panose="020B0604020202020204" pitchFamily="34" charset="0"/>
              <a:buChar char="•"/>
            </a:pPr>
            <a:r>
              <a:rPr lang="en-GB" sz="1600" dirty="0">
                <a:solidFill>
                  <a:schemeClr val="accent1">
                    <a:lumMod val="75000"/>
                  </a:schemeClr>
                </a:solidFill>
              </a:rPr>
              <a:t>Spitting out</a:t>
            </a:r>
          </a:p>
          <a:p>
            <a:pPr marL="285750" indent="-285750">
              <a:buFont typeface="Arial" panose="020B0604020202020204" pitchFamily="34" charset="0"/>
              <a:buChar char="•"/>
            </a:pPr>
            <a:r>
              <a:rPr lang="en-GB" sz="1600" dirty="0">
                <a:solidFill>
                  <a:schemeClr val="accent1">
                    <a:lumMod val="75000"/>
                  </a:schemeClr>
                </a:solidFill>
              </a:rPr>
              <a:t>Pocketing food in mouth</a:t>
            </a:r>
          </a:p>
          <a:p>
            <a:pPr marL="285750" indent="-285750">
              <a:buFont typeface="Arial" panose="020B0604020202020204" pitchFamily="34" charset="0"/>
              <a:buChar char="•"/>
            </a:pPr>
            <a:r>
              <a:rPr lang="en-GB" sz="1600" dirty="0">
                <a:solidFill>
                  <a:schemeClr val="accent1">
                    <a:lumMod val="75000"/>
                  </a:schemeClr>
                </a:solidFill>
              </a:rPr>
              <a:t>Regurgitation</a:t>
            </a:r>
          </a:p>
          <a:p>
            <a:pPr marL="285750" indent="-285750">
              <a:buFont typeface="Arial" panose="020B0604020202020204" pitchFamily="34" charset="0"/>
              <a:buChar char="•"/>
            </a:pPr>
            <a:r>
              <a:rPr lang="en-GB" sz="1600" dirty="0">
                <a:solidFill>
                  <a:schemeClr val="accent1">
                    <a:lumMod val="75000"/>
                  </a:schemeClr>
                </a:solidFill>
              </a:rPr>
              <a:t>Complaints of pain</a:t>
            </a:r>
          </a:p>
          <a:p>
            <a:pPr marL="285750" indent="-285750">
              <a:buFont typeface="Arial" panose="020B0604020202020204" pitchFamily="34" charset="0"/>
              <a:buChar char="•"/>
            </a:pPr>
            <a:r>
              <a:rPr lang="en-GB" sz="1600" dirty="0">
                <a:solidFill>
                  <a:schemeClr val="accent1">
                    <a:lumMod val="75000"/>
                  </a:schemeClr>
                </a:solidFill>
              </a:rPr>
              <a:t>Feeling of food stuck in the throat</a:t>
            </a:r>
          </a:p>
          <a:p>
            <a:pPr marL="285750" indent="-285750">
              <a:buFont typeface="Arial" panose="020B0604020202020204" pitchFamily="34" charset="0"/>
              <a:buChar char="•"/>
            </a:pPr>
            <a:r>
              <a:rPr lang="en-GB" sz="1600" dirty="0">
                <a:solidFill>
                  <a:schemeClr val="accent1">
                    <a:lumMod val="75000"/>
                  </a:schemeClr>
                </a:solidFill>
              </a:rPr>
              <a:t>Difficulty taking medication</a:t>
            </a:r>
          </a:p>
          <a:p>
            <a:pPr marL="285750" indent="-285750">
              <a:buFont typeface="Arial" panose="020B0604020202020204" pitchFamily="34" charset="0"/>
              <a:buChar char="•"/>
            </a:pPr>
            <a:r>
              <a:rPr lang="en-GB" sz="1600" dirty="0">
                <a:solidFill>
                  <a:schemeClr val="accent1">
                    <a:lumMod val="75000"/>
                  </a:schemeClr>
                </a:solidFill>
              </a:rPr>
              <a:t>Less obvious signs of Dysphagia:</a:t>
            </a:r>
          </a:p>
          <a:p>
            <a:pPr marL="285750" indent="-285750">
              <a:buFont typeface="Arial" panose="020B0604020202020204" pitchFamily="34" charset="0"/>
              <a:buChar char="•"/>
            </a:pPr>
            <a:r>
              <a:rPr lang="en-GB" sz="1600" dirty="0">
                <a:solidFill>
                  <a:schemeClr val="accent1">
                    <a:lumMod val="75000"/>
                  </a:schemeClr>
                </a:solidFill>
              </a:rPr>
              <a:t>Shortness of breath</a:t>
            </a:r>
          </a:p>
          <a:p>
            <a:pPr marL="285750" indent="-285750">
              <a:buFont typeface="Arial" panose="020B0604020202020204" pitchFamily="34" charset="0"/>
              <a:buChar char="•"/>
            </a:pPr>
            <a:r>
              <a:rPr lang="en-GB" sz="1600" dirty="0">
                <a:solidFill>
                  <a:schemeClr val="accent1">
                    <a:lumMod val="75000"/>
                  </a:schemeClr>
                </a:solidFill>
              </a:rPr>
              <a:t>Malnutrition</a:t>
            </a:r>
          </a:p>
          <a:p>
            <a:pPr marL="285750" indent="-285750">
              <a:buFont typeface="Arial" panose="020B0604020202020204" pitchFamily="34" charset="0"/>
              <a:buChar char="•"/>
            </a:pPr>
            <a:r>
              <a:rPr lang="en-GB" sz="1600" dirty="0">
                <a:solidFill>
                  <a:schemeClr val="accent1">
                    <a:lumMod val="75000"/>
                  </a:schemeClr>
                </a:solidFill>
              </a:rPr>
              <a:t>Dehydration</a:t>
            </a:r>
          </a:p>
          <a:p>
            <a:pPr marL="285750" indent="-285750">
              <a:buFont typeface="Arial" panose="020B0604020202020204" pitchFamily="34" charset="0"/>
              <a:buChar char="•"/>
            </a:pPr>
            <a:r>
              <a:rPr lang="en-GB" sz="1600" dirty="0">
                <a:solidFill>
                  <a:schemeClr val="accent1">
                    <a:lumMod val="75000"/>
                  </a:schemeClr>
                </a:solidFill>
              </a:rPr>
              <a:t>Weight loss</a:t>
            </a:r>
          </a:p>
          <a:p>
            <a:pPr marL="285750" indent="-285750">
              <a:buFont typeface="Arial" panose="020B0604020202020204" pitchFamily="34" charset="0"/>
              <a:buChar char="•"/>
            </a:pPr>
            <a:r>
              <a:rPr lang="en-GB" sz="1600" dirty="0">
                <a:solidFill>
                  <a:schemeClr val="accent1">
                    <a:lumMod val="75000"/>
                  </a:schemeClr>
                </a:solidFill>
              </a:rPr>
              <a:t>Recurrent chest infection</a:t>
            </a:r>
          </a:p>
          <a:p>
            <a:endParaRPr lang="en-GB" sz="1600" b="1" dirty="0">
              <a:solidFill>
                <a:schemeClr val="accent1">
                  <a:lumMod val="75000"/>
                </a:schemeClr>
              </a:solidFill>
            </a:endParaRPr>
          </a:p>
          <a:p>
            <a:endParaRPr lang="en-GB" sz="1600" b="1" dirty="0">
              <a:solidFill>
                <a:schemeClr val="accent1">
                  <a:lumMod val="75000"/>
                </a:schemeClr>
              </a:solidFill>
            </a:endParaRPr>
          </a:p>
          <a:p>
            <a:endParaRPr lang="en-GB" sz="1600" dirty="0">
              <a:solidFill>
                <a:schemeClr val="accent1">
                  <a:lumMod val="75000"/>
                </a:schemeClr>
              </a:solidFill>
            </a:endParaRPr>
          </a:p>
          <a:p>
            <a:r>
              <a:rPr lang="en-GB" sz="1600" dirty="0">
                <a:solidFill>
                  <a:schemeClr val="accent1">
                    <a:lumMod val="75000"/>
                  </a:schemeClr>
                </a:solidFill>
              </a:rPr>
              <a:t> </a:t>
            </a:r>
          </a:p>
          <a:p>
            <a:endParaRPr lang="en-GB" sz="1600" dirty="0">
              <a:solidFill>
                <a:schemeClr val="accent1">
                  <a:lumMod val="75000"/>
                </a:schemeClr>
              </a:solidFill>
            </a:endParaRPr>
          </a:p>
        </p:txBody>
      </p:sp>
      <p:pic>
        <p:nvPicPr>
          <p:cNvPr id="2050" name="Picture 2" descr="Image result for medical clipboard icon blue">
            <a:extLst>
              <a:ext uri="{FF2B5EF4-FFF2-40B4-BE49-F238E27FC236}">
                <a16:creationId xmlns:a16="http://schemas.microsoft.com/office/drawing/2014/main" id="{83956E65-F86C-4A8E-9F54-A7C7112D83CD}"/>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274436" y="1626755"/>
            <a:ext cx="1001520" cy="1384299"/>
          </a:xfrm>
          <a:prstGeom prst="rect">
            <a:avLst/>
          </a:prstGeom>
          <a:noFill/>
          <a:effectLst>
            <a:outerShdw blurRad="152400" dist="317500" dir="5400000" sx="90000" sy="-19000" rotWithShape="0">
              <a:prstClr val="black">
                <a:alpha val="15000"/>
              </a:prstClr>
            </a:outerShdw>
          </a:effectLst>
          <a:extLst>
            <a:ext uri="{909E8E84-426E-40DD-AFC4-6F175D3DCCD1}">
              <a14:hiddenFill xmlns:a14="http://schemas.microsoft.com/office/drawing/2010/main">
                <a:solidFill>
                  <a:srgbClr val="FFFFFF"/>
                </a:solidFill>
              </a14:hiddenFill>
            </a:ext>
          </a:extLst>
        </p:spPr>
      </p:pic>
      <p:graphicFrame>
        <p:nvGraphicFramePr>
          <p:cNvPr id="6" name="Table 6">
            <a:extLst>
              <a:ext uri="{FF2B5EF4-FFF2-40B4-BE49-F238E27FC236}">
                <a16:creationId xmlns:a16="http://schemas.microsoft.com/office/drawing/2014/main" id="{2465D98D-4A25-42BE-A95B-53FD7B192145}"/>
              </a:ext>
            </a:extLst>
          </p:cNvPr>
          <p:cNvGraphicFramePr>
            <a:graphicFrameLocks noGrp="1"/>
          </p:cNvGraphicFramePr>
          <p:nvPr>
            <p:extLst>
              <p:ext uri="{D42A27DB-BD31-4B8C-83A1-F6EECF244321}">
                <p14:modId xmlns:p14="http://schemas.microsoft.com/office/powerpoint/2010/main" val="2396199176"/>
              </p:ext>
            </p:extLst>
          </p:nvPr>
        </p:nvGraphicFramePr>
        <p:xfrm>
          <a:off x="6096000" y="1744364"/>
          <a:ext cx="3269673" cy="1798320"/>
        </p:xfrm>
        <a:graphic>
          <a:graphicData uri="http://schemas.openxmlformats.org/drawingml/2006/table">
            <a:tbl>
              <a:tblPr firstRow="1" bandRow="1">
                <a:tableStyleId>{5C22544A-7EE6-4342-B048-85BDC9FD1C3A}</a:tableStyleId>
              </a:tblPr>
              <a:tblGrid>
                <a:gridCol w="3269673">
                  <a:extLst>
                    <a:ext uri="{9D8B030D-6E8A-4147-A177-3AD203B41FA5}">
                      <a16:colId xmlns:a16="http://schemas.microsoft.com/office/drawing/2014/main" val="3065302637"/>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chemeClr val="accent1">
                              <a:lumMod val="75000"/>
                            </a:schemeClr>
                          </a:solidFill>
                        </a:rPr>
                        <a:t>Less Obvious Signs of Dysphagia: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dirty="0">
                        <a:solidFill>
                          <a:schemeClr val="accent1">
                            <a:lumMod val="75000"/>
                          </a:schemeClr>
                        </a:solidFill>
                      </a:endParaRPr>
                    </a:p>
                    <a:p>
                      <a:pPr marL="285750" indent="-285750">
                        <a:buFont typeface="Arial" panose="020B0604020202020204" pitchFamily="34" charset="0"/>
                        <a:buChar char="•"/>
                      </a:pPr>
                      <a:r>
                        <a:rPr lang="en-GB" sz="1600" b="0" dirty="0">
                          <a:solidFill>
                            <a:schemeClr val="accent1">
                              <a:lumMod val="75000"/>
                            </a:schemeClr>
                          </a:solidFill>
                        </a:rPr>
                        <a:t>Shortness of breath</a:t>
                      </a:r>
                    </a:p>
                    <a:p>
                      <a:pPr marL="285750" indent="-285750">
                        <a:buFont typeface="Arial" panose="020B0604020202020204" pitchFamily="34" charset="0"/>
                        <a:buChar char="•"/>
                      </a:pPr>
                      <a:r>
                        <a:rPr lang="en-GB" sz="1600" b="0" dirty="0">
                          <a:solidFill>
                            <a:schemeClr val="accent1">
                              <a:lumMod val="75000"/>
                            </a:schemeClr>
                          </a:solidFill>
                        </a:rPr>
                        <a:t>Malnutrition</a:t>
                      </a:r>
                    </a:p>
                    <a:p>
                      <a:pPr marL="285750" indent="-285750">
                        <a:buFont typeface="Arial" panose="020B0604020202020204" pitchFamily="34" charset="0"/>
                        <a:buChar char="•"/>
                      </a:pPr>
                      <a:r>
                        <a:rPr lang="en-GB" sz="1600" b="0" dirty="0">
                          <a:solidFill>
                            <a:schemeClr val="accent1">
                              <a:lumMod val="75000"/>
                            </a:schemeClr>
                          </a:solidFill>
                        </a:rPr>
                        <a:t>Dehydration</a:t>
                      </a:r>
                    </a:p>
                    <a:p>
                      <a:pPr marL="285750" indent="-285750">
                        <a:buFont typeface="Arial" panose="020B0604020202020204" pitchFamily="34" charset="0"/>
                        <a:buChar char="•"/>
                      </a:pPr>
                      <a:r>
                        <a:rPr lang="en-GB" sz="1600" b="0" dirty="0">
                          <a:solidFill>
                            <a:schemeClr val="accent1">
                              <a:lumMod val="75000"/>
                            </a:schemeClr>
                          </a:solidFill>
                        </a:rPr>
                        <a:t>Weight loss</a:t>
                      </a:r>
                    </a:p>
                    <a:p>
                      <a:pPr marL="285750" indent="-285750">
                        <a:buFont typeface="Arial" panose="020B0604020202020204" pitchFamily="34" charset="0"/>
                        <a:buChar char="•"/>
                      </a:pPr>
                      <a:r>
                        <a:rPr lang="en-GB" sz="1600" b="0" dirty="0">
                          <a:solidFill>
                            <a:schemeClr val="accent1">
                              <a:lumMod val="75000"/>
                            </a:schemeClr>
                          </a:solidFill>
                        </a:rPr>
                        <a:t>Recurrent chest infection</a:t>
                      </a:r>
                    </a:p>
                  </a:txBody>
                  <a:tcPr>
                    <a:noFill/>
                  </a:tcPr>
                </a:tc>
                <a:extLst>
                  <a:ext uri="{0D108BD9-81ED-4DB2-BD59-A6C34878D82A}">
                    <a16:rowId xmlns:a16="http://schemas.microsoft.com/office/drawing/2014/main" val="1619945599"/>
                  </a:ext>
                </a:extLst>
              </a:tr>
            </a:tbl>
          </a:graphicData>
        </a:graphic>
      </p:graphicFrame>
      <p:pic>
        <p:nvPicPr>
          <p:cNvPr id="2052" name="Picture 4" descr="Image result for blue magnifying glass icon">
            <a:extLst>
              <a:ext uri="{FF2B5EF4-FFF2-40B4-BE49-F238E27FC236}">
                <a16:creationId xmlns:a16="http://schemas.microsoft.com/office/drawing/2014/main" id="{3103AF14-C1A4-439D-A3BA-C675B0B11C08}"/>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9261971" y="1744364"/>
            <a:ext cx="1599994" cy="16160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medical clipboard icon blue">
            <a:extLst>
              <a:ext uri="{FF2B5EF4-FFF2-40B4-BE49-F238E27FC236}">
                <a16:creationId xmlns:a16="http://schemas.microsoft.com/office/drawing/2014/main" id="{19B4F23B-0E61-47D6-9EE4-55FD8B834B1F}"/>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18924347">
            <a:off x="9616080" y="2029214"/>
            <a:ext cx="430177" cy="594590"/>
          </a:xfrm>
          <a:prstGeom prst="rect">
            <a:avLst/>
          </a:prstGeom>
          <a:noFill/>
          <a:effectLst>
            <a:outerShdw blurRad="152400" dist="317500" dir="5400000" sx="90000" sy="-19000" rotWithShape="0">
              <a:prstClr val="black">
                <a:alpha val="15000"/>
              </a:prst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35373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1B5717-B8DC-4D73-B980-F8EB3F459FAF}"/>
              </a:ext>
            </a:extLst>
          </p:cNvPr>
          <p:cNvSpPr/>
          <p:nvPr/>
        </p:nvSpPr>
        <p:spPr>
          <a:xfrm>
            <a:off x="902677" y="455842"/>
            <a:ext cx="10910632" cy="4093428"/>
          </a:xfrm>
          <a:prstGeom prst="rect">
            <a:avLst/>
          </a:prstGeom>
        </p:spPr>
        <p:txBody>
          <a:bodyPr wrap="square">
            <a:spAutoFit/>
          </a:bodyPr>
          <a:lstStyle/>
          <a:p>
            <a:r>
              <a:rPr lang="en-GB" b="1" u="sng" dirty="0">
                <a:solidFill>
                  <a:schemeClr val="accent1">
                    <a:lumMod val="75000"/>
                  </a:schemeClr>
                </a:solidFill>
              </a:rPr>
              <a:t>SWALLOW ASSESSMENT</a:t>
            </a:r>
          </a:p>
          <a:p>
            <a:endParaRPr lang="en-GB" b="1" i="0" u="sng" dirty="0">
              <a:solidFill>
                <a:schemeClr val="accent1">
                  <a:lumMod val="75000"/>
                </a:schemeClr>
              </a:solidFill>
              <a:effectLst/>
            </a:endParaRPr>
          </a:p>
          <a:p>
            <a:r>
              <a:rPr lang="en-GB" sz="1600" dirty="0">
                <a:solidFill>
                  <a:schemeClr val="accent1">
                    <a:lumMod val="75000"/>
                  </a:schemeClr>
                </a:solidFill>
              </a:rPr>
              <a:t>What is a swallow assessment?</a:t>
            </a:r>
          </a:p>
          <a:p>
            <a:endParaRPr lang="en-GB" sz="1600" dirty="0">
              <a:solidFill>
                <a:schemeClr val="accent1">
                  <a:lumMod val="75000"/>
                </a:schemeClr>
              </a:solidFill>
            </a:endParaRPr>
          </a:p>
          <a:p>
            <a:r>
              <a:rPr lang="en-GB" sz="1600" dirty="0">
                <a:solidFill>
                  <a:schemeClr val="accent1">
                    <a:lumMod val="75000"/>
                  </a:schemeClr>
                </a:solidFill>
              </a:rPr>
              <a:t>A speech and language therapist or pathologist carries out the assessment:</a:t>
            </a:r>
          </a:p>
          <a:p>
            <a:endParaRPr lang="en-GB" sz="1600" dirty="0">
              <a:solidFill>
                <a:schemeClr val="accent1">
                  <a:lumMod val="75000"/>
                </a:schemeClr>
              </a:solidFill>
            </a:endParaRPr>
          </a:p>
          <a:p>
            <a:pPr marL="285750" indent="-285750">
              <a:buFont typeface="Courier New" panose="02070309020205020404" pitchFamily="49" charset="0"/>
              <a:buChar char="o"/>
            </a:pPr>
            <a:r>
              <a:rPr lang="en-GB" sz="1600" dirty="0">
                <a:solidFill>
                  <a:schemeClr val="accent1">
                    <a:lumMod val="75000"/>
                  </a:schemeClr>
                </a:solidFill>
              </a:rPr>
              <a:t>Investigates medical history</a:t>
            </a:r>
          </a:p>
          <a:p>
            <a:pPr marL="285750" indent="-285750">
              <a:buFont typeface="Courier New" panose="02070309020205020404" pitchFamily="49" charset="0"/>
              <a:buChar char="o"/>
            </a:pPr>
            <a:r>
              <a:rPr lang="en-GB" sz="1600" dirty="0">
                <a:solidFill>
                  <a:schemeClr val="accent1">
                    <a:lumMod val="75000"/>
                  </a:schemeClr>
                </a:solidFill>
              </a:rPr>
              <a:t>Consults with medical team</a:t>
            </a:r>
          </a:p>
          <a:p>
            <a:pPr marL="285750" indent="-285750">
              <a:buFont typeface="Courier New" panose="02070309020205020404" pitchFamily="49" charset="0"/>
              <a:buChar char="o"/>
            </a:pPr>
            <a:r>
              <a:rPr lang="en-GB" sz="1600" dirty="0">
                <a:solidFill>
                  <a:schemeClr val="accent1">
                    <a:lumMod val="75000"/>
                  </a:schemeClr>
                </a:solidFill>
              </a:rPr>
              <a:t>Conducts physical examination</a:t>
            </a:r>
          </a:p>
          <a:p>
            <a:endParaRPr lang="en-GB" sz="1600" b="1" dirty="0">
              <a:solidFill>
                <a:schemeClr val="accent1">
                  <a:lumMod val="75000"/>
                </a:schemeClr>
              </a:solidFill>
            </a:endParaRPr>
          </a:p>
          <a:p>
            <a:endParaRPr lang="en-GB" sz="1600" b="1" dirty="0">
              <a:solidFill>
                <a:schemeClr val="accent1">
                  <a:lumMod val="75000"/>
                </a:schemeClr>
              </a:solidFill>
            </a:endParaRPr>
          </a:p>
          <a:p>
            <a:endParaRPr lang="en-GB" sz="1600" b="1" dirty="0">
              <a:solidFill>
                <a:schemeClr val="accent1">
                  <a:lumMod val="75000"/>
                </a:schemeClr>
              </a:solidFill>
            </a:endParaRPr>
          </a:p>
          <a:p>
            <a:endParaRPr lang="en-GB" sz="1600" b="1" dirty="0">
              <a:solidFill>
                <a:schemeClr val="accent1">
                  <a:lumMod val="75000"/>
                </a:schemeClr>
              </a:solidFill>
            </a:endParaRPr>
          </a:p>
          <a:p>
            <a:endParaRPr lang="en-GB" sz="1600" dirty="0">
              <a:solidFill>
                <a:schemeClr val="accent1">
                  <a:lumMod val="75000"/>
                </a:schemeClr>
              </a:solidFill>
            </a:endParaRPr>
          </a:p>
          <a:p>
            <a:r>
              <a:rPr lang="en-GB" sz="1600" dirty="0">
                <a:solidFill>
                  <a:schemeClr val="accent1">
                    <a:lumMod val="75000"/>
                  </a:schemeClr>
                </a:solidFill>
              </a:rPr>
              <a:t> </a:t>
            </a:r>
          </a:p>
          <a:p>
            <a:endParaRPr lang="en-GB" sz="1600" dirty="0">
              <a:solidFill>
                <a:schemeClr val="accent1">
                  <a:lumMod val="75000"/>
                </a:schemeClr>
              </a:solidFill>
            </a:endParaRPr>
          </a:p>
        </p:txBody>
      </p:sp>
      <p:graphicFrame>
        <p:nvGraphicFramePr>
          <p:cNvPr id="3" name="Table 3">
            <a:extLst>
              <a:ext uri="{FF2B5EF4-FFF2-40B4-BE49-F238E27FC236}">
                <a16:creationId xmlns:a16="http://schemas.microsoft.com/office/drawing/2014/main" id="{BA3DDC46-67FA-4952-AAE8-2507AB26CBC8}"/>
              </a:ext>
            </a:extLst>
          </p:cNvPr>
          <p:cNvGraphicFramePr>
            <a:graphicFrameLocks noGrp="1"/>
          </p:cNvGraphicFramePr>
          <p:nvPr>
            <p:extLst>
              <p:ext uri="{D42A27DB-BD31-4B8C-83A1-F6EECF244321}">
                <p14:modId xmlns:p14="http://schemas.microsoft.com/office/powerpoint/2010/main" val="3593781506"/>
              </p:ext>
            </p:extLst>
          </p:nvPr>
        </p:nvGraphicFramePr>
        <p:xfrm>
          <a:off x="902676" y="2811592"/>
          <a:ext cx="11289324" cy="3992880"/>
        </p:xfrm>
        <a:graphic>
          <a:graphicData uri="http://schemas.openxmlformats.org/drawingml/2006/table">
            <a:tbl>
              <a:tblPr firstRow="1" bandRow="1">
                <a:tableStyleId>{5C22544A-7EE6-4342-B048-85BDC9FD1C3A}</a:tableStyleId>
              </a:tblPr>
              <a:tblGrid>
                <a:gridCol w="5747506">
                  <a:extLst>
                    <a:ext uri="{9D8B030D-6E8A-4147-A177-3AD203B41FA5}">
                      <a16:colId xmlns:a16="http://schemas.microsoft.com/office/drawing/2014/main" val="866456721"/>
                    </a:ext>
                  </a:extLst>
                </a:gridCol>
                <a:gridCol w="5541818">
                  <a:extLst>
                    <a:ext uri="{9D8B030D-6E8A-4147-A177-3AD203B41FA5}">
                      <a16:colId xmlns:a16="http://schemas.microsoft.com/office/drawing/2014/main" val="3786271883"/>
                    </a:ext>
                  </a:extLst>
                </a:gridCol>
              </a:tblGrid>
              <a:tr h="37638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dirty="0">
                          <a:solidFill>
                            <a:schemeClr val="accent1">
                              <a:lumMod val="75000"/>
                            </a:schemeClr>
                          </a:solidFill>
                        </a:rPr>
                        <a:t>Further medical examinations may be necessary where the language therapist or pathologist would refer the patient for a </a:t>
                      </a:r>
                      <a:r>
                        <a:rPr lang="en-GB" sz="1600" b="0" dirty="0" err="1">
                          <a:solidFill>
                            <a:schemeClr val="accent1">
                              <a:lumMod val="75000"/>
                            </a:schemeClr>
                          </a:solidFill>
                        </a:rPr>
                        <a:t>videofluoroscopy</a:t>
                      </a:r>
                      <a:r>
                        <a:rPr lang="en-GB" sz="1600" b="0" dirty="0">
                          <a:solidFill>
                            <a:schemeClr val="accent1">
                              <a:lumMod val="75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0" dirty="0">
                        <a:solidFill>
                          <a:schemeClr val="accent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0" dirty="0">
                        <a:solidFill>
                          <a:schemeClr val="accent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0" dirty="0">
                        <a:solidFill>
                          <a:schemeClr val="accent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0" dirty="0">
                        <a:solidFill>
                          <a:schemeClr val="accent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0" dirty="0">
                        <a:solidFill>
                          <a:schemeClr val="accent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0" dirty="0">
                        <a:solidFill>
                          <a:schemeClr val="accent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0" dirty="0">
                        <a:solidFill>
                          <a:schemeClr val="accent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0" dirty="0">
                        <a:solidFill>
                          <a:schemeClr val="accent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0" dirty="0">
                        <a:solidFill>
                          <a:schemeClr val="accent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dirty="0">
                          <a:solidFill>
                            <a:schemeClr val="accent1">
                              <a:lumMod val="75000"/>
                            </a:schemeClr>
                          </a:solidFill>
                        </a:rPr>
                        <a:t>A </a:t>
                      </a:r>
                      <a:r>
                        <a:rPr lang="en-GB" sz="1600" b="0" dirty="0" err="1">
                          <a:solidFill>
                            <a:schemeClr val="accent1">
                              <a:lumMod val="75000"/>
                            </a:schemeClr>
                          </a:solidFill>
                        </a:rPr>
                        <a:t>videofluoroscopy</a:t>
                      </a:r>
                      <a:r>
                        <a:rPr lang="en-GB" sz="1600" b="0" dirty="0">
                          <a:solidFill>
                            <a:schemeClr val="accent1">
                              <a:lumMod val="75000"/>
                            </a:schemeClr>
                          </a:solidFill>
                        </a:rPr>
                        <a:t> is a moving x-ray which can show if any food or drink is entering the airway instead of the stomach</a:t>
                      </a:r>
                    </a:p>
                    <a:p>
                      <a:endParaRPr lang="en-GB" sz="16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GB" sz="1600" b="0" dirty="0">
                          <a:solidFill>
                            <a:schemeClr val="accent1">
                              <a:lumMod val="75000"/>
                            </a:schemeClr>
                          </a:solidFill>
                        </a:rPr>
                        <a:t>They may also be sent for Flexible Endoscopic Evaluation of Swallowing with Sensory Testing (FEES Exam).</a:t>
                      </a:r>
                    </a:p>
                    <a:p>
                      <a:endParaRPr lang="en-GB" sz="1600" b="0" dirty="0">
                        <a:solidFill>
                          <a:schemeClr val="accent1">
                            <a:lumMod val="75000"/>
                          </a:schemeClr>
                        </a:solidFill>
                      </a:endParaRPr>
                    </a:p>
                    <a:p>
                      <a:endParaRPr lang="en-GB" sz="1600" b="0" dirty="0">
                        <a:solidFill>
                          <a:schemeClr val="accent1">
                            <a:lumMod val="75000"/>
                          </a:schemeClr>
                        </a:solidFill>
                      </a:endParaRPr>
                    </a:p>
                    <a:p>
                      <a:endParaRPr lang="en-GB" sz="1600" b="0" dirty="0">
                        <a:solidFill>
                          <a:schemeClr val="accent1">
                            <a:lumMod val="75000"/>
                          </a:schemeClr>
                        </a:solidFill>
                      </a:endParaRPr>
                    </a:p>
                    <a:p>
                      <a:endParaRPr lang="en-GB" sz="1600" b="0" dirty="0">
                        <a:solidFill>
                          <a:schemeClr val="accent1">
                            <a:lumMod val="75000"/>
                          </a:schemeClr>
                        </a:solidFill>
                      </a:endParaRPr>
                    </a:p>
                    <a:p>
                      <a:endParaRPr lang="en-GB" sz="1600" b="0" dirty="0">
                        <a:solidFill>
                          <a:schemeClr val="accent1">
                            <a:lumMod val="75000"/>
                          </a:schemeClr>
                        </a:solidFill>
                      </a:endParaRPr>
                    </a:p>
                    <a:p>
                      <a:endParaRPr lang="en-GB" sz="1600" b="0" dirty="0">
                        <a:solidFill>
                          <a:schemeClr val="accent1">
                            <a:lumMod val="75000"/>
                          </a:schemeClr>
                        </a:solidFill>
                      </a:endParaRPr>
                    </a:p>
                    <a:p>
                      <a:endParaRPr lang="en-GB" sz="1600" b="0" dirty="0">
                        <a:solidFill>
                          <a:schemeClr val="accent1">
                            <a:lumMod val="75000"/>
                          </a:schemeClr>
                        </a:solidFill>
                      </a:endParaRPr>
                    </a:p>
                    <a:p>
                      <a:endParaRPr lang="en-GB" sz="1600" b="0" dirty="0">
                        <a:solidFill>
                          <a:schemeClr val="accent1">
                            <a:lumMod val="75000"/>
                          </a:schemeClr>
                        </a:solidFill>
                      </a:endParaRPr>
                    </a:p>
                    <a:p>
                      <a:endParaRPr lang="en-GB" sz="1600" b="0" dirty="0">
                        <a:solidFill>
                          <a:schemeClr val="accent1">
                            <a:lumMod val="75000"/>
                          </a:schemeClr>
                        </a:solidFill>
                      </a:endParaRPr>
                    </a:p>
                    <a:p>
                      <a:endParaRPr lang="en-GB" sz="1600" b="0" dirty="0">
                        <a:solidFill>
                          <a:schemeClr val="accent1">
                            <a:lumMod val="75000"/>
                          </a:schemeClr>
                        </a:solidFill>
                      </a:endParaRPr>
                    </a:p>
                    <a:p>
                      <a:r>
                        <a:rPr lang="en-GB" sz="1600" b="0" dirty="0">
                          <a:solidFill>
                            <a:schemeClr val="accent1">
                              <a:lumMod val="75000"/>
                            </a:schemeClr>
                          </a:solidFill>
                        </a:rPr>
                        <a:t>A FEES Exam is a fibro endoscopic evaluation.</a:t>
                      </a:r>
                    </a:p>
                    <a:p>
                      <a:r>
                        <a:rPr lang="en-GB" sz="1600" b="0" dirty="0">
                          <a:solidFill>
                            <a:schemeClr val="accent1">
                              <a:lumMod val="75000"/>
                            </a:schemeClr>
                          </a:solidFill>
                        </a:rPr>
                        <a:t>The patient is asked to eat food and drink and then a camera is passed through the nose to identify if anything food debris is found in the airway.</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33355341"/>
                  </a:ext>
                </a:extLst>
              </a:tr>
            </a:tbl>
          </a:graphicData>
        </a:graphic>
      </p:graphicFrame>
      <p:pic>
        <p:nvPicPr>
          <p:cNvPr id="6" name="Picture 2" descr="Image result for videofluoroscopy">
            <a:extLst>
              <a:ext uri="{FF2B5EF4-FFF2-40B4-BE49-F238E27FC236}">
                <a16:creationId xmlns:a16="http://schemas.microsoft.com/office/drawing/2014/main" id="{44C3E5E2-31E4-476D-9A77-A1C77CDAAADF}"/>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440986" y="3697314"/>
            <a:ext cx="2528173" cy="1734973"/>
          </a:xfrm>
          <a:prstGeom prst="ellipse">
            <a:avLst/>
          </a:prstGeom>
          <a:ln w="63500"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51E3A7EE-D913-446E-91B4-20C673879EC0}"/>
              </a:ext>
            </a:extLst>
          </p:cNvPr>
          <p:cNvCxnSpPr>
            <a:cxnSpLocks/>
          </p:cNvCxnSpPr>
          <p:nvPr/>
        </p:nvCxnSpPr>
        <p:spPr>
          <a:xfrm flipV="1">
            <a:off x="6547338" y="3057583"/>
            <a:ext cx="0" cy="3500899"/>
          </a:xfrm>
          <a:prstGeom prst="line">
            <a:avLst/>
          </a:prstGeom>
        </p:spPr>
        <p:style>
          <a:lnRef idx="1">
            <a:schemeClr val="accent1"/>
          </a:lnRef>
          <a:fillRef idx="0">
            <a:schemeClr val="accent1"/>
          </a:fillRef>
          <a:effectRef idx="0">
            <a:schemeClr val="accent1"/>
          </a:effectRef>
          <a:fontRef idx="minor">
            <a:schemeClr val="tx1"/>
          </a:fontRef>
        </p:style>
      </p:cxnSp>
      <p:pic>
        <p:nvPicPr>
          <p:cNvPr id="5124" name="Picture 4" descr="Image result for FEES Exam">
            <a:extLst>
              <a:ext uri="{FF2B5EF4-FFF2-40B4-BE49-F238E27FC236}">
                <a16:creationId xmlns:a16="http://schemas.microsoft.com/office/drawing/2014/main" id="{2A6E3959-08F5-4B58-A55F-0358BEAF9888}"/>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989457" y="3620656"/>
            <a:ext cx="2521525" cy="1745672"/>
          </a:xfrm>
          <a:prstGeom prst="ellipse">
            <a:avLst/>
          </a:prstGeom>
          <a:ln w="63500"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37650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8FB85BE-5683-4078-BF4C-78B1894BB154}"/>
              </a:ext>
            </a:extLst>
          </p:cNvPr>
          <p:cNvSpPr/>
          <p:nvPr/>
        </p:nvSpPr>
        <p:spPr>
          <a:xfrm>
            <a:off x="902677" y="455842"/>
            <a:ext cx="10910632" cy="2123658"/>
          </a:xfrm>
          <a:prstGeom prst="rect">
            <a:avLst/>
          </a:prstGeom>
        </p:spPr>
        <p:txBody>
          <a:bodyPr wrap="square">
            <a:spAutoFit/>
          </a:bodyPr>
          <a:lstStyle/>
          <a:p>
            <a:r>
              <a:rPr lang="en-GB" b="1" u="sng" dirty="0">
                <a:solidFill>
                  <a:schemeClr val="accent1">
                    <a:lumMod val="75000"/>
                  </a:schemeClr>
                </a:solidFill>
              </a:rPr>
              <a:t>VIDEOFLUOROSCOPY AND FEES EXAMS ARE IMPORTANT</a:t>
            </a:r>
          </a:p>
          <a:p>
            <a:endParaRPr lang="en-GB" b="1" i="0" u="sng" dirty="0">
              <a:solidFill>
                <a:schemeClr val="accent1">
                  <a:lumMod val="75000"/>
                </a:schemeClr>
              </a:solidFill>
              <a:effectLst/>
            </a:endParaRPr>
          </a:p>
          <a:p>
            <a:r>
              <a:rPr lang="en-GB" sz="1600" dirty="0">
                <a:solidFill>
                  <a:schemeClr val="accent1">
                    <a:lumMod val="75000"/>
                  </a:schemeClr>
                </a:solidFill>
              </a:rPr>
              <a:t>You can’t always tell if an individual is aspirating from a bedside assessment. Not everyone displays obvious symptoms e.g. coughing, throat clearing and eye tearing. This is know as Silent Aspiration (because you cannot see it). </a:t>
            </a:r>
          </a:p>
          <a:p>
            <a:endParaRPr lang="en-GB" sz="1600" dirty="0">
              <a:solidFill>
                <a:schemeClr val="accent1">
                  <a:lumMod val="75000"/>
                </a:schemeClr>
              </a:solidFill>
            </a:endParaRPr>
          </a:p>
          <a:p>
            <a:r>
              <a:rPr lang="en-GB" sz="1600" dirty="0">
                <a:solidFill>
                  <a:schemeClr val="accent1">
                    <a:lumMod val="75000"/>
                  </a:schemeClr>
                </a:solidFill>
              </a:rPr>
              <a:t>Look out for less obvious signs of dysphagia e.g. recurrent chest infections</a:t>
            </a:r>
          </a:p>
          <a:p>
            <a:endParaRPr lang="en-GB" sz="1600" dirty="0">
              <a:solidFill>
                <a:schemeClr val="accent1">
                  <a:lumMod val="75000"/>
                </a:schemeClr>
              </a:solidFill>
            </a:endParaRPr>
          </a:p>
          <a:p>
            <a:r>
              <a:rPr lang="en-GB" sz="1600" dirty="0">
                <a:solidFill>
                  <a:schemeClr val="accent1">
                    <a:lumMod val="75000"/>
                  </a:schemeClr>
                </a:solidFill>
              </a:rPr>
              <a:t>These can indicate that the individual needs to be sent for a </a:t>
            </a:r>
            <a:r>
              <a:rPr lang="en-GB" sz="1600" dirty="0" err="1">
                <a:solidFill>
                  <a:schemeClr val="accent1">
                    <a:lumMod val="75000"/>
                  </a:schemeClr>
                </a:solidFill>
              </a:rPr>
              <a:t>videofluoroscopy</a:t>
            </a:r>
            <a:r>
              <a:rPr lang="en-GB" sz="1600" dirty="0">
                <a:solidFill>
                  <a:schemeClr val="accent1">
                    <a:lumMod val="75000"/>
                  </a:schemeClr>
                </a:solidFill>
              </a:rPr>
              <a:t> or FEES examination.</a:t>
            </a:r>
          </a:p>
        </p:txBody>
      </p:sp>
      <p:sp>
        <p:nvSpPr>
          <p:cNvPr id="4" name="Rectangle 3">
            <a:extLst>
              <a:ext uri="{FF2B5EF4-FFF2-40B4-BE49-F238E27FC236}">
                <a16:creationId xmlns:a16="http://schemas.microsoft.com/office/drawing/2014/main" id="{73ED1598-74E0-40D9-957B-9AAF43410869}"/>
              </a:ext>
            </a:extLst>
          </p:cNvPr>
          <p:cNvSpPr/>
          <p:nvPr/>
        </p:nvSpPr>
        <p:spPr>
          <a:xfrm>
            <a:off x="902677" y="2717908"/>
            <a:ext cx="11002996" cy="3323987"/>
          </a:xfrm>
          <a:prstGeom prst="rect">
            <a:avLst/>
          </a:prstGeom>
        </p:spPr>
        <p:txBody>
          <a:bodyPr wrap="square">
            <a:spAutoFit/>
          </a:bodyPr>
          <a:lstStyle/>
          <a:p>
            <a:r>
              <a:rPr lang="en-GB" b="1" i="0" u="sng" dirty="0">
                <a:solidFill>
                  <a:schemeClr val="accent1">
                    <a:lumMod val="75000"/>
                  </a:schemeClr>
                </a:solidFill>
                <a:effectLst/>
              </a:rPr>
              <a:t>SPEECH AND LANGUAGE THERAPIST’S RECOMMENDATIONS</a:t>
            </a:r>
          </a:p>
          <a:p>
            <a:endParaRPr lang="en-GB" sz="1600" dirty="0">
              <a:solidFill>
                <a:schemeClr val="accent1">
                  <a:lumMod val="75000"/>
                </a:schemeClr>
              </a:solidFill>
            </a:endParaRPr>
          </a:p>
          <a:p>
            <a:r>
              <a:rPr lang="en-GB" sz="1600" dirty="0">
                <a:solidFill>
                  <a:schemeClr val="accent1">
                    <a:lumMod val="75000"/>
                  </a:schemeClr>
                </a:solidFill>
              </a:rPr>
              <a:t>Once a swallow assessment is complete, there are a wide variety of recommendations which might be made. Recommendations will need to be strictly followed.</a:t>
            </a:r>
          </a:p>
          <a:p>
            <a:endParaRPr lang="en-GB" sz="1600" dirty="0">
              <a:solidFill>
                <a:schemeClr val="accent1">
                  <a:lumMod val="75000"/>
                </a:schemeClr>
              </a:solidFill>
            </a:endParaRPr>
          </a:p>
          <a:p>
            <a:r>
              <a:rPr lang="en-GB" sz="1600" dirty="0">
                <a:solidFill>
                  <a:schemeClr val="accent1">
                    <a:lumMod val="75000"/>
                  </a:schemeClr>
                </a:solidFill>
              </a:rPr>
              <a:t>The first is food and fluid consistency modification.</a:t>
            </a:r>
          </a:p>
          <a:p>
            <a:endParaRPr lang="en-GB" sz="1600" dirty="0">
              <a:solidFill>
                <a:schemeClr val="accent1">
                  <a:lumMod val="75000"/>
                </a:schemeClr>
              </a:solidFill>
            </a:endParaRPr>
          </a:p>
          <a:p>
            <a:r>
              <a:rPr lang="en-GB" sz="1600" dirty="0">
                <a:solidFill>
                  <a:schemeClr val="accent1">
                    <a:lumMod val="75000"/>
                  </a:schemeClr>
                </a:solidFill>
              </a:rPr>
              <a:t>A person having difficulty chewing may benefit from softer foods. </a:t>
            </a:r>
          </a:p>
          <a:p>
            <a:endParaRPr lang="en-GB" sz="1600" dirty="0">
              <a:solidFill>
                <a:schemeClr val="accent1">
                  <a:lumMod val="75000"/>
                </a:schemeClr>
              </a:solidFill>
            </a:endParaRPr>
          </a:p>
          <a:p>
            <a:endParaRPr lang="en-GB" sz="1600" dirty="0">
              <a:solidFill>
                <a:schemeClr val="accent1">
                  <a:lumMod val="75000"/>
                </a:schemeClr>
              </a:solidFill>
            </a:endParaRPr>
          </a:p>
          <a:p>
            <a:endParaRPr lang="en-GB" sz="1600" dirty="0">
              <a:solidFill>
                <a:schemeClr val="accent1">
                  <a:lumMod val="75000"/>
                </a:schemeClr>
              </a:solidFill>
            </a:endParaRPr>
          </a:p>
          <a:p>
            <a:r>
              <a:rPr lang="en-GB" sz="1600" dirty="0">
                <a:solidFill>
                  <a:schemeClr val="accent1">
                    <a:lumMod val="75000"/>
                  </a:schemeClr>
                </a:solidFill>
              </a:rPr>
              <a:t>It may be helpful to thicken liquids to slow down the swallowing process.</a:t>
            </a:r>
          </a:p>
          <a:p>
            <a:endParaRPr lang="en-GB" sz="1600" dirty="0">
              <a:solidFill>
                <a:schemeClr val="accent1">
                  <a:lumMod val="75000"/>
                </a:schemeClr>
              </a:solidFill>
            </a:endParaRPr>
          </a:p>
        </p:txBody>
      </p:sp>
      <p:pic>
        <p:nvPicPr>
          <p:cNvPr id="5" name="Picture 4">
            <a:extLst>
              <a:ext uri="{FF2B5EF4-FFF2-40B4-BE49-F238E27FC236}">
                <a16:creationId xmlns:a16="http://schemas.microsoft.com/office/drawing/2014/main" id="{A50C1716-96F9-499C-A4B6-0DB3DDF52023}"/>
              </a:ext>
            </a:extLst>
          </p:cNvPr>
          <p:cNvPicPr>
            <a:picLocks noChangeAspect="1"/>
          </p:cNvPicPr>
          <p:nvPr/>
        </p:nvPicPr>
        <p:blipFill>
          <a:blip r:embed="rId4"/>
          <a:stretch>
            <a:fillRect/>
          </a:stretch>
        </p:blipFill>
        <p:spPr>
          <a:xfrm>
            <a:off x="6541871" y="4202545"/>
            <a:ext cx="1049416" cy="952515"/>
          </a:xfrm>
          <a:prstGeom prst="rect">
            <a:avLst/>
          </a:prstGeom>
        </p:spPr>
      </p:pic>
      <p:pic>
        <p:nvPicPr>
          <p:cNvPr id="6146" name="Picture 2" descr="Image result for coffee icon blue">
            <a:extLst>
              <a:ext uri="{FF2B5EF4-FFF2-40B4-BE49-F238E27FC236}">
                <a16:creationId xmlns:a16="http://schemas.microsoft.com/office/drawing/2014/main" id="{61579DD6-4300-4C27-8A37-BF5BB7796AC0}"/>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315056" y="5033986"/>
            <a:ext cx="1049416" cy="10494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1817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D5ADFA-BD0E-4982-A407-4B1127AE03FB}"/>
              </a:ext>
            </a:extLst>
          </p:cNvPr>
          <p:cNvSpPr/>
          <p:nvPr/>
        </p:nvSpPr>
        <p:spPr>
          <a:xfrm>
            <a:off x="969818" y="686229"/>
            <a:ext cx="8497455" cy="1569660"/>
          </a:xfrm>
          <a:prstGeom prst="rect">
            <a:avLst/>
          </a:prstGeom>
        </p:spPr>
        <p:txBody>
          <a:bodyPr wrap="square">
            <a:spAutoFit/>
          </a:bodyPr>
          <a:lstStyle/>
          <a:p>
            <a:r>
              <a:rPr lang="en-GB" sz="1600" i="0" dirty="0">
                <a:solidFill>
                  <a:schemeClr val="accent1">
                    <a:lumMod val="75000"/>
                  </a:schemeClr>
                </a:solidFill>
                <a:effectLst/>
              </a:rPr>
              <a:t>Thicker fluids aren't necessarily safer fluids</a:t>
            </a:r>
            <a:r>
              <a:rPr lang="en-GB" sz="1600" b="1" i="0" dirty="0">
                <a:solidFill>
                  <a:schemeClr val="accent1">
                    <a:lumMod val="75000"/>
                  </a:schemeClr>
                </a:solidFill>
                <a:effectLst/>
              </a:rPr>
              <a:t>.</a:t>
            </a:r>
            <a:br>
              <a:rPr lang="en-GB" sz="1600" b="0" i="0" dirty="0">
                <a:solidFill>
                  <a:schemeClr val="accent1">
                    <a:lumMod val="75000"/>
                  </a:schemeClr>
                </a:solidFill>
                <a:effectLst/>
              </a:rPr>
            </a:br>
            <a:br>
              <a:rPr lang="en-GB" sz="1600" b="0" i="0" dirty="0">
                <a:solidFill>
                  <a:schemeClr val="accent1">
                    <a:lumMod val="75000"/>
                  </a:schemeClr>
                </a:solidFill>
                <a:effectLst/>
              </a:rPr>
            </a:br>
            <a:r>
              <a:rPr lang="en-GB" sz="1600" i="0" dirty="0">
                <a:solidFill>
                  <a:schemeClr val="accent1">
                    <a:lumMod val="75000"/>
                  </a:schemeClr>
                </a:solidFill>
                <a:effectLst/>
              </a:rPr>
              <a:t>Your Speech and Language therapist will tell you exactly how thick your fluids should be using the International Dysphagia Diet Standardisation Initiative (IDDSI) framework.</a:t>
            </a:r>
          </a:p>
          <a:p>
            <a:endParaRPr lang="en-GB" sz="1600" dirty="0">
              <a:solidFill>
                <a:schemeClr val="accent1">
                  <a:lumMod val="75000"/>
                </a:schemeClr>
              </a:solidFill>
            </a:endParaRPr>
          </a:p>
          <a:p>
            <a:endParaRPr lang="en-GB" sz="1600" i="0" dirty="0">
              <a:solidFill>
                <a:schemeClr val="accent1">
                  <a:lumMod val="75000"/>
                </a:schemeClr>
              </a:solidFill>
              <a:effectLst/>
            </a:endParaRPr>
          </a:p>
        </p:txBody>
      </p:sp>
      <p:pic>
        <p:nvPicPr>
          <p:cNvPr id="7170" name="Picture 2" descr="Image result for iddsi logo">
            <a:extLst>
              <a:ext uri="{FF2B5EF4-FFF2-40B4-BE49-F238E27FC236}">
                <a16:creationId xmlns:a16="http://schemas.microsoft.com/office/drawing/2014/main" id="{2AE48471-E4C2-4CE5-96EF-F410CBE2E5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91" t="23024" r="1903" b="17537"/>
          <a:stretch/>
        </p:blipFill>
        <p:spPr bwMode="auto">
          <a:xfrm>
            <a:off x="3352800" y="1838036"/>
            <a:ext cx="4608945" cy="14154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72155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E3BE9F-2A86-4AC8-8A40-803DF2420A25}"/>
              </a:ext>
            </a:extLst>
          </p:cNvPr>
          <p:cNvSpPr/>
          <p:nvPr/>
        </p:nvSpPr>
        <p:spPr>
          <a:xfrm>
            <a:off x="794327" y="1166843"/>
            <a:ext cx="10363200" cy="4154984"/>
          </a:xfrm>
          <a:prstGeom prst="rect">
            <a:avLst/>
          </a:prstGeom>
        </p:spPr>
        <p:txBody>
          <a:bodyPr wrap="square">
            <a:spAutoFit/>
          </a:bodyPr>
          <a:lstStyle/>
          <a:p>
            <a:r>
              <a:rPr lang="en-GB" sz="1600" dirty="0">
                <a:solidFill>
                  <a:schemeClr val="accent1">
                    <a:lumMod val="75000"/>
                  </a:schemeClr>
                </a:solidFill>
              </a:rPr>
              <a:t>The International Dysphagia Diet Standardisation Initiative (IDDSI) was a global initiative which created consistent terminology to describe modified food and fluids.</a:t>
            </a:r>
          </a:p>
          <a:p>
            <a:endParaRPr lang="en-GB" sz="1600" dirty="0">
              <a:solidFill>
                <a:schemeClr val="accent1">
                  <a:lumMod val="75000"/>
                </a:schemeClr>
              </a:solidFill>
            </a:endParaRPr>
          </a:p>
          <a:p>
            <a:r>
              <a:rPr lang="en-GB" sz="1600" dirty="0">
                <a:solidFill>
                  <a:schemeClr val="accent1">
                    <a:lumMod val="75000"/>
                  </a:schemeClr>
                </a:solidFill>
              </a:rPr>
              <a:t>This framework can be used for individuals with dysphagia of all ages, in all care settings and for all cultures.</a:t>
            </a:r>
          </a:p>
          <a:p>
            <a:endParaRPr lang="en-GB" sz="1600" dirty="0">
              <a:solidFill>
                <a:schemeClr val="accent1">
                  <a:lumMod val="75000"/>
                </a:schemeClr>
              </a:solidFill>
            </a:endParaRPr>
          </a:p>
          <a:p>
            <a:r>
              <a:rPr lang="en-GB" sz="1600" b="1" dirty="0">
                <a:solidFill>
                  <a:schemeClr val="accent1">
                    <a:lumMod val="75000"/>
                  </a:schemeClr>
                </a:solidFill>
              </a:rPr>
              <a:t>THE IDDSI FRAMEWORK - There are 8 Levels ( 0 - 7)</a:t>
            </a:r>
          </a:p>
          <a:p>
            <a:endParaRPr lang="en-GB" sz="1600" dirty="0">
              <a:solidFill>
                <a:schemeClr val="accent1">
                  <a:lumMod val="75000"/>
                </a:schemeClr>
              </a:solidFill>
            </a:endParaRPr>
          </a:p>
          <a:p>
            <a:r>
              <a:rPr lang="en-GB" sz="1600" dirty="0">
                <a:solidFill>
                  <a:schemeClr val="accent1">
                    <a:lumMod val="75000"/>
                  </a:schemeClr>
                </a:solidFill>
              </a:rPr>
              <a:t>Each level represents a consistency of food or drink</a:t>
            </a:r>
          </a:p>
          <a:p>
            <a:endParaRPr lang="en-GB" sz="1600" dirty="0">
              <a:solidFill>
                <a:schemeClr val="accent1">
                  <a:lumMod val="75000"/>
                </a:schemeClr>
              </a:solidFill>
            </a:endParaRPr>
          </a:p>
          <a:p>
            <a:pPr marL="342900" indent="-342900">
              <a:buFont typeface="+mj-lt"/>
              <a:buAutoNum type="arabicPeriod"/>
            </a:pPr>
            <a:r>
              <a:rPr lang="en-GB" sz="1600" dirty="0">
                <a:solidFill>
                  <a:schemeClr val="accent1">
                    <a:lumMod val="75000"/>
                  </a:schemeClr>
                </a:solidFill>
              </a:rPr>
              <a:t>The process starts before any food or drink enters the mouth</a:t>
            </a:r>
          </a:p>
          <a:p>
            <a:pPr marL="342900" indent="-342900">
              <a:buFont typeface="+mj-lt"/>
              <a:buAutoNum type="arabicPeriod"/>
            </a:pPr>
            <a:r>
              <a:rPr lang="en-GB" sz="1600" dirty="0">
                <a:solidFill>
                  <a:schemeClr val="accent1">
                    <a:lumMod val="75000"/>
                  </a:schemeClr>
                </a:solidFill>
              </a:rPr>
              <a:t>We use our senses of smell, sight and touch</a:t>
            </a:r>
          </a:p>
          <a:p>
            <a:pPr marL="342900" indent="-342900">
              <a:buFont typeface="+mj-lt"/>
              <a:buAutoNum type="arabicPeriod"/>
            </a:pPr>
            <a:r>
              <a:rPr lang="en-GB" sz="1600" dirty="0">
                <a:solidFill>
                  <a:schemeClr val="accent1">
                    <a:lumMod val="75000"/>
                  </a:schemeClr>
                </a:solidFill>
              </a:rPr>
              <a:t>Our salivary glands begin to work</a:t>
            </a:r>
          </a:p>
          <a:p>
            <a:pPr marL="342900" indent="-342900">
              <a:buFont typeface="+mj-lt"/>
              <a:buAutoNum type="arabicPeriod"/>
            </a:pPr>
            <a:r>
              <a:rPr lang="en-GB" sz="1600" dirty="0">
                <a:solidFill>
                  <a:schemeClr val="accent1">
                    <a:lumMod val="75000"/>
                  </a:schemeClr>
                </a:solidFill>
              </a:rPr>
              <a:t>We activate our jaw, lip and tongue muscles</a:t>
            </a:r>
          </a:p>
          <a:p>
            <a:pPr marL="342900" indent="-342900">
              <a:buFont typeface="+mj-lt"/>
              <a:buAutoNum type="arabicPeriod"/>
            </a:pPr>
            <a:r>
              <a:rPr lang="en-GB" sz="1600" dirty="0">
                <a:solidFill>
                  <a:schemeClr val="accent1">
                    <a:lumMod val="75000"/>
                  </a:schemeClr>
                </a:solidFill>
              </a:rPr>
              <a:t>We breathe evenly</a:t>
            </a:r>
          </a:p>
          <a:p>
            <a:pPr marL="342900" indent="-342900">
              <a:buFont typeface="+mj-lt"/>
              <a:buAutoNum type="arabicPeriod"/>
            </a:pPr>
            <a:r>
              <a:rPr lang="en-GB" sz="1600" dirty="0">
                <a:solidFill>
                  <a:schemeClr val="accent1">
                    <a:lumMod val="75000"/>
                  </a:schemeClr>
                </a:solidFill>
              </a:rPr>
              <a:t>We prepare to open our mouths</a:t>
            </a:r>
          </a:p>
          <a:p>
            <a:pPr marL="342900" indent="-342900">
              <a:buFont typeface="+mj-lt"/>
              <a:buAutoNum type="arabicPeriod"/>
            </a:pPr>
            <a:r>
              <a:rPr lang="en-GB" sz="1600" dirty="0">
                <a:solidFill>
                  <a:schemeClr val="accent1">
                    <a:lumMod val="75000"/>
                  </a:schemeClr>
                </a:solidFill>
              </a:rPr>
              <a:t>Food and fluid is prepared into a cohesive mould called bolus. </a:t>
            </a:r>
          </a:p>
        </p:txBody>
      </p:sp>
      <p:sp>
        <p:nvSpPr>
          <p:cNvPr id="3" name="Rectangle 2">
            <a:extLst>
              <a:ext uri="{FF2B5EF4-FFF2-40B4-BE49-F238E27FC236}">
                <a16:creationId xmlns:a16="http://schemas.microsoft.com/office/drawing/2014/main" id="{EB9DB292-C12B-481D-B4B8-C6284EB19D6D}"/>
              </a:ext>
            </a:extLst>
          </p:cNvPr>
          <p:cNvSpPr/>
          <p:nvPr/>
        </p:nvSpPr>
        <p:spPr>
          <a:xfrm>
            <a:off x="794327" y="601974"/>
            <a:ext cx="2493375" cy="369332"/>
          </a:xfrm>
          <a:prstGeom prst="rect">
            <a:avLst/>
          </a:prstGeom>
        </p:spPr>
        <p:txBody>
          <a:bodyPr wrap="none">
            <a:spAutoFit/>
          </a:bodyPr>
          <a:lstStyle/>
          <a:p>
            <a:r>
              <a:rPr lang="en-GB" b="1" i="0" u="sng" dirty="0">
                <a:solidFill>
                  <a:schemeClr val="accent1">
                    <a:lumMod val="75000"/>
                  </a:schemeClr>
                </a:solidFill>
                <a:effectLst/>
              </a:rPr>
              <a:t>THE IDDSI FRAMEWORK</a:t>
            </a:r>
            <a:endParaRPr lang="en-GB" b="1" u="sng" dirty="0">
              <a:solidFill>
                <a:schemeClr val="accent1">
                  <a:lumMod val="75000"/>
                </a:schemeClr>
              </a:solidFill>
            </a:endParaRPr>
          </a:p>
        </p:txBody>
      </p:sp>
      <p:pic>
        <p:nvPicPr>
          <p:cNvPr id="4" name="Picture 3">
            <a:extLst>
              <a:ext uri="{FF2B5EF4-FFF2-40B4-BE49-F238E27FC236}">
                <a16:creationId xmlns:a16="http://schemas.microsoft.com/office/drawing/2014/main" id="{7DB14306-FFF0-4E16-850A-EC9FCDC6C7FA}"/>
              </a:ext>
            </a:extLst>
          </p:cNvPr>
          <p:cNvPicPr>
            <a:picLocks noChangeAspect="1"/>
          </p:cNvPicPr>
          <p:nvPr/>
        </p:nvPicPr>
        <p:blipFill rotWithShape="1">
          <a:blip r:embed="rId4"/>
          <a:srcRect l="3571" r="6023" b="6566"/>
          <a:stretch/>
        </p:blipFill>
        <p:spPr>
          <a:xfrm>
            <a:off x="6991928" y="2766293"/>
            <a:ext cx="3735544" cy="3109231"/>
          </a:xfrm>
          <a:prstGeom prst="rect">
            <a:avLst/>
          </a:prstGeom>
        </p:spPr>
      </p:pic>
      <p:sp>
        <p:nvSpPr>
          <p:cNvPr id="5" name="Rectangle 4">
            <a:extLst>
              <a:ext uri="{FF2B5EF4-FFF2-40B4-BE49-F238E27FC236}">
                <a16:creationId xmlns:a16="http://schemas.microsoft.com/office/drawing/2014/main" id="{BA304AF1-090E-47F5-AC19-F1C86A6B9E39}"/>
              </a:ext>
            </a:extLst>
          </p:cNvPr>
          <p:cNvSpPr/>
          <p:nvPr/>
        </p:nvSpPr>
        <p:spPr>
          <a:xfrm>
            <a:off x="510027" y="5932860"/>
            <a:ext cx="11201682" cy="461665"/>
          </a:xfrm>
          <a:prstGeom prst="rect">
            <a:avLst/>
          </a:prstGeom>
        </p:spPr>
        <p:txBody>
          <a:bodyPr wrap="square">
            <a:spAutoFit/>
          </a:bodyPr>
          <a:lstStyle/>
          <a:p>
            <a:r>
              <a:rPr lang="en-GB" sz="1200" b="0" i="1" dirty="0">
                <a:solidFill>
                  <a:srgbClr val="FF5753"/>
                </a:solidFill>
                <a:effectLst/>
              </a:rPr>
              <a:t>The IDDSI Framework and Descriptors are licensed under the Creative Commons license as follows: (c) The International Dysphagia Diet Standardisation Initiative 2016 @</a:t>
            </a:r>
            <a:r>
              <a:rPr lang="en-GB" sz="1200" b="0" i="1" u="sng" dirty="0">
                <a:solidFill>
                  <a:srgbClr val="FF5753"/>
                </a:solidFill>
                <a:effectLst/>
                <a:hlinkClick r:id="rId5">
                  <a:extLst>
                    <a:ext uri="{A12FA001-AC4F-418D-AE19-62706E023703}">
                      <ahyp:hlinkClr xmlns:ahyp="http://schemas.microsoft.com/office/drawing/2018/hyperlinkcolor" val="tx"/>
                    </a:ext>
                  </a:extLst>
                </a:hlinkClick>
              </a:rPr>
              <a:t>www.iddsi.org/framework</a:t>
            </a:r>
            <a:r>
              <a:rPr lang="en-GB" sz="1200" b="0" i="1" dirty="0">
                <a:solidFill>
                  <a:srgbClr val="FF5753"/>
                </a:solidFill>
                <a:effectLst/>
              </a:rPr>
              <a:t>. Attribution is NOT PERMITTED for derivative works incorporating any alterations to the IDDSI Framework that extend beyond language translation.</a:t>
            </a:r>
          </a:p>
        </p:txBody>
      </p:sp>
    </p:spTree>
    <p:custDataLst>
      <p:tags r:id="rId1"/>
    </p:custDataLst>
    <p:extLst>
      <p:ext uri="{BB962C8B-B14F-4D97-AF65-F5344CB8AC3E}">
        <p14:creationId xmlns:p14="http://schemas.microsoft.com/office/powerpoint/2010/main" val="758951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B994C5-BA4D-48F3-AC28-3DE7D4D396D2}"/>
              </a:ext>
            </a:extLst>
          </p:cNvPr>
          <p:cNvSpPr/>
          <p:nvPr/>
        </p:nvSpPr>
        <p:spPr>
          <a:xfrm>
            <a:off x="2492188" y="3075057"/>
            <a:ext cx="7207624" cy="707886"/>
          </a:xfrm>
          <a:prstGeom prst="rect">
            <a:avLst/>
          </a:prstGeom>
        </p:spPr>
        <p:txBody>
          <a:bodyPr wrap="square">
            <a:spAutoFit/>
          </a:bodyPr>
          <a:lstStyle/>
          <a:p>
            <a:pPr algn="ctr"/>
            <a:r>
              <a:rPr lang="en-GB" sz="4000" b="1" dirty="0">
                <a:solidFill>
                  <a:schemeClr val="accent1">
                    <a:lumMod val="75000"/>
                  </a:schemeClr>
                </a:solidFill>
              </a:rPr>
              <a:t>Dysphagia Care</a:t>
            </a:r>
          </a:p>
        </p:txBody>
      </p:sp>
    </p:spTree>
    <p:custDataLst>
      <p:tags r:id="rId1"/>
    </p:custDataLst>
    <p:extLst>
      <p:ext uri="{BB962C8B-B14F-4D97-AF65-F5344CB8AC3E}">
        <p14:creationId xmlns:p14="http://schemas.microsoft.com/office/powerpoint/2010/main" val="1783642551"/>
      </p:ext>
    </p:extLst>
  </p:cSld>
  <p:clrMapOvr>
    <a:masterClrMapping/>
  </p:clrMapOvr>
  <mc:AlternateContent xmlns:mc="http://schemas.openxmlformats.org/markup-compatibility/2006" xmlns:p14="http://schemas.microsoft.com/office/powerpoint/2010/main">
    <mc:Choice Requires="p14">
      <p:transition spd="med" p14:dur="700" advTm="7372">
        <p:fade/>
      </p:transition>
    </mc:Choice>
    <mc:Fallback xmlns="">
      <p:transition spd="med" advTm="7372">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330063-E418-40CC-AF89-D25B7A8F1318}"/>
              </a:ext>
            </a:extLst>
          </p:cNvPr>
          <p:cNvPicPr>
            <a:picLocks noChangeAspect="1"/>
          </p:cNvPicPr>
          <p:nvPr/>
        </p:nvPicPr>
        <p:blipFill rotWithShape="1">
          <a:blip r:embed="rId4"/>
          <a:srcRect l="3571" r="6023" b="6566"/>
          <a:stretch/>
        </p:blipFill>
        <p:spPr>
          <a:xfrm>
            <a:off x="3608877" y="2278212"/>
            <a:ext cx="4974246" cy="4140249"/>
          </a:xfrm>
          <a:prstGeom prst="rect">
            <a:avLst/>
          </a:prstGeom>
        </p:spPr>
      </p:pic>
      <p:sp>
        <p:nvSpPr>
          <p:cNvPr id="3" name="Rectangle 2">
            <a:extLst>
              <a:ext uri="{FF2B5EF4-FFF2-40B4-BE49-F238E27FC236}">
                <a16:creationId xmlns:a16="http://schemas.microsoft.com/office/drawing/2014/main" id="{F08A58FA-C539-4D68-9A60-9B0435B54561}"/>
              </a:ext>
            </a:extLst>
          </p:cNvPr>
          <p:cNvSpPr/>
          <p:nvPr/>
        </p:nvSpPr>
        <p:spPr>
          <a:xfrm>
            <a:off x="794327" y="601974"/>
            <a:ext cx="2950231" cy="369332"/>
          </a:xfrm>
          <a:prstGeom prst="rect">
            <a:avLst/>
          </a:prstGeom>
        </p:spPr>
        <p:txBody>
          <a:bodyPr wrap="none">
            <a:spAutoFit/>
          </a:bodyPr>
          <a:lstStyle/>
          <a:p>
            <a:r>
              <a:rPr lang="en-GB" b="1" i="0" u="sng" dirty="0">
                <a:solidFill>
                  <a:schemeClr val="accent1">
                    <a:lumMod val="75000"/>
                  </a:schemeClr>
                </a:solidFill>
                <a:effectLst/>
              </a:rPr>
              <a:t>LEVELS OF THE FRAMEWORK</a:t>
            </a:r>
            <a:endParaRPr lang="en-GB" b="1" u="sng" dirty="0">
              <a:solidFill>
                <a:schemeClr val="accent1">
                  <a:lumMod val="75000"/>
                </a:schemeClr>
              </a:solidFill>
            </a:endParaRPr>
          </a:p>
        </p:txBody>
      </p:sp>
      <p:sp>
        <p:nvSpPr>
          <p:cNvPr id="4" name="Rectangle: Rounded Corners 3">
            <a:extLst>
              <a:ext uri="{FF2B5EF4-FFF2-40B4-BE49-F238E27FC236}">
                <a16:creationId xmlns:a16="http://schemas.microsoft.com/office/drawing/2014/main" id="{A10459E8-4E20-4B30-95E7-6F2731BA8981}"/>
              </a:ext>
            </a:extLst>
          </p:cNvPr>
          <p:cNvSpPr/>
          <p:nvPr/>
        </p:nvSpPr>
        <p:spPr>
          <a:xfrm>
            <a:off x="1756986" y="5726595"/>
            <a:ext cx="2994497" cy="258618"/>
          </a:xfrm>
          <a:prstGeom prst="roundRect">
            <a:avLst/>
          </a:prstGeom>
          <a:gradFill flip="none" rotWithShape="1">
            <a:gsLst>
              <a:gs pos="0">
                <a:schemeClr val="bg1"/>
              </a:gs>
              <a:gs pos="50000">
                <a:schemeClr val="bg1"/>
              </a:gs>
              <a:gs pos="100000">
                <a:schemeClr val="bg1"/>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accent1">
                    <a:lumMod val="75000"/>
                  </a:schemeClr>
                </a:solidFill>
              </a:rPr>
              <a:t>Level 0 represents thin fluids </a:t>
            </a:r>
            <a:endParaRPr lang="en-GB" dirty="0">
              <a:solidFill>
                <a:schemeClr val="accent1">
                  <a:lumMod val="75000"/>
                </a:schemeClr>
              </a:solidFill>
            </a:endParaRPr>
          </a:p>
        </p:txBody>
      </p:sp>
      <p:sp>
        <p:nvSpPr>
          <p:cNvPr id="6" name="Rectangle: Rounded Corners 5">
            <a:extLst>
              <a:ext uri="{FF2B5EF4-FFF2-40B4-BE49-F238E27FC236}">
                <a16:creationId xmlns:a16="http://schemas.microsoft.com/office/drawing/2014/main" id="{3AF08A0D-1543-43C3-BCF5-16094D380C6F}"/>
              </a:ext>
            </a:extLst>
          </p:cNvPr>
          <p:cNvSpPr/>
          <p:nvPr/>
        </p:nvSpPr>
        <p:spPr>
          <a:xfrm>
            <a:off x="1756986" y="5217964"/>
            <a:ext cx="3307405" cy="258618"/>
          </a:xfrm>
          <a:prstGeom prst="roundRect">
            <a:avLst/>
          </a:prstGeom>
          <a:gradFill flip="none" rotWithShape="1">
            <a:gsLst>
              <a:gs pos="0">
                <a:schemeClr val="tx1">
                  <a:lumMod val="50000"/>
                  <a:lumOff val="50000"/>
                </a:schemeClr>
              </a:gs>
              <a:gs pos="50000">
                <a:schemeClr val="tx1">
                  <a:lumMod val="50000"/>
                  <a:lumOff val="50000"/>
                </a:schemeClr>
              </a:gs>
              <a:gs pos="100000">
                <a:schemeClr val="tx1">
                  <a:lumMod val="50000"/>
                  <a:lumOff val="5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lumMod val="95000"/>
                  </a:schemeClr>
                </a:solidFill>
              </a:rPr>
              <a:t>Level 1 represents slightly thick fluids </a:t>
            </a:r>
            <a:endParaRPr lang="en-GB" dirty="0">
              <a:solidFill>
                <a:schemeClr val="bg1">
                  <a:lumMod val="95000"/>
                </a:schemeClr>
              </a:solidFill>
            </a:endParaRPr>
          </a:p>
        </p:txBody>
      </p:sp>
      <p:sp>
        <p:nvSpPr>
          <p:cNvPr id="8" name="Rectangle: Rounded Corners 7">
            <a:extLst>
              <a:ext uri="{FF2B5EF4-FFF2-40B4-BE49-F238E27FC236}">
                <a16:creationId xmlns:a16="http://schemas.microsoft.com/office/drawing/2014/main" id="{BD1F443E-ECDF-46AE-B921-7228BB848030}"/>
              </a:ext>
            </a:extLst>
          </p:cNvPr>
          <p:cNvSpPr/>
          <p:nvPr/>
        </p:nvSpPr>
        <p:spPr>
          <a:xfrm>
            <a:off x="1756985" y="4834340"/>
            <a:ext cx="3307406" cy="258618"/>
          </a:xfrm>
          <a:prstGeom prst="roundRect">
            <a:avLst/>
          </a:prstGeom>
          <a:gradFill flip="none" rotWithShape="1">
            <a:gsLst>
              <a:gs pos="0">
                <a:srgbClr val="EF91D4"/>
              </a:gs>
              <a:gs pos="50000">
                <a:srgbClr val="EF91D4"/>
              </a:gs>
              <a:gs pos="100000">
                <a:srgbClr val="EF91D4"/>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accent1">
                    <a:lumMod val="75000"/>
                  </a:schemeClr>
                </a:solidFill>
              </a:rPr>
              <a:t>Level 2 represents mildly thick fluids </a:t>
            </a:r>
            <a:endParaRPr lang="en-GB" dirty="0">
              <a:solidFill>
                <a:schemeClr val="accent1">
                  <a:lumMod val="75000"/>
                </a:schemeClr>
              </a:solidFill>
            </a:endParaRPr>
          </a:p>
        </p:txBody>
      </p:sp>
      <p:sp>
        <p:nvSpPr>
          <p:cNvPr id="10" name="Rectangle: Rounded Corners 9">
            <a:extLst>
              <a:ext uri="{FF2B5EF4-FFF2-40B4-BE49-F238E27FC236}">
                <a16:creationId xmlns:a16="http://schemas.microsoft.com/office/drawing/2014/main" id="{B6984602-75AB-4561-93A6-3AC0F3BEDA67}"/>
              </a:ext>
            </a:extLst>
          </p:cNvPr>
          <p:cNvSpPr/>
          <p:nvPr/>
        </p:nvSpPr>
        <p:spPr>
          <a:xfrm>
            <a:off x="7992319" y="4348336"/>
            <a:ext cx="3971636" cy="258618"/>
          </a:xfrm>
          <a:prstGeom prst="roundRect">
            <a:avLst/>
          </a:prstGeom>
          <a:gradFill flip="none" rotWithShape="1">
            <a:gsLst>
              <a:gs pos="0">
                <a:srgbClr val="FFFF00"/>
              </a:gs>
              <a:gs pos="50000">
                <a:srgbClr val="FFFF00"/>
              </a:gs>
              <a:gs pos="100000">
                <a:srgbClr val="FFFF00"/>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accent1">
                    <a:lumMod val="75000"/>
                  </a:schemeClr>
                </a:solidFill>
              </a:rPr>
              <a:t>Level 3 represents moderately thick fluids </a:t>
            </a:r>
            <a:endParaRPr lang="en-GB" dirty="0">
              <a:solidFill>
                <a:schemeClr val="accent1">
                  <a:lumMod val="75000"/>
                </a:schemeClr>
              </a:solidFill>
            </a:endParaRPr>
          </a:p>
        </p:txBody>
      </p:sp>
      <p:sp>
        <p:nvSpPr>
          <p:cNvPr id="13" name="Rectangle: Rounded Corners 12">
            <a:extLst>
              <a:ext uri="{FF2B5EF4-FFF2-40B4-BE49-F238E27FC236}">
                <a16:creationId xmlns:a16="http://schemas.microsoft.com/office/drawing/2014/main" id="{0A8A35B9-2807-40BD-A72A-561C596BDBA9}"/>
              </a:ext>
            </a:extLst>
          </p:cNvPr>
          <p:cNvSpPr/>
          <p:nvPr/>
        </p:nvSpPr>
        <p:spPr>
          <a:xfrm>
            <a:off x="1574959" y="4376407"/>
            <a:ext cx="3307407" cy="258618"/>
          </a:xfrm>
          <a:prstGeom prst="roundRect">
            <a:avLst/>
          </a:prstGeom>
          <a:gradFill flip="none" rotWithShape="1">
            <a:gsLst>
              <a:gs pos="0">
                <a:srgbClr val="FFFF00"/>
              </a:gs>
              <a:gs pos="50000">
                <a:srgbClr val="FFFF00"/>
              </a:gs>
              <a:gs pos="100000">
                <a:srgbClr val="FFFF00"/>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accent1">
                    <a:lumMod val="75000"/>
                  </a:schemeClr>
                </a:solidFill>
              </a:rPr>
              <a:t>Level 3 also represents liquidised diet</a:t>
            </a:r>
            <a:endParaRPr lang="en-GB" dirty="0">
              <a:solidFill>
                <a:schemeClr val="accent1">
                  <a:lumMod val="75000"/>
                </a:schemeClr>
              </a:solidFill>
            </a:endParaRPr>
          </a:p>
        </p:txBody>
      </p:sp>
      <p:sp>
        <p:nvSpPr>
          <p:cNvPr id="14" name="Rectangle: Rounded Corners 13">
            <a:extLst>
              <a:ext uri="{FF2B5EF4-FFF2-40B4-BE49-F238E27FC236}">
                <a16:creationId xmlns:a16="http://schemas.microsoft.com/office/drawing/2014/main" id="{C4F3C575-A91D-49F6-88CC-0F3999C6000E}"/>
              </a:ext>
            </a:extLst>
          </p:cNvPr>
          <p:cNvSpPr/>
          <p:nvPr/>
        </p:nvSpPr>
        <p:spPr>
          <a:xfrm>
            <a:off x="7992319" y="3917999"/>
            <a:ext cx="3971636" cy="258618"/>
          </a:xfrm>
          <a:prstGeom prst="roundRect">
            <a:avLst/>
          </a:prstGeom>
          <a:gradFill flip="none" rotWithShape="1">
            <a:gsLst>
              <a:gs pos="0">
                <a:schemeClr val="accent6">
                  <a:lumMod val="60000"/>
                  <a:lumOff val="40000"/>
                </a:schemeClr>
              </a:gs>
              <a:gs pos="50000">
                <a:schemeClr val="accent6">
                  <a:lumMod val="60000"/>
                  <a:lumOff val="40000"/>
                </a:schemeClr>
              </a:gs>
              <a:gs pos="100000">
                <a:schemeClr val="accent6">
                  <a:lumMod val="60000"/>
                  <a:lumOff val="4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accent1">
                    <a:lumMod val="75000"/>
                  </a:schemeClr>
                </a:solidFill>
              </a:rPr>
              <a:t>Level 4 represents extremely thick fluids </a:t>
            </a:r>
            <a:endParaRPr lang="en-GB" dirty="0">
              <a:solidFill>
                <a:schemeClr val="accent1">
                  <a:lumMod val="75000"/>
                </a:schemeClr>
              </a:solidFill>
            </a:endParaRPr>
          </a:p>
        </p:txBody>
      </p:sp>
      <p:sp>
        <p:nvSpPr>
          <p:cNvPr id="15" name="Rectangle: Rounded Corners 14">
            <a:extLst>
              <a:ext uri="{FF2B5EF4-FFF2-40B4-BE49-F238E27FC236}">
                <a16:creationId xmlns:a16="http://schemas.microsoft.com/office/drawing/2014/main" id="{FC81BE9E-44CD-43AE-9C90-EA37CB96BD91}"/>
              </a:ext>
            </a:extLst>
          </p:cNvPr>
          <p:cNvSpPr/>
          <p:nvPr/>
        </p:nvSpPr>
        <p:spPr>
          <a:xfrm>
            <a:off x="1369845" y="3952341"/>
            <a:ext cx="3241641" cy="258618"/>
          </a:xfrm>
          <a:prstGeom prst="roundRect">
            <a:avLst/>
          </a:prstGeom>
          <a:gradFill flip="none" rotWithShape="1">
            <a:gsLst>
              <a:gs pos="0">
                <a:schemeClr val="accent6">
                  <a:lumMod val="60000"/>
                  <a:lumOff val="40000"/>
                </a:schemeClr>
              </a:gs>
              <a:gs pos="50000">
                <a:schemeClr val="accent6">
                  <a:lumMod val="60000"/>
                  <a:lumOff val="40000"/>
                </a:schemeClr>
              </a:gs>
              <a:gs pos="100000">
                <a:schemeClr val="accent6">
                  <a:lumMod val="60000"/>
                  <a:lumOff val="4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accent1">
                    <a:lumMod val="75000"/>
                  </a:schemeClr>
                </a:solidFill>
              </a:rPr>
              <a:t>Level 4 also represents a pureed diet</a:t>
            </a:r>
            <a:endParaRPr lang="en-GB" dirty="0">
              <a:solidFill>
                <a:schemeClr val="accent1">
                  <a:lumMod val="75000"/>
                </a:schemeClr>
              </a:solidFill>
            </a:endParaRPr>
          </a:p>
        </p:txBody>
      </p:sp>
      <p:sp>
        <p:nvSpPr>
          <p:cNvPr id="16" name="Rectangle: Rounded Corners 15">
            <a:extLst>
              <a:ext uri="{FF2B5EF4-FFF2-40B4-BE49-F238E27FC236}">
                <a16:creationId xmlns:a16="http://schemas.microsoft.com/office/drawing/2014/main" id="{BDB67490-A316-4AB4-BF7B-E9A2761992F3}"/>
              </a:ext>
            </a:extLst>
          </p:cNvPr>
          <p:cNvSpPr/>
          <p:nvPr/>
        </p:nvSpPr>
        <p:spPr>
          <a:xfrm>
            <a:off x="529337" y="3544149"/>
            <a:ext cx="3590242" cy="258618"/>
          </a:xfrm>
          <a:prstGeom prst="roundRect">
            <a:avLst/>
          </a:prstGeom>
          <a:gradFill flip="none" rotWithShape="1">
            <a:gsLst>
              <a:gs pos="0">
                <a:schemeClr val="accent2"/>
              </a:gs>
              <a:gs pos="50000">
                <a:schemeClr val="accent2"/>
              </a:gs>
              <a:gs pos="100000">
                <a:schemeClr val="accent2"/>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lumMod val="95000"/>
                  </a:schemeClr>
                </a:solidFill>
              </a:rPr>
              <a:t>Level 5 represents a minced &amp; moist diet</a:t>
            </a:r>
            <a:endParaRPr lang="en-GB" dirty="0">
              <a:solidFill>
                <a:schemeClr val="bg1">
                  <a:lumMod val="95000"/>
                </a:schemeClr>
              </a:solidFill>
            </a:endParaRPr>
          </a:p>
        </p:txBody>
      </p:sp>
      <p:sp>
        <p:nvSpPr>
          <p:cNvPr id="17" name="Rectangle: Rounded Corners 16">
            <a:extLst>
              <a:ext uri="{FF2B5EF4-FFF2-40B4-BE49-F238E27FC236}">
                <a16:creationId xmlns:a16="http://schemas.microsoft.com/office/drawing/2014/main" id="{596D9D47-B17E-4C90-A28A-BBD856B6BC34}"/>
              </a:ext>
            </a:extLst>
          </p:cNvPr>
          <p:cNvSpPr/>
          <p:nvPr/>
        </p:nvSpPr>
        <p:spPr>
          <a:xfrm>
            <a:off x="329404" y="3120083"/>
            <a:ext cx="3590242" cy="258618"/>
          </a:xfrm>
          <a:prstGeom prst="roundRect">
            <a:avLst/>
          </a:prstGeom>
          <a:gradFill flip="none" rotWithShape="1">
            <a:gsLst>
              <a:gs pos="0">
                <a:schemeClr val="accent1"/>
              </a:gs>
              <a:gs pos="50000">
                <a:schemeClr val="accent1"/>
              </a:gs>
              <a:gs pos="100000">
                <a:schemeClr val="accent1"/>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lumMod val="95000"/>
                  </a:schemeClr>
                </a:solidFill>
              </a:rPr>
              <a:t>Level 6 represents a soft &amp; bite sized diet </a:t>
            </a:r>
            <a:endParaRPr lang="en-GB" dirty="0">
              <a:solidFill>
                <a:schemeClr val="bg1">
                  <a:lumMod val="95000"/>
                </a:schemeClr>
              </a:solidFill>
            </a:endParaRPr>
          </a:p>
        </p:txBody>
      </p:sp>
      <p:sp>
        <p:nvSpPr>
          <p:cNvPr id="18" name="Rectangle: Rounded Corners 17">
            <a:extLst>
              <a:ext uri="{FF2B5EF4-FFF2-40B4-BE49-F238E27FC236}">
                <a16:creationId xmlns:a16="http://schemas.microsoft.com/office/drawing/2014/main" id="{EE7482A9-5103-4741-9CAA-7155D601164A}"/>
              </a:ext>
            </a:extLst>
          </p:cNvPr>
          <p:cNvSpPr/>
          <p:nvPr/>
        </p:nvSpPr>
        <p:spPr>
          <a:xfrm>
            <a:off x="723301" y="2669653"/>
            <a:ext cx="2885576" cy="258618"/>
          </a:xfrm>
          <a:prstGeom prst="roundRect">
            <a:avLst/>
          </a:prstGeom>
          <a:gradFill flip="none" rotWithShape="1">
            <a:gsLst>
              <a:gs pos="0">
                <a:schemeClr val="tx1"/>
              </a:gs>
              <a:gs pos="50000">
                <a:schemeClr val="tx1"/>
              </a:gs>
              <a:gs pos="100000">
                <a:schemeClr val="tx1"/>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lumMod val="95000"/>
                  </a:schemeClr>
                </a:solidFill>
              </a:rPr>
              <a:t>Level 7 represents a normal diet</a:t>
            </a:r>
            <a:endParaRPr lang="en-GB" dirty="0">
              <a:solidFill>
                <a:schemeClr val="bg1">
                  <a:lumMod val="95000"/>
                </a:schemeClr>
              </a:solidFill>
            </a:endParaRPr>
          </a:p>
        </p:txBody>
      </p:sp>
      <p:sp>
        <p:nvSpPr>
          <p:cNvPr id="19" name="Rectangle 18">
            <a:extLst>
              <a:ext uri="{FF2B5EF4-FFF2-40B4-BE49-F238E27FC236}">
                <a16:creationId xmlns:a16="http://schemas.microsoft.com/office/drawing/2014/main" id="{954C9E81-58E3-4C93-B640-00397727F9AD}"/>
              </a:ext>
            </a:extLst>
          </p:cNvPr>
          <p:cNvSpPr/>
          <p:nvPr/>
        </p:nvSpPr>
        <p:spPr>
          <a:xfrm>
            <a:off x="794327" y="1024108"/>
            <a:ext cx="11604380" cy="830997"/>
          </a:xfrm>
          <a:prstGeom prst="rect">
            <a:avLst/>
          </a:prstGeom>
        </p:spPr>
        <p:txBody>
          <a:bodyPr wrap="square">
            <a:spAutoFit/>
          </a:bodyPr>
          <a:lstStyle/>
          <a:p>
            <a:r>
              <a:rPr lang="en-GB" sz="1600" b="0" i="0" dirty="0">
                <a:solidFill>
                  <a:schemeClr val="accent1">
                    <a:lumMod val="75000"/>
                  </a:schemeClr>
                </a:solidFill>
                <a:effectLst/>
              </a:rPr>
              <a:t>The IDDSI framework is identified by text labels, numbers and colour codes.</a:t>
            </a:r>
          </a:p>
          <a:p>
            <a:endParaRPr lang="en-GB" sz="1600" b="0" i="0" dirty="0">
              <a:solidFill>
                <a:schemeClr val="accent1">
                  <a:lumMod val="75000"/>
                </a:schemeClr>
              </a:solidFill>
              <a:effectLst/>
            </a:endParaRPr>
          </a:p>
          <a:p>
            <a:r>
              <a:rPr lang="en-GB" sz="1600" b="0" i="0" dirty="0">
                <a:solidFill>
                  <a:schemeClr val="accent1">
                    <a:lumMod val="75000"/>
                  </a:schemeClr>
                </a:solidFill>
                <a:effectLst/>
              </a:rPr>
              <a:t>Click here to visit the IDDSI website</a:t>
            </a:r>
            <a:r>
              <a:rPr lang="en-GB" sz="1600" dirty="0">
                <a:solidFill>
                  <a:schemeClr val="accent1">
                    <a:lumMod val="75000"/>
                  </a:schemeClr>
                </a:solidFill>
              </a:rPr>
              <a:t>: </a:t>
            </a:r>
            <a:r>
              <a:rPr lang="en-GB" sz="1600" b="0" i="0" dirty="0">
                <a:solidFill>
                  <a:schemeClr val="accent1">
                    <a:lumMod val="75000"/>
                  </a:schemeClr>
                </a:solidFill>
                <a:effectLst/>
                <a:hlinkClick r:id="rId5"/>
              </a:rPr>
              <a:t>www.iddsi.org</a:t>
            </a:r>
            <a:r>
              <a:rPr lang="en-GB" sz="1600" b="0" i="0" dirty="0">
                <a:solidFill>
                  <a:schemeClr val="accent1">
                    <a:lumMod val="75000"/>
                  </a:schemeClr>
                </a:solidFill>
                <a:effectLst/>
              </a:rPr>
              <a:t> </a:t>
            </a:r>
          </a:p>
        </p:txBody>
      </p:sp>
    </p:spTree>
    <p:custDataLst>
      <p:tags r:id="rId1"/>
    </p:custDataLst>
    <p:extLst>
      <p:ext uri="{BB962C8B-B14F-4D97-AF65-F5344CB8AC3E}">
        <p14:creationId xmlns:p14="http://schemas.microsoft.com/office/powerpoint/2010/main" val="4023592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2" presetClass="entr" presetSubtype="0"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1000" fill="hold"/>
                                        <p:tgtEl>
                                          <p:spTgt spid="17"/>
                                        </p:tgtEl>
                                        <p:attrNameLst>
                                          <p:attrName>ppt_y</p:attrName>
                                        </p:attrNameLst>
                                      </p:cBhvr>
                                      <p:tavLst>
                                        <p:tav tm="0">
                                          <p:val>
                                            <p:strVal val="#ppt_y+.1"/>
                                          </p:val>
                                        </p:tav>
                                        <p:tav tm="100000">
                                          <p:val>
                                            <p:strVal val="#ppt_y"/>
                                          </p:val>
                                        </p:tav>
                                      </p:tavLst>
                                    </p:anim>
                                  </p:childTnLst>
                                </p:cTn>
                              </p:par>
                            </p:childTnLst>
                          </p:cTn>
                        </p:par>
                        <p:par>
                          <p:cTn id="58" fill="hold">
                            <p:stCondLst>
                              <p:cond delay="9000"/>
                            </p:stCondLst>
                            <p:childTnLst>
                              <p:par>
                                <p:cTn id="59" presetID="42" presetClass="entr" presetSubtype="0" fill="hold" grpId="0"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1000"/>
                                        <p:tgtEl>
                                          <p:spTgt spid="18"/>
                                        </p:tgtEl>
                                      </p:cBhvr>
                                    </p:animEffect>
                                    <p:anim calcmode="lin" valueType="num">
                                      <p:cBhvr>
                                        <p:cTn id="62" dur="1000" fill="hold"/>
                                        <p:tgtEl>
                                          <p:spTgt spid="18"/>
                                        </p:tgtEl>
                                        <p:attrNameLst>
                                          <p:attrName>ppt_x</p:attrName>
                                        </p:attrNameLst>
                                      </p:cBhvr>
                                      <p:tavLst>
                                        <p:tav tm="0">
                                          <p:val>
                                            <p:strVal val="#ppt_x"/>
                                          </p:val>
                                        </p:tav>
                                        <p:tav tm="100000">
                                          <p:val>
                                            <p:strVal val="#ppt_x"/>
                                          </p:val>
                                        </p:tav>
                                      </p:tavLst>
                                    </p:anim>
                                    <p:anim calcmode="lin" valueType="num">
                                      <p:cBhvr>
                                        <p:cTn id="6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0" grpId="0" animBg="1"/>
      <p:bldP spid="13" grpId="0" animBg="1"/>
      <p:bldP spid="14" grpId="0" animBg="1"/>
      <p:bldP spid="15" grpId="0" animBg="1"/>
      <p:bldP spid="16" grpId="0" animBg="1"/>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7B14A0-3FC0-456F-AF71-D20EF5AFFE37}"/>
              </a:ext>
            </a:extLst>
          </p:cNvPr>
          <p:cNvSpPr/>
          <p:nvPr/>
        </p:nvSpPr>
        <p:spPr>
          <a:xfrm>
            <a:off x="857249" y="580668"/>
            <a:ext cx="11153776" cy="5601533"/>
          </a:xfrm>
          <a:prstGeom prst="rect">
            <a:avLst/>
          </a:prstGeom>
        </p:spPr>
        <p:txBody>
          <a:bodyPr wrap="square">
            <a:spAutoFit/>
          </a:bodyPr>
          <a:lstStyle/>
          <a:p>
            <a:r>
              <a:rPr lang="en-GB" b="1" u="sng" dirty="0">
                <a:solidFill>
                  <a:schemeClr val="accent1">
                    <a:lumMod val="75000"/>
                  </a:schemeClr>
                </a:solidFill>
              </a:rPr>
              <a:t>RECOGNISING AND USING THE IDDSI FRAMEWORK - FLUIDS</a:t>
            </a:r>
            <a:endParaRPr lang="en-GB" b="1" i="0" u="sng" dirty="0">
              <a:solidFill>
                <a:schemeClr val="accent1">
                  <a:lumMod val="75000"/>
                </a:schemeClr>
              </a:solidFill>
              <a:effectLst/>
            </a:endParaRPr>
          </a:p>
          <a:p>
            <a:endParaRPr lang="en-GB" sz="1600" b="0" i="0" dirty="0">
              <a:solidFill>
                <a:schemeClr val="accent1">
                  <a:lumMod val="75000"/>
                </a:schemeClr>
              </a:solidFill>
              <a:effectLst/>
            </a:endParaRPr>
          </a:p>
          <a:p>
            <a:r>
              <a:rPr lang="en-GB" sz="1600" b="0" i="0" dirty="0">
                <a:solidFill>
                  <a:schemeClr val="accent1">
                    <a:lumMod val="75000"/>
                  </a:schemeClr>
                </a:solidFill>
                <a:effectLst/>
              </a:rPr>
              <a:t>In this section we are going to get comfortable with recognising and using the IDDSI framework levels for fluids.</a:t>
            </a:r>
          </a:p>
          <a:p>
            <a:endParaRPr lang="en-GB" b="0" i="0" dirty="0">
              <a:solidFill>
                <a:srgbClr val="5E5E5E"/>
              </a:solidFill>
              <a:effectLst/>
            </a:endParaRPr>
          </a:p>
          <a:p>
            <a:pPr marL="285750" indent="-285750">
              <a:buFont typeface="Arial" panose="020B0604020202020204" pitchFamily="34" charset="0"/>
              <a:buChar char="•"/>
            </a:pPr>
            <a:r>
              <a:rPr lang="en-GB" sz="1600" dirty="0">
                <a:solidFill>
                  <a:schemeClr val="accent1">
                    <a:lumMod val="75000"/>
                  </a:schemeClr>
                </a:solidFill>
              </a:rPr>
              <a:t>T</a:t>
            </a:r>
            <a:r>
              <a:rPr lang="en-GB" sz="1600" i="0" dirty="0">
                <a:solidFill>
                  <a:schemeClr val="accent1">
                    <a:lumMod val="75000"/>
                  </a:schemeClr>
                </a:solidFill>
                <a:effectLst/>
              </a:rPr>
              <a:t>hickness of fluids was developed using a flow test designed by the IDDSI.</a:t>
            </a:r>
          </a:p>
          <a:p>
            <a:pPr marL="285750" indent="-285750">
              <a:buFont typeface="Arial" panose="020B0604020202020204" pitchFamily="34" charset="0"/>
              <a:buChar char="•"/>
            </a:pPr>
            <a:r>
              <a:rPr lang="en-GB" sz="1600" i="0" dirty="0">
                <a:solidFill>
                  <a:schemeClr val="accent1">
                    <a:lumMod val="75000"/>
                  </a:schemeClr>
                </a:solidFill>
                <a:effectLst/>
              </a:rPr>
              <a:t>The IDDSI flow test is based on using a 10ml syringe and letting it flow freely for 10 sec.</a:t>
            </a:r>
          </a:p>
          <a:p>
            <a:pPr marL="285750" indent="-285750">
              <a:buFont typeface="Arial" panose="020B0604020202020204" pitchFamily="34" charset="0"/>
              <a:buChar char="•"/>
            </a:pPr>
            <a:r>
              <a:rPr lang="en-GB" sz="1600" i="0" dirty="0">
                <a:solidFill>
                  <a:schemeClr val="accent1">
                    <a:lumMod val="75000"/>
                  </a:schemeClr>
                </a:solidFill>
                <a:effectLst/>
              </a:rPr>
              <a:t>The amount of liquid left in the syringe at the end of 10 seconds tells you what level the fluid is.</a:t>
            </a:r>
          </a:p>
          <a:p>
            <a:pPr marL="285750" indent="-285750">
              <a:buFont typeface="Arial" panose="020B0604020202020204" pitchFamily="34" charset="0"/>
              <a:buChar char="•"/>
            </a:pPr>
            <a:endParaRPr lang="en-GB" sz="1600" dirty="0">
              <a:solidFill>
                <a:schemeClr val="accent1">
                  <a:lumMod val="75000"/>
                </a:schemeClr>
              </a:solidFill>
            </a:endParaRPr>
          </a:p>
          <a:p>
            <a:pPr marL="285750" indent="-285750">
              <a:buFont typeface="Arial" panose="020B0604020202020204" pitchFamily="34" charset="0"/>
              <a:buChar char="•"/>
            </a:pPr>
            <a:endParaRPr lang="en-GB" sz="1600" i="0" dirty="0">
              <a:solidFill>
                <a:schemeClr val="accent1">
                  <a:lumMod val="75000"/>
                </a:schemeClr>
              </a:solidFill>
              <a:effectLst/>
            </a:endParaRPr>
          </a:p>
          <a:p>
            <a:pPr marL="285750" indent="-285750">
              <a:buFont typeface="Arial" panose="020B0604020202020204" pitchFamily="34" charset="0"/>
              <a:buChar char="•"/>
            </a:pPr>
            <a:endParaRPr lang="en-GB" sz="1600" dirty="0">
              <a:solidFill>
                <a:schemeClr val="accent1">
                  <a:lumMod val="75000"/>
                </a:schemeClr>
              </a:solidFill>
            </a:endParaRPr>
          </a:p>
          <a:p>
            <a:pPr marL="285750" indent="-285750">
              <a:buFont typeface="Arial" panose="020B0604020202020204" pitchFamily="34" charset="0"/>
              <a:buChar char="•"/>
            </a:pPr>
            <a:endParaRPr lang="en-GB" sz="1600" i="0" dirty="0">
              <a:solidFill>
                <a:schemeClr val="accent1">
                  <a:lumMod val="75000"/>
                </a:schemeClr>
              </a:solidFill>
              <a:effectLst/>
            </a:endParaRPr>
          </a:p>
          <a:p>
            <a:pPr marL="285750" indent="-285750">
              <a:buFont typeface="Arial" panose="020B0604020202020204" pitchFamily="34" charset="0"/>
              <a:buChar char="•"/>
            </a:pPr>
            <a:endParaRPr lang="en-GB" sz="1600" dirty="0">
              <a:solidFill>
                <a:schemeClr val="accent1">
                  <a:lumMod val="75000"/>
                </a:schemeClr>
              </a:solidFill>
            </a:endParaRPr>
          </a:p>
          <a:p>
            <a:pPr marL="285750" indent="-285750">
              <a:buFont typeface="Arial" panose="020B0604020202020204" pitchFamily="34" charset="0"/>
              <a:buChar char="•"/>
            </a:pPr>
            <a:endParaRPr lang="en-GB" sz="1600" i="0" dirty="0">
              <a:solidFill>
                <a:schemeClr val="accent1">
                  <a:lumMod val="75000"/>
                </a:schemeClr>
              </a:solidFill>
              <a:effectLst/>
            </a:endParaRPr>
          </a:p>
          <a:p>
            <a:pPr marL="285750" indent="-285750">
              <a:buFont typeface="Arial" panose="020B0604020202020204" pitchFamily="34" charset="0"/>
              <a:buChar char="•"/>
            </a:pPr>
            <a:endParaRPr lang="en-GB" sz="1600" dirty="0">
              <a:solidFill>
                <a:schemeClr val="accent1">
                  <a:lumMod val="75000"/>
                </a:schemeClr>
              </a:solidFill>
            </a:endParaRPr>
          </a:p>
          <a:p>
            <a:pPr marL="285750" indent="-285750">
              <a:buFont typeface="Arial" panose="020B0604020202020204" pitchFamily="34" charset="0"/>
              <a:buChar char="•"/>
            </a:pPr>
            <a:endParaRPr lang="en-GB" sz="1600" i="0" dirty="0">
              <a:solidFill>
                <a:schemeClr val="accent1">
                  <a:lumMod val="75000"/>
                </a:schemeClr>
              </a:solidFill>
              <a:effectLst/>
            </a:endParaRPr>
          </a:p>
          <a:p>
            <a:pPr marL="285750" indent="-285750">
              <a:buFont typeface="Arial" panose="020B0604020202020204" pitchFamily="34" charset="0"/>
              <a:buChar char="•"/>
            </a:pPr>
            <a:endParaRPr lang="en-GB" sz="1600" dirty="0">
              <a:solidFill>
                <a:schemeClr val="accent1">
                  <a:lumMod val="75000"/>
                </a:schemeClr>
              </a:solidFill>
            </a:endParaRPr>
          </a:p>
          <a:p>
            <a:pPr marL="285750" indent="-285750">
              <a:buFont typeface="Arial" panose="020B0604020202020204" pitchFamily="34" charset="0"/>
              <a:buChar char="•"/>
            </a:pPr>
            <a:endParaRPr lang="en-GB" sz="1600" i="0" dirty="0">
              <a:solidFill>
                <a:schemeClr val="accent1">
                  <a:lumMod val="75000"/>
                </a:schemeClr>
              </a:solidFill>
              <a:effectLst/>
            </a:endParaRPr>
          </a:p>
          <a:p>
            <a:pPr marL="285750" indent="-285750">
              <a:buFont typeface="Arial" panose="020B0604020202020204" pitchFamily="34" charset="0"/>
              <a:buChar char="•"/>
            </a:pPr>
            <a:endParaRPr lang="en-GB" sz="1600" dirty="0">
              <a:solidFill>
                <a:schemeClr val="accent1">
                  <a:lumMod val="75000"/>
                </a:schemeClr>
              </a:solidFill>
            </a:endParaRPr>
          </a:p>
          <a:p>
            <a:pPr marL="285750" indent="-285750">
              <a:buFont typeface="Arial" panose="020B0604020202020204" pitchFamily="34" charset="0"/>
              <a:buChar char="•"/>
            </a:pPr>
            <a:endParaRPr lang="en-GB" sz="1600" i="0" dirty="0">
              <a:solidFill>
                <a:schemeClr val="accent1">
                  <a:lumMod val="75000"/>
                </a:schemeClr>
              </a:solidFill>
              <a:effectLst/>
            </a:endParaRPr>
          </a:p>
          <a:p>
            <a:endParaRPr lang="en-GB" sz="1600" dirty="0">
              <a:solidFill>
                <a:schemeClr val="accent1">
                  <a:lumMod val="75000"/>
                </a:schemeClr>
              </a:solidFill>
            </a:endParaRPr>
          </a:p>
          <a:p>
            <a:r>
              <a:rPr lang="en-GB" sz="1600" dirty="0">
                <a:solidFill>
                  <a:schemeClr val="accent1">
                    <a:lumMod val="75000"/>
                  </a:schemeClr>
                </a:solidFill>
              </a:rPr>
              <a:t>This is a clear and assessable way of determining what level of fluid it is. Please see example video demonstration on the next slide.</a:t>
            </a:r>
            <a:endParaRPr lang="en-GB" sz="1600" i="0" dirty="0">
              <a:solidFill>
                <a:schemeClr val="accent1">
                  <a:lumMod val="75000"/>
                </a:schemeClr>
              </a:solidFill>
              <a:effectLst/>
            </a:endParaRPr>
          </a:p>
          <a:p>
            <a:endParaRPr lang="en-GB" b="0" i="0" dirty="0">
              <a:solidFill>
                <a:srgbClr val="5E5E5E"/>
              </a:solidFill>
              <a:effectLst/>
            </a:endParaRPr>
          </a:p>
        </p:txBody>
      </p:sp>
      <p:pic>
        <p:nvPicPr>
          <p:cNvPr id="3" name="Picture 2">
            <a:extLst>
              <a:ext uri="{FF2B5EF4-FFF2-40B4-BE49-F238E27FC236}">
                <a16:creationId xmlns:a16="http://schemas.microsoft.com/office/drawing/2014/main" id="{367CBB33-D01B-446D-A6AD-751F280C2B69}"/>
              </a:ext>
            </a:extLst>
          </p:cNvPr>
          <p:cNvPicPr>
            <a:picLocks noChangeAspect="1"/>
          </p:cNvPicPr>
          <p:nvPr/>
        </p:nvPicPr>
        <p:blipFill>
          <a:blip r:embed="rId4"/>
          <a:stretch>
            <a:fillRect/>
          </a:stretch>
        </p:blipFill>
        <p:spPr>
          <a:xfrm>
            <a:off x="4300537" y="2581275"/>
            <a:ext cx="2790825" cy="2590800"/>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386714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ddsi-flow-levels">
            <a:hlinkClick r:id="" action="ppaction://media"/>
            <a:extLst>
              <a:ext uri="{FF2B5EF4-FFF2-40B4-BE49-F238E27FC236}">
                <a16:creationId xmlns:a16="http://schemas.microsoft.com/office/drawing/2014/main" id="{7615A5FA-6E98-4BA3-A297-6E1D1AED29C8}"/>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447800" y="813365"/>
            <a:ext cx="9067800" cy="5102631"/>
          </a:xfrm>
          <a:prstGeom prst="rect">
            <a:avLst/>
          </a:prstGeom>
        </p:spPr>
      </p:pic>
    </p:spTree>
    <p:custDataLst>
      <p:tags r:id="rId1"/>
    </p:custDataLst>
    <p:extLst>
      <p:ext uri="{BB962C8B-B14F-4D97-AF65-F5344CB8AC3E}">
        <p14:creationId xmlns:p14="http://schemas.microsoft.com/office/powerpoint/2010/main" val="768113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0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962858-72A3-439C-9C9C-3117D9C8D96E}"/>
              </a:ext>
            </a:extLst>
          </p:cNvPr>
          <p:cNvSpPr/>
          <p:nvPr/>
        </p:nvSpPr>
        <p:spPr>
          <a:xfrm>
            <a:off x="857249" y="580668"/>
            <a:ext cx="11153776" cy="1138773"/>
          </a:xfrm>
          <a:prstGeom prst="rect">
            <a:avLst/>
          </a:prstGeom>
        </p:spPr>
        <p:txBody>
          <a:bodyPr wrap="square">
            <a:spAutoFit/>
          </a:bodyPr>
          <a:lstStyle/>
          <a:p>
            <a:r>
              <a:rPr lang="en-GB" b="1" u="sng" dirty="0">
                <a:solidFill>
                  <a:schemeClr val="accent1">
                    <a:lumMod val="75000"/>
                  </a:schemeClr>
                </a:solidFill>
              </a:rPr>
              <a:t>RECOGNISING AND USING THE IDDSI FRAMEWORK - FLUIDS</a:t>
            </a:r>
            <a:endParaRPr lang="en-GB" b="1" i="0" u="sng" dirty="0">
              <a:solidFill>
                <a:schemeClr val="accent1">
                  <a:lumMod val="75000"/>
                </a:schemeClr>
              </a:solidFill>
              <a:effectLst/>
            </a:endParaRPr>
          </a:p>
          <a:p>
            <a:endParaRPr lang="en-GB" sz="1600" b="0" i="0" dirty="0">
              <a:solidFill>
                <a:schemeClr val="accent1">
                  <a:lumMod val="75000"/>
                </a:schemeClr>
              </a:solidFill>
              <a:effectLst/>
            </a:endParaRPr>
          </a:p>
          <a:p>
            <a:r>
              <a:rPr lang="en-GB" sz="1600" b="0" i="0" dirty="0">
                <a:solidFill>
                  <a:schemeClr val="accent1">
                    <a:lumMod val="75000"/>
                  </a:schemeClr>
                </a:solidFill>
                <a:effectLst/>
              </a:rPr>
              <a:t>Step by step instruction on how to do the a flow test;</a:t>
            </a:r>
            <a:endParaRPr lang="en-GB" sz="1600" i="0" dirty="0">
              <a:solidFill>
                <a:schemeClr val="accent1">
                  <a:lumMod val="75000"/>
                </a:schemeClr>
              </a:solidFill>
              <a:effectLst/>
            </a:endParaRPr>
          </a:p>
          <a:p>
            <a:endParaRPr lang="en-GB" b="0" i="0" dirty="0">
              <a:solidFill>
                <a:srgbClr val="5E5E5E"/>
              </a:solidFill>
              <a:effectLst/>
            </a:endParaRPr>
          </a:p>
        </p:txBody>
      </p:sp>
      <p:sp>
        <p:nvSpPr>
          <p:cNvPr id="4" name="Rectangle 3">
            <a:extLst>
              <a:ext uri="{FF2B5EF4-FFF2-40B4-BE49-F238E27FC236}">
                <a16:creationId xmlns:a16="http://schemas.microsoft.com/office/drawing/2014/main" id="{41F617DD-92E2-438B-AC58-CEE12C0B8A78}"/>
              </a:ext>
            </a:extLst>
          </p:cNvPr>
          <p:cNvSpPr/>
          <p:nvPr/>
        </p:nvSpPr>
        <p:spPr>
          <a:xfrm>
            <a:off x="857248" y="1538466"/>
            <a:ext cx="11077577" cy="584775"/>
          </a:xfrm>
          <a:prstGeom prst="rect">
            <a:avLst/>
          </a:prstGeom>
        </p:spPr>
        <p:txBody>
          <a:bodyPr wrap="square">
            <a:spAutoFit/>
          </a:bodyPr>
          <a:lstStyle/>
          <a:p>
            <a:r>
              <a:rPr lang="en-GB" sz="1600" i="0" dirty="0">
                <a:solidFill>
                  <a:schemeClr val="accent1">
                    <a:lumMod val="75000"/>
                  </a:schemeClr>
                </a:solidFill>
                <a:effectLst/>
              </a:rPr>
              <a:t>Use a 10 mL slip tip syringe for the flow test, ideally a BD(tm) syringe (manufacturer code 301604), ensuring the barrel length is 61.5mm from to zero line to the 10 mL line. Please click on</a:t>
            </a:r>
            <a:r>
              <a:rPr lang="en-GB" sz="1600" dirty="0">
                <a:solidFill>
                  <a:schemeClr val="accent1">
                    <a:lumMod val="75000"/>
                  </a:schemeClr>
                </a:solidFill>
              </a:rPr>
              <a:t> video demonstration below.</a:t>
            </a:r>
          </a:p>
        </p:txBody>
      </p:sp>
      <p:pic>
        <p:nvPicPr>
          <p:cNvPr id="6" name="Flow-Test-DCT">
            <a:hlinkClick r:id="" action="ppaction://media"/>
            <a:extLst>
              <a:ext uri="{FF2B5EF4-FFF2-40B4-BE49-F238E27FC236}">
                <a16:creationId xmlns:a16="http://schemas.microsoft.com/office/drawing/2014/main" id="{C218CB91-26FB-4D37-83A7-C147F96FE3C9}"/>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2243138" y="2413815"/>
            <a:ext cx="7406812" cy="4167960"/>
          </a:xfrm>
          <a:prstGeom prst="rect">
            <a:avLst/>
          </a:prstGeom>
          <a:ln>
            <a:solidFill>
              <a:srgbClr val="0070C0"/>
            </a:solid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2254406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7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D3B9F9-E6A5-4AE2-AAF7-54D7503AF303}"/>
              </a:ext>
            </a:extLst>
          </p:cNvPr>
          <p:cNvSpPr/>
          <p:nvPr/>
        </p:nvSpPr>
        <p:spPr>
          <a:xfrm>
            <a:off x="857249" y="580668"/>
            <a:ext cx="11153776" cy="1138773"/>
          </a:xfrm>
          <a:prstGeom prst="rect">
            <a:avLst/>
          </a:prstGeom>
        </p:spPr>
        <p:txBody>
          <a:bodyPr wrap="square">
            <a:spAutoFit/>
          </a:bodyPr>
          <a:lstStyle/>
          <a:p>
            <a:r>
              <a:rPr lang="en-GB" b="1" u="sng" dirty="0">
                <a:solidFill>
                  <a:schemeClr val="accent1">
                    <a:lumMod val="75000"/>
                  </a:schemeClr>
                </a:solidFill>
              </a:rPr>
              <a:t>IDDSI FRAMEWORK - LEVELS</a:t>
            </a:r>
            <a:endParaRPr lang="en-GB" b="1" i="0" u="sng" dirty="0">
              <a:solidFill>
                <a:schemeClr val="accent1">
                  <a:lumMod val="75000"/>
                </a:schemeClr>
              </a:solidFill>
              <a:effectLst/>
            </a:endParaRPr>
          </a:p>
          <a:p>
            <a:endParaRPr lang="en-GB" sz="1600" b="0" i="0" dirty="0">
              <a:solidFill>
                <a:schemeClr val="accent1">
                  <a:lumMod val="75000"/>
                </a:schemeClr>
              </a:solidFill>
              <a:effectLst/>
            </a:endParaRPr>
          </a:p>
          <a:p>
            <a:r>
              <a:rPr lang="en-GB" sz="1600" dirty="0">
                <a:solidFill>
                  <a:schemeClr val="accent1">
                    <a:lumMod val="75000"/>
                  </a:schemeClr>
                </a:solidFill>
              </a:rPr>
              <a:t>Let's have a closer look at the levels:</a:t>
            </a:r>
            <a:endParaRPr lang="en-GB" sz="1600" i="0" dirty="0">
              <a:solidFill>
                <a:schemeClr val="accent1">
                  <a:lumMod val="75000"/>
                </a:schemeClr>
              </a:solidFill>
              <a:effectLst/>
            </a:endParaRPr>
          </a:p>
          <a:p>
            <a:endParaRPr lang="en-GB" b="0" i="0" dirty="0">
              <a:solidFill>
                <a:srgbClr val="5E5E5E"/>
              </a:solidFill>
              <a:effectLst/>
            </a:endParaRPr>
          </a:p>
        </p:txBody>
      </p:sp>
      <p:pic>
        <p:nvPicPr>
          <p:cNvPr id="3" name="Picture 2">
            <a:extLst>
              <a:ext uri="{FF2B5EF4-FFF2-40B4-BE49-F238E27FC236}">
                <a16:creationId xmlns:a16="http://schemas.microsoft.com/office/drawing/2014/main" id="{06207C23-5F80-49AC-B301-C517C3CD72DA}"/>
              </a:ext>
            </a:extLst>
          </p:cNvPr>
          <p:cNvPicPr>
            <a:picLocks noChangeAspect="1"/>
          </p:cNvPicPr>
          <p:nvPr/>
        </p:nvPicPr>
        <p:blipFill>
          <a:blip r:embed="rId6"/>
          <a:stretch>
            <a:fillRect/>
          </a:stretch>
        </p:blipFill>
        <p:spPr>
          <a:xfrm>
            <a:off x="180975" y="2191612"/>
            <a:ext cx="3619500" cy="1523138"/>
          </a:xfrm>
          <a:prstGeom prst="rect">
            <a:avLst/>
          </a:prstGeom>
        </p:spPr>
      </p:pic>
      <p:pic>
        <p:nvPicPr>
          <p:cNvPr id="4" name="Liquids-0v3-DCT">
            <a:hlinkClick r:id="" action="ppaction://media"/>
            <a:extLst>
              <a:ext uri="{FF2B5EF4-FFF2-40B4-BE49-F238E27FC236}">
                <a16:creationId xmlns:a16="http://schemas.microsoft.com/office/drawing/2014/main" id="{80DFE539-AEF4-433C-8677-6FA773E4B5F9}"/>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4610100" y="1350079"/>
            <a:ext cx="6974576" cy="3923199"/>
          </a:xfrm>
          <a:prstGeom prst="rect">
            <a:avLst/>
          </a:prstGeom>
          <a:ln>
            <a:solidFill>
              <a:srgbClr val="0070C0"/>
            </a:solid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3860538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173679-C438-460D-8E33-1D1B4A0CB150}"/>
              </a:ext>
            </a:extLst>
          </p:cNvPr>
          <p:cNvPicPr>
            <a:picLocks noChangeAspect="1"/>
          </p:cNvPicPr>
          <p:nvPr/>
        </p:nvPicPr>
        <p:blipFill>
          <a:blip r:embed="rId6"/>
          <a:stretch>
            <a:fillRect/>
          </a:stretch>
        </p:blipFill>
        <p:spPr>
          <a:xfrm>
            <a:off x="119063" y="2381250"/>
            <a:ext cx="4598458" cy="1047750"/>
          </a:xfrm>
          <a:prstGeom prst="rect">
            <a:avLst/>
          </a:prstGeom>
        </p:spPr>
      </p:pic>
      <p:pic>
        <p:nvPicPr>
          <p:cNvPr id="3" name="Level-1">
            <a:hlinkClick r:id="" action="ppaction://media"/>
            <a:extLst>
              <a:ext uri="{FF2B5EF4-FFF2-40B4-BE49-F238E27FC236}">
                <a16:creationId xmlns:a16="http://schemas.microsoft.com/office/drawing/2014/main" id="{1CB9555C-4419-42D5-9EA0-D684807309A3}"/>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4900611" y="1152526"/>
            <a:ext cx="7024587" cy="3952874"/>
          </a:xfrm>
          <a:prstGeom prst="rect">
            <a:avLst/>
          </a:prstGeom>
          <a:ln>
            <a:solidFill>
              <a:srgbClr val="0070C0"/>
            </a:solid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3499231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6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2586A1-B306-4025-B7EA-499E66639E6F}"/>
              </a:ext>
            </a:extLst>
          </p:cNvPr>
          <p:cNvPicPr>
            <a:picLocks noChangeAspect="1"/>
          </p:cNvPicPr>
          <p:nvPr/>
        </p:nvPicPr>
        <p:blipFill>
          <a:blip r:embed="rId6"/>
          <a:stretch>
            <a:fillRect/>
          </a:stretch>
        </p:blipFill>
        <p:spPr>
          <a:xfrm>
            <a:off x="80963" y="2305050"/>
            <a:ext cx="4657532" cy="1228725"/>
          </a:xfrm>
          <a:prstGeom prst="rect">
            <a:avLst/>
          </a:prstGeom>
        </p:spPr>
      </p:pic>
      <p:pic>
        <p:nvPicPr>
          <p:cNvPr id="3" name="Level-2">
            <a:hlinkClick r:id="" action="ppaction://media"/>
            <a:extLst>
              <a:ext uri="{FF2B5EF4-FFF2-40B4-BE49-F238E27FC236}">
                <a16:creationId xmlns:a16="http://schemas.microsoft.com/office/drawing/2014/main" id="{015D249B-ADA6-41EE-8C68-9D050626AD3E}"/>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4867275" y="1162049"/>
            <a:ext cx="7165468" cy="4032151"/>
          </a:xfrm>
          <a:prstGeom prst="rect">
            <a:avLst/>
          </a:prstGeom>
          <a:ln>
            <a:solidFill>
              <a:srgbClr val="0070C0"/>
            </a:solid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137139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8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8A25A7-5F5E-4140-B669-8D8C3C15D6E4}"/>
              </a:ext>
            </a:extLst>
          </p:cNvPr>
          <p:cNvPicPr>
            <a:picLocks noChangeAspect="1"/>
          </p:cNvPicPr>
          <p:nvPr/>
        </p:nvPicPr>
        <p:blipFill>
          <a:blip r:embed="rId6"/>
          <a:stretch>
            <a:fillRect/>
          </a:stretch>
        </p:blipFill>
        <p:spPr>
          <a:xfrm>
            <a:off x="87995" y="1819275"/>
            <a:ext cx="4944731" cy="2264568"/>
          </a:xfrm>
          <a:prstGeom prst="rect">
            <a:avLst/>
          </a:prstGeom>
        </p:spPr>
      </p:pic>
      <p:pic>
        <p:nvPicPr>
          <p:cNvPr id="3" name="Level-3">
            <a:hlinkClick r:id="" action="ppaction://media"/>
            <a:extLst>
              <a:ext uri="{FF2B5EF4-FFF2-40B4-BE49-F238E27FC236}">
                <a16:creationId xmlns:a16="http://schemas.microsoft.com/office/drawing/2014/main" id="{0526F32E-3BB9-46DD-8A25-DA8A08E15E4D}"/>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5032726" y="1078625"/>
            <a:ext cx="7071279" cy="3979150"/>
          </a:xfrm>
          <a:prstGeom prst="rect">
            <a:avLst/>
          </a:prstGeom>
          <a:ln>
            <a:solidFill>
              <a:srgbClr val="0070C0"/>
            </a:solid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648706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9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A27B3F-C1F4-4771-A91A-C87F0B62662E}"/>
              </a:ext>
            </a:extLst>
          </p:cNvPr>
          <p:cNvPicPr>
            <a:picLocks noChangeAspect="1"/>
          </p:cNvPicPr>
          <p:nvPr/>
        </p:nvPicPr>
        <p:blipFill>
          <a:blip r:embed="rId6"/>
          <a:stretch>
            <a:fillRect/>
          </a:stretch>
        </p:blipFill>
        <p:spPr>
          <a:xfrm>
            <a:off x="0" y="1876425"/>
            <a:ext cx="4817229" cy="2019300"/>
          </a:xfrm>
          <a:prstGeom prst="rect">
            <a:avLst/>
          </a:prstGeom>
        </p:spPr>
      </p:pic>
      <p:pic>
        <p:nvPicPr>
          <p:cNvPr id="3" name="Level-4">
            <a:hlinkClick r:id="" action="ppaction://media"/>
            <a:extLst>
              <a:ext uri="{FF2B5EF4-FFF2-40B4-BE49-F238E27FC236}">
                <a16:creationId xmlns:a16="http://schemas.microsoft.com/office/drawing/2014/main" id="{AD285CCD-B78B-494B-A465-E89B8B9B69F6}"/>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4891186" y="1147762"/>
            <a:ext cx="7253100" cy="4081463"/>
          </a:xfrm>
          <a:prstGeom prst="rect">
            <a:avLst/>
          </a:prstGeom>
          <a:ln>
            <a:solidFill>
              <a:srgbClr val="0070C0"/>
            </a:solid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389304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2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193D35-A34C-4600-ADA6-3180CD10E6A4}"/>
              </a:ext>
            </a:extLst>
          </p:cNvPr>
          <p:cNvPicPr>
            <a:picLocks noChangeAspect="1"/>
          </p:cNvPicPr>
          <p:nvPr/>
        </p:nvPicPr>
        <p:blipFill>
          <a:blip r:embed="rId6"/>
          <a:stretch>
            <a:fillRect/>
          </a:stretch>
        </p:blipFill>
        <p:spPr>
          <a:xfrm>
            <a:off x="119062" y="2400300"/>
            <a:ext cx="4500562" cy="857250"/>
          </a:xfrm>
          <a:prstGeom prst="rect">
            <a:avLst/>
          </a:prstGeom>
        </p:spPr>
      </p:pic>
      <p:pic>
        <p:nvPicPr>
          <p:cNvPr id="3" name="Level-5v2-DCT">
            <a:hlinkClick r:id="" action="ppaction://media"/>
            <a:extLst>
              <a:ext uri="{FF2B5EF4-FFF2-40B4-BE49-F238E27FC236}">
                <a16:creationId xmlns:a16="http://schemas.microsoft.com/office/drawing/2014/main" id="{11B80C69-566B-43D6-AAC0-1AEF2DEE03B0}"/>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4706936" y="1019175"/>
            <a:ext cx="7366002" cy="4143376"/>
          </a:xfrm>
          <a:prstGeom prst="rect">
            <a:avLst/>
          </a:prstGeom>
          <a:ln>
            <a:solidFill>
              <a:srgbClr val="0070C0"/>
            </a:solid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4041873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0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PRING_SCENARIO_SHAPE0">
            <a:extLst>
              <a:ext uri="{FF2B5EF4-FFF2-40B4-BE49-F238E27FC236}">
                <a16:creationId xmlns:a16="http://schemas.microsoft.com/office/drawing/2014/main" id="{0FCDDF22-853E-4726-B851-A2E0B6AE0181}"/>
              </a:ext>
            </a:extLst>
          </p:cNvPr>
          <p:cNvSpPr/>
          <p:nvPr/>
        </p:nvSpPr>
        <p:spPr>
          <a:xfrm>
            <a:off x="0" y="0"/>
            <a:ext cx="12192000" cy="6858000"/>
          </a:xfrm>
          <a:prstGeom prst="rect">
            <a:avLst/>
          </a:prstGeom>
          <a:solidFill>
            <a:srgbClr val="FFFFFF"/>
          </a:solidFill>
          <a:ln w="12700" cap="flat" cmpd="sng" algn="ctr">
            <a:noFill/>
            <a:prstDash val="solid"/>
            <a:miter lim="800000"/>
          </a:ln>
          <a:effectLst>
            <a:innerShdw>
              <a:scrgbClr r="0" g="0" b="0">
                <a:alpha val="0"/>
              </a:scrgbClr>
            </a:inn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ISPRING_SCENARIO_SHAPE1">
            <a:extLst>
              <a:ext uri="{FF2B5EF4-FFF2-40B4-BE49-F238E27FC236}">
                <a16:creationId xmlns:a16="http://schemas.microsoft.com/office/drawing/2014/main" id="{EA26EBB9-EDB6-4BA8-8E08-06A91B182F6B}"/>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a:xfrm>
            <a:off x="0" y="-1"/>
            <a:ext cx="12192000" cy="6857999"/>
          </a:xfrm>
          <a:prstGeom prst="rect">
            <a:avLst/>
          </a:prstGeom>
          <a:effectLst>
            <a:outerShdw blurRad="114300" dist="38100" dir="5400000" rotWithShape="0">
              <a:scrgbClr r="0" g="0" b="0">
                <a:alpha val="20000"/>
              </a:scrgbClr>
            </a:outerShdw>
          </a:effectLst>
        </p:spPr>
      </p:pic>
    </p:spTree>
    <p:custDataLst>
      <p:tags r:id="rId1"/>
    </p:custDataLst>
    <p:extLst>
      <p:ext uri="{BB962C8B-B14F-4D97-AF65-F5344CB8AC3E}">
        <p14:creationId xmlns:p14="http://schemas.microsoft.com/office/powerpoint/2010/main" val="3985017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86965B-063A-4E91-9FAF-F75004AE288E}"/>
              </a:ext>
            </a:extLst>
          </p:cNvPr>
          <p:cNvPicPr>
            <a:picLocks noChangeAspect="1"/>
          </p:cNvPicPr>
          <p:nvPr/>
        </p:nvPicPr>
        <p:blipFill>
          <a:blip r:embed="rId6"/>
          <a:stretch>
            <a:fillRect/>
          </a:stretch>
        </p:blipFill>
        <p:spPr>
          <a:xfrm>
            <a:off x="109537" y="2457449"/>
            <a:ext cx="4738328" cy="885825"/>
          </a:xfrm>
          <a:prstGeom prst="rect">
            <a:avLst/>
          </a:prstGeom>
        </p:spPr>
      </p:pic>
      <p:pic>
        <p:nvPicPr>
          <p:cNvPr id="3" name="Level-6-Jan-19-v2">
            <a:hlinkClick r:id="" action="ppaction://media"/>
            <a:extLst>
              <a:ext uri="{FF2B5EF4-FFF2-40B4-BE49-F238E27FC236}">
                <a16:creationId xmlns:a16="http://schemas.microsoft.com/office/drawing/2014/main" id="{F8BAAFD7-0C82-4DC7-9157-CB47146857A4}"/>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4902732" y="1095376"/>
            <a:ext cx="7179732" cy="4038600"/>
          </a:xfrm>
          <a:prstGeom prst="rect">
            <a:avLst/>
          </a:prstGeom>
          <a:ln>
            <a:solidFill>
              <a:srgbClr val="0070C0"/>
            </a:solid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2865517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5E48E9-41CA-4FC7-B1FE-6D454771150C}"/>
              </a:ext>
            </a:extLst>
          </p:cNvPr>
          <p:cNvPicPr>
            <a:picLocks noChangeAspect="1"/>
          </p:cNvPicPr>
          <p:nvPr/>
        </p:nvPicPr>
        <p:blipFill>
          <a:blip r:embed="rId6"/>
          <a:stretch>
            <a:fillRect/>
          </a:stretch>
        </p:blipFill>
        <p:spPr>
          <a:xfrm>
            <a:off x="90487" y="1909762"/>
            <a:ext cx="4058981" cy="1662113"/>
          </a:xfrm>
          <a:prstGeom prst="rect">
            <a:avLst/>
          </a:prstGeom>
        </p:spPr>
      </p:pic>
      <p:pic>
        <p:nvPicPr>
          <p:cNvPr id="3" name="level-7-video-revised">
            <a:hlinkClick r:id="" action="ppaction://media"/>
            <a:extLst>
              <a:ext uri="{FF2B5EF4-FFF2-40B4-BE49-F238E27FC236}">
                <a16:creationId xmlns:a16="http://schemas.microsoft.com/office/drawing/2014/main" id="{E1A60642-903F-4550-BE31-B8C5C063780B}"/>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4280155" y="1104900"/>
            <a:ext cx="7705725" cy="4334470"/>
          </a:xfrm>
          <a:prstGeom prst="rect">
            <a:avLst/>
          </a:prstGeom>
          <a:ln>
            <a:solidFill>
              <a:srgbClr val="0070C0"/>
            </a:solid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269830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3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E09D17-75F9-407B-9197-B433F8A32A62}"/>
              </a:ext>
            </a:extLst>
          </p:cNvPr>
          <p:cNvPicPr>
            <a:picLocks noChangeAspect="1"/>
          </p:cNvPicPr>
          <p:nvPr/>
        </p:nvPicPr>
        <p:blipFill>
          <a:blip r:embed="rId6"/>
          <a:stretch>
            <a:fillRect/>
          </a:stretch>
        </p:blipFill>
        <p:spPr>
          <a:xfrm>
            <a:off x="257175" y="1666875"/>
            <a:ext cx="3905460" cy="3257550"/>
          </a:xfrm>
          <a:prstGeom prst="rect">
            <a:avLst/>
          </a:prstGeom>
        </p:spPr>
      </p:pic>
      <p:pic>
        <p:nvPicPr>
          <p:cNvPr id="3" name="Food-Levels-DCT-new">
            <a:hlinkClick r:id="" action="ppaction://media"/>
            <a:extLst>
              <a:ext uri="{FF2B5EF4-FFF2-40B4-BE49-F238E27FC236}">
                <a16:creationId xmlns:a16="http://schemas.microsoft.com/office/drawing/2014/main" id="{C61D3A1B-FFD8-4E29-8729-A9874057004F}"/>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4340224" y="1076325"/>
            <a:ext cx="7738533" cy="4352925"/>
          </a:xfrm>
          <a:prstGeom prst="rect">
            <a:avLst/>
          </a:prstGeom>
          <a:ln>
            <a:solidFill>
              <a:srgbClr val="0070C0"/>
            </a:solid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2747349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96AF1F-CEC3-42D5-992D-43F28B4A9DE0}"/>
              </a:ext>
            </a:extLst>
          </p:cNvPr>
          <p:cNvSpPr/>
          <p:nvPr/>
        </p:nvSpPr>
        <p:spPr>
          <a:xfrm>
            <a:off x="1185860" y="3113812"/>
            <a:ext cx="9944100" cy="1200329"/>
          </a:xfrm>
          <a:prstGeom prst="rect">
            <a:avLst/>
          </a:prstGeom>
        </p:spPr>
        <p:txBody>
          <a:bodyPr wrap="square">
            <a:spAutoFit/>
          </a:bodyPr>
          <a:lstStyle/>
          <a:p>
            <a:br>
              <a:rPr lang="en-GB" b="0" i="0" dirty="0">
                <a:solidFill>
                  <a:srgbClr val="000000"/>
                </a:solidFill>
                <a:effectLst/>
                <a:latin typeface="Helvetica" panose="020B0604020202020204" pitchFamily="34" charset="0"/>
              </a:rPr>
            </a:br>
            <a:endParaRPr lang="en-GB" b="0" i="0" dirty="0">
              <a:solidFill>
                <a:srgbClr val="000000"/>
              </a:solidFill>
              <a:effectLst/>
              <a:latin typeface="inherit"/>
            </a:endParaRPr>
          </a:p>
          <a:p>
            <a:pPr algn="ctr" fontAlgn="auto"/>
            <a:r>
              <a:rPr lang="en-GB" b="1" i="0" dirty="0">
                <a:solidFill>
                  <a:srgbClr val="FF5753"/>
                </a:solidFill>
                <a:effectLst/>
              </a:rPr>
              <a:t>If you are not sure what level a food or fluid belongs to, use a testing method such as the flow test or the fork pressure test so that you are sure</a:t>
            </a:r>
          </a:p>
        </p:txBody>
      </p:sp>
      <p:sp>
        <p:nvSpPr>
          <p:cNvPr id="4" name="Isosceles Triangle 3">
            <a:extLst>
              <a:ext uri="{FF2B5EF4-FFF2-40B4-BE49-F238E27FC236}">
                <a16:creationId xmlns:a16="http://schemas.microsoft.com/office/drawing/2014/main" id="{DB6C683B-F467-40F0-98F4-3C680AFED0C0}"/>
              </a:ext>
            </a:extLst>
          </p:cNvPr>
          <p:cNvSpPr/>
          <p:nvPr/>
        </p:nvSpPr>
        <p:spPr>
          <a:xfrm>
            <a:off x="5080396" y="1852613"/>
            <a:ext cx="2031205" cy="1418793"/>
          </a:xfrm>
          <a:prstGeom prst="triangl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978512CB-34A3-4141-A048-AE35869E8538}"/>
              </a:ext>
            </a:extLst>
          </p:cNvPr>
          <p:cNvSpPr txBox="1"/>
          <p:nvPr/>
        </p:nvSpPr>
        <p:spPr>
          <a:xfrm>
            <a:off x="5815012" y="2010207"/>
            <a:ext cx="561975" cy="1477328"/>
          </a:xfrm>
          <a:prstGeom prst="rect">
            <a:avLst/>
          </a:prstGeom>
          <a:noFill/>
        </p:spPr>
        <p:txBody>
          <a:bodyPr wrap="square" rtlCol="0">
            <a:spAutoFit/>
          </a:bodyPr>
          <a:lstStyle/>
          <a:p>
            <a:r>
              <a:rPr lang="en-GB" sz="9000" b="1" dirty="0">
                <a:solidFill>
                  <a:schemeClr val="bg1"/>
                </a:solidFill>
              </a:rPr>
              <a:t>!</a:t>
            </a:r>
          </a:p>
        </p:txBody>
      </p:sp>
    </p:spTree>
    <p:custDataLst>
      <p:tags r:id="rId1"/>
    </p:custDataLst>
    <p:extLst>
      <p:ext uri="{BB962C8B-B14F-4D97-AF65-F5344CB8AC3E}">
        <p14:creationId xmlns:p14="http://schemas.microsoft.com/office/powerpoint/2010/main" val="163797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4A8BE-81DF-47E2-B636-FD2B0888D450}"/>
              </a:ext>
            </a:extLst>
          </p:cNvPr>
          <p:cNvSpPr/>
          <p:nvPr/>
        </p:nvSpPr>
        <p:spPr>
          <a:xfrm>
            <a:off x="950530" y="586859"/>
            <a:ext cx="9500421" cy="2123658"/>
          </a:xfrm>
          <a:prstGeom prst="rect">
            <a:avLst/>
          </a:prstGeom>
        </p:spPr>
        <p:txBody>
          <a:bodyPr wrap="none">
            <a:spAutoFit/>
          </a:bodyPr>
          <a:lstStyle/>
          <a:p>
            <a:r>
              <a:rPr lang="en-GB" b="1" i="0" u="sng" dirty="0">
                <a:solidFill>
                  <a:schemeClr val="accent1">
                    <a:lumMod val="75000"/>
                  </a:schemeClr>
                </a:solidFill>
                <a:effectLst/>
              </a:rPr>
              <a:t>USING THE IDDSI</a:t>
            </a:r>
          </a:p>
          <a:p>
            <a:endParaRPr lang="en-GB" b="1" u="sng" dirty="0">
              <a:solidFill>
                <a:schemeClr val="accent1"/>
              </a:solidFill>
            </a:endParaRPr>
          </a:p>
          <a:p>
            <a:r>
              <a:rPr lang="en-GB" sz="1600" dirty="0">
                <a:solidFill>
                  <a:schemeClr val="accent1">
                    <a:lumMod val="75000"/>
                  </a:schemeClr>
                </a:solidFill>
              </a:rPr>
              <a:t>We have now looked at each individual level, it is now important to:</a:t>
            </a:r>
          </a:p>
          <a:p>
            <a:endParaRPr lang="en-GB" sz="1600" dirty="0">
              <a:solidFill>
                <a:schemeClr val="accent1">
                  <a:lumMod val="75000"/>
                </a:schemeClr>
              </a:solidFill>
            </a:endParaRPr>
          </a:p>
          <a:p>
            <a:pPr marL="285750" indent="-285750">
              <a:buFont typeface="Courier New" panose="02070309020205020404" pitchFamily="49" charset="0"/>
              <a:buChar char="o"/>
            </a:pPr>
            <a:r>
              <a:rPr lang="en-GB" sz="1600" dirty="0">
                <a:solidFill>
                  <a:schemeClr val="accent1">
                    <a:lumMod val="75000"/>
                  </a:schemeClr>
                </a:solidFill>
              </a:rPr>
              <a:t>Be able to tell what level a food or fluid is.</a:t>
            </a:r>
          </a:p>
          <a:p>
            <a:pPr marL="285750" indent="-285750">
              <a:buFont typeface="Courier New" panose="02070309020205020404" pitchFamily="49" charset="0"/>
              <a:buChar char="o"/>
            </a:pPr>
            <a:r>
              <a:rPr lang="en-GB" sz="1600" dirty="0">
                <a:solidFill>
                  <a:schemeClr val="accent1">
                    <a:lumMod val="75000"/>
                  </a:schemeClr>
                </a:solidFill>
              </a:rPr>
              <a:t>You should feel confident that the food conforms to the Speech and Language Therapist's recommendations.</a:t>
            </a:r>
          </a:p>
          <a:p>
            <a:pPr marL="285750" indent="-285750">
              <a:buFont typeface="Courier New" panose="02070309020205020404" pitchFamily="49" charset="0"/>
              <a:buChar char="o"/>
            </a:pPr>
            <a:r>
              <a:rPr lang="en-GB" sz="1600" dirty="0">
                <a:solidFill>
                  <a:schemeClr val="accent1">
                    <a:lumMod val="75000"/>
                  </a:schemeClr>
                </a:solidFill>
              </a:rPr>
              <a:t>Ensure thickening products provide exact guidelines</a:t>
            </a:r>
          </a:p>
          <a:p>
            <a:pPr marL="285750" indent="-285750">
              <a:buFont typeface="Courier New" panose="02070309020205020404" pitchFamily="49" charset="0"/>
              <a:buChar char="o"/>
            </a:pPr>
            <a:r>
              <a:rPr lang="en-GB" sz="1600" dirty="0">
                <a:solidFill>
                  <a:schemeClr val="accent1">
                    <a:lumMod val="75000"/>
                  </a:schemeClr>
                </a:solidFill>
              </a:rPr>
              <a:t>Always read the instructions</a:t>
            </a:r>
          </a:p>
        </p:txBody>
      </p:sp>
      <p:pic>
        <p:nvPicPr>
          <p:cNvPr id="3" name="Picture 2">
            <a:extLst>
              <a:ext uri="{FF2B5EF4-FFF2-40B4-BE49-F238E27FC236}">
                <a16:creationId xmlns:a16="http://schemas.microsoft.com/office/drawing/2014/main" id="{BD6CBFBA-045E-4490-B431-7688EA9C3FAE}"/>
              </a:ext>
            </a:extLst>
          </p:cNvPr>
          <p:cNvPicPr>
            <a:picLocks noChangeAspect="1"/>
          </p:cNvPicPr>
          <p:nvPr/>
        </p:nvPicPr>
        <p:blipFill>
          <a:blip r:embed="rId4"/>
          <a:stretch>
            <a:fillRect/>
          </a:stretch>
        </p:blipFill>
        <p:spPr>
          <a:xfrm>
            <a:off x="7934899" y="2305050"/>
            <a:ext cx="3218875" cy="1704975"/>
          </a:xfrm>
          <a:prstGeom prst="rect">
            <a:avLst/>
          </a:prstGeom>
        </p:spPr>
      </p:pic>
      <p:sp>
        <p:nvSpPr>
          <p:cNvPr id="4" name="Rectangle 3">
            <a:extLst>
              <a:ext uri="{FF2B5EF4-FFF2-40B4-BE49-F238E27FC236}">
                <a16:creationId xmlns:a16="http://schemas.microsoft.com/office/drawing/2014/main" id="{46B8937E-915A-4C7C-81D0-799CE25B5A07}"/>
              </a:ext>
            </a:extLst>
          </p:cNvPr>
          <p:cNvSpPr/>
          <p:nvPr/>
        </p:nvSpPr>
        <p:spPr>
          <a:xfrm>
            <a:off x="847725" y="2710517"/>
            <a:ext cx="8448675" cy="338554"/>
          </a:xfrm>
          <a:prstGeom prst="rect">
            <a:avLst/>
          </a:prstGeom>
        </p:spPr>
        <p:txBody>
          <a:bodyPr wrap="square">
            <a:spAutoFit/>
          </a:bodyPr>
          <a:lstStyle/>
          <a:p>
            <a:r>
              <a:rPr lang="en-GB" sz="1600" b="0" i="0" dirty="0">
                <a:solidFill>
                  <a:schemeClr val="accent1">
                    <a:lumMod val="75000"/>
                  </a:schemeClr>
                </a:solidFill>
                <a:effectLst/>
              </a:rPr>
              <a:t>Here are some tips to help with the preparation of thickened fluids:</a:t>
            </a:r>
          </a:p>
        </p:txBody>
      </p:sp>
      <p:sp>
        <p:nvSpPr>
          <p:cNvPr id="5" name="Rectangle 4">
            <a:extLst>
              <a:ext uri="{FF2B5EF4-FFF2-40B4-BE49-F238E27FC236}">
                <a16:creationId xmlns:a16="http://schemas.microsoft.com/office/drawing/2014/main" id="{37EF3219-AB58-4173-A047-ABE68F54D4AE}"/>
              </a:ext>
            </a:extLst>
          </p:cNvPr>
          <p:cNvSpPr/>
          <p:nvPr/>
        </p:nvSpPr>
        <p:spPr>
          <a:xfrm>
            <a:off x="950530" y="3049071"/>
            <a:ext cx="10906125" cy="1815882"/>
          </a:xfrm>
          <a:prstGeom prst="rect">
            <a:avLst/>
          </a:prstGeom>
        </p:spPr>
        <p:txBody>
          <a:bodyPr wrap="square">
            <a:spAutoFit/>
          </a:bodyPr>
          <a:lstStyle/>
          <a:p>
            <a:pPr marL="285750" indent="-285750">
              <a:buFont typeface="Arial" panose="020B0604020202020204" pitchFamily="34" charset="0"/>
              <a:buChar char="•"/>
            </a:pPr>
            <a:r>
              <a:rPr lang="en-GB" sz="1600" dirty="0">
                <a:solidFill>
                  <a:schemeClr val="accent1">
                    <a:lumMod val="75000"/>
                  </a:schemeClr>
                </a:solidFill>
              </a:rPr>
              <a:t>Practice making thickened fluids</a:t>
            </a:r>
          </a:p>
          <a:p>
            <a:pPr marL="285750" indent="-285750">
              <a:buFont typeface="Arial" panose="020B0604020202020204" pitchFamily="34" charset="0"/>
              <a:buChar char="•"/>
            </a:pPr>
            <a:r>
              <a:rPr lang="en-GB" sz="1600" dirty="0">
                <a:solidFill>
                  <a:schemeClr val="accent1">
                    <a:lumMod val="75000"/>
                  </a:schemeClr>
                </a:solidFill>
              </a:rPr>
              <a:t>Try drinking them yourself</a:t>
            </a:r>
          </a:p>
          <a:p>
            <a:pPr marL="285750" indent="-285750">
              <a:buFont typeface="Arial" panose="020B0604020202020204" pitchFamily="34" charset="0"/>
              <a:buChar char="•"/>
            </a:pPr>
            <a:r>
              <a:rPr lang="en-GB" sz="1600" dirty="0">
                <a:solidFill>
                  <a:schemeClr val="accent1">
                    <a:lumMod val="75000"/>
                  </a:schemeClr>
                </a:solidFill>
              </a:rPr>
              <a:t>Ensure there are no lumps</a:t>
            </a:r>
          </a:p>
          <a:p>
            <a:pPr marL="285750" indent="-285750">
              <a:buFont typeface="Arial" panose="020B0604020202020204" pitchFamily="34" charset="0"/>
              <a:buChar char="•"/>
            </a:pPr>
            <a:r>
              <a:rPr lang="en-GB" sz="1600" dirty="0">
                <a:solidFill>
                  <a:schemeClr val="accent1">
                    <a:lumMod val="75000"/>
                  </a:schemeClr>
                </a:solidFill>
              </a:rPr>
              <a:t>Use a shaker, whisk, fork or spoon</a:t>
            </a:r>
          </a:p>
          <a:p>
            <a:pPr marL="285750" indent="-285750">
              <a:buFont typeface="Arial" panose="020B0604020202020204" pitchFamily="34" charset="0"/>
              <a:buChar char="•"/>
            </a:pPr>
            <a:r>
              <a:rPr lang="en-GB" sz="1600" dirty="0">
                <a:solidFill>
                  <a:schemeClr val="accent1">
                    <a:lumMod val="75000"/>
                  </a:schemeClr>
                </a:solidFill>
              </a:rPr>
              <a:t>Allow the correct time for the thickener to work</a:t>
            </a:r>
          </a:p>
          <a:p>
            <a:pPr marL="285750" indent="-285750">
              <a:buFont typeface="Arial" panose="020B0604020202020204" pitchFamily="34" charset="0"/>
              <a:buChar char="•"/>
            </a:pPr>
            <a:r>
              <a:rPr lang="en-GB" sz="1600" dirty="0">
                <a:solidFill>
                  <a:schemeClr val="accent1">
                    <a:lumMod val="75000"/>
                  </a:schemeClr>
                </a:solidFill>
              </a:rPr>
              <a:t>Never make a batch to use later in the day</a:t>
            </a:r>
          </a:p>
          <a:p>
            <a:pPr marL="285750" indent="-285750">
              <a:buFont typeface="Arial" panose="020B0604020202020204" pitchFamily="34" charset="0"/>
              <a:buChar char="•"/>
            </a:pPr>
            <a:r>
              <a:rPr lang="en-GB" sz="1600" dirty="0">
                <a:solidFill>
                  <a:schemeClr val="accent1">
                    <a:lumMod val="75000"/>
                  </a:schemeClr>
                </a:solidFill>
              </a:rPr>
              <a:t>Hot drinks or drinks with a high fat content may require more thickener or standing time than cold clear fluids</a:t>
            </a:r>
          </a:p>
        </p:txBody>
      </p:sp>
      <p:pic>
        <p:nvPicPr>
          <p:cNvPr id="6" name="Picture 5">
            <a:extLst>
              <a:ext uri="{FF2B5EF4-FFF2-40B4-BE49-F238E27FC236}">
                <a16:creationId xmlns:a16="http://schemas.microsoft.com/office/drawing/2014/main" id="{BAD0937E-8E17-452A-83AA-E7C7BB1F0FB6}"/>
              </a:ext>
            </a:extLst>
          </p:cNvPr>
          <p:cNvPicPr>
            <a:picLocks noChangeAspect="1"/>
          </p:cNvPicPr>
          <p:nvPr/>
        </p:nvPicPr>
        <p:blipFill>
          <a:blip r:embed="rId5"/>
          <a:stretch>
            <a:fillRect/>
          </a:stretch>
        </p:blipFill>
        <p:spPr>
          <a:xfrm>
            <a:off x="5142487" y="4864953"/>
            <a:ext cx="1907026" cy="1919911"/>
          </a:xfrm>
          <a:prstGeom prst="rect">
            <a:avLst/>
          </a:prstGeom>
        </p:spPr>
      </p:pic>
    </p:spTree>
    <p:custDataLst>
      <p:tags r:id="rId1"/>
    </p:custDataLst>
    <p:extLst>
      <p:ext uri="{BB962C8B-B14F-4D97-AF65-F5344CB8AC3E}">
        <p14:creationId xmlns:p14="http://schemas.microsoft.com/office/powerpoint/2010/main" val="170293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9C033F-73BD-417D-A275-26718E53581A}"/>
              </a:ext>
            </a:extLst>
          </p:cNvPr>
          <p:cNvSpPr/>
          <p:nvPr/>
        </p:nvSpPr>
        <p:spPr>
          <a:xfrm>
            <a:off x="833437" y="382846"/>
            <a:ext cx="8634413" cy="1815882"/>
          </a:xfrm>
          <a:prstGeom prst="rect">
            <a:avLst/>
          </a:prstGeom>
        </p:spPr>
        <p:txBody>
          <a:bodyPr wrap="square">
            <a:spAutoFit/>
          </a:bodyPr>
          <a:lstStyle/>
          <a:p>
            <a:r>
              <a:rPr lang="en-GB" sz="1600" dirty="0">
                <a:solidFill>
                  <a:schemeClr val="accent1">
                    <a:lumMod val="75000"/>
                  </a:schemeClr>
                </a:solidFill>
              </a:rPr>
              <a:t>If in doubt about a consistency you should use one of the testing methods to guide your judgement.</a:t>
            </a:r>
          </a:p>
          <a:p>
            <a:endParaRPr lang="en-GB" sz="1600" dirty="0">
              <a:solidFill>
                <a:schemeClr val="accent1">
                  <a:lumMod val="75000"/>
                </a:schemeClr>
              </a:solidFill>
            </a:endParaRPr>
          </a:p>
          <a:p>
            <a:r>
              <a:rPr lang="en-GB" sz="1600" dirty="0">
                <a:solidFill>
                  <a:schemeClr val="accent1">
                    <a:lumMod val="75000"/>
                  </a:schemeClr>
                </a:solidFill>
              </a:rPr>
              <a:t>However on a day to day basis it is also important to make yourself familiar with the natural appearance of the different levels of foods and fluids.</a:t>
            </a:r>
          </a:p>
          <a:p>
            <a:endParaRPr lang="en-GB" sz="1600" dirty="0">
              <a:solidFill>
                <a:schemeClr val="accent1">
                  <a:lumMod val="75000"/>
                </a:schemeClr>
              </a:solidFill>
            </a:endParaRPr>
          </a:p>
          <a:p>
            <a:r>
              <a:rPr lang="en-GB" sz="1600" dirty="0">
                <a:solidFill>
                  <a:schemeClr val="accent1">
                    <a:lumMod val="75000"/>
                  </a:schemeClr>
                </a:solidFill>
              </a:rPr>
              <a:t>For example if you add thickener to a cup of tea you need to be able to visually recognise what level you have thickened it to as well as using the syringe test.</a:t>
            </a:r>
          </a:p>
        </p:txBody>
      </p:sp>
      <p:pic>
        <p:nvPicPr>
          <p:cNvPr id="3" name="Picture 2">
            <a:extLst>
              <a:ext uri="{FF2B5EF4-FFF2-40B4-BE49-F238E27FC236}">
                <a16:creationId xmlns:a16="http://schemas.microsoft.com/office/drawing/2014/main" id="{1A71DA66-DA24-4CA0-8C09-A1B2A1E9D066}"/>
              </a:ext>
            </a:extLst>
          </p:cNvPr>
          <p:cNvPicPr>
            <a:picLocks noChangeAspect="1"/>
          </p:cNvPicPr>
          <p:nvPr/>
        </p:nvPicPr>
        <p:blipFill>
          <a:blip r:embed="rId4"/>
          <a:stretch>
            <a:fillRect/>
          </a:stretch>
        </p:blipFill>
        <p:spPr>
          <a:xfrm>
            <a:off x="9467850" y="190500"/>
            <a:ext cx="1996816" cy="2428875"/>
          </a:xfrm>
          <a:prstGeom prst="rect">
            <a:avLst/>
          </a:prstGeom>
        </p:spPr>
      </p:pic>
      <p:sp>
        <p:nvSpPr>
          <p:cNvPr id="4" name="Rectangle 3">
            <a:extLst>
              <a:ext uri="{FF2B5EF4-FFF2-40B4-BE49-F238E27FC236}">
                <a16:creationId xmlns:a16="http://schemas.microsoft.com/office/drawing/2014/main" id="{01BE731C-B311-40DF-9CCC-8209D9A93AE4}"/>
              </a:ext>
            </a:extLst>
          </p:cNvPr>
          <p:cNvSpPr/>
          <p:nvPr/>
        </p:nvSpPr>
        <p:spPr>
          <a:xfrm>
            <a:off x="833437" y="2171999"/>
            <a:ext cx="10631229" cy="4832092"/>
          </a:xfrm>
          <a:prstGeom prst="rect">
            <a:avLst/>
          </a:prstGeom>
        </p:spPr>
        <p:txBody>
          <a:bodyPr wrap="square">
            <a:spAutoFit/>
          </a:bodyPr>
          <a:lstStyle/>
          <a:p>
            <a:r>
              <a:rPr lang="en-GB" b="1" i="0" u="sng" dirty="0">
                <a:solidFill>
                  <a:schemeClr val="accent1">
                    <a:lumMod val="75000"/>
                  </a:schemeClr>
                </a:solidFill>
                <a:effectLst/>
              </a:rPr>
              <a:t>TRANSITIONAL FOODS</a:t>
            </a:r>
          </a:p>
          <a:p>
            <a:endParaRPr lang="en-GB" b="1" u="sng" dirty="0">
              <a:solidFill>
                <a:schemeClr val="accent1">
                  <a:lumMod val="75000"/>
                </a:schemeClr>
              </a:solidFill>
            </a:endParaRPr>
          </a:p>
          <a:p>
            <a:r>
              <a:rPr lang="en-GB" sz="1600" dirty="0">
                <a:solidFill>
                  <a:schemeClr val="accent1">
                    <a:lumMod val="75000"/>
                  </a:schemeClr>
                </a:solidFill>
              </a:rPr>
              <a:t>Not all foods can fit neatly into one level. Some foods start on one level but change level when moisture (like saliva) or temperature</a:t>
            </a:r>
          </a:p>
          <a:p>
            <a:r>
              <a:rPr lang="en-GB" sz="1600" dirty="0">
                <a:solidFill>
                  <a:schemeClr val="accent1">
                    <a:lumMod val="75000"/>
                  </a:schemeClr>
                </a:solidFill>
              </a:rPr>
              <a:t> (like heat) is added. These are known as Transitional Foods.</a:t>
            </a:r>
          </a:p>
          <a:p>
            <a:endParaRPr lang="en-GB" sz="1600" dirty="0">
              <a:solidFill>
                <a:schemeClr val="accent1">
                  <a:lumMod val="75000"/>
                </a:schemeClr>
              </a:solidFill>
            </a:endParaRPr>
          </a:p>
          <a:p>
            <a:r>
              <a:rPr lang="en-GB" sz="1600" dirty="0">
                <a:solidFill>
                  <a:schemeClr val="accent1">
                    <a:lumMod val="75000"/>
                  </a:schemeClr>
                </a:solidFill>
              </a:rPr>
              <a:t>Some require very little chewing once they have changed.</a:t>
            </a:r>
          </a:p>
          <a:p>
            <a:endParaRPr lang="en-GB" sz="1600" dirty="0">
              <a:solidFill>
                <a:schemeClr val="accent1">
                  <a:lumMod val="75000"/>
                </a:schemeClr>
              </a:solidFill>
            </a:endParaRPr>
          </a:p>
          <a:p>
            <a:r>
              <a:rPr lang="en-GB" sz="1600" b="1" u="sng" dirty="0">
                <a:solidFill>
                  <a:schemeClr val="accent1">
                    <a:lumMod val="75000"/>
                  </a:schemeClr>
                </a:solidFill>
              </a:rPr>
              <a:t>EXAMPLE</a:t>
            </a:r>
          </a:p>
          <a:p>
            <a:endParaRPr lang="en-GB" sz="1600" dirty="0">
              <a:solidFill>
                <a:schemeClr val="accent1">
                  <a:lumMod val="75000"/>
                </a:schemeClr>
              </a:solidFill>
            </a:endParaRPr>
          </a:p>
          <a:p>
            <a:pPr marL="285750" indent="-285750">
              <a:buFont typeface="Courier New" panose="02070309020205020404" pitchFamily="49" charset="0"/>
              <a:buChar char="o"/>
            </a:pPr>
            <a:r>
              <a:rPr lang="en-GB" sz="1600" dirty="0">
                <a:solidFill>
                  <a:schemeClr val="accent1">
                    <a:lumMod val="75000"/>
                  </a:schemeClr>
                </a:solidFill>
              </a:rPr>
              <a:t>Wafer, when saliva is added, becomes soft.</a:t>
            </a:r>
          </a:p>
          <a:p>
            <a:pPr marL="285750" indent="-285750">
              <a:buFont typeface="Courier New" panose="02070309020205020404" pitchFamily="49" charset="0"/>
              <a:buChar char="o"/>
            </a:pPr>
            <a:endParaRPr lang="en-GB" sz="1600" dirty="0">
              <a:solidFill>
                <a:schemeClr val="accent1">
                  <a:lumMod val="75000"/>
                </a:schemeClr>
              </a:solidFill>
            </a:endParaRPr>
          </a:p>
          <a:p>
            <a:r>
              <a:rPr lang="en-GB" sz="1600" dirty="0">
                <a:solidFill>
                  <a:schemeClr val="accent1">
                    <a:lumMod val="75000"/>
                  </a:schemeClr>
                </a:solidFill>
              </a:rPr>
              <a:t>These foods are less effortful to eat and are less likely to cause fatigue. </a:t>
            </a:r>
          </a:p>
          <a:p>
            <a:endParaRPr lang="en-GB" sz="1600" dirty="0">
              <a:solidFill>
                <a:schemeClr val="accent1">
                  <a:lumMod val="75000"/>
                </a:schemeClr>
              </a:solidFill>
            </a:endParaRPr>
          </a:p>
          <a:p>
            <a:r>
              <a:rPr lang="en-GB" sz="1600" dirty="0">
                <a:solidFill>
                  <a:schemeClr val="accent1">
                    <a:lumMod val="75000"/>
                  </a:schemeClr>
                </a:solidFill>
              </a:rPr>
              <a:t>Other Transitional Foods may melt in the mouth or disintegrate with moisture or heat. </a:t>
            </a:r>
          </a:p>
          <a:p>
            <a:pPr marL="285750" indent="-285750">
              <a:buFont typeface="Courier New" panose="02070309020205020404" pitchFamily="49" charset="0"/>
              <a:buChar char="o"/>
            </a:pPr>
            <a:r>
              <a:rPr lang="en-GB" sz="1600" dirty="0">
                <a:solidFill>
                  <a:schemeClr val="accent1">
                    <a:lumMod val="75000"/>
                  </a:schemeClr>
                </a:solidFill>
              </a:rPr>
              <a:t>Ice cream</a:t>
            </a:r>
          </a:p>
          <a:p>
            <a:pPr marL="285750" indent="-285750">
              <a:buFont typeface="Courier New" panose="02070309020205020404" pitchFamily="49" charset="0"/>
              <a:buChar char="o"/>
            </a:pPr>
            <a:r>
              <a:rPr lang="en-GB" sz="1600" dirty="0">
                <a:solidFill>
                  <a:schemeClr val="accent1">
                    <a:lumMod val="75000"/>
                  </a:schemeClr>
                </a:solidFill>
              </a:rPr>
              <a:t>Jelly</a:t>
            </a:r>
          </a:p>
          <a:p>
            <a:r>
              <a:rPr lang="en-GB" sz="1600" dirty="0">
                <a:solidFill>
                  <a:schemeClr val="accent1">
                    <a:lumMod val="75000"/>
                  </a:schemeClr>
                </a:solidFill>
              </a:rPr>
              <a:t>(Melt to a liquid form if held in the mouth). We must be particularly aware of these for individuals on thickened fluids.</a:t>
            </a:r>
          </a:p>
          <a:p>
            <a:endParaRPr lang="en-GB" sz="1600" dirty="0">
              <a:solidFill>
                <a:schemeClr val="accent1">
                  <a:lumMod val="75000"/>
                </a:schemeClr>
              </a:solidFill>
            </a:endParaRPr>
          </a:p>
        </p:txBody>
      </p:sp>
      <p:pic>
        <p:nvPicPr>
          <p:cNvPr id="5" name="Picture 4">
            <a:extLst>
              <a:ext uri="{FF2B5EF4-FFF2-40B4-BE49-F238E27FC236}">
                <a16:creationId xmlns:a16="http://schemas.microsoft.com/office/drawing/2014/main" id="{4B205D0B-1053-45EA-B9FC-D808FECB6EEF}"/>
              </a:ext>
            </a:extLst>
          </p:cNvPr>
          <p:cNvPicPr>
            <a:picLocks noChangeAspect="1"/>
          </p:cNvPicPr>
          <p:nvPr/>
        </p:nvPicPr>
        <p:blipFill>
          <a:blip r:embed="rId5"/>
          <a:stretch>
            <a:fillRect/>
          </a:stretch>
        </p:blipFill>
        <p:spPr>
          <a:xfrm>
            <a:off x="6096000" y="3429000"/>
            <a:ext cx="2317238" cy="1797042"/>
          </a:xfrm>
          <a:prstGeom prst="rect">
            <a:avLst/>
          </a:prstGeom>
        </p:spPr>
      </p:pic>
    </p:spTree>
    <p:custDataLst>
      <p:tags r:id="rId1"/>
    </p:custDataLst>
    <p:extLst>
      <p:ext uri="{BB962C8B-B14F-4D97-AF65-F5344CB8AC3E}">
        <p14:creationId xmlns:p14="http://schemas.microsoft.com/office/powerpoint/2010/main" val="2704624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AA9425-ABBC-4655-A134-5763B169BD03}"/>
              </a:ext>
            </a:extLst>
          </p:cNvPr>
          <p:cNvSpPr/>
          <p:nvPr/>
        </p:nvSpPr>
        <p:spPr>
          <a:xfrm>
            <a:off x="952500" y="614660"/>
            <a:ext cx="6096000" cy="646331"/>
          </a:xfrm>
          <a:prstGeom prst="rect">
            <a:avLst/>
          </a:prstGeom>
        </p:spPr>
        <p:txBody>
          <a:bodyPr>
            <a:spAutoFit/>
          </a:bodyPr>
          <a:lstStyle/>
          <a:p>
            <a:r>
              <a:rPr lang="en-GB" b="1" i="0" u="sng" dirty="0">
                <a:solidFill>
                  <a:schemeClr val="accent1">
                    <a:lumMod val="75000"/>
                  </a:schemeClr>
                </a:solidFill>
                <a:effectLst/>
              </a:rPr>
              <a:t>IDENTIFYING LEVELS</a:t>
            </a:r>
          </a:p>
          <a:p>
            <a:endParaRPr lang="en-GB" b="1" i="0" u="sng" dirty="0">
              <a:solidFill>
                <a:schemeClr val="accent1">
                  <a:lumMod val="75000"/>
                </a:schemeClr>
              </a:solidFill>
              <a:effectLst/>
            </a:endParaRPr>
          </a:p>
        </p:txBody>
      </p:sp>
      <p:sp>
        <p:nvSpPr>
          <p:cNvPr id="3" name="Rectangle 2">
            <a:extLst>
              <a:ext uri="{FF2B5EF4-FFF2-40B4-BE49-F238E27FC236}">
                <a16:creationId xmlns:a16="http://schemas.microsoft.com/office/drawing/2014/main" id="{BF0D78DF-AB6A-4696-A8AD-E223B641E642}"/>
              </a:ext>
            </a:extLst>
          </p:cNvPr>
          <p:cNvSpPr/>
          <p:nvPr/>
        </p:nvSpPr>
        <p:spPr>
          <a:xfrm>
            <a:off x="952500" y="1170712"/>
            <a:ext cx="9810750" cy="1077218"/>
          </a:xfrm>
          <a:prstGeom prst="rect">
            <a:avLst/>
          </a:prstGeom>
        </p:spPr>
        <p:txBody>
          <a:bodyPr wrap="square">
            <a:spAutoFit/>
          </a:bodyPr>
          <a:lstStyle/>
          <a:p>
            <a:r>
              <a:rPr lang="en-GB" sz="1600" b="0" i="0" dirty="0">
                <a:solidFill>
                  <a:schemeClr val="accent1">
                    <a:lumMod val="75000"/>
                  </a:schemeClr>
                </a:solidFill>
                <a:effectLst/>
              </a:rPr>
              <a:t>Now we are going to practice identifying the different levels. </a:t>
            </a:r>
            <a:br>
              <a:rPr lang="en-GB" sz="1600" dirty="0">
                <a:solidFill>
                  <a:schemeClr val="accent1">
                    <a:lumMod val="75000"/>
                  </a:schemeClr>
                </a:solidFill>
              </a:rPr>
            </a:br>
            <a:br>
              <a:rPr lang="en-GB" sz="1600" dirty="0">
                <a:solidFill>
                  <a:schemeClr val="accent1">
                    <a:lumMod val="75000"/>
                  </a:schemeClr>
                </a:solidFill>
              </a:rPr>
            </a:br>
            <a:r>
              <a:rPr lang="en-GB" sz="1600" b="0" i="0" dirty="0">
                <a:solidFill>
                  <a:schemeClr val="accent1">
                    <a:lumMod val="75000"/>
                  </a:schemeClr>
                </a:solidFill>
                <a:effectLst/>
              </a:rPr>
              <a:t>Here is a handy summary of the testing methods, If you would like to download and print this out to help with this section, please do so now.</a:t>
            </a:r>
            <a:endParaRPr lang="en-GB" sz="1600" dirty="0">
              <a:solidFill>
                <a:schemeClr val="accent1">
                  <a:lumMod val="75000"/>
                </a:schemeClr>
              </a:solidFill>
            </a:endParaRPr>
          </a:p>
        </p:txBody>
      </p:sp>
      <p:sp>
        <p:nvSpPr>
          <p:cNvPr id="4" name="Rectangle 3">
            <a:hlinkClick r:id="rId4"/>
            <a:extLst>
              <a:ext uri="{FF2B5EF4-FFF2-40B4-BE49-F238E27FC236}">
                <a16:creationId xmlns:a16="http://schemas.microsoft.com/office/drawing/2014/main" id="{7F54087A-3590-4596-81A4-7AAE624667AC}"/>
              </a:ext>
            </a:extLst>
          </p:cNvPr>
          <p:cNvSpPr/>
          <p:nvPr/>
        </p:nvSpPr>
        <p:spPr>
          <a:xfrm>
            <a:off x="3819525" y="2171699"/>
            <a:ext cx="4038600" cy="71437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hlinkClick r:id="rId4"/>
            <a:extLst>
              <a:ext uri="{FF2B5EF4-FFF2-40B4-BE49-F238E27FC236}">
                <a16:creationId xmlns:a16="http://schemas.microsoft.com/office/drawing/2014/main" id="{D082AD04-8728-4B72-8A49-837D10E434F7}"/>
              </a:ext>
            </a:extLst>
          </p:cNvPr>
          <p:cNvSpPr txBox="1"/>
          <p:nvPr/>
        </p:nvSpPr>
        <p:spPr>
          <a:xfrm>
            <a:off x="4405312" y="2343150"/>
            <a:ext cx="3381375" cy="400110"/>
          </a:xfrm>
          <a:prstGeom prst="rect">
            <a:avLst/>
          </a:prstGeom>
          <a:noFill/>
        </p:spPr>
        <p:txBody>
          <a:bodyPr wrap="square" rtlCol="0">
            <a:spAutoFit/>
          </a:bodyPr>
          <a:lstStyle/>
          <a:p>
            <a:r>
              <a:rPr lang="en-GB" sz="2000" b="1" dirty="0">
                <a:solidFill>
                  <a:schemeClr val="bg1">
                    <a:lumMod val="50000"/>
                  </a:schemeClr>
                </a:solidFill>
              </a:rPr>
              <a:t>CLICK HERE TO DOWNLOAD</a:t>
            </a:r>
          </a:p>
        </p:txBody>
      </p:sp>
      <p:sp>
        <p:nvSpPr>
          <p:cNvPr id="6" name="Rectangle 5">
            <a:extLst>
              <a:ext uri="{FF2B5EF4-FFF2-40B4-BE49-F238E27FC236}">
                <a16:creationId xmlns:a16="http://schemas.microsoft.com/office/drawing/2014/main" id="{76197D44-C23E-4767-9B74-791A0D39A450}"/>
              </a:ext>
            </a:extLst>
          </p:cNvPr>
          <p:cNvSpPr/>
          <p:nvPr/>
        </p:nvSpPr>
        <p:spPr>
          <a:xfrm>
            <a:off x="952499" y="3157001"/>
            <a:ext cx="10090639" cy="584775"/>
          </a:xfrm>
          <a:prstGeom prst="rect">
            <a:avLst/>
          </a:prstGeom>
        </p:spPr>
        <p:txBody>
          <a:bodyPr wrap="square">
            <a:spAutoFit/>
          </a:bodyPr>
          <a:lstStyle/>
          <a:p>
            <a:r>
              <a:rPr lang="en-GB" sz="1600" b="0" i="0" dirty="0">
                <a:solidFill>
                  <a:schemeClr val="accent1">
                    <a:lumMod val="75000"/>
                  </a:schemeClr>
                </a:solidFill>
                <a:effectLst/>
              </a:rPr>
              <a:t>If</a:t>
            </a:r>
            <a:r>
              <a:rPr lang="en-GB" sz="1600" b="0" i="0" dirty="0">
                <a:solidFill>
                  <a:srgbClr val="5E5E5E"/>
                </a:solidFill>
                <a:effectLst/>
              </a:rPr>
              <a:t> </a:t>
            </a:r>
            <a:r>
              <a:rPr lang="en-GB" sz="1600" b="0" i="0" dirty="0">
                <a:solidFill>
                  <a:schemeClr val="accent1">
                    <a:lumMod val="75000"/>
                  </a:schemeClr>
                </a:solidFill>
                <a:effectLst/>
              </a:rPr>
              <a:t>there is any concern about a person’s nutritional intake, weight, or diet requirements, or to create a full balanced menu, please liaise with a dietitian.</a:t>
            </a:r>
          </a:p>
        </p:txBody>
      </p:sp>
      <p:pic>
        <p:nvPicPr>
          <p:cNvPr id="7" name="Picture 6">
            <a:extLst>
              <a:ext uri="{FF2B5EF4-FFF2-40B4-BE49-F238E27FC236}">
                <a16:creationId xmlns:a16="http://schemas.microsoft.com/office/drawing/2014/main" id="{BA4539B2-DB89-4A7E-877B-788341D42A08}"/>
              </a:ext>
            </a:extLst>
          </p:cNvPr>
          <p:cNvPicPr>
            <a:picLocks noChangeAspect="1"/>
          </p:cNvPicPr>
          <p:nvPr/>
        </p:nvPicPr>
        <p:blipFill>
          <a:blip r:embed="rId5"/>
          <a:stretch>
            <a:fillRect/>
          </a:stretch>
        </p:blipFill>
        <p:spPr>
          <a:xfrm>
            <a:off x="9315450" y="4101393"/>
            <a:ext cx="2809875" cy="2756608"/>
          </a:xfrm>
          <a:prstGeom prst="rect">
            <a:avLst/>
          </a:prstGeom>
        </p:spPr>
      </p:pic>
    </p:spTree>
    <p:custDataLst>
      <p:tags r:id="rId1"/>
    </p:custDataLst>
    <p:extLst>
      <p:ext uri="{BB962C8B-B14F-4D97-AF65-F5344CB8AC3E}">
        <p14:creationId xmlns:p14="http://schemas.microsoft.com/office/powerpoint/2010/main" val="2562484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11D051-86F8-4B89-B82F-B6BAD8F1DF06}"/>
              </a:ext>
            </a:extLst>
          </p:cNvPr>
          <p:cNvSpPr/>
          <p:nvPr/>
        </p:nvSpPr>
        <p:spPr>
          <a:xfrm>
            <a:off x="885717" y="600385"/>
            <a:ext cx="7379052" cy="1938992"/>
          </a:xfrm>
          <a:prstGeom prst="rect">
            <a:avLst/>
          </a:prstGeom>
        </p:spPr>
        <p:txBody>
          <a:bodyPr wrap="square">
            <a:spAutoFit/>
          </a:bodyPr>
          <a:lstStyle/>
          <a:p>
            <a:r>
              <a:rPr lang="en-GB" b="1" u="sng" dirty="0">
                <a:solidFill>
                  <a:schemeClr val="accent1">
                    <a:lumMod val="75000"/>
                  </a:schemeClr>
                </a:solidFill>
                <a:latin typeface="Marcellus"/>
              </a:rPr>
              <a:t>What Level is Bread?</a:t>
            </a:r>
          </a:p>
          <a:p>
            <a:endParaRPr lang="en-GB" sz="1600" dirty="0">
              <a:solidFill>
                <a:schemeClr val="accent1">
                  <a:lumMod val="75000"/>
                </a:schemeClr>
              </a:solidFill>
              <a:latin typeface="Marcellus"/>
            </a:endParaRPr>
          </a:p>
          <a:p>
            <a:r>
              <a:rPr lang="en-GB" sz="1600" dirty="0">
                <a:solidFill>
                  <a:schemeClr val="accent1">
                    <a:lumMod val="75000"/>
                  </a:schemeClr>
                </a:solidFill>
                <a:latin typeface="Marcellus"/>
              </a:rPr>
              <a:t>A common question asked is what level would bread appear?</a:t>
            </a:r>
          </a:p>
          <a:p>
            <a:endParaRPr lang="en-GB" sz="1600" dirty="0">
              <a:solidFill>
                <a:schemeClr val="accent1">
                  <a:lumMod val="75000"/>
                </a:schemeClr>
              </a:solidFill>
              <a:latin typeface="Marcellus"/>
            </a:endParaRPr>
          </a:p>
          <a:p>
            <a:r>
              <a:rPr lang="en-GB" sz="1600" dirty="0">
                <a:solidFill>
                  <a:schemeClr val="accent1">
                    <a:lumMod val="75000"/>
                  </a:schemeClr>
                </a:solidFill>
                <a:latin typeface="Marcellus"/>
              </a:rPr>
              <a:t>Bread is a level 7 food , bread and sandwiches require the ability to both bite and chew and although it may look and feel soft bread is fibrous meaning that it cannot be easily broken down making it unsuitable as a level 6 food</a:t>
            </a:r>
            <a:r>
              <a:rPr lang="en-GB" dirty="0">
                <a:solidFill>
                  <a:schemeClr val="accent1">
                    <a:lumMod val="75000"/>
                  </a:schemeClr>
                </a:solidFill>
                <a:latin typeface="Marcellus"/>
              </a:rPr>
              <a:t>.</a:t>
            </a:r>
          </a:p>
        </p:txBody>
      </p:sp>
      <p:pic>
        <p:nvPicPr>
          <p:cNvPr id="4" name="Picture 3">
            <a:extLst>
              <a:ext uri="{FF2B5EF4-FFF2-40B4-BE49-F238E27FC236}">
                <a16:creationId xmlns:a16="http://schemas.microsoft.com/office/drawing/2014/main" id="{FBF970A0-33CD-45FD-A5EA-76C09B2A2B4D}"/>
              </a:ext>
            </a:extLst>
          </p:cNvPr>
          <p:cNvPicPr>
            <a:picLocks noChangeAspect="1"/>
          </p:cNvPicPr>
          <p:nvPr/>
        </p:nvPicPr>
        <p:blipFill>
          <a:blip r:embed="rId4"/>
          <a:stretch>
            <a:fillRect/>
          </a:stretch>
        </p:blipFill>
        <p:spPr>
          <a:xfrm>
            <a:off x="9929522" y="1465812"/>
            <a:ext cx="2101330" cy="600380"/>
          </a:xfrm>
          <a:prstGeom prst="rect">
            <a:avLst/>
          </a:prstGeom>
        </p:spPr>
      </p:pic>
      <p:sp>
        <p:nvSpPr>
          <p:cNvPr id="5" name="Rectangle 4">
            <a:extLst>
              <a:ext uri="{FF2B5EF4-FFF2-40B4-BE49-F238E27FC236}">
                <a16:creationId xmlns:a16="http://schemas.microsoft.com/office/drawing/2014/main" id="{4B466F4E-DE1D-44BF-B600-7628513511A4}"/>
              </a:ext>
            </a:extLst>
          </p:cNvPr>
          <p:cNvSpPr/>
          <p:nvPr/>
        </p:nvSpPr>
        <p:spPr>
          <a:xfrm>
            <a:off x="885717" y="3173544"/>
            <a:ext cx="6300123" cy="2092881"/>
          </a:xfrm>
          <a:prstGeom prst="rect">
            <a:avLst/>
          </a:prstGeom>
        </p:spPr>
        <p:txBody>
          <a:bodyPr wrap="none">
            <a:spAutoFit/>
          </a:bodyPr>
          <a:lstStyle/>
          <a:p>
            <a:r>
              <a:rPr lang="en-GB" sz="1600" dirty="0">
                <a:solidFill>
                  <a:schemeClr val="accent1">
                    <a:lumMod val="75000"/>
                  </a:schemeClr>
                </a:solidFill>
                <a:latin typeface="Marcellus"/>
              </a:rPr>
              <a:t>Bread sandwiches and toast are all suitable  for level 7 Regular</a:t>
            </a:r>
          </a:p>
          <a:p>
            <a:endParaRPr lang="en-GB" sz="1600" dirty="0">
              <a:solidFill>
                <a:schemeClr val="accent1">
                  <a:lumMod val="75000"/>
                </a:schemeClr>
              </a:solidFill>
              <a:latin typeface="Marcellus"/>
            </a:endParaRPr>
          </a:p>
          <a:p>
            <a:endParaRPr lang="en-GB" sz="1600" dirty="0">
              <a:solidFill>
                <a:schemeClr val="accent1">
                  <a:lumMod val="75000"/>
                </a:schemeClr>
              </a:solidFill>
              <a:latin typeface="Marcellus"/>
            </a:endParaRPr>
          </a:p>
          <a:p>
            <a:endParaRPr lang="en-GB" sz="1600" dirty="0">
              <a:solidFill>
                <a:schemeClr val="accent1">
                  <a:lumMod val="75000"/>
                </a:schemeClr>
              </a:solidFill>
              <a:latin typeface="Marcellus"/>
            </a:endParaRPr>
          </a:p>
          <a:p>
            <a:endParaRPr lang="en-GB" sz="1600" dirty="0">
              <a:solidFill>
                <a:schemeClr val="accent1">
                  <a:lumMod val="75000"/>
                </a:schemeClr>
              </a:solidFill>
              <a:latin typeface="Marcellus"/>
            </a:endParaRPr>
          </a:p>
          <a:p>
            <a:endParaRPr lang="en-GB" sz="1600" dirty="0">
              <a:solidFill>
                <a:schemeClr val="accent1">
                  <a:lumMod val="75000"/>
                </a:schemeClr>
              </a:solidFill>
              <a:latin typeface="Marcellus"/>
            </a:endParaRPr>
          </a:p>
          <a:p>
            <a:r>
              <a:rPr lang="en-GB" sz="1600" dirty="0">
                <a:solidFill>
                  <a:schemeClr val="accent1">
                    <a:lumMod val="75000"/>
                  </a:schemeClr>
                </a:solidFill>
                <a:latin typeface="Marcellus"/>
              </a:rPr>
              <a:t>Bread that is soft enough to be cut or broken apart with the side of a folk </a:t>
            </a:r>
          </a:p>
          <a:p>
            <a:r>
              <a:rPr lang="en-GB" sz="1600" dirty="0">
                <a:solidFill>
                  <a:schemeClr val="accent1">
                    <a:lumMod val="75000"/>
                  </a:schemeClr>
                </a:solidFill>
                <a:latin typeface="Marcellus"/>
              </a:rPr>
              <a:t>can be provided at level 7 easy to chew. </a:t>
            </a:r>
          </a:p>
        </p:txBody>
      </p:sp>
      <p:pic>
        <p:nvPicPr>
          <p:cNvPr id="6" name="Picture 5">
            <a:extLst>
              <a:ext uri="{FF2B5EF4-FFF2-40B4-BE49-F238E27FC236}">
                <a16:creationId xmlns:a16="http://schemas.microsoft.com/office/drawing/2014/main" id="{DCBD6FA2-BBB9-45F0-8745-A8E5886B0F17}"/>
              </a:ext>
            </a:extLst>
          </p:cNvPr>
          <p:cNvPicPr>
            <a:picLocks noChangeAspect="1"/>
          </p:cNvPicPr>
          <p:nvPr/>
        </p:nvPicPr>
        <p:blipFill>
          <a:blip r:embed="rId5"/>
          <a:stretch>
            <a:fillRect/>
          </a:stretch>
        </p:blipFill>
        <p:spPr>
          <a:xfrm>
            <a:off x="7075610" y="2609226"/>
            <a:ext cx="1637998" cy="1599662"/>
          </a:xfrm>
          <a:prstGeom prst="rect">
            <a:avLst/>
          </a:prstGeom>
        </p:spPr>
      </p:pic>
      <p:pic>
        <p:nvPicPr>
          <p:cNvPr id="8" name="Picture 7">
            <a:extLst>
              <a:ext uri="{FF2B5EF4-FFF2-40B4-BE49-F238E27FC236}">
                <a16:creationId xmlns:a16="http://schemas.microsoft.com/office/drawing/2014/main" id="{A2A9D880-4706-4D4A-8885-54E998E86869}"/>
              </a:ext>
            </a:extLst>
          </p:cNvPr>
          <p:cNvPicPr>
            <a:picLocks noChangeAspect="1"/>
          </p:cNvPicPr>
          <p:nvPr/>
        </p:nvPicPr>
        <p:blipFill>
          <a:blip r:embed="rId6"/>
          <a:stretch>
            <a:fillRect/>
          </a:stretch>
        </p:blipFill>
        <p:spPr>
          <a:xfrm>
            <a:off x="8133093" y="4707068"/>
            <a:ext cx="2422708" cy="600380"/>
          </a:xfrm>
          <a:prstGeom prst="rect">
            <a:avLst/>
          </a:prstGeom>
        </p:spPr>
      </p:pic>
      <p:pic>
        <p:nvPicPr>
          <p:cNvPr id="10" name="Picture 9">
            <a:extLst>
              <a:ext uri="{FF2B5EF4-FFF2-40B4-BE49-F238E27FC236}">
                <a16:creationId xmlns:a16="http://schemas.microsoft.com/office/drawing/2014/main" id="{7DC625CE-B73C-4DBC-A830-AD49FA16A9BC}"/>
              </a:ext>
            </a:extLst>
          </p:cNvPr>
          <p:cNvPicPr>
            <a:picLocks noChangeAspect="1"/>
          </p:cNvPicPr>
          <p:nvPr/>
        </p:nvPicPr>
        <p:blipFill>
          <a:blip r:embed="rId7"/>
          <a:stretch>
            <a:fillRect/>
          </a:stretch>
        </p:blipFill>
        <p:spPr>
          <a:xfrm>
            <a:off x="8836269" y="3164752"/>
            <a:ext cx="1503485" cy="471163"/>
          </a:xfrm>
          <a:prstGeom prst="rect">
            <a:avLst/>
          </a:prstGeom>
        </p:spPr>
      </p:pic>
      <p:pic>
        <p:nvPicPr>
          <p:cNvPr id="2" name="Picture 1">
            <a:extLst>
              <a:ext uri="{FF2B5EF4-FFF2-40B4-BE49-F238E27FC236}">
                <a16:creationId xmlns:a16="http://schemas.microsoft.com/office/drawing/2014/main" id="{5DF231FA-72A1-47F6-B9D3-328C63B36B1A}"/>
              </a:ext>
            </a:extLst>
          </p:cNvPr>
          <p:cNvPicPr>
            <a:picLocks noChangeAspect="1"/>
          </p:cNvPicPr>
          <p:nvPr/>
        </p:nvPicPr>
        <p:blipFill>
          <a:blip r:embed="rId8"/>
          <a:stretch>
            <a:fillRect/>
          </a:stretch>
        </p:blipFill>
        <p:spPr>
          <a:xfrm>
            <a:off x="8133093" y="1035082"/>
            <a:ext cx="1825246" cy="1269068"/>
          </a:xfrm>
          <a:prstGeom prst="rect">
            <a:avLst/>
          </a:prstGeom>
        </p:spPr>
      </p:pic>
    </p:spTree>
    <p:custDataLst>
      <p:tags r:id="rId1"/>
    </p:custDataLst>
    <p:extLst>
      <p:ext uri="{BB962C8B-B14F-4D97-AF65-F5344CB8AC3E}">
        <p14:creationId xmlns:p14="http://schemas.microsoft.com/office/powerpoint/2010/main" val="641752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FDC18B-F625-4B36-A0A4-985A6136B469}"/>
              </a:ext>
            </a:extLst>
          </p:cNvPr>
          <p:cNvSpPr/>
          <p:nvPr/>
        </p:nvSpPr>
        <p:spPr>
          <a:xfrm>
            <a:off x="594502" y="419274"/>
            <a:ext cx="11002996" cy="5847755"/>
          </a:xfrm>
          <a:prstGeom prst="rect">
            <a:avLst/>
          </a:prstGeom>
        </p:spPr>
        <p:txBody>
          <a:bodyPr wrap="square">
            <a:spAutoFit/>
          </a:bodyPr>
          <a:lstStyle/>
          <a:p>
            <a:r>
              <a:rPr lang="en-GB" b="1" i="0" u="sng" dirty="0">
                <a:solidFill>
                  <a:schemeClr val="accent1">
                    <a:lumMod val="75000"/>
                  </a:schemeClr>
                </a:solidFill>
                <a:effectLst/>
              </a:rPr>
              <a:t>SPEECH AND LANGUAGE THERAPIST’S RECOMMENDATIONS (PART 2)</a:t>
            </a:r>
          </a:p>
          <a:p>
            <a:endParaRPr lang="en-GB" sz="1600" dirty="0">
              <a:solidFill>
                <a:schemeClr val="accent1">
                  <a:lumMod val="75000"/>
                </a:schemeClr>
              </a:solidFill>
            </a:endParaRPr>
          </a:p>
          <a:p>
            <a:pPr fontAlgn="auto"/>
            <a:r>
              <a:rPr lang="en-GB" sz="1600" dirty="0">
                <a:solidFill>
                  <a:schemeClr val="accent1">
                    <a:lumMod val="75000"/>
                  </a:schemeClr>
                </a:solidFill>
              </a:rPr>
              <a:t>Now that we are familiar with the IDDSI Framework it is important to remember all of the other elements involved in Dysphagia Care. It is easy to focus heavily on food and fluid modification but there is often more to a Speech and Language Therapist’s or pathologists' recommendations.</a:t>
            </a:r>
          </a:p>
          <a:p>
            <a:pPr fontAlgn="auto"/>
            <a:endParaRPr lang="en-GB" sz="1600" dirty="0">
              <a:solidFill>
                <a:schemeClr val="accent1">
                  <a:lumMod val="75000"/>
                </a:schemeClr>
              </a:solidFill>
            </a:endParaRPr>
          </a:p>
          <a:p>
            <a:r>
              <a:rPr lang="en-GB" sz="1600" b="1" dirty="0">
                <a:solidFill>
                  <a:schemeClr val="accent1">
                    <a:lumMod val="75000"/>
                  </a:schemeClr>
                </a:solidFill>
              </a:rPr>
              <a:t>Examples of possible recommendations:</a:t>
            </a:r>
          </a:p>
          <a:p>
            <a:endParaRPr lang="en-GB" sz="1600" dirty="0">
              <a:solidFill>
                <a:schemeClr val="accent1">
                  <a:lumMod val="75000"/>
                </a:schemeClr>
              </a:solidFill>
            </a:endParaRPr>
          </a:p>
          <a:p>
            <a:pPr marL="285750" indent="-285750">
              <a:buFont typeface="Arial" panose="020B0604020202020204" pitchFamily="34" charset="0"/>
              <a:buChar char="•"/>
            </a:pPr>
            <a:r>
              <a:rPr lang="en-GB" sz="1600" dirty="0">
                <a:solidFill>
                  <a:schemeClr val="accent1">
                    <a:lumMod val="75000"/>
                  </a:schemeClr>
                </a:solidFill>
              </a:rPr>
              <a:t>Allow 2-3 swallows per mouthful</a:t>
            </a:r>
          </a:p>
          <a:p>
            <a:pPr marL="285750" indent="-285750">
              <a:buFont typeface="Arial" panose="020B0604020202020204" pitchFamily="34" charset="0"/>
              <a:buChar char="•"/>
            </a:pPr>
            <a:r>
              <a:rPr lang="en-GB" sz="1600" dirty="0">
                <a:solidFill>
                  <a:schemeClr val="accent1">
                    <a:lumMod val="75000"/>
                  </a:schemeClr>
                </a:solidFill>
              </a:rPr>
              <a:t>Encourage a chin tuck when swallowing</a:t>
            </a:r>
          </a:p>
          <a:p>
            <a:pPr marL="285750" indent="-285750">
              <a:buFont typeface="Arial" panose="020B0604020202020204" pitchFamily="34" charset="0"/>
              <a:buChar char="•"/>
            </a:pPr>
            <a:r>
              <a:rPr lang="en-GB" sz="1600" dirty="0">
                <a:solidFill>
                  <a:schemeClr val="accent1">
                    <a:lumMod val="75000"/>
                  </a:schemeClr>
                </a:solidFill>
              </a:rPr>
              <a:t>Encourage a voluntary cough after each swallow</a:t>
            </a:r>
          </a:p>
          <a:p>
            <a:pPr marL="285750" indent="-285750">
              <a:buFont typeface="Arial" panose="020B0604020202020204" pitchFamily="34" charset="0"/>
              <a:buChar char="•"/>
            </a:pPr>
            <a:r>
              <a:rPr lang="en-GB" sz="1600" dirty="0">
                <a:solidFill>
                  <a:schemeClr val="accent1">
                    <a:lumMod val="75000"/>
                  </a:schemeClr>
                </a:solidFill>
              </a:rPr>
              <a:t>Alternate mouthfuls of food and drink </a:t>
            </a:r>
          </a:p>
          <a:p>
            <a:pPr marL="285750" indent="-285750">
              <a:buFont typeface="Arial" panose="020B0604020202020204" pitchFamily="34" charset="0"/>
              <a:buChar char="•"/>
            </a:pPr>
            <a:r>
              <a:rPr lang="en-GB" sz="1600" dirty="0">
                <a:solidFill>
                  <a:schemeClr val="accent1">
                    <a:lumMod val="75000"/>
                  </a:schemeClr>
                </a:solidFill>
              </a:rPr>
              <a:t>Give frequent drinks during meals</a:t>
            </a:r>
          </a:p>
          <a:p>
            <a:pPr marL="285750" indent="-285750">
              <a:buFont typeface="Arial" panose="020B0604020202020204" pitchFamily="34" charset="0"/>
              <a:buChar char="•"/>
            </a:pPr>
            <a:r>
              <a:rPr lang="en-GB" sz="1600" dirty="0">
                <a:solidFill>
                  <a:schemeClr val="accent1">
                    <a:lumMod val="75000"/>
                  </a:schemeClr>
                </a:solidFill>
              </a:rPr>
              <a:t>Ensure the mouth is empty at the end of the meal</a:t>
            </a:r>
          </a:p>
          <a:p>
            <a:pPr marL="285750" indent="-285750">
              <a:buFont typeface="Arial" panose="020B0604020202020204" pitchFamily="34" charset="0"/>
              <a:buChar char="•"/>
            </a:pPr>
            <a:r>
              <a:rPr lang="en-GB" sz="1600" dirty="0">
                <a:solidFill>
                  <a:schemeClr val="accent1">
                    <a:lumMod val="75000"/>
                  </a:schemeClr>
                </a:solidFill>
              </a:rPr>
              <a:t>End the meal with fluids</a:t>
            </a:r>
          </a:p>
          <a:p>
            <a:endParaRPr lang="en-GB" sz="1600" b="1" u="sng" dirty="0">
              <a:solidFill>
                <a:schemeClr val="accent1">
                  <a:lumMod val="75000"/>
                </a:schemeClr>
              </a:solidFill>
            </a:endParaRPr>
          </a:p>
          <a:p>
            <a:r>
              <a:rPr lang="en-GB" sz="1600" b="1" u="sng" dirty="0">
                <a:solidFill>
                  <a:schemeClr val="accent1">
                    <a:lumMod val="75000"/>
                  </a:schemeClr>
                </a:solidFill>
              </a:rPr>
              <a:t>NOTE</a:t>
            </a:r>
            <a:r>
              <a:rPr lang="en-GB" sz="1600" dirty="0">
                <a:solidFill>
                  <a:schemeClr val="accent1">
                    <a:lumMod val="75000"/>
                  </a:schemeClr>
                </a:solidFill>
              </a:rPr>
              <a:t>: Although the Speech and Language Therapist’s or pathologists’ is recommended food and fluids within the IDDSI Framework, it is often on the condition that additional above recommendations are followed simultaneously. </a:t>
            </a:r>
          </a:p>
          <a:p>
            <a:pPr fontAlgn="auto"/>
            <a:endParaRPr lang="en-GB" sz="1600" dirty="0">
              <a:solidFill>
                <a:schemeClr val="accent1">
                  <a:lumMod val="75000"/>
                </a:schemeClr>
              </a:solidFill>
            </a:endParaRPr>
          </a:p>
          <a:p>
            <a:r>
              <a:rPr lang="en-GB" sz="1600" dirty="0">
                <a:solidFill>
                  <a:schemeClr val="accent1">
                    <a:lumMod val="75000"/>
                  </a:schemeClr>
                </a:solidFill>
              </a:rPr>
              <a:t>Example: Where a person may be safe for level 5 foods (mined and moist) it would be on the condition that they also had their dentures in and had frequent drinks throughout the meal.</a:t>
            </a:r>
            <a:br>
              <a:rPr lang="en-GB" dirty="0"/>
            </a:br>
            <a:endParaRPr lang="en-GB" sz="1600" dirty="0">
              <a:solidFill>
                <a:schemeClr val="accent1">
                  <a:lumMod val="75000"/>
                </a:schemeClr>
              </a:solidFill>
            </a:endParaRPr>
          </a:p>
          <a:p>
            <a:endParaRPr lang="en-GB" sz="1600" dirty="0">
              <a:solidFill>
                <a:schemeClr val="accent1">
                  <a:lumMod val="75000"/>
                </a:schemeClr>
              </a:solidFill>
            </a:endParaRPr>
          </a:p>
        </p:txBody>
      </p:sp>
      <p:sp>
        <p:nvSpPr>
          <p:cNvPr id="5" name="Rectangle: Rounded Corners 4">
            <a:extLst>
              <a:ext uri="{FF2B5EF4-FFF2-40B4-BE49-F238E27FC236}">
                <a16:creationId xmlns:a16="http://schemas.microsoft.com/office/drawing/2014/main" id="{F3036B45-A4FF-424E-9151-167FD05D7A84}"/>
              </a:ext>
            </a:extLst>
          </p:cNvPr>
          <p:cNvSpPr/>
          <p:nvPr/>
        </p:nvSpPr>
        <p:spPr>
          <a:xfrm>
            <a:off x="1560183" y="5930726"/>
            <a:ext cx="2250831" cy="5080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accent1">
                    <a:lumMod val="75000"/>
                  </a:schemeClr>
                </a:solidFill>
              </a:rPr>
              <a:t>Safe for level 5 foods </a:t>
            </a:r>
          </a:p>
          <a:p>
            <a:pPr algn="ctr"/>
            <a:r>
              <a:rPr lang="en-GB" sz="1600" dirty="0">
                <a:solidFill>
                  <a:schemeClr val="accent1">
                    <a:lumMod val="75000"/>
                  </a:schemeClr>
                </a:solidFill>
              </a:rPr>
              <a:t>(Mined and Moist)</a:t>
            </a:r>
            <a:endParaRPr lang="en-GB" dirty="0">
              <a:solidFill>
                <a:schemeClr val="accent1">
                  <a:lumMod val="75000"/>
                </a:schemeClr>
              </a:solidFill>
            </a:endParaRPr>
          </a:p>
        </p:txBody>
      </p:sp>
      <p:sp>
        <p:nvSpPr>
          <p:cNvPr id="7" name="Arrow: Left 6">
            <a:extLst>
              <a:ext uri="{FF2B5EF4-FFF2-40B4-BE49-F238E27FC236}">
                <a16:creationId xmlns:a16="http://schemas.microsoft.com/office/drawing/2014/main" id="{18BB084E-D138-4122-9FA1-E16903735859}"/>
              </a:ext>
            </a:extLst>
          </p:cNvPr>
          <p:cNvSpPr/>
          <p:nvPr/>
        </p:nvSpPr>
        <p:spPr>
          <a:xfrm flipH="1">
            <a:off x="7554272" y="6053374"/>
            <a:ext cx="517237" cy="258618"/>
          </a:xfrm>
          <a:prstGeom prst="lef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row: Left 7">
            <a:extLst>
              <a:ext uri="{FF2B5EF4-FFF2-40B4-BE49-F238E27FC236}">
                <a16:creationId xmlns:a16="http://schemas.microsoft.com/office/drawing/2014/main" id="{F8B7A9E8-6F08-42A1-A22A-FCCF2D0D8A14}"/>
              </a:ext>
            </a:extLst>
          </p:cNvPr>
          <p:cNvSpPr/>
          <p:nvPr/>
        </p:nvSpPr>
        <p:spPr>
          <a:xfrm flipH="1">
            <a:off x="3927980" y="6069947"/>
            <a:ext cx="517237" cy="258618"/>
          </a:xfrm>
          <a:prstGeom prst="lef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788CFDCF-3B8A-4643-90E7-CA6350D78BDD}"/>
              </a:ext>
            </a:extLst>
          </p:cNvPr>
          <p:cNvSpPr/>
          <p:nvPr/>
        </p:nvSpPr>
        <p:spPr>
          <a:xfrm>
            <a:off x="8187556" y="5939732"/>
            <a:ext cx="2250831" cy="5080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accent1">
                    <a:lumMod val="75000"/>
                  </a:schemeClr>
                </a:solidFill>
              </a:rPr>
              <a:t>Dentures are in and has </a:t>
            </a:r>
          </a:p>
          <a:p>
            <a:pPr algn="ctr"/>
            <a:r>
              <a:rPr lang="en-GB" sz="1600" dirty="0">
                <a:solidFill>
                  <a:schemeClr val="accent1">
                    <a:lumMod val="75000"/>
                  </a:schemeClr>
                </a:solidFill>
              </a:rPr>
              <a:t>Frequent drinks</a:t>
            </a:r>
            <a:endParaRPr lang="en-GB" dirty="0">
              <a:solidFill>
                <a:schemeClr val="accent1">
                  <a:lumMod val="75000"/>
                </a:schemeClr>
              </a:solidFill>
            </a:endParaRPr>
          </a:p>
        </p:txBody>
      </p:sp>
      <p:sp>
        <p:nvSpPr>
          <p:cNvPr id="10" name="Rectangle: Rounded Corners 9">
            <a:extLst>
              <a:ext uri="{FF2B5EF4-FFF2-40B4-BE49-F238E27FC236}">
                <a16:creationId xmlns:a16="http://schemas.microsoft.com/office/drawing/2014/main" id="{F9352C1D-00D6-4921-AD22-A2FD2A4E4C7E}"/>
              </a:ext>
            </a:extLst>
          </p:cNvPr>
          <p:cNvSpPr/>
          <p:nvPr/>
        </p:nvSpPr>
        <p:spPr>
          <a:xfrm>
            <a:off x="4874329" y="5930726"/>
            <a:ext cx="2250831" cy="508000"/>
          </a:xfrm>
          <a:prstGeom prst="roundRect">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AS LONG AS</a:t>
            </a:r>
            <a:endParaRPr lang="en-GB" dirty="0">
              <a:solidFill>
                <a:schemeClr val="bg1"/>
              </a:solidFill>
            </a:endParaRPr>
          </a:p>
        </p:txBody>
      </p:sp>
    </p:spTree>
    <p:custDataLst>
      <p:tags r:id="rId1"/>
    </p:custDataLst>
    <p:extLst>
      <p:ext uri="{BB962C8B-B14F-4D97-AF65-F5344CB8AC3E}">
        <p14:creationId xmlns:p14="http://schemas.microsoft.com/office/powerpoint/2010/main" val="1501899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29DCF2-9FC3-4FC2-86D7-3B5CD0382AAA}"/>
              </a:ext>
            </a:extLst>
          </p:cNvPr>
          <p:cNvSpPr/>
          <p:nvPr/>
        </p:nvSpPr>
        <p:spPr>
          <a:xfrm>
            <a:off x="800100" y="654298"/>
            <a:ext cx="10814538" cy="2800767"/>
          </a:xfrm>
          <a:prstGeom prst="rect">
            <a:avLst/>
          </a:prstGeom>
        </p:spPr>
        <p:txBody>
          <a:bodyPr wrap="square">
            <a:spAutoFit/>
          </a:bodyPr>
          <a:lstStyle/>
          <a:p>
            <a:r>
              <a:rPr lang="en-GB" sz="1600" dirty="0">
                <a:solidFill>
                  <a:schemeClr val="accent1">
                    <a:lumMod val="75000"/>
                  </a:schemeClr>
                </a:solidFill>
              </a:rPr>
              <a:t>The additional recommendations are just as important as the levels themselves in Dysphagia Care.</a:t>
            </a:r>
          </a:p>
          <a:p>
            <a:endParaRPr lang="en-GB" sz="1600" dirty="0">
              <a:solidFill>
                <a:schemeClr val="accent1">
                  <a:lumMod val="75000"/>
                </a:schemeClr>
              </a:solidFill>
            </a:endParaRPr>
          </a:p>
          <a:p>
            <a:r>
              <a:rPr lang="en-GB" sz="1600" dirty="0">
                <a:solidFill>
                  <a:schemeClr val="accent1">
                    <a:lumMod val="75000"/>
                  </a:schemeClr>
                </a:solidFill>
              </a:rPr>
              <a:t>If you need more help or advice on the recommendations you have been given for a person under your care, contact the Speech and Language Therapist or Pathologist who made the recommendations.</a:t>
            </a:r>
          </a:p>
          <a:p>
            <a:endParaRPr lang="en-GB" sz="1600" dirty="0">
              <a:solidFill>
                <a:schemeClr val="accent1">
                  <a:lumMod val="75000"/>
                </a:schemeClr>
              </a:solidFill>
            </a:endParaRPr>
          </a:p>
          <a:p>
            <a:r>
              <a:rPr lang="en-GB" sz="1600" dirty="0">
                <a:solidFill>
                  <a:schemeClr val="accent1">
                    <a:lumMod val="75000"/>
                  </a:schemeClr>
                </a:solidFill>
              </a:rPr>
              <a:t>Recommendations are made specifically for the individual.</a:t>
            </a:r>
          </a:p>
          <a:p>
            <a:endParaRPr lang="en-GB" sz="1600" dirty="0">
              <a:solidFill>
                <a:schemeClr val="accent1">
                  <a:lumMod val="75000"/>
                </a:schemeClr>
              </a:solidFill>
            </a:endParaRPr>
          </a:p>
          <a:p>
            <a:r>
              <a:rPr lang="en-GB" sz="1600" dirty="0">
                <a:solidFill>
                  <a:schemeClr val="accent1">
                    <a:lumMod val="75000"/>
                  </a:schemeClr>
                </a:solidFill>
              </a:rPr>
              <a:t>Please see example of swallow care plan template that has been provided which could be completed during Language Therapist or Pathologist assessment.</a:t>
            </a:r>
          </a:p>
          <a:p>
            <a:endParaRPr lang="en-GB" sz="1600" dirty="0">
              <a:solidFill>
                <a:schemeClr val="accent1">
                  <a:lumMod val="75000"/>
                </a:schemeClr>
              </a:solidFill>
            </a:endParaRPr>
          </a:p>
          <a:p>
            <a:endParaRPr lang="en-GB" sz="1600" dirty="0">
              <a:solidFill>
                <a:schemeClr val="accent1">
                  <a:lumMod val="75000"/>
                </a:schemeClr>
              </a:solidFill>
            </a:endParaRPr>
          </a:p>
        </p:txBody>
      </p:sp>
      <p:sp>
        <p:nvSpPr>
          <p:cNvPr id="4" name="Rectangle 3">
            <a:hlinkClick r:id="rId4" action="ppaction://hlinkfile"/>
            <a:extLst>
              <a:ext uri="{FF2B5EF4-FFF2-40B4-BE49-F238E27FC236}">
                <a16:creationId xmlns:a16="http://schemas.microsoft.com/office/drawing/2014/main" id="{F5D9D63F-0B36-478F-A6BB-F1940DCCBDFA}"/>
              </a:ext>
            </a:extLst>
          </p:cNvPr>
          <p:cNvSpPr/>
          <p:nvPr/>
        </p:nvSpPr>
        <p:spPr>
          <a:xfrm>
            <a:off x="3819525" y="2954214"/>
            <a:ext cx="4038600" cy="71437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hlinkClick r:id="rId4" action="ppaction://hlinkfile"/>
            <a:extLst>
              <a:ext uri="{FF2B5EF4-FFF2-40B4-BE49-F238E27FC236}">
                <a16:creationId xmlns:a16="http://schemas.microsoft.com/office/drawing/2014/main" id="{C6D7A424-3159-4E25-BBDD-3E880E5AC5F4}"/>
              </a:ext>
            </a:extLst>
          </p:cNvPr>
          <p:cNvSpPr txBox="1"/>
          <p:nvPr/>
        </p:nvSpPr>
        <p:spPr>
          <a:xfrm>
            <a:off x="4405312" y="3125665"/>
            <a:ext cx="3381375" cy="400110"/>
          </a:xfrm>
          <a:prstGeom prst="rect">
            <a:avLst/>
          </a:prstGeom>
          <a:noFill/>
        </p:spPr>
        <p:txBody>
          <a:bodyPr wrap="square" rtlCol="0">
            <a:spAutoFit/>
          </a:bodyPr>
          <a:lstStyle/>
          <a:p>
            <a:r>
              <a:rPr lang="en-GB" sz="2000" b="1" dirty="0">
                <a:solidFill>
                  <a:schemeClr val="bg1">
                    <a:lumMod val="50000"/>
                  </a:schemeClr>
                </a:solidFill>
              </a:rPr>
              <a:t>CLICK HERE TO DOWNLOAD</a:t>
            </a:r>
          </a:p>
        </p:txBody>
      </p:sp>
    </p:spTree>
    <p:custDataLst>
      <p:tags r:id="rId1"/>
    </p:custDataLst>
    <p:extLst>
      <p:ext uri="{BB962C8B-B14F-4D97-AF65-F5344CB8AC3E}">
        <p14:creationId xmlns:p14="http://schemas.microsoft.com/office/powerpoint/2010/main" val="2097931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488B69-634B-4DA6-883A-960183482E86}"/>
              </a:ext>
            </a:extLst>
          </p:cNvPr>
          <p:cNvSpPr/>
          <p:nvPr/>
        </p:nvSpPr>
        <p:spPr>
          <a:xfrm>
            <a:off x="866775" y="277261"/>
            <a:ext cx="10586316" cy="6529993"/>
          </a:xfrm>
          <a:prstGeom prst="rect">
            <a:avLst/>
          </a:prstGeom>
        </p:spPr>
        <p:txBody>
          <a:bodyPr wrap="square">
            <a:spAutoFit/>
          </a:bodyPr>
          <a:lstStyle/>
          <a:p>
            <a:pPr marL="12700">
              <a:lnSpc>
                <a:spcPct val="100000"/>
              </a:lnSpc>
              <a:spcBef>
                <a:spcPts val="1060"/>
              </a:spcBef>
            </a:pPr>
            <a:r>
              <a:rPr lang="en-GB" b="1" u="sng" spc="-5" dirty="0">
                <a:solidFill>
                  <a:srgbClr val="2F5496"/>
                </a:solidFill>
                <a:uFill>
                  <a:solidFill>
                    <a:srgbClr val="2F5496"/>
                  </a:solidFill>
                </a:uFill>
                <a:cs typeface="Calibri"/>
              </a:rPr>
              <a:t>BEFORE BEGINNING</a:t>
            </a:r>
          </a:p>
          <a:p>
            <a:pPr marL="298450" indent="-285750">
              <a:lnSpc>
                <a:spcPct val="100000"/>
              </a:lnSpc>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If you are </a:t>
            </a:r>
            <a:r>
              <a:rPr lang="en-GB" sz="1600" spc="-5" dirty="0">
                <a:solidFill>
                  <a:schemeClr val="accent1">
                    <a:lumMod val="75000"/>
                  </a:schemeClr>
                </a:solidFill>
                <a:uFill>
                  <a:solidFill>
                    <a:srgbClr val="2F5496"/>
                  </a:solidFill>
                </a:uFill>
                <a:cs typeface="Calibri"/>
              </a:rPr>
              <a:t>using</a:t>
            </a:r>
            <a:r>
              <a:rPr lang="en-GB" sz="1600" spc="-5" dirty="0">
                <a:solidFill>
                  <a:srgbClr val="2F5496"/>
                </a:solidFill>
                <a:uFill>
                  <a:solidFill>
                    <a:srgbClr val="2F5496"/>
                  </a:solidFill>
                </a:uFill>
                <a:cs typeface="Calibri"/>
              </a:rPr>
              <a:t> a mobile device or laptop, please ensure that it is fully charged. </a:t>
            </a:r>
          </a:p>
          <a:p>
            <a:pPr marL="298450" indent="-285750">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You should also have a pen and notepad ready.</a:t>
            </a:r>
          </a:p>
          <a:p>
            <a:pPr marL="298450" indent="-285750">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Ensure you are in a quiet area with minimal distractions.</a:t>
            </a:r>
          </a:p>
          <a:p>
            <a:pPr marL="12700">
              <a:spcBef>
                <a:spcPts val="1060"/>
              </a:spcBef>
            </a:pPr>
            <a:r>
              <a:rPr lang="en-GB" sz="1600" spc="-5" dirty="0">
                <a:solidFill>
                  <a:srgbClr val="2F5496"/>
                </a:solidFill>
                <a:uFill>
                  <a:solidFill>
                    <a:srgbClr val="2F5496"/>
                  </a:solidFill>
                </a:uFill>
                <a:cs typeface="Calibri"/>
              </a:rPr>
              <a:t>In addition to the above please make yourself familiar with some of the tools available above such as;</a:t>
            </a:r>
          </a:p>
          <a:p>
            <a:pPr marL="12700">
              <a:spcBef>
                <a:spcPts val="1060"/>
              </a:spcBef>
            </a:pPr>
            <a:r>
              <a:rPr lang="en-GB" sz="1600" b="1" u="sng" spc="-5" dirty="0">
                <a:solidFill>
                  <a:srgbClr val="2F5496"/>
                </a:solidFill>
                <a:uFill>
                  <a:solidFill>
                    <a:srgbClr val="2F5496"/>
                  </a:solidFill>
                </a:uFill>
                <a:cs typeface="Calibri"/>
              </a:rPr>
              <a:t>Resource Bank </a:t>
            </a:r>
          </a:p>
          <a:p>
            <a:pPr marL="12700">
              <a:spcBef>
                <a:spcPts val="1060"/>
              </a:spcBef>
            </a:pPr>
            <a:r>
              <a:rPr lang="en-GB" sz="1600" spc="-5" dirty="0">
                <a:solidFill>
                  <a:srgbClr val="2F5496"/>
                </a:solidFill>
                <a:uFill>
                  <a:solidFill>
                    <a:srgbClr val="2F5496"/>
                  </a:solidFill>
                </a:uFill>
                <a:cs typeface="Calibri"/>
              </a:rPr>
              <a:t>Here you will find useful documents that will be relevant to the course you are undertaking but also you will have access to a CPD reflective learning template which you can download and complete to gain your points. </a:t>
            </a:r>
          </a:p>
          <a:p>
            <a:pPr marL="12700">
              <a:spcBef>
                <a:spcPts val="1060"/>
              </a:spcBef>
            </a:pPr>
            <a:r>
              <a:rPr lang="en-GB" sz="1600" b="1" u="sng" spc="-5" dirty="0">
                <a:solidFill>
                  <a:srgbClr val="2F5496"/>
                </a:solidFill>
                <a:uFill>
                  <a:solidFill>
                    <a:srgbClr val="2F5496"/>
                  </a:solidFill>
                </a:uFill>
                <a:cs typeface="Calibri"/>
              </a:rPr>
              <a:t>Highlighter/Pen tool</a:t>
            </a:r>
          </a:p>
          <a:p>
            <a:pPr marL="12700">
              <a:spcBef>
                <a:spcPts val="1060"/>
              </a:spcBef>
            </a:pPr>
            <a:r>
              <a:rPr lang="en-GB" sz="1600" spc="-5" dirty="0">
                <a:solidFill>
                  <a:srgbClr val="2F5496"/>
                </a:solidFill>
                <a:uFill>
                  <a:solidFill>
                    <a:srgbClr val="2F5496"/>
                  </a:solidFill>
                </a:uFill>
                <a:cs typeface="Calibri"/>
              </a:rPr>
              <a:t>This feature allows to highlight, circle and write notes on parts of the material wherever you feel necessary.</a:t>
            </a:r>
          </a:p>
          <a:p>
            <a:pPr marL="12700">
              <a:spcBef>
                <a:spcPts val="1060"/>
              </a:spcBef>
            </a:pPr>
            <a:r>
              <a:rPr lang="en-GB" sz="1600" b="1" u="sng" spc="-5" dirty="0">
                <a:solidFill>
                  <a:srgbClr val="2F5496"/>
                </a:solidFill>
                <a:uFill>
                  <a:solidFill>
                    <a:srgbClr val="2F5496"/>
                  </a:solidFill>
                </a:uFill>
                <a:cs typeface="Calibri"/>
              </a:rPr>
              <a:t>Presenter Function</a:t>
            </a:r>
          </a:p>
          <a:p>
            <a:pPr marL="12700">
              <a:spcBef>
                <a:spcPts val="1060"/>
              </a:spcBef>
            </a:pPr>
            <a:r>
              <a:rPr lang="en-GB" sz="1600" spc="-5" dirty="0">
                <a:solidFill>
                  <a:srgbClr val="2F5496"/>
                </a:solidFill>
                <a:uFill>
                  <a:solidFill>
                    <a:srgbClr val="2F5496"/>
                  </a:solidFill>
                </a:uFill>
                <a:cs typeface="Calibri"/>
              </a:rPr>
              <a:t>Selecting this function will give you instant access to our contact details without having to leave the course should you require support with the system or any assistance from one of our qualified trainers.</a:t>
            </a:r>
          </a:p>
          <a:p>
            <a:pPr marL="12700">
              <a:spcBef>
                <a:spcPts val="1060"/>
              </a:spcBef>
            </a:pPr>
            <a:r>
              <a:rPr lang="en-GB" sz="1600" b="1" u="sng" spc="-5" dirty="0">
                <a:solidFill>
                  <a:srgbClr val="2F5496"/>
                </a:solidFill>
                <a:uFill>
                  <a:solidFill>
                    <a:srgbClr val="2F5496"/>
                  </a:solidFill>
                </a:uFill>
                <a:cs typeface="Calibri"/>
              </a:rPr>
              <a:t>Audio Dictation</a:t>
            </a:r>
          </a:p>
          <a:p>
            <a:pPr marL="12700">
              <a:spcBef>
                <a:spcPts val="1060"/>
              </a:spcBef>
            </a:pPr>
            <a:r>
              <a:rPr lang="en-GB" sz="1600" spc="-5" dirty="0">
                <a:solidFill>
                  <a:srgbClr val="2F5496"/>
                </a:solidFill>
                <a:uFill>
                  <a:solidFill>
                    <a:srgbClr val="2F5496"/>
                  </a:solidFill>
                </a:uFill>
                <a:cs typeface="Calibri"/>
              </a:rPr>
              <a:t>Please note this feature is auto-enabled. If this isn’t required simply select the mute function or decrease the volume.</a:t>
            </a:r>
          </a:p>
          <a:p>
            <a:pPr marL="12700">
              <a:spcBef>
                <a:spcPts val="1060"/>
              </a:spcBef>
            </a:pPr>
            <a:r>
              <a:rPr lang="en-GB" sz="1600" b="1" u="sng" spc="-5" dirty="0">
                <a:solidFill>
                  <a:srgbClr val="2F5496"/>
                </a:solidFill>
                <a:uFill>
                  <a:solidFill>
                    <a:srgbClr val="2F5496"/>
                  </a:solidFill>
                </a:uFill>
                <a:cs typeface="Calibri"/>
              </a:rPr>
              <a:t>Hyperlinks</a:t>
            </a:r>
          </a:p>
          <a:p>
            <a:pPr marL="12700">
              <a:spcBef>
                <a:spcPts val="1060"/>
              </a:spcBef>
            </a:pPr>
            <a:r>
              <a:rPr lang="en-GB" sz="1600" spc="-5" dirty="0">
                <a:solidFill>
                  <a:srgbClr val="2F5496"/>
                </a:solidFill>
                <a:uFill>
                  <a:solidFill>
                    <a:srgbClr val="2F5496"/>
                  </a:solidFill>
                </a:uFill>
                <a:cs typeface="Calibri"/>
              </a:rPr>
              <a:t>Should you click on a hyperlink within the course material you will be required to click your back button on your browser or device once you are ready to resume.</a:t>
            </a:r>
          </a:p>
        </p:txBody>
      </p:sp>
      <p:pic>
        <p:nvPicPr>
          <p:cNvPr id="1028" name="Picture 4" descr="Image result for charge mobile icon blue">
            <a:extLst>
              <a:ext uri="{FF2B5EF4-FFF2-40B4-BE49-F238E27FC236}">
                <a16:creationId xmlns:a16="http://schemas.microsoft.com/office/drawing/2014/main" id="{B5ECC52B-C595-43AF-A667-BCF09BD48D13}"/>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789024" y="580925"/>
            <a:ext cx="449418" cy="4494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pen and paper icon blue">
            <a:extLst>
              <a:ext uri="{FF2B5EF4-FFF2-40B4-BE49-F238E27FC236}">
                <a16:creationId xmlns:a16="http://schemas.microsoft.com/office/drawing/2014/main" id="{FAD98D7D-A060-4D1E-B70A-858B3B9FFED0}"/>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199640" y="951212"/>
            <a:ext cx="449418" cy="4494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quiet icon blue">
            <a:extLst>
              <a:ext uri="{FF2B5EF4-FFF2-40B4-BE49-F238E27FC236}">
                <a16:creationId xmlns:a16="http://schemas.microsoft.com/office/drawing/2014/main" id="{0FF8E0E6-1897-4171-B675-0385C0430B40}"/>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5939026" y="1326173"/>
            <a:ext cx="441813" cy="4418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7743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 calcmode="lin" valueType="num">
                                      <p:cBhvr additive="base">
                                        <p:cTn id="13" dur="500" fill="hold"/>
                                        <p:tgtEl>
                                          <p:spTgt spid="1030"/>
                                        </p:tgtEl>
                                        <p:attrNameLst>
                                          <p:attrName>ppt_x</p:attrName>
                                        </p:attrNameLst>
                                      </p:cBhvr>
                                      <p:tavLst>
                                        <p:tav tm="0">
                                          <p:val>
                                            <p:strVal val="#ppt_x"/>
                                          </p:val>
                                        </p:tav>
                                        <p:tav tm="100000">
                                          <p:val>
                                            <p:strVal val="#ppt_x"/>
                                          </p:val>
                                        </p:tav>
                                      </p:tavLst>
                                    </p:anim>
                                    <p:anim calcmode="lin" valueType="num">
                                      <p:cBhvr additive="base">
                                        <p:cTn id="14"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anim calcmode="lin" valueType="num">
                                      <p:cBhvr additive="base">
                                        <p:cTn id="19" dur="500" fill="hold"/>
                                        <p:tgtEl>
                                          <p:spTgt spid="1032"/>
                                        </p:tgtEl>
                                        <p:attrNameLst>
                                          <p:attrName>ppt_x</p:attrName>
                                        </p:attrNameLst>
                                      </p:cBhvr>
                                      <p:tavLst>
                                        <p:tav tm="0">
                                          <p:val>
                                            <p:strVal val="#ppt_x"/>
                                          </p:val>
                                        </p:tav>
                                        <p:tav tm="100000">
                                          <p:val>
                                            <p:strVal val="#ppt_x"/>
                                          </p:val>
                                        </p:tav>
                                      </p:tavLst>
                                    </p:anim>
                                    <p:anim calcmode="lin" valueType="num">
                                      <p:cBhvr additive="base">
                                        <p:cTn id="20"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1419FA-FFAA-4020-9887-05F6FBFCFE1E}"/>
              </a:ext>
            </a:extLst>
          </p:cNvPr>
          <p:cNvSpPr/>
          <p:nvPr/>
        </p:nvSpPr>
        <p:spPr>
          <a:xfrm>
            <a:off x="835269" y="439616"/>
            <a:ext cx="10216662" cy="5539978"/>
          </a:xfrm>
          <a:prstGeom prst="rect">
            <a:avLst/>
          </a:prstGeom>
        </p:spPr>
        <p:txBody>
          <a:bodyPr wrap="square">
            <a:spAutoFit/>
          </a:bodyPr>
          <a:lstStyle/>
          <a:p>
            <a:r>
              <a:rPr lang="en-GB" b="1" u="sng" dirty="0">
                <a:solidFill>
                  <a:schemeClr val="accent1">
                    <a:lumMod val="75000"/>
                  </a:schemeClr>
                </a:solidFill>
              </a:rPr>
              <a:t>ENHANCING THE MEALTIME ENVIRONMENT</a:t>
            </a:r>
          </a:p>
          <a:p>
            <a:br>
              <a:rPr lang="en-GB" b="1" u="sng" dirty="0">
                <a:solidFill>
                  <a:schemeClr val="accent1">
                    <a:lumMod val="75000"/>
                  </a:schemeClr>
                </a:solidFill>
              </a:rPr>
            </a:br>
            <a:r>
              <a:rPr lang="en-GB" sz="1600" dirty="0">
                <a:solidFill>
                  <a:schemeClr val="accent1">
                    <a:lumMod val="75000"/>
                  </a:schemeClr>
                </a:solidFill>
              </a:rPr>
              <a:t>Mealtimes should be:</a:t>
            </a:r>
          </a:p>
          <a:p>
            <a:endParaRPr lang="en-GB" sz="1600" dirty="0">
              <a:solidFill>
                <a:schemeClr val="accent1">
                  <a:lumMod val="75000"/>
                </a:schemeClr>
              </a:solidFill>
            </a:endParaRPr>
          </a:p>
          <a:p>
            <a:pPr marL="285750" indent="-285750">
              <a:buFont typeface="Courier New" panose="02070309020205020404" pitchFamily="49" charset="0"/>
              <a:buChar char="o"/>
            </a:pPr>
            <a:r>
              <a:rPr lang="en-GB" sz="1600" dirty="0">
                <a:solidFill>
                  <a:schemeClr val="accent1">
                    <a:lumMod val="75000"/>
                  </a:schemeClr>
                </a:solidFill>
              </a:rPr>
              <a:t>Enjoyable </a:t>
            </a:r>
          </a:p>
          <a:p>
            <a:pPr marL="285750" indent="-285750">
              <a:buFont typeface="Courier New" panose="02070309020205020404" pitchFamily="49" charset="0"/>
              <a:buChar char="o"/>
            </a:pPr>
            <a:r>
              <a:rPr lang="en-GB" sz="1600" dirty="0">
                <a:solidFill>
                  <a:schemeClr val="accent1">
                    <a:lumMod val="75000"/>
                  </a:schemeClr>
                </a:solidFill>
              </a:rPr>
              <a:t>Sociable </a:t>
            </a:r>
          </a:p>
          <a:p>
            <a:pPr marL="285750" indent="-285750">
              <a:buFont typeface="Courier New" panose="02070309020205020404" pitchFamily="49" charset="0"/>
              <a:buChar char="o"/>
            </a:pPr>
            <a:r>
              <a:rPr lang="en-GB" sz="1600" dirty="0">
                <a:solidFill>
                  <a:schemeClr val="accent1">
                    <a:lumMod val="75000"/>
                  </a:schemeClr>
                </a:solidFill>
              </a:rPr>
              <a:t>Safe</a:t>
            </a:r>
          </a:p>
          <a:p>
            <a:pPr marL="285750" indent="-285750">
              <a:buFont typeface="Courier New" panose="02070309020205020404" pitchFamily="49" charset="0"/>
              <a:buChar char="o"/>
            </a:pPr>
            <a:endParaRPr lang="en-GB" sz="1600" dirty="0">
              <a:solidFill>
                <a:schemeClr val="accent1">
                  <a:lumMod val="75000"/>
                </a:schemeClr>
              </a:solidFill>
            </a:endParaRPr>
          </a:p>
          <a:p>
            <a:r>
              <a:rPr lang="en-GB" sz="1600" dirty="0">
                <a:solidFill>
                  <a:schemeClr val="accent1">
                    <a:lumMod val="75000"/>
                  </a:schemeClr>
                </a:solidFill>
              </a:rPr>
              <a:t>To ensure safety, always check what food and fluid  consistencies are recommended for a person as well as other specific recommendations before giving any food or drink. If you are worried or notice any signs of Dysphagia seek help and consult the speech and language therapist or pathologist. </a:t>
            </a:r>
          </a:p>
          <a:p>
            <a:endParaRPr lang="en-GB" sz="1600" dirty="0">
              <a:solidFill>
                <a:schemeClr val="accent1">
                  <a:lumMod val="75000"/>
                </a:schemeClr>
              </a:solidFill>
            </a:endParaRPr>
          </a:p>
          <a:p>
            <a:r>
              <a:rPr lang="en-GB" sz="1600" dirty="0">
                <a:solidFill>
                  <a:schemeClr val="accent1">
                    <a:lumMod val="75000"/>
                  </a:schemeClr>
                </a:solidFill>
              </a:rPr>
              <a:t>It is important that those caring for a person with Dysphagia have easy access to that persons safe swallow recommendations. There are different systems in use for this that you could consider for your setting, these include:</a:t>
            </a:r>
          </a:p>
          <a:p>
            <a:endParaRPr lang="en-GB" sz="1600" dirty="0">
              <a:solidFill>
                <a:schemeClr val="accent1">
                  <a:lumMod val="75000"/>
                </a:schemeClr>
              </a:solidFill>
            </a:endParaRPr>
          </a:p>
          <a:p>
            <a:pPr marL="285750" indent="-285750">
              <a:buFont typeface="Arial" panose="020B0604020202020204" pitchFamily="34" charset="0"/>
              <a:buChar char="•"/>
            </a:pPr>
            <a:r>
              <a:rPr lang="en-GB" sz="1600" dirty="0">
                <a:solidFill>
                  <a:schemeClr val="accent1">
                    <a:lumMod val="75000"/>
                  </a:schemeClr>
                </a:solidFill>
              </a:rPr>
              <a:t>Bed signs</a:t>
            </a:r>
          </a:p>
          <a:p>
            <a:pPr marL="285750" indent="-285750">
              <a:buFont typeface="Arial" panose="020B0604020202020204" pitchFamily="34" charset="0"/>
              <a:buChar char="•"/>
            </a:pPr>
            <a:r>
              <a:rPr lang="en-GB" sz="1600" dirty="0">
                <a:solidFill>
                  <a:schemeClr val="accent1">
                    <a:lumMod val="75000"/>
                  </a:schemeClr>
                </a:solidFill>
              </a:rPr>
              <a:t>Colour coding systems</a:t>
            </a:r>
          </a:p>
          <a:p>
            <a:pPr marL="285750" indent="-285750">
              <a:buFont typeface="Arial" panose="020B0604020202020204" pitchFamily="34" charset="0"/>
              <a:buChar char="•"/>
            </a:pPr>
            <a:r>
              <a:rPr lang="en-GB" sz="1600" dirty="0">
                <a:solidFill>
                  <a:schemeClr val="accent1">
                    <a:lumMod val="75000"/>
                  </a:schemeClr>
                </a:solidFill>
              </a:rPr>
              <a:t>Recommendation sheet folders</a:t>
            </a:r>
          </a:p>
          <a:p>
            <a:pPr marL="285750" indent="-285750">
              <a:buFont typeface="Arial" panose="020B0604020202020204" pitchFamily="34" charset="0"/>
              <a:buChar char="•"/>
            </a:pPr>
            <a:r>
              <a:rPr lang="en-GB" sz="1600" dirty="0">
                <a:solidFill>
                  <a:schemeClr val="accent1">
                    <a:lumMod val="75000"/>
                  </a:schemeClr>
                </a:solidFill>
              </a:rPr>
              <a:t>Personalised or coloured placemats</a:t>
            </a:r>
          </a:p>
          <a:p>
            <a:endParaRPr lang="en-GB" sz="1600" dirty="0">
              <a:solidFill>
                <a:schemeClr val="accent1">
                  <a:lumMod val="75000"/>
                </a:schemeClr>
              </a:solidFill>
            </a:endParaRPr>
          </a:p>
          <a:p>
            <a:r>
              <a:rPr lang="en-GB" sz="1600" dirty="0">
                <a:solidFill>
                  <a:schemeClr val="accent1">
                    <a:lumMod val="75000"/>
                  </a:schemeClr>
                </a:solidFill>
              </a:rPr>
              <a:t>Respect privacy and dignity in terms of who can see these recommendations</a:t>
            </a:r>
            <a:r>
              <a:rPr lang="en-GB" dirty="0">
                <a:solidFill>
                  <a:schemeClr val="accent1">
                    <a:lumMod val="75000"/>
                  </a:schemeClr>
                </a:solidFill>
              </a:rPr>
              <a:t>.</a:t>
            </a:r>
          </a:p>
        </p:txBody>
      </p:sp>
      <p:pic>
        <p:nvPicPr>
          <p:cNvPr id="3" name="Picture 2">
            <a:extLst>
              <a:ext uri="{FF2B5EF4-FFF2-40B4-BE49-F238E27FC236}">
                <a16:creationId xmlns:a16="http://schemas.microsoft.com/office/drawing/2014/main" id="{5704F9A1-2C53-48ED-9EAB-27E32B864611}"/>
              </a:ext>
            </a:extLst>
          </p:cNvPr>
          <p:cNvPicPr>
            <a:picLocks noChangeAspect="1"/>
          </p:cNvPicPr>
          <p:nvPr/>
        </p:nvPicPr>
        <p:blipFill>
          <a:blip r:embed="rId4"/>
          <a:stretch>
            <a:fillRect/>
          </a:stretch>
        </p:blipFill>
        <p:spPr>
          <a:xfrm>
            <a:off x="5216770" y="3984449"/>
            <a:ext cx="1225795" cy="1400908"/>
          </a:xfrm>
          <a:prstGeom prst="rect">
            <a:avLst/>
          </a:prstGeom>
        </p:spPr>
      </p:pic>
    </p:spTree>
    <p:custDataLst>
      <p:tags r:id="rId1"/>
    </p:custDataLst>
    <p:extLst>
      <p:ext uri="{BB962C8B-B14F-4D97-AF65-F5344CB8AC3E}">
        <p14:creationId xmlns:p14="http://schemas.microsoft.com/office/powerpoint/2010/main" val="149127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560B44-F353-48CD-849C-9C5143076A11}"/>
              </a:ext>
            </a:extLst>
          </p:cNvPr>
          <p:cNvSpPr/>
          <p:nvPr/>
        </p:nvSpPr>
        <p:spPr>
          <a:xfrm>
            <a:off x="835269" y="439616"/>
            <a:ext cx="10216662" cy="5755422"/>
          </a:xfrm>
          <a:prstGeom prst="rect">
            <a:avLst/>
          </a:prstGeom>
        </p:spPr>
        <p:txBody>
          <a:bodyPr wrap="square">
            <a:spAutoFit/>
          </a:bodyPr>
          <a:lstStyle/>
          <a:p>
            <a:r>
              <a:rPr lang="en-GB" sz="1600" dirty="0">
                <a:solidFill>
                  <a:schemeClr val="accent1">
                    <a:lumMod val="75000"/>
                  </a:schemeClr>
                </a:solidFill>
              </a:rPr>
              <a:t>To help make mealtimes more enjoyable and sociable for someone with Dysphagia you should involve them in the mealtime process as much as possible. Examples of ways to do this could be: </a:t>
            </a:r>
          </a:p>
          <a:p>
            <a:endParaRPr lang="en-GB" sz="1600" dirty="0">
              <a:solidFill>
                <a:schemeClr val="accent1">
                  <a:lumMod val="75000"/>
                </a:schemeClr>
              </a:solidFill>
            </a:endParaRPr>
          </a:p>
          <a:p>
            <a:pPr marL="285750" indent="-285750">
              <a:buFont typeface="Courier New" panose="02070309020205020404" pitchFamily="49" charset="0"/>
              <a:buChar char="o"/>
            </a:pPr>
            <a:r>
              <a:rPr lang="en-GB" sz="1600" dirty="0">
                <a:solidFill>
                  <a:schemeClr val="accent1">
                    <a:lumMod val="75000"/>
                  </a:schemeClr>
                </a:solidFill>
              </a:rPr>
              <a:t>Use picture menus</a:t>
            </a:r>
          </a:p>
          <a:p>
            <a:pPr marL="285750" indent="-285750">
              <a:buFont typeface="Courier New" panose="02070309020205020404" pitchFamily="49" charset="0"/>
              <a:buChar char="o"/>
            </a:pPr>
            <a:r>
              <a:rPr lang="en-GB" sz="1600" dirty="0">
                <a:solidFill>
                  <a:schemeClr val="accent1">
                    <a:lumMod val="75000"/>
                  </a:schemeClr>
                </a:solidFill>
              </a:rPr>
              <a:t>Allow the person to select preferred foods</a:t>
            </a:r>
          </a:p>
          <a:p>
            <a:pPr marL="285750" indent="-285750">
              <a:buFont typeface="Courier New" panose="02070309020205020404" pitchFamily="49" charset="0"/>
              <a:buChar char="o"/>
            </a:pPr>
            <a:r>
              <a:rPr lang="en-GB" sz="1600" dirty="0">
                <a:solidFill>
                  <a:schemeClr val="accent1">
                    <a:lumMod val="75000"/>
                  </a:schemeClr>
                </a:solidFill>
              </a:rPr>
              <a:t>Dedicate the time to mealtime</a:t>
            </a:r>
          </a:p>
          <a:p>
            <a:pPr marL="285750" indent="-285750">
              <a:buFont typeface="Courier New" panose="02070309020205020404" pitchFamily="49" charset="0"/>
              <a:buChar char="o"/>
            </a:pPr>
            <a:r>
              <a:rPr lang="en-GB" sz="1600" dirty="0">
                <a:solidFill>
                  <a:schemeClr val="accent1">
                    <a:lumMod val="75000"/>
                  </a:schemeClr>
                </a:solidFill>
              </a:rPr>
              <a:t>Reduce other activities at mealtime</a:t>
            </a:r>
          </a:p>
          <a:p>
            <a:pPr marL="285750" indent="-285750">
              <a:buFont typeface="Courier New" panose="02070309020205020404" pitchFamily="49" charset="0"/>
              <a:buChar char="o"/>
            </a:pPr>
            <a:r>
              <a:rPr lang="en-GB" sz="1600" dirty="0">
                <a:solidFill>
                  <a:schemeClr val="accent1">
                    <a:lumMod val="75000"/>
                  </a:schemeClr>
                </a:solidFill>
              </a:rPr>
              <a:t>Reduce other distractions and background noise</a:t>
            </a:r>
          </a:p>
          <a:p>
            <a:pPr marL="285750" indent="-285750">
              <a:buFont typeface="Courier New" panose="02070309020205020404" pitchFamily="49" charset="0"/>
              <a:buChar char="o"/>
            </a:pPr>
            <a:r>
              <a:rPr lang="en-GB" sz="1600" dirty="0">
                <a:solidFill>
                  <a:schemeClr val="accent1">
                    <a:lumMod val="75000"/>
                  </a:schemeClr>
                </a:solidFill>
              </a:rPr>
              <a:t>Ensure the person is seated comfortably in an up right position.</a:t>
            </a:r>
          </a:p>
          <a:p>
            <a:pPr marL="285750" indent="-285750">
              <a:buFont typeface="Courier New" panose="02070309020205020404" pitchFamily="49" charset="0"/>
              <a:buChar char="o"/>
            </a:pPr>
            <a:endParaRPr lang="en-GB" sz="1600" dirty="0">
              <a:solidFill>
                <a:schemeClr val="accent1">
                  <a:lumMod val="75000"/>
                </a:schemeClr>
              </a:solidFill>
            </a:endParaRPr>
          </a:p>
          <a:p>
            <a:r>
              <a:rPr lang="en-GB" sz="1600" dirty="0">
                <a:solidFill>
                  <a:schemeClr val="accent1">
                    <a:lumMod val="75000"/>
                  </a:schemeClr>
                </a:solidFill>
              </a:rPr>
              <a:t>Remember – Mealtimes are often an extremely important activity in a person's daily routine </a:t>
            </a:r>
          </a:p>
          <a:p>
            <a:endParaRPr lang="en-GB" sz="1600" dirty="0">
              <a:solidFill>
                <a:schemeClr val="accent1">
                  <a:lumMod val="75000"/>
                </a:schemeClr>
              </a:solidFill>
            </a:endParaRPr>
          </a:p>
          <a:p>
            <a:r>
              <a:rPr lang="en-GB" sz="1600" dirty="0">
                <a:solidFill>
                  <a:schemeClr val="accent1">
                    <a:lumMod val="75000"/>
                  </a:schemeClr>
                </a:solidFill>
              </a:rPr>
              <a:t>Here is safe list of swallow practices for someone assisting a person with Dysphagia, this would typically be printed off and kept in the dining room. </a:t>
            </a:r>
          </a:p>
          <a:p>
            <a:endParaRPr lang="en-GB" sz="1600" dirty="0">
              <a:solidFill>
                <a:schemeClr val="accent1">
                  <a:lumMod val="75000"/>
                </a:schemeClr>
              </a:solidFill>
            </a:endParaRPr>
          </a:p>
          <a:p>
            <a:endParaRPr lang="en-GB" sz="1600" dirty="0">
              <a:solidFill>
                <a:schemeClr val="accent1">
                  <a:lumMod val="75000"/>
                </a:schemeClr>
              </a:solidFill>
            </a:endParaRPr>
          </a:p>
          <a:p>
            <a:endParaRPr lang="en-GB" sz="1600" dirty="0">
              <a:solidFill>
                <a:schemeClr val="accent1">
                  <a:lumMod val="75000"/>
                </a:schemeClr>
              </a:solidFill>
            </a:endParaRPr>
          </a:p>
          <a:p>
            <a:endParaRPr lang="en-GB" sz="1600" dirty="0">
              <a:solidFill>
                <a:schemeClr val="accent1">
                  <a:lumMod val="75000"/>
                </a:schemeClr>
              </a:solidFill>
            </a:endParaRPr>
          </a:p>
          <a:p>
            <a:endParaRPr lang="en-GB" sz="1600" dirty="0">
              <a:solidFill>
                <a:schemeClr val="accent1">
                  <a:lumMod val="75000"/>
                </a:schemeClr>
              </a:solidFill>
            </a:endParaRPr>
          </a:p>
          <a:p>
            <a:endParaRPr lang="en-GB" sz="1600" dirty="0">
              <a:solidFill>
                <a:schemeClr val="accent1">
                  <a:lumMod val="75000"/>
                </a:schemeClr>
              </a:solidFill>
            </a:endParaRPr>
          </a:p>
          <a:p>
            <a:endParaRPr lang="en-GB" sz="1600" dirty="0">
              <a:solidFill>
                <a:schemeClr val="accent1">
                  <a:lumMod val="75000"/>
                </a:schemeClr>
              </a:solidFill>
            </a:endParaRPr>
          </a:p>
          <a:p>
            <a:pPr algn="ctr"/>
            <a:r>
              <a:rPr lang="en-GB" sz="1600" dirty="0">
                <a:solidFill>
                  <a:srgbClr val="FF5753"/>
                </a:solidFill>
              </a:rPr>
              <a:t>Please make yourself familiar with this document as this may come up in the questions later.</a:t>
            </a:r>
          </a:p>
          <a:p>
            <a:endParaRPr lang="en-GB" sz="1600" dirty="0">
              <a:solidFill>
                <a:schemeClr val="accent1">
                  <a:lumMod val="75000"/>
                </a:schemeClr>
              </a:solidFill>
            </a:endParaRPr>
          </a:p>
        </p:txBody>
      </p:sp>
      <p:sp>
        <p:nvSpPr>
          <p:cNvPr id="3" name="Rectangle 2">
            <a:hlinkClick r:id="rId4" action="ppaction://hlinkfile"/>
            <a:extLst>
              <a:ext uri="{FF2B5EF4-FFF2-40B4-BE49-F238E27FC236}">
                <a16:creationId xmlns:a16="http://schemas.microsoft.com/office/drawing/2014/main" id="{24B484F9-3592-47AD-A1E5-484210E9D9C7}"/>
              </a:ext>
            </a:extLst>
          </p:cNvPr>
          <p:cNvSpPr/>
          <p:nvPr/>
        </p:nvSpPr>
        <p:spPr>
          <a:xfrm>
            <a:off x="3784356" y="4325814"/>
            <a:ext cx="4038600" cy="71437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hlinkClick r:id="rId4" action="ppaction://hlinkfile"/>
            <a:extLst>
              <a:ext uri="{FF2B5EF4-FFF2-40B4-BE49-F238E27FC236}">
                <a16:creationId xmlns:a16="http://schemas.microsoft.com/office/drawing/2014/main" id="{A3798C98-8B52-4138-A3DE-14A607944D1B}"/>
              </a:ext>
            </a:extLst>
          </p:cNvPr>
          <p:cNvSpPr txBox="1"/>
          <p:nvPr/>
        </p:nvSpPr>
        <p:spPr>
          <a:xfrm>
            <a:off x="4370143" y="4497265"/>
            <a:ext cx="3381375" cy="400110"/>
          </a:xfrm>
          <a:prstGeom prst="rect">
            <a:avLst/>
          </a:prstGeom>
          <a:noFill/>
        </p:spPr>
        <p:txBody>
          <a:bodyPr wrap="square" rtlCol="0">
            <a:spAutoFit/>
          </a:bodyPr>
          <a:lstStyle/>
          <a:p>
            <a:r>
              <a:rPr lang="en-GB" sz="2000" b="1" dirty="0">
                <a:solidFill>
                  <a:schemeClr val="bg1">
                    <a:lumMod val="50000"/>
                  </a:schemeClr>
                </a:solidFill>
              </a:rPr>
              <a:t>CLICK HERE TO DOWNLOAD</a:t>
            </a:r>
          </a:p>
        </p:txBody>
      </p:sp>
    </p:spTree>
    <p:custDataLst>
      <p:tags r:id="rId1"/>
    </p:custDataLst>
    <p:extLst>
      <p:ext uri="{BB962C8B-B14F-4D97-AF65-F5344CB8AC3E}">
        <p14:creationId xmlns:p14="http://schemas.microsoft.com/office/powerpoint/2010/main" val="368517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4050EF-E0BE-41B9-8FC5-1EE147BA9B24}"/>
              </a:ext>
            </a:extLst>
          </p:cNvPr>
          <p:cNvSpPr/>
          <p:nvPr/>
        </p:nvSpPr>
        <p:spPr>
          <a:xfrm>
            <a:off x="762000" y="556066"/>
            <a:ext cx="10386646" cy="5324535"/>
          </a:xfrm>
          <a:prstGeom prst="rect">
            <a:avLst/>
          </a:prstGeom>
        </p:spPr>
        <p:txBody>
          <a:bodyPr wrap="square">
            <a:spAutoFit/>
          </a:bodyPr>
          <a:lstStyle/>
          <a:p>
            <a:r>
              <a:rPr lang="en-GB" b="1" u="sng" dirty="0">
                <a:solidFill>
                  <a:schemeClr val="accent1">
                    <a:lumMod val="75000"/>
                  </a:schemeClr>
                </a:solidFill>
              </a:rPr>
              <a:t>ADULTS WITH INTELLECTUAL DISABILITY</a:t>
            </a:r>
          </a:p>
          <a:p>
            <a:endParaRPr lang="en-GB" b="1" u="sng" dirty="0">
              <a:solidFill>
                <a:schemeClr val="accent1">
                  <a:lumMod val="75000"/>
                </a:schemeClr>
              </a:solidFill>
            </a:endParaRPr>
          </a:p>
          <a:p>
            <a:r>
              <a:rPr lang="en-GB" sz="1600" dirty="0">
                <a:solidFill>
                  <a:schemeClr val="accent1">
                    <a:lumMod val="75000"/>
                  </a:schemeClr>
                </a:solidFill>
              </a:rPr>
              <a:t>Individuals with intellectual disability (ID) often present with dysphagia, in particular sensory related dysphagia. This can be very challenging to manage both from a clinical perspective and on a practical day to day level.</a:t>
            </a:r>
          </a:p>
          <a:p>
            <a:endParaRPr lang="en-GB" sz="1600" dirty="0">
              <a:solidFill>
                <a:schemeClr val="accent1">
                  <a:lumMod val="75000"/>
                </a:schemeClr>
              </a:solidFill>
            </a:endParaRPr>
          </a:p>
          <a:p>
            <a:r>
              <a:rPr lang="en-GB" sz="1600" dirty="0">
                <a:solidFill>
                  <a:schemeClr val="accent1">
                    <a:lumMod val="75000"/>
                  </a:schemeClr>
                </a:solidFill>
              </a:rPr>
              <a:t>Some of the more common traits of sensory related dysphagia can include:</a:t>
            </a:r>
          </a:p>
          <a:p>
            <a:endParaRPr lang="en-GB" sz="1600" dirty="0">
              <a:solidFill>
                <a:schemeClr val="accent1">
                  <a:lumMod val="75000"/>
                </a:schemeClr>
              </a:solidFill>
            </a:endParaRPr>
          </a:p>
          <a:p>
            <a:pPr marL="285750" indent="-285750">
              <a:buFont typeface="Arial" panose="020B0604020202020204" pitchFamily="34" charset="0"/>
              <a:buChar char="•"/>
            </a:pPr>
            <a:r>
              <a:rPr lang="en-GB" sz="1600" dirty="0">
                <a:solidFill>
                  <a:schemeClr val="accent1">
                    <a:lumMod val="75000"/>
                  </a:schemeClr>
                </a:solidFill>
              </a:rPr>
              <a:t>Over filling the mouth </a:t>
            </a:r>
          </a:p>
          <a:p>
            <a:pPr marL="285750" indent="-285750">
              <a:buFont typeface="Arial" panose="020B0604020202020204" pitchFamily="34" charset="0"/>
              <a:buChar char="•"/>
            </a:pPr>
            <a:r>
              <a:rPr lang="en-GB" sz="1600" dirty="0">
                <a:solidFill>
                  <a:schemeClr val="accent1">
                    <a:lumMod val="75000"/>
                  </a:schemeClr>
                </a:solidFill>
              </a:rPr>
              <a:t>Impulsive or rapid rate eating with minimal chewing before the swallow</a:t>
            </a:r>
          </a:p>
          <a:p>
            <a:pPr marL="285750" indent="-285750">
              <a:buFont typeface="Arial" panose="020B0604020202020204" pitchFamily="34" charset="0"/>
              <a:buChar char="•"/>
            </a:pPr>
            <a:r>
              <a:rPr lang="en-GB" sz="1600" dirty="0">
                <a:solidFill>
                  <a:schemeClr val="accent1">
                    <a:lumMod val="75000"/>
                  </a:schemeClr>
                </a:solidFill>
              </a:rPr>
              <a:t>A rapid rate of drinking (Often whole glasses of fluids as one continuous drink)</a:t>
            </a:r>
          </a:p>
          <a:p>
            <a:pPr marL="285750" indent="-285750">
              <a:buFont typeface="Arial" panose="020B0604020202020204" pitchFamily="34" charset="0"/>
              <a:buChar char="•"/>
            </a:pPr>
            <a:r>
              <a:rPr lang="en-GB" sz="1600" dirty="0">
                <a:solidFill>
                  <a:schemeClr val="accent1">
                    <a:lumMod val="75000"/>
                  </a:schemeClr>
                </a:solidFill>
              </a:rPr>
              <a:t>Voluntary regurgitation</a:t>
            </a:r>
          </a:p>
          <a:p>
            <a:pPr marL="285750" indent="-285750">
              <a:buFont typeface="Arial" panose="020B0604020202020204" pitchFamily="34" charset="0"/>
              <a:buChar char="•"/>
            </a:pPr>
            <a:r>
              <a:rPr lang="en-GB" sz="1600" dirty="0">
                <a:solidFill>
                  <a:schemeClr val="accent1">
                    <a:lumMod val="75000"/>
                  </a:schemeClr>
                </a:solidFill>
              </a:rPr>
              <a:t>Food remaining in mouth  or throat after meals</a:t>
            </a:r>
          </a:p>
          <a:p>
            <a:pPr marL="285750" indent="-285750">
              <a:buFont typeface="Arial" panose="020B0604020202020204" pitchFamily="34" charset="0"/>
              <a:buChar char="•"/>
            </a:pPr>
            <a:r>
              <a:rPr lang="en-GB" sz="1600" dirty="0">
                <a:solidFill>
                  <a:schemeClr val="accent1">
                    <a:lumMod val="75000"/>
                  </a:schemeClr>
                </a:solidFill>
              </a:rPr>
              <a:t>Spitting</a:t>
            </a:r>
          </a:p>
          <a:p>
            <a:pPr marL="285750" indent="-285750">
              <a:buFont typeface="Arial" panose="020B0604020202020204" pitchFamily="34" charset="0"/>
              <a:buChar char="•"/>
            </a:pPr>
            <a:r>
              <a:rPr lang="en-GB" sz="1600" dirty="0">
                <a:solidFill>
                  <a:schemeClr val="accent1">
                    <a:lumMod val="75000"/>
                  </a:schemeClr>
                </a:solidFill>
              </a:rPr>
              <a:t>Nasal regurgitation</a:t>
            </a:r>
          </a:p>
          <a:p>
            <a:pPr marL="285750" indent="-285750">
              <a:buFont typeface="Arial" panose="020B0604020202020204" pitchFamily="34" charset="0"/>
              <a:buChar char="•"/>
            </a:pPr>
            <a:r>
              <a:rPr lang="en-GB" sz="1600" dirty="0">
                <a:solidFill>
                  <a:schemeClr val="accent1">
                    <a:lumMod val="75000"/>
                  </a:schemeClr>
                </a:solidFill>
              </a:rPr>
              <a:t>Chocking episodes</a:t>
            </a:r>
          </a:p>
          <a:p>
            <a:pPr marL="285750" indent="-285750">
              <a:buFont typeface="Arial" panose="020B0604020202020204" pitchFamily="34" charset="0"/>
              <a:buChar char="•"/>
            </a:pPr>
            <a:r>
              <a:rPr lang="en-GB" sz="1600" dirty="0">
                <a:solidFill>
                  <a:schemeClr val="accent1">
                    <a:lumMod val="75000"/>
                  </a:schemeClr>
                </a:solidFill>
              </a:rPr>
              <a:t>Eating non-food items </a:t>
            </a:r>
          </a:p>
          <a:p>
            <a:endParaRPr lang="en-GB" sz="1600" dirty="0">
              <a:solidFill>
                <a:schemeClr val="accent1">
                  <a:lumMod val="75000"/>
                </a:schemeClr>
              </a:solidFill>
            </a:endParaRPr>
          </a:p>
          <a:p>
            <a:r>
              <a:rPr lang="en-GB" sz="1600" dirty="0">
                <a:solidFill>
                  <a:schemeClr val="accent1">
                    <a:lumMod val="75000"/>
                  </a:schemeClr>
                </a:solidFill>
              </a:rPr>
              <a:t>These traits are particularly more difficult to manage given addition of a disability however it is important to try and manage these. Mealtime strategies although not for everyone may be useful here.</a:t>
            </a:r>
          </a:p>
          <a:p>
            <a:endParaRPr lang="en-GB" sz="1600" dirty="0">
              <a:solidFill>
                <a:schemeClr val="accent1">
                  <a:lumMod val="75000"/>
                </a:schemeClr>
              </a:solidFill>
            </a:endParaRPr>
          </a:p>
          <a:p>
            <a:endParaRPr lang="en-GB" sz="1600" dirty="0">
              <a:solidFill>
                <a:schemeClr val="accent1">
                  <a:lumMod val="75000"/>
                </a:schemeClr>
              </a:solidFill>
            </a:endParaRPr>
          </a:p>
        </p:txBody>
      </p:sp>
      <p:pic>
        <p:nvPicPr>
          <p:cNvPr id="3" name="Picture 2">
            <a:extLst>
              <a:ext uri="{FF2B5EF4-FFF2-40B4-BE49-F238E27FC236}">
                <a16:creationId xmlns:a16="http://schemas.microsoft.com/office/drawing/2014/main" id="{A70D1EAD-E940-4B97-B4F6-64E322F4A69C}"/>
              </a:ext>
            </a:extLst>
          </p:cNvPr>
          <p:cNvPicPr>
            <a:picLocks noChangeAspect="1"/>
          </p:cNvPicPr>
          <p:nvPr/>
        </p:nvPicPr>
        <p:blipFill>
          <a:blip r:embed="rId4"/>
          <a:stretch>
            <a:fillRect/>
          </a:stretch>
        </p:blipFill>
        <p:spPr>
          <a:xfrm>
            <a:off x="8138380" y="1965448"/>
            <a:ext cx="2261776" cy="2413122"/>
          </a:xfrm>
          <a:prstGeom prst="rect">
            <a:avLst/>
          </a:prstGeom>
        </p:spPr>
      </p:pic>
    </p:spTree>
    <p:custDataLst>
      <p:tags r:id="rId1"/>
    </p:custDataLst>
    <p:extLst>
      <p:ext uri="{BB962C8B-B14F-4D97-AF65-F5344CB8AC3E}">
        <p14:creationId xmlns:p14="http://schemas.microsoft.com/office/powerpoint/2010/main" val="291681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F77F16-5942-4288-9728-CC329AE3E84C}"/>
              </a:ext>
            </a:extLst>
          </p:cNvPr>
          <p:cNvSpPr/>
          <p:nvPr/>
        </p:nvSpPr>
        <p:spPr>
          <a:xfrm>
            <a:off x="620221" y="615462"/>
            <a:ext cx="10084777" cy="4770537"/>
          </a:xfrm>
          <a:prstGeom prst="rect">
            <a:avLst/>
          </a:prstGeom>
        </p:spPr>
        <p:txBody>
          <a:bodyPr wrap="square">
            <a:spAutoFit/>
          </a:bodyPr>
          <a:lstStyle/>
          <a:p>
            <a:r>
              <a:rPr lang="en-GB" sz="1600" dirty="0">
                <a:solidFill>
                  <a:schemeClr val="accent1">
                    <a:lumMod val="75000"/>
                  </a:schemeClr>
                </a:solidFill>
              </a:rPr>
              <a:t>Food and fluid modification is very common in the management of dysphagia in the adult ID client group, but there are alternative strategies which can be useful.</a:t>
            </a:r>
          </a:p>
          <a:p>
            <a:endParaRPr lang="en-GB" sz="1600" dirty="0">
              <a:solidFill>
                <a:schemeClr val="accent1">
                  <a:lumMod val="75000"/>
                </a:schemeClr>
              </a:solidFill>
            </a:endParaRPr>
          </a:p>
          <a:p>
            <a:r>
              <a:rPr lang="en-GB" sz="1600" dirty="0">
                <a:solidFill>
                  <a:schemeClr val="accent1">
                    <a:lumMod val="75000"/>
                  </a:schemeClr>
                </a:solidFill>
              </a:rPr>
              <a:t>It is </a:t>
            </a:r>
            <a:r>
              <a:rPr lang="en-GB" sz="1600" b="1" u="sng" dirty="0">
                <a:solidFill>
                  <a:schemeClr val="accent1">
                    <a:lumMod val="75000"/>
                  </a:schemeClr>
                </a:solidFill>
              </a:rPr>
              <a:t>VERY</a:t>
            </a:r>
            <a:r>
              <a:rPr lang="en-GB" sz="1600" dirty="0">
                <a:solidFill>
                  <a:schemeClr val="accent1">
                    <a:lumMod val="75000"/>
                  </a:schemeClr>
                </a:solidFill>
              </a:rPr>
              <a:t> important to consult your speech and language therapist or pathologist before implementing any strategies.</a:t>
            </a:r>
          </a:p>
          <a:p>
            <a:endParaRPr lang="en-GB" sz="1600" dirty="0">
              <a:solidFill>
                <a:schemeClr val="accent1">
                  <a:lumMod val="75000"/>
                </a:schemeClr>
              </a:solidFill>
            </a:endParaRPr>
          </a:p>
          <a:p>
            <a:r>
              <a:rPr lang="en-GB" sz="1600" dirty="0">
                <a:solidFill>
                  <a:schemeClr val="accent1">
                    <a:lumMod val="75000"/>
                  </a:schemeClr>
                </a:solidFill>
              </a:rPr>
              <a:t>Example strategies may be:</a:t>
            </a:r>
          </a:p>
          <a:p>
            <a:endParaRPr lang="en-GB" sz="1600" dirty="0">
              <a:solidFill>
                <a:schemeClr val="accent1">
                  <a:lumMod val="75000"/>
                </a:schemeClr>
              </a:solidFill>
            </a:endParaRPr>
          </a:p>
          <a:p>
            <a:pPr marL="285750" indent="-285750">
              <a:buFont typeface="Courier New" panose="02070309020205020404" pitchFamily="49" charset="0"/>
              <a:buChar char="o"/>
            </a:pPr>
            <a:r>
              <a:rPr lang="en-GB" sz="1600" dirty="0">
                <a:solidFill>
                  <a:schemeClr val="accent1">
                    <a:lumMod val="75000"/>
                  </a:schemeClr>
                </a:solidFill>
              </a:rPr>
              <a:t>Maintain a calm, quiet environment.</a:t>
            </a:r>
          </a:p>
          <a:p>
            <a:pPr marL="285750" indent="-285750">
              <a:buFont typeface="Courier New" panose="02070309020205020404" pitchFamily="49" charset="0"/>
              <a:buChar char="o"/>
            </a:pPr>
            <a:r>
              <a:rPr lang="en-GB" sz="1600" dirty="0">
                <a:solidFill>
                  <a:schemeClr val="accent1">
                    <a:lumMod val="75000"/>
                  </a:schemeClr>
                </a:solidFill>
              </a:rPr>
              <a:t>A visual timetable of when meals are due.</a:t>
            </a:r>
          </a:p>
          <a:p>
            <a:pPr marL="285750" indent="-285750">
              <a:buFont typeface="Courier New" panose="02070309020205020404" pitchFamily="49" charset="0"/>
              <a:buChar char="o"/>
            </a:pPr>
            <a:r>
              <a:rPr lang="en-GB" sz="1600" dirty="0">
                <a:solidFill>
                  <a:schemeClr val="accent1">
                    <a:lumMod val="75000"/>
                  </a:schemeClr>
                </a:solidFill>
              </a:rPr>
              <a:t>Reduce or remove distractions at mealtimes.</a:t>
            </a:r>
          </a:p>
          <a:p>
            <a:pPr marL="285750" indent="-285750">
              <a:buFont typeface="Courier New" panose="02070309020205020404" pitchFamily="49" charset="0"/>
              <a:buChar char="o"/>
            </a:pPr>
            <a:r>
              <a:rPr lang="en-GB" sz="1600" dirty="0">
                <a:solidFill>
                  <a:schemeClr val="accent1">
                    <a:lumMod val="75000"/>
                  </a:schemeClr>
                </a:solidFill>
              </a:rPr>
              <a:t>Use visual prompts to eat slowly and take small mouthfuls.</a:t>
            </a:r>
          </a:p>
          <a:p>
            <a:pPr marL="285750" indent="-285750">
              <a:buFont typeface="Courier New" panose="02070309020205020404" pitchFamily="49" charset="0"/>
              <a:buChar char="o"/>
            </a:pPr>
            <a:r>
              <a:rPr lang="en-GB" sz="1600" dirty="0">
                <a:solidFill>
                  <a:schemeClr val="accent1">
                    <a:lumMod val="75000"/>
                  </a:schemeClr>
                </a:solidFill>
              </a:rPr>
              <a:t>Fast or impulsive eaters could be given small portions which are replenished throughout the meal.</a:t>
            </a:r>
          </a:p>
          <a:p>
            <a:pPr marL="285750" indent="-285750">
              <a:buFont typeface="Courier New" panose="02070309020205020404" pitchFamily="49" charset="0"/>
              <a:buChar char="o"/>
            </a:pPr>
            <a:r>
              <a:rPr lang="en-GB" sz="1600" dirty="0">
                <a:solidFill>
                  <a:schemeClr val="accent1">
                    <a:lumMod val="75000"/>
                  </a:schemeClr>
                </a:solidFill>
              </a:rPr>
              <a:t>Hand over hand guidance can encourage slower eating.</a:t>
            </a:r>
          </a:p>
          <a:p>
            <a:pPr marL="285750" indent="-285750">
              <a:buFont typeface="Courier New" panose="02070309020205020404" pitchFamily="49" charset="0"/>
              <a:buChar char="o"/>
            </a:pPr>
            <a:r>
              <a:rPr lang="en-GB" sz="1600" dirty="0">
                <a:solidFill>
                  <a:schemeClr val="accent1">
                    <a:lumMod val="75000"/>
                  </a:schemeClr>
                </a:solidFill>
              </a:rPr>
              <a:t>Volume control beakers or </a:t>
            </a:r>
            <a:r>
              <a:rPr lang="en-GB" sz="1600" dirty="0" err="1">
                <a:solidFill>
                  <a:schemeClr val="accent1">
                    <a:lumMod val="75000"/>
                  </a:schemeClr>
                </a:solidFill>
              </a:rPr>
              <a:t>valved</a:t>
            </a:r>
            <a:r>
              <a:rPr lang="en-GB" sz="1600" dirty="0">
                <a:solidFill>
                  <a:schemeClr val="accent1">
                    <a:lumMod val="75000"/>
                  </a:schemeClr>
                </a:solidFill>
              </a:rPr>
              <a:t> straws (to ensure control) can help towards smaller sip sizes.</a:t>
            </a:r>
          </a:p>
          <a:p>
            <a:pPr marL="285750" indent="-285750">
              <a:buFont typeface="Courier New" panose="02070309020205020404" pitchFamily="49" charset="0"/>
              <a:buChar char="o"/>
            </a:pPr>
            <a:r>
              <a:rPr lang="en-GB" sz="1600" dirty="0">
                <a:solidFill>
                  <a:schemeClr val="accent1">
                    <a:lumMod val="75000"/>
                  </a:schemeClr>
                </a:solidFill>
              </a:rPr>
              <a:t>Other utensils, plates or place settings can help with specific needs.</a:t>
            </a:r>
          </a:p>
          <a:p>
            <a:r>
              <a:rPr lang="en-GB" sz="1600" dirty="0">
                <a:solidFill>
                  <a:schemeClr val="accent1">
                    <a:lumMod val="75000"/>
                  </a:schemeClr>
                </a:solidFill>
              </a:rPr>
              <a:t>                  - For example – Non-slip mats or plates, weighted cutlery and so on.</a:t>
            </a:r>
          </a:p>
          <a:p>
            <a:endParaRPr lang="en-GB" sz="1600" dirty="0">
              <a:solidFill>
                <a:schemeClr val="accent1">
                  <a:lumMod val="75000"/>
                </a:schemeClr>
              </a:solidFill>
            </a:endParaRPr>
          </a:p>
          <a:p>
            <a:endParaRPr lang="en-GB" sz="1600" dirty="0">
              <a:solidFill>
                <a:schemeClr val="accent1">
                  <a:lumMod val="75000"/>
                </a:schemeClr>
              </a:solidFill>
            </a:endParaRPr>
          </a:p>
          <a:p>
            <a:endParaRPr lang="en-GB" sz="1600" dirty="0">
              <a:solidFill>
                <a:schemeClr val="accent1">
                  <a:lumMod val="75000"/>
                </a:schemeClr>
              </a:solidFill>
            </a:endParaRPr>
          </a:p>
        </p:txBody>
      </p:sp>
      <p:pic>
        <p:nvPicPr>
          <p:cNvPr id="4" name="Picture 3">
            <a:extLst>
              <a:ext uri="{FF2B5EF4-FFF2-40B4-BE49-F238E27FC236}">
                <a16:creationId xmlns:a16="http://schemas.microsoft.com/office/drawing/2014/main" id="{D0EF304D-F050-4345-AA23-3FA3662B2F4F}"/>
              </a:ext>
            </a:extLst>
          </p:cNvPr>
          <p:cNvPicPr>
            <a:picLocks noChangeAspect="1"/>
          </p:cNvPicPr>
          <p:nvPr/>
        </p:nvPicPr>
        <p:blipFill>
          <a:blip r:embed="rId4"/>
          <a:stretch>
            <a:fillRect/>
          </a:stretch>
        </p:blipFill>
        <p:spPr>
          <a:xfrm>
            <a:off x="9328637" y="1874694"/>
            <a:ext cx="768887" cy="931984"/>
          </a:xfrm>
          <a:prstGeom prst="rect">
            <a:avLst/>
          </a:prstGeom>
        </p:spPr>
      </p:pic>
      <p:pic>
        <p:nvPicPr>
          <p:cNvPr id="5" name="Picture 4">
            <a:extLst>
              <a:ext uri="{FF2B5EF4-FFF2-40B4-BE49-F238E27FC236}">
                <a16:creationId xmlns:a16="http://schemas.microsoft.com/office/drawing/2014/main" id="{683EE457-EF82-462E-B233-4E61BA1A4DEE}"/>
              </a:ext>
            </a:extLst>
          </p:cNvPr>
          <p:cNvPicPr>
            <a:picLocks noChangeAspect="1"/>
          </p:cNvPicPr>
          <p:nvPr/>
        </p:nvPicPr>
        <p:blipFill>
          <a:blip r:embed="rId5"/>
          <a:stretch>
            <a:fillRect/>
          </a:stretch>
        </p:blipFill>
        <p:spPr>
          <a:xfrm>
            <a:off x="10339351" y="1874694"/>
            <a:ext cx="1354822" cy="936259"/>
          </a:xfrm>
          <a:prstGeom prst="rect">
            <a:avLst/>
          </a:prstGeom>
        </p:spPr>
      </p:pic>
      <p:pic>
        <p:nvPicPr>
          <p:cNvPr id="6" name="Picture 5">
            <a:extLst>
              <a:ext uri="{FF2B5EF4-FFF2-40B4-BE49-F238E27FC236}">
                <a16:creationId xmlns:a16="http://schemas.microsoft.com/office/drawing/2014/main" id="{FC47A286-3556-4875-B624-8F35BD9BA847}"/>
              </a:ext>
            </a:extLst>
          </p:cNvPr>
          <p:cNvPicPr>
            <a:picLocks noChangeAspect="1"/>
          </p:cNvPicPr>
          <p:nvPr/>
        </p:nvPicPr>
        <p:blipFill>
          <a:blip r:embed="rId6"/>
          <a:stretch>
            <a:fillRect/>
          </a:stretch>
        </p:blipFill>
        <p:spPr>
          <a:xfrm>
            <a:off x="9410115" y="2806678"/>
            <a:ext cx="1214949" cy="1160951"/>
          </a:xfrm>
          <a:prstGeom prst="rect">
            <a:avLst/>
          </a:prstGeom>
        </p:spPr>
      </p:pic>
      <p:pic>
        <p:nvPicPr>
          <p:cNvPr id="7" name="Picture 6">
            <a:extLst>
              <a:ext uri="{FF2B5EF4-FFF2-40B4-BE49-F238E27FC236}">
                <a16:creationId xmlns:a16="http://schemas.microsoft.com/office/drawing/2014/main" id="{0FB9C2DD-ABDB-45A8-87D1-BF7274650495}"/>
              </a:ext>
            </a:extLst>
          </p:cNvPr>
          <p:cNvPicPr>
            <a:picLocks noChangeAspect="1"/>
          </p:cNvPicPr>
          <p:nvPr/>
        </p:nvPicPr>
        <p:blipFill>
          <a:blip r:embed="rId7"/>
          <a:stretch>
            <a:fillRect/>
          </a:stretch>
        </p:blipFill>
        <p:spPr>
          <a:xfrm>
            <a:off x="10625064" y="2806678"/>
            <a:ext cx="1214948" cy="1008226"/>
          </a:xfrm>
          <a:prstGeom prst="rect">
            <a:avLst/>
          </a:prstGeom>
        </p:spPr>
      </p:pic>
      <p:pic>
        <p:nvPicPr>
          <p:cNvPr id="8" name="Picture 7">
            <a:extLst>
              <a:ext uri="{FF2B5EF4-FFF2-40B4-BE49-F238E27FC236}">
                <a16:creationId xmlns:a16="http://schemas.microsoft.com/office/drawing/2014/main" id="{52F8E2AB-38D4-4C1B-9660-025ED7D7C423}"/>
              </a:ext>
            </a:extLst>
          </p:cNvPr>
          <p:cNvPicPr>
            <a:picLocks noChangeAspect="1"/>
          </p:cNvPicPr>
          <p:nvPr/>
        </p:nvPicPr>
        <p:blipFill>
          <a:blip r:embed="rId8"/>
          <a:stretch>
            <a:fillRect/>
          </a:stretch>
        </p:blipFill>
        <p:spPr>
          <a:xfrm>
            <a:off x="9490050" y="4057118"/>
            <a:ext cx="1214948" cy="892289"/>
          </a:xfrm>
          <a:prstGeom prst="rect">
            <a:avLst/>
          </a:prstGeom>
        </p:spPr>
      </p:pic>
      <p:pic>
        <p:nvPicPr>
          <p:cNvPr id="9" name="Picture 8">
            <a:extLst>
              <a:ext uri="{FF2B5EF4-FFF2-40B4-BE49-F238E27FC236}">
                <a16:creationId xmlns:a16="http://schemas.microsoft.com/office/drawing/2014/main" id="{B46929AE-5BE1-4EE7-A808-8D7EEA1427BC}"/>
              </a:ext>
            </a:extLst>
          </p:cNvPr>
          <p:cNvPicPr>
            <a:picLocks noChangeAspect="1"/>
          </p:cNvPicPr>
          <p:nvPr/>
        </p:nvPicPr>
        <p:blipFill rotWithShape="1">
          <a:blip r:embed="rId9"/>
          <a:srcRect l="10092"/>
          <a:stretch/>
        </p:blipFill>
        <p:spPr>
          <a:xfrm>
            <a:off x="10634822" y="3851172"/>
            <a:ext cx="1250386" cy="1079988"/>
          </a:xfrm>
          <a:prstGeom prst="rect">
            <a:avLst/>
          </a:prstGeom>
        </p:spPr>
      </p:pic>
    </p:spTree>
    <p:custDataLst>
      <p:tags r:id="rId1"/>
    </p:custDataLst>
    <p:extLst>
      <p:ext uri="{BB962C8B-B14F-4D97-AF65-F5344CB8AC3E}">
        <p14:creationId xmlns:p14="http://schemas.microsoft.com/office/powerpoint/2010/main" val="4216067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3B0F5E-3163-41A8-9A65-8590606C297D}"/>
              </a:ext>
            </a:extLst>
          </p:cNvPr>
          <p:cNvSpPr/>
          <p:nvPr/>
        </p:nvSpPr>
        <p:spPr>
          <a:xfrm>
            <a:off x="879231" y="392627"/>
            <a:ext cx="11473962" cy="5201424"/>
          </a:xfrm>
          <a:prstGeom prst="rect">
            <a:avLst/>
          </a:prstGeom>
        </p:spPr>
        <p:txBody>
          <a:bodyPr wrap="square">
            <a:spAutoFit/>
          </a:bodyPr>
          <a:lstStyle/>
          <a:p>
            <a:r>
              <a:rPr lang="en-GB" b="1" u="sng" dirty="0">
                <a:solidFill>
                  <a:schemeClr val="accent1">
                    <a:lumMod val="75000"/>
                  </a:schemeClr>
                </a:solidFill>
              </a:rPr>
              <a:t>OTHER TIPS</a:t>
            </a:r>
          </a:p>
          <a:p>
            <a:endParaRPr lang="en-GB" b="1" u="sng" dirty="0">
              <a:solidFill>
                <a:schemeClr val="accent1">
                  <a:lumMod val="75000"/>
                </a:schemeClr>
              </a:solidFill>
            </a:endParaRPr>
          </a:p>
          <a:p>
            <a:pPr marL="285750" indent="-285750">
              <a:buFont typeface="Courier New" panose="02070309020205020404" pitchFamily="49" charset="0"/>
              <a:buChar char="o"/>
            </a:pPr>
            <a:r>
              <a:rPr lang="en-GB" sz="1600" dirty="0">
                <a:solidFill>
                  <a:schemeClr val="accent1">
                    <a:lumMod val="75000"/>
                  </a:schemeClr>
                </a:solidFill>
              </a:rPr>
              <a:t>Offer a small spoon to reduce the size of mouthfuls</a:t>
            </a:r>
          </a:p>
          <a:p>
            <a:pPr marL="285750" indent="-285750">
              <a:buFont typeface="Courier New" panose="02070309020205020404" pitchFamily="49" charset="0"/>
              <a:buChar char="o"/>
            </a:pPr>
            <a:r>
              <a:rPr lang="en-GB" sz="1600" dirty="0">
                <a:solidFill>
                  <a:schemeClr val="accent1">
                    <a:lumMod val="75000"/>
                  </a:schemeClr>
                </a:solidFill>
              </a:rPr>
              <a:t>Giving an empty spoon between mouthfuls can trigger a swallow</a:t>
            </a:r>
          </a:p>
          <a:p>
            <a:pPr marL="285750" indent="-285750">
              <a:buFont typeface="Courier New" panose="02070309020205020404" pitchFamily="49" charset="0"/>
              <a:buChar char="o"/>
            </a:pPr>
            <a:r>
              <a:rPr lang="en-GB" sz="1600" dirty="0">
                <a:solidFill>
                  <a:schemeClr val="accent1">
                    <a:lumMod val="75000"/>
                  </a:schemeClr>
                </a:solidFill>
              </a:rPr>
              <a:t>Give extremes of taste or temperature to increase a person's awareness of the food or drink in the mouth e.g. cold, sweet, warm etc.</a:t>
            </a:r>
          </a:p>
          <a:p>
            <a:pPr marL="285750" indent="-285750">
              <a:buFont typeface="Courier New" panose="02070309020205020404" pitchFamily="49" charset="0"/>
              <a:buChar char="o"/>
            </a:pPr>
            <a:r>
              <a:rPr lang="en-GB" sz="1600" dirty="0">
                <a:solidFill>
                  <a:schemeClr val="accent1">
                    <a:lumMod val="75000"/>
                  </a:schemeClr>
                </a:solidFill>
              </a:rPr>
              <a:t>A cold spoon can heighten oral awareness of the mouthful.</a:t>
            </a:r>
          </a:p>
          <a:p>
            <a:pPr marL="285750" indent="-285750">
              <a:buFont typeface="Courier New" panose="02070309020205020404" pitchFamily="49" charset="0"/>
              <a:buChar char="o"/>
            </a:pPr>
            <a:r>
              <a:rPr lang="en-GB" sz="1600" dirty="0">
                <a:solidFill>
                  <a:schemeClr val="accent1">
                    <a:lumMod val="75000"/>
                  </a:schemeClr>
                </a:solidFill>
              </a:rPr>
              <a:t>End the meal with fluids to wash down any remaining food.</a:t>
            </a:r>
          </a:p>
          <a:p>
            <a:pPr marL="285750" indent="-285750">
              <a:buFont typeface="Courier New" panose="02070309020205020404" pitchFamily="49" charset="0"/>
              <a:buChar char="o"/>
            </a:pPr>
            <a:r>
              <a:rPr lang="en-GB" sz="1600" dirty="0">
                <a:solidFill>
                  <a:schemeClr val="accent1">
                    <a:lumMod val="75000"/>
                  </a:schemeClr>
                </a:solidFill>
              </a:rPr>
              <a:t>After the meal ensure the mouth is completely empty including the cheeks.</a:t>
            </a:r>
          </a:p>
          <a:p>
            <a:pPr marL="285750" indent="-285750">
              <a:buFont typeface="Courier New" panose="02070309020205020404" pitchFamily="49" charset="0"/>
              <a:buChar char="o"/>
            </a:pPr>
            <a:r>
              <a:rPr lang="en-GB" sz="1600" dirty="0">
                <a:solidFill>
                  <a:schemeClr val="accent1">
                    <a:lumMod val="75000"/>
                  </a:schemeClr>
                </a:solidFill>
              </a:rPr>
              <a:t>Remaining upright for 30 minutes after a meal can help reduce reflux.</a:t>
            </a:r>
          </a:p>
          <a:p>
            <a:pPr marL="285750" indent="-285750">
              <a:buFont typeface="Courier New" panose="02070309020205020404" pitchFamily="49" charset="0"/>
              <a:buChar char="o"/>
            </a:pPr>
            <a:r>
              <a:rPr lang="en-GB" sz="1600" dirty="0">
                <a:solidFill>
                  <a:schemeClr val="accent1">
                    <a:lumMod val="75000"/>
                  </a:schemeClr>
                </a:solidFill>
              </a:rPr>
              <a:t>Individuals with intellectual disability (ID) often present with dysphagia, in particular sensory related dysphagia.</a:t>
            </a:r>
          </a:p>
          <a:p>
            <a:endParaRPr lang="en-GB" dirty="0">
              <a:solidFill>
                <a:schemeClr val="accent1">
                  <a:lumMod val="75000"/>
                </a:schemeClr>
              </a:solidFill>
            </a:endParaRPr>
          </a:p>
          <a:p>
            <a:endParaRPr lang="en-GB" dirty="0">
              <a:solidFill>
                <a:schemeClr val="accent1">
                  <a:lumMod val="75000"/>
                </a:schemeClr>
              </a:solidFill>
            </a:endParaRPr>
          </a:p>
          <a:p>
            <a:r>
              <a:rPr lang="en-GB" b="1" u="sng" dirty="0">
                <a:solidFill>
                  <a:schemeClr val="accent1">
                    <a:lumMod val="75000"/>
                  </a:schemeClr>
                </a:solidFill>
              </a:rPr>
              <a:t>Additional Information</a:t>
            </a:r>
          </a:p>
          <a:p>
            <a:endParaRPr lang="en-GB" sz="1600" b="1" u="sng" dirty="0">
              <a:solidFill>
                <a:schemeClr val="accent1">
                  <a:lumMod val="75000"/>
                </a:schemeClr>
              </a:solidFill>
            </a:endParaRPr>
          </a:p>
          <a:p>
            <a:pPr marL="285750" indent="-285750">
              <a:buFont typeface="Arial" panose="020B0604020202020204" pitchFamily="34" charset="0"/>
              <a:buChar char="•"/>
            </a:pPr>
            <a:r>
              <a:rPr lang="en-GB" sz="1600" dirty="0">
                <a:solidFill>
                  <a:schemeClr val="accent1">
                    <a:lumMod val="75000"/>
                  </a:schemeClr>
                </a:solidFill>
              </a:rPr>
              <a:t>If a person is at high risk of choking or dysphagia, they will need supervision for all their food and drink.</a:t>
            </a:r>
          </a:p>
          <a:p>
            <a:pPr marL="285750" indent="-285750">
              <a:buFont typeface="Arial" panose="020B0604020202020204" pitchFamily="34" charset="0"/>
              <a:buChar char="•"/>
            </a:pPr>
            <a:r>
              <a:rPr lang="en-GB" sz="1600" dirty="0">
                <a:solidFill>
                  <a:schemeClr val="accent1">
                    <a:lumMod val="75000"/>
                  </a:schemeClr>
                </a:solidFill>
              </a:rPr>
              <a:t>Specific guidelines on what to do in the event of choking should be readily available.</a:t>
            </a:r>
          </a:p>
          <a:p>
            <a:pPr marL="285750" indent="-285750">
              <a:buFont typeface="Arial" panose="020B0604020202020204" pitchFamily="34" charset="0"/>
              <a:buChar char="•"/>
            </a:pPr>
            <a:r>
              <a:rPr lang="en-GB" sz="1600" dirty="0">
                <a:solidFill>
                  <a:schemeClr val="accent1">
                    <a:lumMod val="75000"/>
                  </a:schemeClr>
                </a:solidFill>
              </a:rPr>
              <a:t>It is sometimes necessary to limit or restrict free access to food if there is a very high risk of choking.</a:t>
            </a:r>
          </a:p>
          <a:p>
            <a:pPr marL="285750" indent="-285750">
              <a:buFont typeface="Arial" panose="020B0604020202020204" pitchFamily="34" charset="0"/>
              <a:buChar char="•"/>
            </a:pPr>
            <a:r>
              <a:rPr lang="en-GB" sz="1600" dirty="0">
                <a:solidFill>
                  <a:schemeClr val="accent1">
                    <a:lumMod val="75000"/>
                  </a:schemeClr>
                </a:solidFill>
              </a:rPr>
              <a:t>Restrictions to a person's environment should only be put in place in very extreme circumstances, in consultation with healthcare staff and the family.</a:t>
            </a:r>
          </a:p>
          <a:p>
            <a:endParaRPr lang="en-GB" dirty="0"/>
          </a:p>
        </p:txBody>
      </p:sp>
    </p:spTree>
    <p:custDataLst>
      <p:tags r:id="rId1"/>
    </p:custDataLst>
    <p:extLst>
      <p:ext uri="{BB962C8B-B14F-4D97-AF65-F5344CB8AC3E}">
        <p14:creationId xmlns:p14="http://schemas.microsoft.com/office/powerpoint/2010/main" val="208217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25D75A-0C1F-4869-A859-7EC55CA5FFCA}"/>
              </a:ext>
            </a:extLst>
          </p:cNvPr>
          <p:cNvSpPr/>
          <p:nvPr/>
        </p:nvSpPr>
        <p:spPr>
          <a:xfrm>
            <a:off x="801565" y="412789"/>
            <a:ext cx="10588870" cy="6032421"/>
          </a:xfrm>
          <a:prstGeom prst="rect">
            <a:avLst/>
          </a:prstGeom>
        </p:spPr>
        <p:txBody>
          <a:bodyPr wrap="square">
            <a:spAutoFit/>
          </a:bodyPr>
          <a:lstStyle/>
          <a:p>
            <a:r>
              <a:rPr lang="en-GB" b="1" u="sng" dirty="0">
                <a:solidFill>
                  <a:schemeClr val="accent1">
                    <a:lumMod val="75000"/>
                  </a:schemeClr>
                </a:solidFill>
              </a:rPr>
              <a:t>INDEPENDENCE, AUTONOMY AND CHOICE MAKING</a:t>
            </a:r>
          </a:p>
          <a:p>
            <a:br>
              <a:rPr lang="en-GB" sz="1600" dirty="0">
                <a:solidFill>
                  <a:schemeClr val="accent1">
                    <a:lumMod val="75000"/>
                  </a:schemeClr>
                </a:solidFill>
              </a:rPr>
            </a:br>
            <a:r>
              <a:rPr lang="en-GB" sz="1600" dirty="0">
                <a:solidFill>
                  <a:schemeClr val="accent1">
                    <a:lumMod val="75000"/>
                  </a:schemeClr>
                </a:solidFill>
              </a:rPr>
              <a:t>A lot of these strategies involve controlling or limiting a person's interaction with their food or drink. This must be balanced with opportunities for independence.</a:t>
            </a:r>
          </a:p>
          <a:p>
            <a:endParaRPr lang="en-GB" sz="1600" dirty="0">
              <a:solidFill>
                <a:schemeClr val="accent1">
                  <a:lumMod val="75000"/>
                </a:schemeClr>
              </a:solidFill>
            </a:endParaRPr>
          </a:p>
          <a:p>
            <a:r>
              <a:rPr lang="en-GB" sz="1600" dirty="0">
                <a:solidFill>
                  <a:schemeClr val="accent1">
                    <a:lumMod val="75000"/>
                  </a:schemeClr>
                </a:solidFill>
              </a:rPr>
              <a:t>When assisting with a meal:</a:t>
            </a:r>
          </a:p>
          <a:p>
            <a:endParaRPr lang="en-GB" sz="1600" dirty="0">
              <a:solidFill>
                <a:schemeClr val="accent1">
                  <a:lumMod val="75000"/>
                </a:schemeClr>
              </a:solidFill>
            </a:endParaRPr>
          </a:p>
          <a:p>
            <a:pPr marL="285750" indent="-285750">
              <a:buFont typeface="Arial" panose="020B0604020202020204" pitchFamily="34" charset="0"/>
              <a:buChar char="•"/>
            </a:pPr>
            <a:r>
              <a:rPr lang="en-GB" sz="1600" dirty="0">
                <a:solidFill>
                  <a:schemeClr val="accent1">
                    <a:lumMod val="75000"/>
                  </a:schemeClr>
                </a:solidFill>
              </a:rPr>
              <a:t>Try waiting for an induction from the person that they are ready for the next mouthful. This allows them to be more involved in their meal and give them a sense of independence during the process.</a:t>
            </a:r>
          </a:p>
          <a:p>
            <a:pPr marL="285750" indent="-285750">
              <a:buFont typeface="Arial" panose="020B0604020202020204" pitchFamily="34" charset="0"/>
              <a:buChar char="•"/>
            </a:pPr>
            <a:r>
              <a:rPr lang="en-GB" sz="1600" dirty="0">
                <a:solidFill>
                  <a:schemeClr val="accent1">
                    <a:lumMod val="75000"/>
                  </a:schemeClr>
                </a:solidFill>
              </a:rPr>
              <a:t>Try to encourage and promote the person’s own abilities, skills and independence wherever possible. </a:t>
            </a:r>
          </a:p>
          <a:p>
            <a:pPr marL="285750" indent="-285750">
              <a:buFont typeface="Arial" panose="020B0604020202020204" pitchFamily="34" charset="0"/>
              <a:buChar char="•"/>
            </a:pPr>
            <a:endParaRPr lang="en-GB" sz="1600" dirty="0">
              <a:solidFill>
                <a:schemeClr val="accent1">
                  <a:lumMod val="75000"/>
                </a:schemeClr>
              </a:solidFill>
            </a:endParaRPr>
          </a:p>
          <a:p>
            <a:r>
              <a:rPr lang="en-GB" sz="1600" b="1" u="sng" dirty="0">
                <a:solidFill>
                  <a:schemeClr val="accent1">
                    <a:lumMod val="75000"/>
                  </a:schemeClr>
                </a:solidFill>
              </a:rPr>
              <a:t>Picture Menus</a:t>
            </a:r>
          </a:p>
          <a:p>
            <a:endParaRPr lang="en-GB" sz="1600" b="1" u="sng" dirty="0">
              <a:solidFill>
                <a:schemeClr val="accent1">
                  <a:lumMod val="75000"/>
                </a:schemeClr>
              </a:solidFill>
            </a:endParaRPr>
          </a:p>
          <a:p>
            <a:r>
              <a:rPr lang="en-GB" sz="1600" dirty="0">
                <a:solidFill>
                  <a:schemeClr val="accent1">
                    <a:lumMod val="75000"/>
                  </a:schemeClr>
                </a:solidFill>
              </a:rPr>
              <a:t>Picture menus are an important part of working with adults with ID.</a:t>
            </a:r>
          </a:p>
          <a:p>
            <a:endParaRPr lang="en-GB" sz="1600" dirty="0">
              <a:solidFill>
                <a:schemeClr val="accent1">
                  <a:lumMod val="75000"/>
                </a:schemeClr>
              </a:solidFill>
            </a:endParaRPr>
          </a:p>
          <a:p>
            <a:pPr marL="285750" indent="-285750">
              <a:buFont typeface="Courier New" panose="02070309020205020404" pitchFamily="49" charset="0"/>
              <a:buChar char="o"/>
            </a:pPr>
            <a:r>
              <a:rPr lang="en-GB" sz="1600" dirty="0">
                <a:solidFill>
                  <a:schemeClr val="accent1">
                    <a:lumMod val="75000"/>
                  </a:schemeClr>
                </a:solidFill>
              </a:rPr>
              <a:t>They need to be easy for everyone involved to use including those with different ways of communicating.</a:t>
            </a:r>
          </a:p>
          <a:p>
            <a:pPr marL="285750" indent="-285750">
              <a:buFont typeface="Courier New" panose="02070309020205020404" pitchFamily="49" charset="0"/>
              <a:buChar char="o"/>
            </a:pPr>
            <a:r>
              <a:rPr lang="en-GB" sz="1600" dirty="0">
                <a:solidFill>
                  <a:schemeClr val="accent1">
                    <a:lumMod val="75000"/>
                  </a:schemeClr>
                </a:solidFill>
              </a:rPr>
              <a:t>Take photographs of real-life menu items over a period and collating them into sections so that you have a picture bank for each individual mealtime. </a:t>
            </a:r>
          </a:p>
          <a:p>
            <a:pPr marL="285750" indent="-285750">
              <a:buFont typeface="Courier New" panose="02070309020205020404" pitchFamily="49" charset="0"/>
              <a:buChar char="o"/>
            </a:pPr>
            <a:r>
              <a:rPr lang="en-GB" sz="1600" dirty="0">
                <a:solidFill>
                  <a:schemeClr val="accent1">
                    <a:lumMod val="75000"/>
                  </a:schemeClr>
                </a:solidFill>
              </a:rPr>
              <a:t>If the options available are limited, or if too many pictures would be confusing, relevant pictures could be given as a choice.</a:t>
            </a:r>
          </a:p>
          <a:p>
            <a:pPr marL="285750" indent="-285750">
              <a:buFont typeface="Courier New" panose="02070309020205020404" pitchFamily="49" charset="0"/>
              <a:buChar char="o"/>
            </a:pPr>
            <a:r>
              <a:rPr lang="en-GB" sz="1600" dirty="0">
                <a:solidFill>
                  <a:schemeClr val="accent1">
                    <a:lumMod val="75000"/>
                  </a:schemeClr>
                </a:solidFill>
              </a:rPr>
              <a:t>Choice making for adults with ID may be verbal, point/hand signals , eye gaze or via a communication device/choice board.</a:t>
            </a:r>
          </a:p>
          <a:p>
            <a:pPr marL="285750" indent="-285750">
              <a:buFont typeface="Courier New" panose="02070309020205020404" pitchFamily="49" charset="0"/>
              <a:buChar char="o"/>
            </a:pPr>
            <a:r>
              <a:rPr lang="en-GB" sz="1600" dirty="0">
                <a:solidFill>
                  <a:schemeClr val="accent1">
                    <a:lumMod val="75000"/>
                  </a:schemeClr>
                </a:solidFill>
              </a:rPr>
              <a:t>It is important that the menu format matches that of the persons communication style and ability.</a:t>
            </a:r>
          </a:p>
          <a:p>
            <a:endParaRPr lang="en-GB" sz="1600" dirty="0">
              <a:solidFill>
                <a:schemeClr val="accent1">
                  <a:lumMod val="75000"/>
                </a:schemeClr>
              </a:solidFill>
            </a:endParaRPr>
          </a:p>
          <a:p>
            <a:endParaRPr lang="en-GB" sz="1600" dirty="0">
              <a:solidFill>
                <a:schemeClr val="accent1">
                  <a:lumMod val="75000"/>
                </a:schemeClr>
              </a:solidFill>
            </a:endParaRPr>
          </a:p>
        </p:txBody>
      </p:sp>
      <p:pic>
        <p:nvPicPr>
          <p:cNvPr id="3" name="Picture 2">
            <a:extLst>
              <a:ext uri="{FF2B5EF4-FFF2-40B4-BE49-F238E27FC236}">
                <a16:creationId xmlns:a16="http://schemas.microsoft.com/office/drawing/2014/main" id="{328EC51F-6A0B-4CE3-B45A-1E15C906A9A7}"/>
              </a:ext>
            </a:extLst>
          </p:cNvPr>
          <p:cNvPicPr>
            <a:picLocks noChangeAspect="1"/>
          </p:cNvPicPr>
          <p:nvPr/>
        </p:nvPicPr>
        <p:blipFill>
          <a:blip r:embed="rId4"/>
          <a:stretch>
            <a:fillRect/>
          </a:stretch>
        </p:blipFill>
        <p:spPr>
          <a:xfrm>
            <a:off x="10357647" y="2980593"/>
            <a:ext cx="1318230" cy="1410737"/>
          </a:xfrm>
          <a:prstGeom prst="rect">
            <a:avLst/>
          </a:prstGeom>
        </p:spPr>
      </p:pic>
    </p:spTree>
    <p:custDataLst>
      <p:tags r:id="rId1"/>
    </p:custDataLst>
    <p:extLst>
      <p:ext uri="{BB962C8B-B14F-4D97-AF65-F5344CB8AC3E}">
        <p14:creationId xmlns:p14="http://schemas.microsoft.com/office/powerpoint/2010/main" val="2438535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26F8D8-56F6-43C5-9412-B16050EFC4B6}"/>
              </a:ext>
            </a:extLst>
          </p:cNvPr>
          <p:cNvSpPr/>
          <p:nvPr/>
        </p:nvSpPr>
        <p:spPr>
          <a:xfrm>
            <a:off x="867507" y="560420"/>
            <a:ext cx="10245969" cy="4524315"/>
          </a:xfrm>
          <a:prstGeom prst="rect">
            <a:avLst/>
          </a:prstGeom>
        </p:spPr>
        <p:txBody>
          <a:bodyPr wrap="square">
            <a:spAutoFit/>
          </a:bodyPr>
          <a:lstStyle/>
          <a:p>
            <a:r>
              <a:rPr lang="en-GB" sz="1600" dirty="0">
                <a:solidFill>
                  <a:schemeClr val="accent1">
                    <a:lumMod val="75000"/>
                  </a:schemeClr>
                </a:solidFill>
              </a:rPr>
              <a:t>The impact of dysphagia and the things we do to manage it on the quality of a person's life is an issue that should be at the forefront of the minds of those working with the adult ID client group.</a:t>
            </a:r>
          </a:p>
          <a:p>
            <a:endParaRPr lang="en-GB" sz="1600" dirty="0">
              <a:solidFill>
                <a:schemeClr val="accent1">
                  <a:lumMod val="75000"/>
                </a:schemeClr>
              </a:solidFill>
            </a:endParaRPr>
          </a:p>
          <a:p>
            <a:pPr marL="285750" indent="-285750">
              <a:buFont typeface="Courier New" panose="02070309020205020404" pitchFamily="49" charset="0"/>
              <a:buChar char="o"/>
            </a:pPr>
            <a:r>
              <a:rPr lang="en-GB" sz="1600" dirty="0">
                <a:solidFill>
                  <a:schemeClr val="accent1">
                    <a:lumMod val="75000"/>
                  </a:schemeClr>
                </a:solidFill>
              </a:rPr>
              <a:t>Mealtimes should be a social and pleasurable activity.</a:t>
            </a:r>
          </a:p>
          <a:p>
            <a:pPr marL="285750" indent="-285750">
              <a:buFont typeface="Courier New" panose="02070309020205020404" pitchFamily="49" charset="0"/>
              <a:buChar char="o"/>
            </a:pPr>
            <a:r>
              <a:rPr lang="en-GB" sz="1600" dirty="0">
                <a:solidFill>
                  <a:schemeClr val="accent1">
                    <a:lumMod val="75000"/>
                  </a:schemeClr>
                </a:solidFill>
              </a:rPr>
              <a:t>Mealtime should not be viewed simply as a task for the caregiver. </a:t>
            </a:r>
          </a:p>
          <a:p>
            <a:pPr marL="285750" indent="-285750">
              <a:buFont typeface="Courier New" panose="02070309020205020404" pitchFamily="49" charset="0"/>
              <a:buChar char="o"/>
            </a:pPr>
            <a:r>
              <a:rPr lang="en-GB" sz="1600" dirty="0">
                <a:solidFill>
                  <a:schemeClr val="accent1">
                    <a:lumMod val="75000"/>
                  </a:schemeClr>
                </a:solidFill>
              </a:rPr>
              <a:t>Mealtime should be as close to what is considered normal as possible.</a:t>
            </a:r>
          </a:p>
          <a:p>
            <a:pPr marL="285750" indent="-285750">
              <a:buFont typeface="Courier New" panose="02070309020205020404" pitchFamily="49" charset="0"/>
              <a:buChar char="o"/>
            </a:pPr>
            <a:r>
              <a:rPr lang="en-GB" sz="1600" dirty="0">
                <a:solidFill>
                  <a:schemeClr val="accent1">
                    <a:lumMod val="75000"/>
                  </a:schemeClr>
                </a:solidFill>
              </a:rPr>
              <a:t>Protect the persons safety and respect the persons autonomy.</a:t>
            </a:r>
          </a:p>
          <a:p>
            <a:pPr marL="285750" indent="-285750">
              <a:buFont typeface="Courier New" panose="02070309020205020404" pitchFamily="49" charset="0"/>
              <a:buChar char="o"/>
            </a:pPr>
            <a:endParaRPr lang="en-GB" sz="1600" dirty="0">
              <a:solidFill>
                <a:schemeClr val="accent1">
                  <a:lumMod val="75000"/>
                </a:schemeClr>
              </a:solidFill>
            </a:endParaRPr>
          </a:p>
          <a:p>
            <a:endParaRPr lang="en-GB" sz="1600" dirty="0">
              <a:solidFill>
                <a:schemeClr val="accent1">
                  <a:lumMod val="75000"/>
                </a:schemeClr>
              </a:solidFill>
            </a:endParaRPr>
          </a:p>
          <a:p>
            <a:endParaRPr lang="en-GB" sz="1600" dirty="0">
              <a:solidFill>
                <a:schemeClr val="accent1">
                  <a:lumMod val="75000"/>
                </a:schemeClr>
              </a:solidFill>
            </a:endParaRPr>
          </a:p>
          <a:p>
            <a:endParaRPr lang="en-GB" sz="1600" dirty="0">
              <a:solidFill>
                <a:schemeClr val="accent1">
                  <a:lumMod val="75000"/>
                </a:schemeClr>
              </a:solidFill>
            </a:endParaRPr>
          </a:p>
          <a:p>
            <a:endParaRPr lang="en-GB" sz="1600" dirty="0">
              <a:solidFill>
                <a:schemeClr val="accent1">
                  <a:lumMod val="75000"/>
                </a:schemeClr>
              </a:solidFill>
            </a:endParaRPr>
          </a:p>
          <a:p>
            <a:endParaRPr lang="en-GB" sz="1600" dirty="0">
              <a:solidFill>
                <a:schemeClr val="accent1">
                  <a:lumMod val="75000"/>
                </a:schemeClr>
              </a:solidFill>
            </a:endParaRPr>
          </a:p>
          <a:p>
            <a:endParaRPr lang="en-GB" sz="1600" dirty="0">
              <a:solidFill>
                <a:schemeClr val="accent1">
                  <a:lumMod val="75000"/>
                </a:schemeClr>
              </a:solidFill>
            </a:endParaRPr>
          </a:p>
          <a:p>
            <a:endParaRPr lang="en-GB" sz="1600" dirty="0">
              <a:solidFill>
                <a:schemeClr val="accent1">
                  <a:lumMod val="75000"/>
                </a:schemeClr>
              </a:solidFill>
            </a:endParaRPr>
          </a:p>
          <a:p>
            <a:endParaRPr lang="en-GB" sz="1600" dirty="0">
              <a:solidFill>
                <a:schemeClr val="accent1">
                  <a:lumMod val="75000"/>
                </a:schemeClr>
              </a:solidFill>
            </a:endParaRPr>
          </a:p>
          <a:p>
            <a:endParaRPr lang="en-GB" sz="1600" dirty="0">
              <a:solidFill>
                <a:schemeClr val="accent1">
                  <a:lumMod val="75000"/>
                </a:schemeClr>
              </a:solidFill>
            </a:endParaRPr>
          </a:p>
          <a:p>
            <a:endParaRPr lang="en-GB" sz="1600" dirty="0">
              <a:solidFill>
                <a:schemeClr val="accent1">
                  <a:lumMod val="75000"/>
                </a:schemeClr>
              </a:solidFill>
            </a:endParaRPr>
          </a:p>
        </p:txBody>
      </p:sp>
    </p:spTree>
    <p:custDataLst>
      <p:tags r:id="rId1"/>
    </p:custDataLst>
    <p:extLst>
      <p:ext uri="{BB962C8B-B14F-4D97-AF65-F5344CB8AC3E}">
        <p14:creationId xmlns:p14="http://schemas.microsoft.com/office/powerpoint/2010/main" val="1069903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CDB543-4903-4F1D-9511-32DBAE1F54E5}"/>
              </a:ext>
            </a:extLst>
          </p:cNvPr>
          <p:cNvSpPr/>
          <p:nvPr/>
        </p:nvSpPr>
        <p:spPr>
          <a:xfrm>
            <a:off x="694593" y="580265"/>
            <a:ext cx="10939736" cy="5416868"/>
          </a:xfrm>
          <a:prstGeom prst="rect">
            <a:avLst/>
          </a:prstGeom>
        </p:spPr>
        <p:txBody>
          <a:bodyPr wrap="square">
            <a:spAutoFit/>
          </a:bodyPr>
          <a:lstStyle/>
          <a:p>
            <a:r>
              <a:rPr lang="en-GB" b="1" u="sng" dirty="0">
                <a:solidFill>
                  <a:schemeClr val="accent1">
                    <a:lumMod val="75000"/>
                  </a:schemeClr>
                </a:solidFill>
              </a:rPr>
              <a:t>MEDICATION &amp; DYSPHAGIA</a:t>
            </a:r>
          </a:p>
          <a:p>
            <a:endParaRPr lang="en-GB" b="1" u="sng" dirty="0">
              <a:solidFill>
                <a:schemeClr val="accent1">
                  <a:lumMod val="75000"/>
                </a:schemeClr>
              </a:solidFill>
            </a:endParaRPr>
          </a:p>
          <a:p>
            <a:r>
              <a:rPr lang="en-GB" b="1" dirty="0">
                <a:solidFill>
                  <a:schemeClr val="accent1">
                    <a:lumMod val="75000"/>
                  </a:schemeClr>
                </a:solidFill>
              </a:rPr>
              <a:t>Medication &amp; Swallowing Risks</a:t>
            </a:r>
          </a:p>
          <a:p>
            <a:endParaRPr lang="en-GB" sz="1600" b="1" dirty="0">
              <a:solidFill>
                <a:schemeClr val="accent1">
                  <a:lumMod val="75000"/>
                </a:schemeClr>
              </a:solidFill>
            </a:endParaRPr>
          </a:p>
          <a:p>
            <a:r>
              <a:rPr lang="en-GB" sz="1600" dirty="0">
                <a:solidFill>
                  <a:schemeClr val="accent1">
                    <a:lumMod val="75000"/>
                  </a:schemeClr>
                </a:solidFill>
              </a:rPr>
              <a:t>Medication for some conditions can cause:</a:t>
            </a:r>
          </a:p>
          <a:p>
            <a:endParaRPr lang="en-GB" sz="1600" dirty="0">
              <a:solidFill>
                <a:schemeClr val="accent1">
                  <a:lumMod val="75000"/>
                </a:schemeClr>
              </a:solidFill>
            </a:endParaRPr>
          </a:p>
          <a:p>
            <a:pPr marL="285750" indent="-285750">
              <a:buFont typeface="Arial" panose="020B0604020202020204" pitchFamily="34" charset="0"/>
              <a:buChar char="•"/>
            </a:pPr>
            <a:r>
              <a:rPr lang="en-GB" sz="1600" dirty="0">
                <a:solidFill>
                  <a:schemeClr val="accent1">
                    <a:lumMod val="75000"/>
                  </a:schemeClr>
                </a:solidFill>
              </a:rPr>
              <a:t>Dry mouth</a:t>
            </a:r>
          </a:p>
          <a:p>
            <a:pPr marL="285750" indent="-285750">
              <a:buFont typeface="Arial" panose="020B0604020202020204" pitchFamily="34" charset="0"/>
              <a:buChar char="•"/>
            </a:pPr>
            <a:r>
              <a:rPr lang="en-GB" sz="1600" dirty="0">
                <a:solidFill>
                  <a:schemeClr val="accent1">
                    <a:lumMod val="75000"/>
                  </a:schemeClr>
                </a:solidFill>
              </a:rPr>
              <a:t>Drowsiness</a:t>
            </a:r>
          </a:p>
          <a:p>
            <a:pPr marL="285750" indent="-285750">
              <a:buFont typeface="Arial" panose="020B0604020202020204" pitchFamily="34" charset="0"/>
              <a:buChar char="•"/>
            </a:pPr>
            <a:r>
              <a:rPr lang="en-GB" sz="1600" dirty="0">
                <a:solidFill>
                  <a:schemeClr val="accent1">
                    <a:lumMod val="75000"/>
                  </a:schemeClr>
                </a:solidFill>
              </a:rPr>
              <a:t>Muscle fatigue</a:t>
            </a:r>
          </a:p>
          <a:p>
            <a:pPr marL="285750" indent="-285750">
              <a:buFont typeface="Arial" panose="020B0604020202020204" pitchFamily="34" charset="0"/>
              <a:buChar char="•"/>
            </a:pPr>
            <a:r>
              <a:rPr lang="en-GB" sz="1600" dirty="0">
                <a:solidFill>
                  <a:schemeClr val="accent1">
                    <a:lumMod val="75000"/>
                  </a:schemeClr>
                </a:solidFill>
              </a:rPr>
              <a:t>Irritation of the mouth</a:t>
            </a:r>
          </a:p>
          <a:p>
            <a:pPr marL="285750" indent="-285750">
              <a:buFont typeface="Arial" panose="020B0604020202020204" pitchFamily="34" charset="0"/>
              <a:buChar char="•"/>
            </a:pPr>
            <a:r>
              <a:rPr lang="en-GB" sz="1600" dirty="0">
                <a:solidFill>
                  <a:schemeClr val="accent1">
                    <a:lumMod val="75000"/>
                  </a:schemeClr>
                </a:solidFill>
              </a:rPr>
              <a:t>Weakness of the muscles in the throat</a:t>
            </a:r>
          </a:p>
          <a:p>
            <a:endParaRPr lang="en-GB" sz="1600" dirty="0">
              <a:solidFill>
                <a:schemeClr val="accent1">
                  <a:lumMod val="75000"/>
                </a:schemeClr>
              </a:solidFill>
            </a:endParaRPr>
          </a:p>
          <a:p>
            <a:r>
              <a:rPr lang="en-GB" sz="1600" dirty="0">
                <a:solidFill>
                  <a:schemeClr val="accent1">
                    <a:lumMod val="75000"/>
                  </a:schemeClr>
                </a:solidFill>
              </a:rPr>
              <a:t>It may be necessary to consider the timing of medication. E.g. It may be advisable to avoid eating or drinking directly after taking </a:t>
            </a:r>
          </a:p>
          <a:p>
            <a:r>
              <a:rPr lang="en-GB" sz="1600" dirty="0">
                <a:solidFill>
                  <a:schemeClr val="accent1">
                    <a:lumMod val="75000"/>
                  </a:schemeClr>
                </a:solidFill>
              </a:rPr>
              <a:t>tablets if they make a person drowsy. Some medications can effect a person's swallow function or safety.</a:t>
            </a:r>
          </a:p>
          <a:p>
            <a:endParaRPr lang="en-GB" sz="1600" dirty="0">
              <a:solidFill>
                <a:schemeClr val="accent1">
                  <a:lumMod val="75000"/>
                </a:schemeClr>
              </a:solidFill>
            </a:endParaRPr>
          </a:p>
          <a:p>
            <a:r>
              <a:rPr lang="en-GB" b="1" dirty="0">
                <a:solidFill>
                  <a:schemeClr val="accent1">
                    <a:lumMod val="75000"/>
                  </a:schemeClr>
                </a:solidFill>
              </a:rPr>
              <a:t>Supplements &amp; Swallowing Risk</a:t>
            </a:r>
          </a:p>
          <a:p>
            <a:endParaRPr lang="en-GB" b="1" dirty="0">
              <a:solidFill>
                <a:schemeClr val="accent1">
                  <a:lumMod val="75000"/>
                </a:schemeClr>
              </a:solidFill>
            </a:endParaRPr>
          </a:p>
          <a:p>
            <a:r>
              <a:rPr lang="en-GB" sz="1600" dirty="0">
                <a:solidFill>
                  <a:schemeClr val="accent1">
                    <a:lumMod val="75000"/>
                  </a:schemeClr>
                </a:solidFill>
              </a:rPr>
              <a:t>Supplements are often available ready-made at the different fluid or food levels. Make sure that you check the supplement is the right level. If you are thickening a supplement to a different level, then refer to manufacturer guidelines if available or you can use the testing methods summary that we provided earlier.</a:t>
            </a:r>
          </a:p>
          <a:p>
            <a:endParaRPr lang="en-GB" sz="1600" dirty="0">
              <a:solidFill>
                <a:schemeClr val="accent1">
                  <a:lumMod val="75000"/>
                </a:schemeClr>
              </a:solidFill>
            </a:endParaRPr>
          </a:p>
        </p:txBody>
      </p:sp>
      <p:pic>
        <p:nvPicPr>
          <p:cNvPr id="3" name="Picture 2">
            <a:extLst>
              <a:ext uri="{FF2B5EF4-FFF2-40B4-BE49-F238E27FC236}">
                <a16:creationId xmlns:a16="http://schemas.microsoft.com/office/drawing/2014/main" id="{601E45AF-F990-4EED-9F9E-223C2B8EB2E2}"/>
              </a:ext>
            </a:extLst>
          </p:cNvPr>
          <p:cNvPicPr>
            <a:picLocks noChangeAspect="1"/>
          </p:cNvPicPr>
          <p:nvPr/>
        </p:nvPicPr>
        <p:blipFill>
          <a:blip r:embed="rId4"/>
          <a:stretch>
            <a:fillRect/>
          </a:stretch>
        </p:blipFill>
        <p:spPr>
          <a:xfrm>
            <a:off x="6568220" y="755039"/>
            <a:ext cx="2695575" cy="2428875"/>
          </a:xfrm>
          <a:prstGeom prst="rect">
            <a:avLst/>
          </a:prstGeom>
        </p:spPr>
      </p:pic>
    </p:spTree>
    <p:custDataLst>
      <p:tags r:id="rId1"/>
    </p:custDataLst>
    <p:extLst>
      <p:ext uri="{BB962C8B-B14F-4D97-AF65-F5344CB8AC3E}">
        <p14:creationId xmlns:p14="http://schemas.microsoft.com/office/powerpoint/2010/main" val="815001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0B0E56-E348-400A-A9A5-BAF2D8D41537}"/>
              </a:ext>
            </a:extLst>
          </p:cNvPr>
          <p:cNvSpPr/>
          <p:nvPr/>
        </p:nvSpPr>
        <p:spPr>
          <a:xfrm>
            <a:off x="536331" y="307731"/>
            <a:ext cx="11368453" cy="6801862"/>
          </a:xfrm>
          <a:prstGeom prst="rect">
            <a:avLst/>
          </a:prstGeom>
        </p:spPr>
        <p:txBody>
          <a:bodyPr wrap="square">
            <a:spAutoFit/>
          </a:bodyPr>
          <a:lstStyle/>
          <a:p>
            <a:r>
              <a:rPr lang="en-GB" b="1" u="sng" dirty="0">
                <a:solidFill>
                  <a:schemeClr val="accent1">
                    <a:lumMod val="75000"/>
                  </a:schemeClr>
                </a:solidFill>
              </a:rPr>
              <a:t>ORAL CARE AND DYSPHAGIA</a:t>
            </a:r>
          </a:p>
          <a:p>
            <a:endParaRPr lang="en-GB" b="1" u="sng" dirty="0">
              <a:solidFill>
                <a:schemeClr val="accent1">
                  <a:lumMod val="75000"/>
                </a:schemeClr>
              </a:solidFill>
            </a:endParaRPr>
          </a:p>
          <a:p>
            <a:pPr marL="285750" indent="-285750">
              <a:buFont typeface="Courier New" panose="02070309020205020404" pitchFamily="49" charset="0"/>
              <a:buChar char="o"/>
            </a:pPr>
            <a:r>
              <a:rPr lang="en-GB" sz="1600" dirty="0">
                <a:solidFill>
                  <a:schemeClr val="accent1">
                    <a:lumMod val="75000"/>
                  </a:schemeClr>
                </a:solidFill>
              </a:rPr>
              <a:t>A clean healthy mouth is not only important generally but also for eating comfortably and safely.</a:t>
            </a:r>
          </a:p>
          <a:p>
            <a:pPr marL="285750" indent="-285750">
              <a:buFont typeface="Courier New" panose="02070309020205020404" pitchFamily="49" charset="0"/>
              <a:buChar char="o"/>
            </a:pPr>
            <a:r>
              <a:rPr lang="en-GB" sz="1600" dirty="0">
                <a:solidFill>
                  <a:schemeClr val="accent1">
                    <a:lumMod val="75000"/>
                  </a:schemeClr>
                </a:solidFill>
              </a:rPr>
              <a:t>Healthcare staff may need to assist a person with cleaning their mouth to make sure that the whole mouth remains healthy. This prevents bacteria growing in the mouth which can be harmful and lead to further health problems.</a:t>
            </a:r>
          </a:p>
          <a:p>
            <a:pPr marL="285750" indent="-285750">
              <a:buFont typeface="Courier New" panose="02070309020205020404" pitchFamily="49" charset="0"/>
              <a:buChar char="o"/>
            </a:pPr>
            <a:r>
              <a:rPr lang="en-GB" sz="1600" dirty="0">
                <a:solidFill>
                  <a:schemeClr val="accent1">
                    <a:lumMod val="75000"/>
                  </a:schemeClr>
                </a:solidFill>
              </a:rPr>
              <a:t>An unclean mouth may contain harmful bacteria or may have an altered Ph level.</a:t>
            </a:r>
          </a:p>
          <a:p>
            <a:pPr marL="285750" indent="-285750">
              <a:buFont typeface="Courier New" panose="02070309020205020404" pitchFamily="49" charset="0"/>
              <a:buChar char="o"/>
            </a:pPr>
            <a:r>
              <a:rPr lang="en-GB" sz="1600" dirty="0">
                <a:solidFill>
                  <a:schemeClr val="accent1">
                    <a:lumMod val="75000"/>
                  </a:schemeClr>
                </a:solidFill>
              </a:rPr>
              <a:t>If aspiration does occur, it is more likely to result in infection or pneumonia because it travelled through an unclean mouth.</a:t>
            </a:r>
          </a:p>
          <a:p>
            <a:endParaRPr lang="en-GB" sz="1600" dirty="0">
              <a:solidFill>
                <a:schemeClr val="accent1">
                  <a:lumMod val="75000"/>
                </a:schemeClr>
              </a:solidFill>
            </a:endParaRPr>
          </a:p>
          <a:p>
            <a:r>
              <a:rPr lang="en-GB" sz="1600" b="1" dirty="0">
                <a:solidFill>
                  <a:schemeClr val="accent1">
                    <a:lumMod val="75000"/>
                  </a:schemeClr>
                </a:solidFill>
              </a:rPr>
              <a:t>Dental health should be maintained to ensure:</a:t>
            </a:r>
          </a:p>
          <a:p>
            <a:endParaRPr lang="en-GB" sz="1600" b="1" dirty="0">
              <a:solidFill>
                <a:schemeClr val="accent1">
                  <a:lumMod val="75000"/>
                </a:schemeClr>
              </a:solidFill>
            </a:endParaRPr>
          </a:p>
          <a:p>
            <a:pPr marL="285750" indent="-285750">
              <a:buFont typeface="Arial" panose="020B0604020202020204" pitchFamily="34" charset="0"/>
              <a:buChar char="•"/>
            </a:pPr>
            <a:r>
              <a:rPr lang="en-GB" sz="1600" dirty="0">
                <a:solidFill>
                  <a:schemeClr val="accent1">
                    <a:lumMod val="75000"/>
                  </a:schemeClr>
                </a:solidFill>
              </a:rPr>
              <a:t>Teeth are clean</a:t>
            </a:r>
          </a:p>
          <a:p>
            <a:pPr marL="285750" indent="-285750">
              <a:buFont typeface="Arial" panose="020B0604020202020204" pitchFamily="34" charset="0"/>
              <a:buChar char="•"/>
            </a:pPr>
            <a:r>
              <a:rPr lang="en-GB" sz="1600" dirty="0">
                <a:solidFill>
                  <a:schemeClr val="accent1">
                    <a:lumMod val="75000"/>
                  </a:schemeClr>
                </a:solidFill>
              </a:rPr>
              <a:t>There are no broken or loose teeth</a:t>
            </a:r>
          </a:p>
          <a:p>
            <a:pPr marL="285750" indent="-285750">
              <a:buFont typeface="Arial" panose="020B0604020202020204" pitchFamily="34" charset="0"/>
              <a:buChar char="•"/>
            </a:pPr>
            <a:r>
              <a:rPr lang="en-GB" sz="1600" dirty="0">
                <a:solidFill>
                  <a:schemeClr val="accent1">
                    <a:lumMod val="75000"/>
                  </a:schemeClr>
                </a:solidFill>
              </a:rPr>
              <a:t>Dentures are worn if required</a:t>
            </a:r>
          </a:p>
          <a:p>
            <a:endParaRPr lang="en-GB" sz="1600" dirty="0">
              <a:solidFill>
                <a:schemeClr val="accent1">
                  <a:lumMod val="75000"/>
                </a:schemeClr>
              </a:solidFill>
            </a:endParaRPr>
          </a:p>
          <a:p>
            <a:r>
              <a:rPr lang="en-GB" sz="1600" b="1" dirty="0">
                <a:solidFill>
                  <a:schemeClr val="accent1">
                    <a:lumMod val="75000"/>
                  </a:schemeClr>
                </a:solidFill>
              </a:rPr>
              <a:t>A common complaint for people with dysphagia is dry mouth or xerostomia:</a:t>
            </a:r>
          </a:p>
          <a:p>
            <a:endParaRPr lang="en-GB" sz="1600" dirty="0">
              <a:solidFill>
                <a:schemeClr val="accent1">
                  <a:lumMod val="75000"/>
                </a:schemeClr>
              </a:solidFill>
            </a:endParaRPr>
          </a:p>
          <a:p>
            <a:pPr marL="285750" indent="-285750">
              <a:buFont typeface="Courier New" panose="02070309020205020404" pitchFamily="49" charset="0"/>
              <a:buChar char="o"/>
            </a:pPr>
            <a:r>
              <a:rPr lang="en-GB" sz="1600" dirty="0">
                <a:solidFill>
                  <a:schemeClr val="accent1">
                    <a:lumMod val="75000"/>
                  </a:schemeClr>
                </a:solidFill>
              </a:rPr>
              <a:t>As a result of dehydration</a:t>
            </a:r>
          </a:p>
          <a:p>
            <a:pPr marL="285750" indent="-285750">
              <a:buFont typeface="Courier New" panose="02070309020205020404" pitchFamily="49" charset="0"/>
              <a:buChar char="o"/>
            </a:pPr>
            <a:r>
              <a:rPr lang="en-GB" sz="1600" dirty="0">
                <a:solidFill>
                  <a:schemeClr val="accent1">
                    <a:lumMod val="75000"/>
                  </a:schemeClr>
                </a:solidFill>
              </a:rPr>
              <a:t>As a side effect of some medications</a:t>
            </a:r>
          </a:p>
          <a:p>
            <a:pPr marL="285750" indent="-285750">
              <a:buFont typeface="Courier New" panose="02070309020205020404" pitchFamily="49" charset="0"/>
              <a:buChar char="o"/>
            </a:pPr>
            <a:r>
              <a:rPr lang="en-GB" sz="1600" dirty="0">
                <a:solidFill>
                  <a:schemeClr val="accent1">
                    <a:lumMod val="75000"/>
                  </a:schemeClr>
                </a:solidFill>
              </a:rPr>
              <a:t>As part of a medical condition</a:t>
            </a:r>
          </a:p>
          <a:p>
            <a:pPr marL="285750" indent="-285750">
              <a:buFont typeface="Courier New" panose="02070309020205020404" pitchFamily="49" charset="0"/>
              <a:buChar char="o"/>
            </a:pPr>
            <a:endParaRPr lang="en-GB" sz="1600" dirty="0">
              <a:solidFill>
                <a:schemeClr val="accent1">
                  <a:lumMod val="75000"/>
                </a:schemeClr>
              </a:solidFill>
            </a:endParaRPr>
          </a:p>
          <a:p>
            <a:r>
              <a:rPr lang="en-GB" sz="1600" b="1" dirty="0">
                <a:solidFill>
                  <a:schemeClr val="accent1">
                    <a:lumMod val="75000"/>
                  </a:schemeClr>
                </a:solidFill>
              </a:rPr>
              <a:t>Dry mouth can lead to:</a:t>
            </a:r>
          </a:p>
          <a:p>
            <a:endParaRPr lang="en-GB" sz="1600" dirty="0">
              <a:solidFill>
                <a:schemeClr val="accent1">
                  <a:lumMod val="75000"/>
                </a:schemeClr>
              </a:solidFill>
            </a:endParaRPr>
          </a:p>
          <a:p>
            <a:pPr marL="285750" indent="-285750">
              <a:buFont typeface="Arial" panose="020B0604020202020204" pitchFamily="34" charset="0"/>
              <a:buChar char="•"/>
            </a:pPr>
            <a:r>
              <a:rPr lang="en-GB" sz="1600" dirty="0">
                <a:solidFill>
                  <a:schemeClr val="accent1">
                    <a:lumMod val="75000"/>
                  </a:schemeClr>
                </a:solidFill>
              </a:rPr>
              <a:t>Discomfort</a:t>
            </a:r>
          </a:p>
          <a:p>
            <a:pPr marL="285750" indent="-285750">
              <a:buFont typeface="Arial" panose="020B0604020202020204" pitchFamily="34" charset="0"/>
              <a:buChar char="•"/>
            </a:pPr>
            <a:r>
              <a:rPr lang="en-GB" sz="1600" dirty="0">
                <a:solidFill>
                  <a:schemeClr val="accent1">
                    <a:lumMod val="75000"/>
                  </a:schemeClr>
                </a:solidFill>
              </a:rPr>
              <a:t>Mouth Ulcers </a:t>
            </a:r>
          </a:p>
          <a:p>
            <a:pPr marL="285750" indent="-285750">
              <a:buFont typeface="Arial" panose="020B0604020202020204" pitchFamily="34" charset="0"/>
              <a:buChar char="•"/>
            </a:pPr>
            <a:r>
              <a:rPr lang="en-GB" sz="1600" dirty="0">
                <a:solidFill>
                  <a:schemeClr val="accent1">
                    <a:lumMod val="75000"/>
                  </a:schemeClr>
                </a:solidFill>
              </a:rPr>
              <a:t>Difficulty chewing or swallowing </a:t>
            </a:r>
          </a:p>
          <a:p>
            <a:pPr marL="285750" indent="-285750">
              <a:buFont typeface="Arial" panose="020B0604020202020204" pitchFamily="34" charset="0"/>
              <a:buChar char="•"/>
            </a:pPr>
            <a:r>
              <a:rPr lang="en-GB" sz="1600" dirty="0">
                <a:solidFill>
                  <a:schemeClr val="accent1">
                    <a:lumMod val="75000"/>
                  </a:schemeClr>
                </a:solidFill>
              </a:rPr>
              <a:t>Increased risk of infection</a:t>
            </a:r>
          </a:p>
          <a:p>
            <a:endParaRPr lang="en-GB" sz="1600" dirty="0">
              <a:solidFill>
                <a:schemeClr val="accent1">
                  <a:lumMod val="75000"/>
                </a:schemeClr>
              </a:solidFill>
            </a:endParaRPr>
          </a:p>
        </p:txBody>
      </p:sp>
      <p:pic>
        <p:nvPicPr>
          <p:cNvPr id="4" name="Picture 3">
            <a:extLst>
              <a:ext uri="{FF2B5EF4-FFF2-40B4-BE49-F238E27FC236}">
                <a16:creationId xmlns:a16="http://schemas.microsoft.com/office/drawing/2014/main" id="{5057D2D9-2151-4830-886C-1CA94D9DAA7E}"/>
              </a:ext>
            </a:extLst>
          </p:cNvPr>
          <p:cNvPicPr>
            <a:picLocks noChangeAspect="1"/>
          </p:cNvPicPr>
          <p:nvPr/>
        </p:nvPicPr>
        <p:blipFill>
          <a:blip r:embed="rId4"/>
          <a:stretch>
            <a:fillRect/>
          </a:stretch>
        </p:blipFill>
        <p:spPr>
          <a:xfrm rot="539584">
            <a:off x="8655158" y="2870359"/>
            <a:ext cx="1867197" cy="1450863"/>
          </a:xfrm>
          <a:prstGeom prst="rect">
            <a:avLst/>
          </a:prstGeom>
        </p:spPr>
      </p:pic>
    </p:spTree>
    <p:custDataLst>
      <p:tags r:id="rId1"/>
    </p:custDataLst>
    <p:extLst>
      <p:ext uri="{BB962C8B-B14F-4D97-AF65-F5344CB8AC3E}">
        <p14:creationId xmlns:p14="http://schemas.microsoft.com/office/powerpoint/2010/main" val="396018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F80BF3-EDC6-4B74-B628-44239A092136}"/>
              </a:ext>
            </a:extLst>
          </p:cNvPr>
          <p:cNvSpPr/>
          <p:nvPr/>
        </p:nvSpPr>
        <p:spPr>
          <a:xfrm>
            <a:off x="978818" y="501134"/>
            <a:ext cx="10838043" cy="3600986"/>
          </a:xfrm>
          <a:prstGeom prst="rect">
            <a:avLst/>
          </a:prstGeom>
        </p:spPr>
        <p:txBody>
          <a:bodyPr wrap="square">
            <a:spAutoFit/>
          </a:bodyPr>
          <a:lstStyle/>
          <a:p>
            <a:r>
              <a:rPr lang="en-GB" b="1" u="sng" dirty="0">
                <a:solidFill>
                  <a:schemeClr val="accent1">
                    <a:lumMod val="75000"/>
                  </a:schemeClr>
                </a:solidFill>
              </a:rPr>
              <a:t>TIPS TO COMBAT DRY MOUTH</a:t>
            </a:r>
          </a:p>
          <a:p>
            <a:endParaRPr lang="en-GB" dirty="0">
              <a:solidFill>
                <a:schemeClr val="accent1">
                  <a:lumMod val="75000"/>
                </a:schemeClr>
              </a:solidFill>
            </a:endParaRPr>
          </a:p>
          <a:p>
            <a:pPr marL="285750" indent="-285750">
              <a:buFont typeface="Arial" panose="020B0604020202020204" pitchFamily="34" charset="0"/>
              <a:buChar char="•"/>
            </a:pPr>
            <a:r>
              <a:rPr lang="en-GB" sz="1600" dirty="0">
                <a:solidFill>
                  <a:schemeClr val="accent1">
                    <a:lumMod val="75000"/>
                  </a:schemeClr>
                </a:solidFill>
              </a:rPr>
              <a:t>Oral Care and Dysphagia.</a:t>
            </a:r>
          </a:p>
          <a:p>
            <a:pPr marL="285750" indent="-285750">
              <a:buFont typeface="Arial" panose="020B0604020202020204" pitchFamily="34" charset="0"/>
              <a:buChar char="•"/>
            </a:pPr>
            <a:r>
              <a:rPr lang="en-GB" sz="1600" dirty="0">
                <a:solidFill>
                  <a:schemeClr val="accent1">
                    <a:lumMod val="75000"/>
                  </a:schemeClr>
                </a:solidFill>
              </a:rPr>
              <a:t>Take very small regular sips of water - These tiny sips expand the existing salvia rather than larger sips that wash saliva away.</a:t>
            </a:r>
          </a:p>
          <a:p>
            <a:pPr marL="285750" indent="-285750">
              <a:buFont typeface="Arial" panose="020B0604020202020204" pitchFamily="34" charset="0"/>
              <a:buChar char="•"/>
            </a:pPr>
            <a:r>
              <a:rPr lang="en-GB" sz="1600" dirty="0">
                <a:solidFill>
                  <a:schemeClr val="accent1">
                    <a:lumMod val="75000"/>
                  </a:schemeClr>
                </a:solidFill>
              </a:rPr>
              <a:t>Sugar free lozenges and gum can increase saliva flow – Please ensure that these are suitable for each particular person.</a:t>
            </a:r>
          </a:p>
          <a:p>
            <a:pPr marL="285750" indent="-285750">
              <a:buFont typeface="Arial" panose="020B0604020202020204" pitchFamily="34" charset="0"/>
              <a:buChar char="•"/>
            </a:pPr>
            <a:r>
              <a:rPr lang="en-GB" sz="1600" dirty="0">
                <a:solidFill>
                  <a:schemeClr val="accent1">
                    <a:lumMod val="75000"/>
                  </a:schemeClr>
                </a:solidFill>
              </a:rPr>
              <a:t>Cutting down or eliminating smoking and alcohol.</a:t>
            </a:r>
          </a:p>
          <a:p>
            <a:pPr marL="285750" indent="-285750">
              <a:buFont typeface="Arial" panose="020B0604020202020204" pitchFamily="34" charset="0"/>
              <a:buChar char="•"/>
            </a:pPr>
            <a:r>
              <a:rPr lang="en-GB" sz="1600" dirty="0">
                <a:solidFill>
                  <a:schemeClr val="accent1">
                    <a:lumMod val="75000"/>
                  </a:schemeClr>
                </a:solidFill>
              </a:rPr>
              <a:t>Reducing caffeine that is drunk. </a:t>
            </a:r>
            <a:r>
              <a:rPr lang="en-GB" sz="1600" b="1" dirty="0">
                <a:solidFill>
                  <a:schemeClr val="accent1">
                    <a:lumMod val="75000"/>
                  </a:schemeClr>
                </a:solidFill>
              </a:rPr>
              <a:t>i.e. </a:t>
            </a:r>
            <a:r>
              <a:rPr lang="en-GB" sz="1600" dirty="0">
                <a:solidFill>
                  <a:schemeClr val="accent1">
                    <a:lumMod val="75000"/>
                  </a:schemeClr>
                </a:solidFill>
              </a:rPr>
              <a:t>Tea/Coffee/Soft Drinks.</a:t>
            </a:r>
          </a:p>
          <a:p>
            <a:pPr marL="285750" indent="-285750">
              <a:buFont typeface="Arial" panose="020B0604020202020204" pitchFamily="34" charset="0"/>
              <a:buChar char="•"/>
            </a:pPr>
            <a:r>
              <a:rPr lang="en-GB" sz="1600" dirty="0">
                <a:solidFill>
                  <a:schemeClr val="accent1">
                    <a:lumMod val="75000"/>
                  </a:schemeClr>
                </a:solidFill>
              </a:rPr>
              <a:t>Check with GP for alternative medication options that do not include side effects such as dry mouth.</a:t>
            </a:r>
          </a:p>
          <a:p>
            <a:pPr marL="285750" indent="-285750">
              <a:buFont typeface="Arial" panose="020B0604020202020204" pitchFamily="34" charset="0"/>
              <a:buChar char="•"/>
            </a:pPr>
            <a:r>
              <a:rPr lang="en-GB" sz="1600" dirty="0">
                <a:solidFill>
                  <a:schemeClr val="accent1">
                    <a:lumMod val="75000"/>
                  </a:schemeClr>
                </a:solidFill>
              </a:rPr>
              <a:t>Try to maintain a relatively sugar free diet.</a:t>
            </a:r>
          </a:p>
          <a:p>
            <a:pPr marL="285750" indent="-285750">
              <a:buFont typeface="Arial" panose="020B0604020202020204" pitchFamily="34" charset="0"/>
              <a:buChar char="•"/>
            </a:pPr>
            <a:r>
              <a:rPr lang="en-GB" sz="1600" dirty="0">
                <a:solidFill>
                  <a:schemeClr val="accent1">
                    <a:lumMod val="75000"/>
                  </a:schemeClr>
                </a:solidFill>
              </a:rPr>
              <a:t>Saliva substitute products are available.</a:t>
            </a:r>
          </a:p>
          <a:p>
            <a:pPr marL="285750" indent="-285750">
              <a:buFont typeface="Arial" panose="020B0604020202020204" pitchFamily="34" charset="0"/>
              <a:buChar char="•"/>
            </a:pPr>
            <a:r>
              <a:rPr lang="en-GB" sz="1600" dirty="0">
                <a:solidFill>
                  <a:schemeClr val="accent1">
                    <a:lumMod val="75000"/>
                  </a:schemeClr>
                </a:solidFill>
              </a:rPr>
              <a:t>Saliva enhancing products are also available.</a:t>
            </a:r>
          </a:p>
          <a:p>
            <a:pPr marL="285750" indent="-285750">
              <a:buFont typeface="Arial" panose="020B0604020202020204" pitchFamily="34" charset="0"/>
              <a:buChar char="•"/>
            </a:pPr>
            <a:r>
              <a:rPr lang="en-GB" sz="1600" dirty="0">
                <a:solidFill>
                  <a:schemeClr val="accent1">
                    <a:lumMod val="75000"/>
                  </a:schemeClr>
                </a:solidFill>
              </a:rPr>
              <a:t>Fluoride rinses can prevent decay.</a:t>
            </a:r>
          </a:p>
          <a:p>
            <a:pPr marL="285750" indent="-285750">
              <a:buFont typeface="Arial" panose="020B0604020202020204" pitchFamily="34" charset="0"/>
              <a:buChar char="•"/>
            </a:pPr>
            <a:r>
              <a:rPr lang="en-GB" sz="1600" dirty="0">
                <a:solidFill>
                  <a:schemeClr val="accent1">
                    <a:lumMod val="75000"/>
                  </a:schemeClr>
                </a:solidFill>
              </a:rPr>
              <a:t>Oral mousse can </a:t>
            </a:r>
            <a:r>
              <a:rPr lang="en-GB" sz="1600" dirty="0" err="1">
                <a:solidFill>
                  <a:schemeClr val="accent1">
                    <a:lumMod val="75000"/>
                  </a:schemeClr>
                </a:solidFill>
              </a:rPr>
              <a:t>remineralise</a:t>
            </a:r>
            <a:r>
              <a:rPr lang="en-GB" sz="1600" dirty="0">
                <a:solidFill>
                  <a:schemeClr val="accent1">
                    <a:lumMod val="75000"/>
                  </a:schemeClr>
                </a:solidFill>
              </a:rPr>
              <a:t> damage tooth enamel.</a:t>
            </a:r>
          </a:p>
          <a:p>
            <a:pPr marL="285750" indent="-285750">
              <a:buFont typeface="Arial" panose="020B0604020202020204" pitchFamily="34" charset="0"/>
              <a:buChar char="•"/>
            </a:pPr>
            <a:r>
              <a:rPr lang="en-GB" sz="1600" dirty="0">
                <a:solidFill>
                  <a:schemeClr val="accent1">
                    <a:lumMod val="75000"/>
                  </a:schemeClr>
                </a:solidFill>
              </a:rPr>
              <a:t>Desensitising fluoride gels and mouthwashes can ease discomfort.</a:t>
            </a:r>
          </a:p>
        </p:txBody>
      </p:sp>
    </p:spTree>
    <p:custDataLst>
      <p:tags r:id="rId1"/>
    </p:custDataLst>
    <p:extLst>
      <p:ext uri="{BB962C8B-B14F-4D97-AF65-F5344CB8AC3E}">
        <p14:creationId xmlns:p14="http://schemas.microsoft.com/office/powerpoint/2010/main" val="253211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ED9C53-8115-488B-9B24-DF38156B0E5A}"/>
              </a:ext>
            </a:extLst>
          </p:cNvPr>
          <p:cNvSpPr/>
          <p:nvPr/>
        </p:nvSpPr>
        <p:spPr>
          <a:xfrm>
            <a:off x="902677" y="566678"/>
            <a:ext cx="7344508" cy="2585323"/>
          </a:xfrm>
          <a:prstGeom prst="rect">
            <a:avLst/>
          </a:prstGeom>
        </p:spPr>
        <p:txBody>
          <a:bodyPr wrap="square">
            <a:spAutoFit/>
          </a:bodyPr>
          <a:lstStyle/>
          <a:p>
            <a:r>
              <a:rPr lang="en-GB" b="1" i="0" u="sng" dirty="0">
                <a:solidFill>
                  <a:schemeClr val="accent1">
                    <a:lumMod val="75000"/>
                  </a:schemeClr>
                </a:solidFill>
                <a:effectLst/>
              </a:rPr>
              <a:t>LEARNING OBJECTIVES</a:t>
            </a:r>
          </a:p>
          <a:p>
            <a:br>
              <a:rPr lang="en-GB" sz="1600" b="0" i="0" dirty="0">
                <a:solidFill>
                  <a:srgbClr val="5E5E5E"/>
                </a:solidFill>
                <a:effectLst/>
              </a:rPr>
            </a:br>
            <a:r>
              <a:rPr lang="en-GB" sz="1600" b="0" i="0" dirty="0">
                <a:solidFill>
                  <a:schemeClr val="accent1">
                    <a:lumMod val="75000"/>
                  </a:schemeClr>
                </a:solidFill>
                <a:effectLst/>
              </a:rPr>
              <a:t>- How to follow safe swallow recommendations</a:t>
            </a:r>
          </a:p>
          <a:p>
            <a:r>
              <a:rPr lang="en-GB" sz="1600" dirty="0">
                <a:solidFill>
                  <a:schemeClr val="accent1">
                    <a:lumMod val="75000"/>
                  </a:schemeClr>
                </a:solidFill>
              </a:rPr>
              <a:t>- </a:t>
            </a:r>
            <a:r>
              <a:rPr lang="en-GB" sz="1600" b="0" i="0" dirty="0">
                <a:solidFill>
                  <a:schemeClr val="accent1">
                    <a:lumMod val="75000"/>
                  </a:schemeClr>
                </a:solidFill>
                <a:effectLst/>
              </a:rPr>
              <a:t>It will explain the </a:t>
            </a:r>
            <a:r>
              <a:rPr lang="en-GB" sz="1600" b="1" i="0" dirty="0">
                <a:solidFill>
                  <a:schemeClr val="accent1">
                    <a:lumMod val="75000"/>
                  </a:schemeClr>
                </a:solidFill>
                <a:effectLst/>
              </a:rPr>
              <a:t>IDDSI framework</a:t>
            </a:r>
            <a:r>
              <a:rPr lang="en-GB" sz="1600" b="0" i="0" dirty="0">
                <a:solidFill>
                  <a:schemeClr val="accent1">
                    <a:lumMod val="75000"/>
                  </a:schemeClr>
                </a:solidFill>
                <a:effectLst/>
              </a:rPr>
              <a:t> to you, and how to use it</a:t>
            </a:r>
          </a:p>
          <a:p>
            <a:r>
              <a:rPr lang="en-GB" sz="1600" dirty="0">
                <a:solidFill>
                  <a:schemeClr val="accent1">
                    <a:lumMod val="75000"/>
                  </a:schemeClr>
                </a:solidFill>
              </a:rPr>
              <a:t>- </a:t>
            </a:r>
            <a:r>
              <a:rPr lang="en-GB" sz="1600" b="0" i="0" dirty="0">
                <a:solidFill>
                  <a:schemeClr val="accent1">
                    <a:lumMod val="75000"/>
                  </a:schemeClr>
                </a:solidFill>
                <a:effectLst/>
              </a:rPr>
              <a:t>Gain an understanding of dysphagia</a:t>
            </a:r>
          </a:p>
          <a:p>
            <a:r>
              <a:rPr lang="en-GB" sz="1600" dirty="0">
                <a:solidFill>
                  <a:schemeClr val="accent1">
                    <a:lumMod val="75000"/>
                  </a:schemeClr>
                </a:solidFill>
              </a:rPr>
              <a:t>- </a:t>
            </a:r>
            <a:r>
              <a:rPr lang="en-GB" sz="1600" b="0" i="0" dirty="0">
                <a:solidFill>
                  <a:schemeClr val="accent1">
                    <a:lumMod val="75000"/>
                  </a:schemeClr>
                </a:solidFill>
                <a:effectLst/>
              </a:rPr>
              <a:t>Understand the normal swallow</a:t>
            </a:r>
          </a:p>
          <a:p>
            <a:r>
              <a:rPr lang="en-GB" sz="1600" b="0" i="0" dirty="0">
                <a:solidFill>
                  <a:schemeClr val="accent1">
                    <a:lumMod val="75000"/>
                  </a:schemeClr>
                </a:solidFill>
                <a:effectLst/>
              </a:rPr>
              <a:t>- Know what happens in a swallow assessment</a:t>
            </a:r>
          </a:p>
          <a:p>
            <a:r>
              <a:rPr lang="en-GB" sz="1600" dirty="0">
                <a:solidFill>
                  <a:schemeClr val="accent1">
                    <a:lumMod val="75000"/>
                  </a:schemeClr>
                </a:solidFill>
              </a:rPr>
              <a:t>- </a:t>
            </a:r>
            <a:r>
              <a:rPr lang="en-GB" sz="1600" b="0" i="0" dirty="0">
                <a:solidFill>
                  <a:schemeClr val="accent1">
                    <a:lumMod val="75000"/>
                  </a:schemeClr>
                </a:solidFill>
                <a:effectLst/>
              </a:rPr>
              <a:t>Recognise and be able to use the IDDSI framework</a:t>
            </a:r>
          </a:p>
          <a:p>
            <a:r>
              <a:rPr lang="en-GB" sz="1600" b="0" i="0" dirty="0">
                <a:solidFill>
                  <a:schemeClr val="accent1">
                    <a:lumMod val="75000"/>
                  </a:schemeClr>
                </a:solidFill>
                <a:effectLst/>
              </a:rPr>
              <a:t>- Know how to thicken fluids, and how to recognise food textures</a:t>
            </a:r>
          </a:p>
          <a:p>
            <a:r>
              <a:rPr lang="en-GB" sz="1600" b="0" i="0" dirty="0">
                <a:solidFill>
                  <a:schemeClr val="accent1">
                    <a:lumMod val="75000"/>
                  </a:schemeClr>
                </a:solidFill>
                <a:effectLst/>
              </a:rPr>
              <a:t>- Know safe feeding principles and strategies</a:t>
            </a:r>
          </a:p>
        </p:txBody>
      </p:sp>
    </p:spTree>
    <p:custDataLst>
      <p:tags r:id="rId1"/>
    </p:custDataLst>
    <p:extLst>
      <p:ext uri="{BB962C8B-B14F-4D97-AF65-F5344CB8AC3E}">
        <p14:creationId xmlns:p14="http://schemas.microsoft.com/office/powerpoint/2010/main" val="17656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1003F3-DB66-44E2-BB51-DC39E6540B6F}"/>
              </a:ext>
            </a:extLst>
          </p:cNvPr>
          <p:cNvSpPr/>
          <p:nvPr/>
        </p:nvSpPr>
        <p:spPr>
          <a:xfrm>
            <a:off x="737810" y="656088"/>
            <a:ext cx="10977373" cy="4893647"/>
          </a:xfrm>
          <a:prstGeom prst="rect">
            <a:avLst/>
          </a:prstGeom>
        </p:spPr>
        <p:txBody>
          <a:bodyPr wrap="square">
            <a:spAutoFit/>
          </a:bodyPr>
          <a:lstStyle/>
          <a:p>
            <a:r>
              <a:rPr lang="en-GB" b="1" u="sng" dirty="0">
                <a:solidFill>
                  <a:schemeClr val="accent1">
                    <a:lumMod val="75000"/>
                  </a:schemeClr>
                </a:solidFill>
              </a:rPr>
              <a:t>CONCLUSION</a:t>
            </a:r>
          </a:p>
          <a:p>
            <a:endParaRPr lang="en-GB" b="1" u="sng" dirty="0">
              <a:solidFill>
                <a:schemeClr val="accent1">
                  <a:lumMod val="75000"/>
                </a:schemeClr>
              </a:solidFill>
            </a:endParaRPr>
          </a:p>
          <a:p>
            <a:r>
              <a:rPr lang="en-GB" sz="1600" dirty="0">
                <a:solidFill>
                  <a:schemeClr val="accent1">
                    <a:lumMod val="75000"/>
                  </a:schemeClr>
                </a:solidFill>
              </a:rPr>
              <a:t>Congratulations! You have now finished this course.</a:t>
            </a:r>
          </a:p>
          <a:p>
            <a:endParaRPr lang="en-GB" sz="1600" dirty="0">
              <a:solidFill>
                <a:schemeClr val="accent1">
                  <a:lumMod val="75000"/>
                </a:schemeClr>
              </a:solidFill>
            </a:endParaRPr>
          </a:p>
          <a:p>
            <a:r>
              <a:rPr lang="en-GB" sz="1600" dirty="0">
                <a:solidFill>
                  <a:schemeClr val="accent1">
                    <a:lumMod val="75000"/>
                  </a:schemeClr>
                </a:solidFill>
              </a:rPr>
              <a:t>Dysphagia Care Provision in the Context of the IDDSI Framework</a:t>
            </a:r>
          </a:p>
          <a:p>
            <a:endParaRPr lang="en-GB" sz="1600" dirty="0">
              <a:solidFill>
                <a:schemeClr val="accent1">
                  <a:lumMod val="75000"/>
                </a:schemeClr>
              </a:solidFill>
            </a:endParaRPr>
          </a:p>
          <a:p>
            <a:r>
              <a:rPr lang="en-GB" sz="1600" b="1" dirty="0">
                <a:solidFill>
                  <a:schemeClr val="accent1">
                    <a:lumMod val="75000"/>
                  </a:schemeClr>
                </a:solidFill>
              </a:rPr>
              <a:t>We have explored:</a:t>
            </a:r>
          </a:p>
          <a:p>
            <a:endParaRPr lang="en-GB" sz="1600" dirty="0">
              <a:solidFill>
                <a:schemeClr val="accent1">
                  <a:lumMod val="75000"/>
                </a:schemeClr>
              </a:solidFill>
            </a:endParaRPr>
          </a:p>
          <a:p>
            <a:pPr marL="285750" indent="-285750">
              <a:buFont typeface="Courier New" panose="02070309020205020404" pitchFamily="49" charset="0"/>
              <a:buChar char="o"/>
            </a:pPr>
            <a:r>
              <a:rPr lang="en-GB" sz="1600" dirty="0">
                <a:solidFill>
                  <a:schemeClr val="accent1">
                    <a:lumMod val="75000"/>
                  </a:schemeClr>
                </a:solidFill>
              </a:rPr>
              <a:t>Dysphagia, and why dysphagia care training is so important.</a:t>
            </a:r>
          </a:p>
          <a:p>
            <a:pPr marL="285750" indent="-285750">
              <a:buFont typeface="Courier New" panose="02070309020205020404" pitchFamily="49" charset="0"/>
              <a:buChar char="o"/>
            </a:pPr>
            <a:r>
              <a:rPr lang="en-GB" sz="1600" dirty="0">
                <a:solidFill>
                  <a:schemeClr val="accent1">
                    <a:lumMod val="75000"/>
                  </a:schemeClr>
                </a:solidFill>
              </a:rPr>
              <a:t>The mechanisms involved in a normal swallow, and how to recognise dysphagia.</a:t>
            </a:r>
          </a:p>
          <a:p>
            <a:pPr marL="285750" indent="-285750">
              <a:buFont typeface="Courier New" panose="02070309020205020404" pitchFamily="49" charset="0"/>
              <a:buChar char="o"/>
            </a:pPr>
            <a:r>
              <a:rPr lang="en-GB" sz="1600" dirty="0">
                <a:solidFill>
                  <a:schemeClr val="accent1">
                    <a:lumMod val="75000"/>
                  </a:schemeClr>
                </a:solidFill>
              </a:rPr>
              <a:t>What happens during a swallow assessment.</a:t>
            </a:r>
          </a:p>
          <a:p>
            <a:pPr marL="285750" indent="-285750">
              <a:buFont typeface="Courier New" panose="02070309020205020404" pitchFamily="49" charset="0"/>
              <a:buChar char="o"/>
            </a:pPr>
            <a:r>
              <a:rPr lang="en-GB" sz="1600" dirty="0">
                <a:solidFill>
                  <a:schemeClr val="accent1">
                    <a:lumMod val="75000"/>
                  </a:schemeClr>
                </a:solidFill>
              </a:rPr>
              <a:t>The IDDSI framework for modified fluids and textured diets.</a:t>
            </a:r>
          </a:p>
          <a:p>
            <a:pPr marL="285750" indent="-285750">
              <a:buFont typeface="Courier New" panose="02070309020205020404" pitchFamily="49" charset="0"/>
              <a:buChar char="o"/>
            </a:pPr>
            <a:r>
              <a:rPr lang="en-GB" sz="1600" dirty="0">
                <a:solidFill>
                  <a:schemeClr val="accent1">
                    <a:lumMod val="75000"/>
                  </a:schemeClr>
                </a:solidFill>
              </a:rPr>
              <a:t>How to thicken fluids, and how to recognise food textures.</a:t>
            </a:r>
          </a:p>
          <a:p>
            <a:pPr marL="285750" indent="-285750">
              <a:buFont typeface="Courier New" panose="02070309020205020404" pitchFamily="49" charset="0"/>
              <a:buChar char="o"/>
            </a:pPr>
            <a:r>
              <a:rPr lang="en-GB" sz="1600" dirty="0">
                <a:solidFill>
                  <a:schemeClr val="accent1">
                    <a:lumMod val="75000"/>
                  </a:schemeClr>
                </a:solidFill>
              </a:rPr>
              <a:t>How to carry out safe feeding principles and strategies to enhance the mealtime experience.</a:t>
            </a:r>
          </a:p>
          <a:p>
            <a:endParaRPr lang="en-GB" sz="1600" dirty="0">
              <a:solidFill>
                <a:schemeClr val="accent1">
                  <a:lumMod val="75000"/>
                </a:schemeClr>
              </a:solidFill>
            </a:endParaRPr>
          </a:p>
          <a:p>
            <a:r>
              <a:rPr lang="en-GB" sz="1600" dirty="0">
                <a:solidFill>
                  <a:schemeClr val="accent1">
                    <a:lumMod val="75000"/>
                  </a:schemeClr>
                </a:solidFill>
              </a:rPr>
              <a:t>We hope that this course has given you the knowledge and skills to provide person-centred dysphagia care, confidently and safely in your care environment.</a:t>
            </a:r>
          </a:p>
          <a:p>
            <a:endParaRPr lang="en-GB" b="1" u="sng" dirty="0">
              <a:solidFill>
                <a:schemeClr val="accent1">
                  <a:lumMod val="75000"/>
                </a:schemeClr>
              </a:solidFill>
            </a:endParaRPr>
          </a:p>
          <a:p>
            <a:pPr algn="ctr"/>
            <a:r>
              <a:rPr lang="en-GB" b="1" u="sng" dirty="0">
                <a:solidFill>
                  <a:schemeClr val="accent1">
                    <a:lumMod val="75000"/>
                  </a:schemeClr>
                </a:solidFill>
              </a:rPr>
              <a:t>GOOD LUCK!</a:t>
            </a:r>
          </a:p>
        </p:txBody>
      </p:sp>
    </p:spTree>
    <p:custDataLst>
      <p:tags r:id="rId1"/>
    </p:custDataLst>
    <p:extLst>
      <p:ext uri="{BB962C8B-B14F-4D97-AF65-F5344CB8AC3E}">
        <p14:creationId xmlns:p14="http://schemas.microsoft.com/office/powerpoint/2010/main" val="196823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566194-9FA0-4594-BEE2-6C0A5220CF5F}"/>
              </a:ext>
            </a:extLst>
          </p:cNvPr>
          <p:cNvPicPr>
            <a:picLocks noChangeAspect="1"/>
          </p:cNvPicPr>
          <p:nvPr/>
        </p:nvPicPr>
        <p:blipFill>
          <a:blip r:embed="rId4"/>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B9EEB52-D18E-4C10-902C-4DC4B4CC6157}"/>
              </a:ext>
            </a:extLst>
          </p:cNvPr>
          <p:cNvSpPr/>
          <p:nvPr/>
        </p:nvSpPr>
        <p:spPr>
          <a:xfrm>
            <a:off x="1427285" y="911820"/>
            <a:ext cx="9337431" cy="4468916"/>
          </a:xfrm>
          <a:prstGeom prst="rect">
            <a:avLst/>
          </a:prstGeom>
        </p:spPr>
        <p:txBody>
          <a:bodyPr wrap="square">
            <a:spAutoFit/>
          </a:bodyPr>
          <a:lstStyle/>
          <a:p>
            <a:pPr marL="11430" marR="5080" lvl="0" algn="ctr">
              <a:lnSpc>
                <a:spcPct val="110000"/>
              </a:lnSpc>
              <a:spcBef>
                <a:spcPts val="100"/>
              </a:spcBef>
              <a:defRPr/>
            </a:pPr>
            <a:r>
              <a:rPr lang="en-GB" sz="3600" b="1" kern="0" spc="-5" dirty="0">
                <a:ln>
                  <a:solidFill>
                    <a:schemeClr val="bg1"/>
                  </a:solidFill>
                </a:ln>
                <a:solidFill>
                  <a:schemeClr val="accent1">
                    <a:lumMod val="75000"/>
                  </a:schemeClr>
                </a:solidFill>
              </a:rPr>
              <a:t>TIME TO TAKE YOUR TEST</a:t>
            </a: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r>
              <a:rPr lang="en-GB" sz="3600" b="1" kern="0" spc="-5" dirty="0">
                <a:ln>
                  <a:solidFill>
                    <a:schemeClr val="bg1"/>
                  </a:solidFill>
                </a:ln>
                <a:solidFill>
                  <a:schemeClr val="accent1">
                    <a:lumMod val="75000"/>
                  </a:schemeClr>
                </a:solidFill>
              </a:rPr>
              <a:t>Please click on the button below to begin.</a:t>
            </a: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r>
              <a:rPr lang="en-GB" sz="3600" b="1" kern="0" spc="-5" dirty="0">
                <a:ln>
                  <a:solidFill>
                    <a:schemeClr val="bg1"/>
                  </a:solidFill>
                </a:ln>
                <a:solidFill>
                  <a:schemeClr val="accent1">
                    <a:lumMod val="75000"/>
                  </a:schemeClr>
                </a:solidFill>
              </a:rPr>
              <a:t>Good Luck!</a:t>
            </a:r>
            <a:endParaRPr lang="en-GB" b="1" kern="0" spc="-5" dirty="0">
              <a:ln>
                <a:solidFill>
                  <a:schemeClr val="bg1"/>
                </a:solidFill>
              </a:ln>
              <a:solidFill>
                <a:schemeClr val="accent1">
                  <a:lumMod val="75000"/>
                </a:schemeClr>
              </a:solidFill>
            </a:endParaRPr>
          </a:p>
        </p:txBody>
      </p:sp>
      <p:sp>
        <p:nvSpPr>
          <p:cNvPr id="7" name="Rectangle: Rounded Corners 6">
            <a:hlinkClick r:id="rId5" action="ppaction://hlinkfile"/>
            <a:extLst>
              <a:ext uri="{FF2B5EF4-FFF2-40B4-BE49-F238E27FC236}">
                <a16:creationId xmlns:a16="http://schemas.microsoft.com/office/drawing/2014/main" id="{3AFED049-B1A2-4A21-9C54-0FB3FA46A8F3}"/>
              </a:ext>
            </a:extLst>
          </p:cNvPr>
          <p:cNvSpPr/>
          <p:nvPr/>
        </p:nvSpPr>
        <p:spPr>
          <a:xfrm>
            <a:off x="4364048" y="3114122"/>
            <a:ext cx="3463903" cy="925867"/>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hlinkClick r:id="rId5" action="ppaction://hlinkfile"/>
            <a:extLst>
              <a:ext uri="{FF2B5EF4-FFF2-40B4-BE49-F238E27FC236}">
                <a16:creationId xmlns:a16="http://schemas.microsoft.com/office/drawing/2014/main" id="{A5DB16EE-32F2-4A14-8ED9-BDAAAE2F2CA1}"/>
              </a:ext>
            </a:extLst>
          </p:cNvPr>
          <p:cNvSpPr txBox="1"/>
          <p:nvPr/>
        </p:nvSpPr>
        <p:spPr>
          <a:xfrm>
            <a:off x="4494973" y="3114122"/>
            <a:ext cx="3202052" cy="864211"/>
          </a:xfrm>
          <a:prstGeom prst="rect">
            <a:avLst/>
          </a:prstGeom>
          <a:noFill/>
        </p:spPr>
        <p:txBody>
          <a:bodyPr wrap="square" rtlCol="0">
            <a:spAutoFit/>
          </a:bodyPr>
          <a:lstStyle/>
          <a:p>
            <a:pPr marL="11430" marR="5080" lvl="0" algn="ctr">
              <a:lnSpc>
                <a:spcPct val="110000"/>
              </a:lnSpc>
              <a:spcBef>
                <a:spcPts val="100"/>
              </a:spcBef>
              <a:defRPr/>
            </a:pPr>
            <a:r>
              <a:rPr lang="en-GB" sz="4800" b="1" kern="0" spc="-5" dirty="0">
                <a:ln>
                  <a:solidFill>
                    <a:schemeClr val="bg1"/>
                  </a:solidFill>
                </a:ln>
                <a:solidFill>
                  <a:schemeClr val="accent1">
                    <a:lumMod val="75000"/>
                  </a:schemeClr>
                </a:solidFill>
              </a:rPr>
              <a:t>TAKE TEST</a:t>
            </a:r>
          </a:p>
        </p:txBody>
      </p:sp>
    </p:spTree>
    <p:custDataLst>
      <p:tags r:id="rId1"/>
    </p:custDataLst>
    <p:extLst>
      <p:ext uri="{BB962C8B-B14F-4D97-AF65-F5344CB8AC3E}">
        <p14:creationId xmlns:p14="http://schemas.microsoft.com/office/powerpoint/2010/main" val="265205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DBC137-8A92-4446-9C23-BBF7371594F4}"/>
              </a:ext>
            </a:extLst>
          </p:cNvPr>
          <p:cNvSpPr/>
          <p:nvPr/>
        </p:nvSpPr>
        <p:spPr>
          <a:xfrm>
            <a:off x="902677" y="566678"/>
            <a:ext cx="7344508" cy="3570208"/>
          </a:xfrm>
          <a:prstGeom prst="rect">
            <a:avLst/>
          </a:prstGeom>
        </p:spPr>
        <p:txBody>
          <a:bodyPr wrap="square">
            <a:spAutoFit/>
          </a:bodyPr>
          <a:lstStyle/>
          <a:p>
            <a:r>
              <a:rPr lang="en-GB" b="1" i="0" u="sng" dirty="0">
                <a:solidFill>
                  <a:schemeClr val="accent1">
                    <a:lumMod val="75000"/>
                  </a:schemeClr>
                </a:solidFill>
                <a:effectLst/>
              </a:rPr>
              <a:t>THE NORMAL SWALLOW</a:t>
            </a:r>
          </a:p>
          <a:p>
            <a:br>
              <a:rPr lang="en-GB" sz="1600" b="0" i="0" dirty="0">
                <a:solidFill>
                  <a:srgbClr val="5E5E5E"/>
                </a:solidFill>
                <a:effectLst/>
              </a:rPr>
            </a:br>
            <a:r>
              <a:rPr lang="en-GB" sz="1600" b="0" i="0" dirty="0">
                <a:solidFill>
                  <a:schemeClr val="accent1">
                    <a:lumMod val="75000"/>
                  </a:schemeClr>
                </a:solidFill>
                <a:effectLst/>
              </a:rPr>
              <a:t>Swallowing is something that we do automatically, we do this hundreds of times a day without any thought.</a:t>
            </a:r>
          </a:p>
          <a:p>
            <a:endParaRPr lang="en-GB" sz="1600" dirty="0">
              <a:solidFill>
                <a:schemeClr val="accent1">
                  <a:lumMod val="75000"/>
                </a:schemeClr>
              </a:solidFill>
            </a:endParaRPr>
          </a:p>
          <a:p>
            <a:r>
              <a:rPr lang="en-GB" sz="1600" b="0" i="0" dirty="0">
                <a:solidFill>
                  <a:schemeClr val="accent1">
                    <a:lumMod val="75000"/>
                  </a:schemeClr>
                </a:solidFill>
                <a:effectLst/>
              </a:rPr>
              <a:t>Even though it is automatic, it is a very complex process involving over thirty nerves and muscles.</a:t>
            </a:r>
          </a:p>
          <a:p>
            <a:endParaRPr lang="en-GB" sz="1600" dirty="0">
              <a:solidFill>
                <a:schemeClr val="accent1">
                  <a:lumMod val="75000"/>
                </a:schemeClr>
              </a:solidFill>
            </a:endParaRPr>
          </a:p>
          <a:p>
            <a:r>
              <a:rPr lang="en-GB" sz="1600" b="0" i="0" dirty="0">
                <a:solidFill>
                  <a:schemeClr val="accent1">
                    <a:lumMod val="75000"/>
                  </a:schemeClr>
                </a:solidFill>
                <a:effectLst/>
              </a:rPr>
              <a:t>The swallow can be divided into four phases;</a:t>
            </a:r>
          </a:p>
          <a:p>
            <a:endParaRPr lang="en-GB" sz="1600" dirty="0">
              <a:solidFill>
                <a:schemeClr val="accent1">
                  <a:lumMod val="75000"/>
                </a:schemeClr>
              </a:solidFill>
            </a:endParaRPr>
          </a:p>
          <a:p>
            <a:pPr marL="285750" indent="-285750">
              <a:buFont typeface="Arial" panose="020B0604020202020204" pitchFamily="34" charset="0"/>
              <a:buChar char="•"/>
            </a:pPr>
            <a:r>
              <a:rPr lang="en-GB" sz="1600" b="0" i="0" dirty="0">
                <a:solidFill>
                  <a:schemeClr val="accent1">
                    <a:lumMod val="75000"/>
                  </a:schemeClr>
                </a:solidFill>
                <a:effectLst/>
              </a:rPr>
              <a:t>Oral Preparatory Phase </a:t>
            </a:r>
          </a:p>
          <a:p>
            <a:pPr marL="285750" indent="-285750">
              <a:buFont typeface="Arial" panose="020B0604020202020204" pitchFamily="34" charset="0"/>
              <a:buChar char="•"/>
            </a:pPr>
            <a:r>
              <a:rPr lang="en-GB" sz="1600" dirty="0">
                <a:solidFill>
                  <a:schemeClr val="accent1">
                    <a:lumMod val="75000"/>
                  </a:schemeClr>
                </a:solidFill>
              </a:rPr>
              <a:t>Oral Phase</a:t>
            </a:r>
          </a:p>
          <a:p>
            <a:pPr marL="285750" indent="-285750">
              <a:buFont typeface="Arial" panose="020B0604020202020204" pitchFamily="34" charset="0"/>
              <a:buChar char="•"/>
            </a:pPr>
            <a:r>
              <a:rPr lang="en-GB" sz="1600" dirty="0">
                <a:solidFill>
                  <a:schemeClr val="accent1">
                    <a:lumMod val="75000"/>
                  </a:schemeClr>
                </a:solidFill>
              </a:rPr>
              <a:t>Pharyngeal Phase </a:t>
            </a:r>
          </a:p>
          <a:p>
            <a:endParaRPr lang="en-GB" sz="1600" b="0" i="0" dirty="0">
              <a:solidFill>
                <a:schemeClr val="accent1">
                  <a:lumMod val="75000"/>
                </a:schemeClr>
              </a:solidFill>
              <a:effectLst/>
            </a:endParaRPr>
          </a:p>
        </p:txBody>
      </p:sp>
      <p:pic>
        <p:nvPicPr>
          <p:cNvPr id="3" name="Picture 2">
            <a:extLst>
              <a:ext uri="{FF2B5EF4-FFF2-40B4-BE49-F238E27FC236}">
                <a16:creationId xmlns:a16="http://schemas.microsoft.com/office/drawing/2014/main" id="{4C96CD18-754F-4780-AF4E-3F9AC9231F71}"/>
              </a:ext>
            </a:extLst>
          </p:cNvPr>
          <p:cNvPicPr>
            <a:picLocks noChangeAspect="1"/>
          </p:cNvPicPr>
          <p:nvPr/>
        </p:nvPicPr>
        <p:blipFill>
          <a:blip r:embed="rId4"/>
          <a:stretch>
            <a:fillRect/>
          </a:stretch>
        </p:blipFill>
        <p:spPr>
          <a:xfrm>
            <a:off x="8324850" y="1011848"/>
            <a:ext cx="3086100" cy="3409950"/>
          </a:xfrm>
          <a:prstGeom prst="rect">
            <a:avLst/>
          </a:prstGeom>
          <a:effectLst>
            <a:outerShdw blurRad="152400" dist="317500" dir="5400000" sx="90000" sy="-19000" rotWithShape="0">
              <a:prstClr val="black">
                <a:alpha val="15000"/>
              </a:prstClr>
            </a:outerShdw>
          </a:effectLst>
        </p:spPr>
      </p:pic>
    </p:spTree>
    <p:custDataLst>
      <p:tags r:id="rId1"/>
    </p:custDataLst>
    <p:extLst>
      <p:ext uri="{BB962C8B-B14F-4D97-AF65-F5344CB8AC3E}">
        <p14:creationId xmlns:p14="http://schemas.microsoft.com/office/powerpoint/2010/main" val="2809716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D72C44B-4AE1-4633-99F9-4416C3A06AFC}"/>
              </a:ext>
            </a:extLst>
          </p:cNvPr>
          <p:cNvSpPr/>
          <p:nvPr/>
        </p:nvSpPr>
        <p:spPr>
          <a:xfrm>
            <a:off x="902677" y="566678"/>
            <a:ext cx="7344508" cy="2123658"/>
          </a:xfrm>
          <a:prstGeom prst="rect">
            <a:avLst/>
          </a:prstGeom>
        </p:spPr>
        <p:txBody>
          <a:bodyPr wrap="square">
            <a:spAutoFit/>
          </a:bodyPr>
          <a:lstStyle/>
          <a:p>
            <a:r>
              <a:rPr lang="en-GB" b="1" u="sng" dirty="0">
                <a:solidFill>
                  <a:schemeClr val="accent1">
                    <a:lumMod val="75000"/>
                  </a:schemeClr>
                </a:solidFill>
              </a:rPr>
              <a:t>ORAL PREPARATORY PHASE </a:t>
            </a:r>
          </a:p>
          <a:p>
            <a:endParaRPr lang="en-GB" b="1" u="sng" dirty="0">
              <a:solidFill>
                <a:schemeClr val="accent1">
                  <a:lumMod val="75000"/>
                </a:schemeClr>
              </a:solidFill>
            </a:endParaRPr>
          </a:p>
          <a:p>
            <a:pPr marL="285750" indent="-285750">
              <a:buFont typeface="Courier New" panose="02070309020205020404" pitchFamily="49" charset="0"/>
              <a:buChar char="o"/>
            </a:pPr>
            <a:r>
              <a:rPr lang="en-GB" sz="1600" b="0" i="0" dirty="0">
                <a:solidFill>
                  <a:schemeClr val="accent1">
                    <a:lumMod val="75000"/>
                  </a:schemeClr>
                </a:solidFill>
                <a:effectLst/>
              </a:rPr>
              <a:t>This process begins before any food or drink enters the mouth</a:t>
            </a:r>
          </a:p>
          <a:p>
            <a:pPr marL="285750" indent="-285750">
              <a:buFont typeface="Courier New" panose="02070309020205020404" pitchFamily="49" charset="0"/>
              <a:buChar char="o"/>
            </a:pPr>
            <a:r>
              <a:rPr lang="en-GB" sz="1600" dirty="0">
                <a:solidFill>
                  <a:schemeClr val="accent1">
                    <a:lumMod val="75000"/>
                  </a:schemeClr>
                </a:solidFill>
              </a:rPr>
              <a:t>We use our senses of smell, sight and touch</a:t>
            </a:r>
          </a:p>
          <a:p>
            <a:pPr marL="285750" indent="-285750">
              <a:buFont typeface="Courier New" panose="02070309020205020404" pitchFamily="49" charset="0"/>
              <a:buChar char="o"/>
            </a:pPr>
            <a:r>
              <a:rPr lang="en-GB" sz="1600" b="0" i="0" dirty="0">
                <a:solidFill>
                  <a:schemeClr val="accent1">
                    <a:lumMod val="75000"/>
                  </a:schemeClr>
                </a:solidFill>
                <a:effectLst/>
              </a:rPr>
              <a:t>Our salivary</a:t>
            </a:r>
            <a:r>
              <a:rPr lang="en-GB" sz="1600" dirty="0">
                <a:solidFill>
                  <a:schemeClr val="accent1">
                    <a:lumMod val="75000"/>
                  </a:schemeClr>
                </a:solidFill>
              </a:rPr>
              <a:t> glands begin to work</a:t>
            </a:r>
          </a:p>
          <a:p>
            <a:pPr marL="285750" indent="-285750">
              <a:buFont typeface="Courier New" panose="02070309020205020404" pitchFamily="49" charset="0"/>
              <a:buChar char="o"/>
            </a:pPr>
            <a:r>
              <a:rPr lang="en-GB" sz="1600" b="0" i="0" dirty="0">
                <a:solidFill>
                  <a:schemeClr val="accent1">
                    <a:lumMod val="75000"/>
                  </a:schemeClr>
                </a:solidFill>
                <a:effectLst/>
              </a:rPr>
              <a:t>We activate our jaw, lip and tongue muscles</a:t>
            </a:r>
          </a:p>
          <a:p>
            <a:pPr marL="285750" indent="-285750">
              <a:buFont typeface="Courier New" panose="02070309020205020404" pitchFamily="49" charset="0"/>
              <a:buChar char="o"/>
            </a:pPr>
            <a:r>
              <a:rPr lang="en-GB" sz="1600" dirty="0">
                <a:solidFill>
                  <a:schemeClr val="accent1">
                    <a:lumMod val="75000"/>
                  </a:schemeClr>
                </a:solidFill>
              </a:rPr>
              <a:t>We breathe evenly </a:t>
            </a:r>
          </a:p>
          <a:p>
            <a:pPr marL="285750" indent="-285750">
              <a:buFont typeface="Courier New" panose="02070309020205020404" pitchFamily="49" charset="0"/>
              <a:buChar char="o"/>
            </a:pPr>
            <a:r>
              <a:rPr lang="en-GB" sz="1600" b="0" i="0" dirty="0">
                <a:solidFill>
                  <a:schemeClr val="accent1">
                    <a:lumMod val="75000"/>
                  </a:schemeClr>
                </a:solidFill>
                <a:effectLst/>
              </a:rPr>
              <a:t>We then prepare to open our mouths</a:t>
            </a:r>
          </a:p>
        </p:txBody>
      </p:sp>
      <p:sp>
        <p:nvSpPr>
          <p:cNvPr id="4" name="Rectangle 3">
            <a:extLst>
              <a:ext uri="{FF2B5EF4-FFF2-40B4-BE49-F238E27FC236}">
                <a16:creationId xmlns:a16="http://schemas.microsoft.com/office/drawing/2014/main" id="{BAFF9ECE-3608-47E0-9814-777DA792D4EA}"/>
              </a:ext>
            </a:extLst>
          </p:cNvPr>
          <p:cNvSpPr/>
          <p:nvPr/>
        </p:nvSpPr>
        <p:spPr>
          <a:xfrm>
            <a:off x="902677" y="2859614"/>
            <a:ext cx="10870223" cy="2616101"/>
          </a:xfrm>
          <a:prstGeom prst="rect">
            <a:avLst/>
          </a:prstGeom>
        </p:spPr>
        <p:txBody>
          <a:bodyPr wrap="square">
            <a:spAutoFit/>
          </a:bodyPr>
          <a:lstStyle/>
          <a:p>
            <a:r>
              <a:rPr lang="en-GB" b="1" u="sng" dirty="0">
                <a:solidFill>
                  <a:schemeClr val="accent1">
                    <a:lumMod val="75000"/>
                  </a:schemeClr>
                </a:solidFill>
              </a:rPr>
              <a:t>ORAL PHASE </a:t>
            </a:r>
          </a:p>
          <a:p>
            <a:endParaRPr lang="en-GB" b="1" u="sng" dirty="0">
              <a:solidFill>
                <a:schemeClr val="accent1">
                  <a:lumMod val="75000"/>
                </a:schemeClr>
              </a:solidFill>
            </a:endParaRPr>
          </a:p>
          <a:p>
            <a:r>
              <a:rPr lang="en-GB" sz="1600" dirty="0">
                <a:solidFill>
                  <a:schemeClr val="accent1">
                    <a:lumMod val="75000"/>
                  </a:schemeClr>
                </a:solidFill>
              </a:rPr>
              <a:t>Here is where the food and drink enters the mouth:</a:t>
            </a:r>
          </a:p>
          <a:p>
            <a:endParaRPr lang="en-GB" sz="1600" dirty="0">
              <a:solidFill>
                <a:schemeClr val="accent1">
                  <a:lumMod val="75000"/>
                </a:schemeClr>
              </a:solidFill>
            </a:endParaRPr>
          </a:p>
          <a:p>
            <a:pPr marL="285750" indent="-285750">
              <a:buFont typeface="Arial" panose="020B0604020202020204" pitchFamily="34" charset="0"/>
              <a:buChar char="•"/>
            </a:pPr>
            <a:r>
              <a:rPr lang="en-GB" sz="1600" b="0" i="0" dirty="0">
                <a:solidFill>
                  <a:schemeClr val="accent1">
                    <a:lumMod val="75000"/>
                  </a:schemeClr>
                </a:solidFill>
                <a:effectLst/>
              </a:rPr>
              <a:t>Food and fluid is prepared into a cohesive mouthful known as “bolus” where it is broken down by saliva. Our lounges are essential for this phase, not only for taste but also to control it.</a:t>
            </a:r>
          </a:p>
          <a:p>
            <a:pPr marL="285750" indent="-285750">
              <a:buFont typeface="Arial" panose="020B0604020202020204" pitchFamily="34" charset="0"/>
              <a:buChar char="•"/>
            </a:pPr>
            <a:r>
              <a:rPr lang="en-GB" sz="1600" dirty="0">
                <a:solidFill>
                  <a:schemeClr val="accent1">
                    <a:lumMod val="75000"/>
                  </a:schemeClr>
                </a:solidFill>
              </a:rPr>
              <a:t>We then use our tongue to move the bolus around our mouths to ensure that we can chew it.</a:t>
            </a:r>
          </a:p>
          <a:p>
            <a:pPr marL="285750" indent="-285750">
              <a:buFont typeface="Arial" panose="020B0604020202020204" pitchFamily="34" charset="0"/>
              <a:buChar char="•"/>
            </a:pPr>
            <a:r>
              <a:rPr lang="en-GB" sz="1600" dirty="0">
                <a:solidFill>
                  <a:schemeClr val="accent1">
                    <a:lumMod val="75000"/>
                  </a:schemeClr>
                </a:solidFill>
              </a:rPr>
              <a:t>We bunch  the back of our tongue so that they bolus remains in our mouths until we are ready to swallow.</a:t>
            </a:r>
          </a:p>
          <a:p>
            <a:pPr marL="285750" indent="-285750">
              <a:buFont typeface="Arial" panose="020B0604020202020204" pitchFamily="34" charset="0"/>
              <a:buChar char="•"/>
            </a:pPr>
            <a:r>
              <a:rPr lang="en-GB" sz="1600" dirty="0">
                <a:solidFill>
                  <a:schemeClr val="accent1">
                    <a:lumMod val="75000"/>
                  </a:schemeClr>
                </a:solidFill>
              </a:rPr>
              <a:t>Also we are using our teeth, jaw and cheeks to chew as well as our soft palate to prevent food from entering the nasal cavity.</a:t>
            </a:r>
          </a:p>
          <a:p>
            <a:endParaRPr lang="en-GB" sz="1600" dirty="0">
              <a:solidFill>
                <a:srgbClr val="5E5E5E"/>
              </a:solidFill>
            </a:endParaRPr>
          </a:p>
        </p:txBody>
      </p:sp>
      <p:pic>
        <p:nvPicPr>
          <p:cNvPr id="6" name="Picture 5">
            <a:extLst>
              <a:ext uri="{FF2B5EF4-FFF2-40B4-BE49-F238E27FC236}">
                <a16:creationId xmlns:a16="http://schemas.microsoft.com/office/drawing/2014/main" id="{438DEAEF-768F-4203-B8BB-1A9BB189536D}"/>
              </a:ext>
            </a:extLst>
          </p:cNvPr>
          <p:cNvPicPr>
            <a:picLocks noChangeAspect="1"/>
          </p:cNvPicPr>
          <p:nvPr/>
        </p:nvPicPr>
        <p:blipFill rotWithShape="1">
          <a:blip r:embed="rId4"/>
          <a:srcRect r="1090"/>
          <a:stretch/>
        </p:blipFill>
        <p:spPr>
          <a:xfrm>
            <a:off x="7430965" y="397400"/>
            <a:ext cx="3172558" cy="2123659"/>
          </a:xfrm>
          <a:prstGeom prst="rect">
            <a:avLst/>
          </a:prstGeom>
          <a:effectLst>
            <a:outerShdw blurRad="152400" dist="317500" dir="5400000" sx="90000" sy="-19000" rotWithShape="0">
              <a:prstClr val="black">
                <a:alpha val="15000"/>
              </a:prstClr>
            </a:outerShdw>
          </a:effectLst>
        </p:spPr>
      </p:pic>
    </p:spTree>
    <p:custDataLst>
      <p:tags r:id="rId1"/>
    </p:custDataLst>
    <p:extLst>
      <p:ext uri="{BB962C8B-B14F-4D97-AF65-F5344CB8AC3E}">
        <p14:creationId xmlns:p14="http://schemas.microsoft.com/office/powerpoint/2010/main" val="2346032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607995-5EB7-46AF-905D-6BA28A2E387B}"/>
              </a:ext>
            </a:extLst>
          </p:cNvPr>
          <p:cNvSpPr/>
          <p:nvPr/>
        </p:nvSpPr>
        <p:spPr>
          <a:xfrm>
            <a:off x="902677" y="566678"/>
            <a:ext cx="6799385" cy="5632311"/>
          </a:xfrm>
          <a:prstGeom prst="rect">
            <a:avLst/>
          </a:prstGeom>
        </p:spPr>
        <p:txBody>
          <a:bodyPr wrap="square">
            <a:spAutoFit/>
          </a:bodyPr>
          <a:lstStyle/>
          <a:p>
            <a:r>
              <a:rPr lang="en-GB" b="1" u="sng" dirty="0">
                <a:solidFill>
                  <a:schemeClr val="accent1">
                    <a:lumMod val="75000"/>
                  </a:schemeClr>
                </a:solidFill>
              </a:rPr>
              <a:t>PHARYNGEAL PHASE </a:t>
            </a:r>
          </a:p>
          <a:p>
            <a:endParaRPr lang="en-GB" b="1" u="sng" dirty="0">
              <a:solidFill>
                <a:schemeClr val="accent1">
                  <a:lumMod val="75000"/>
                </a:schemeClr>
              </a:solidFill>
            </a:endParaRPr>
          </a:p>
          <a:p>
            <a:r>
              <a:rPr lang="en-GB" dirty="0">
                <a:solidFill>
                  <a:schemeClr val="accent1">
                    <a:lumMod val="75000"/>
                  </a:schemeClr>
                </a:solidFill>
              </a:rPr>
              <a:t>Here the food and drink enters the throat:</a:t>
            </a:r>
          </a:p>
          <a:p>
            <a:endParaRPr lang="en-GB" b="1" u="sng" dirty="0">
              <a:solidFill>
                <a:schemeClr val="accent1">
                  <a:lumMod val="75000"/>
                </a:schemeClr>
              </a:solidFill>
            </a:endParaRPr>
          </a:p>
          <a:p>
            <a:pPr marL="285750" indent="-285750">
              <a:buFont typeface="Courier New" panose="02070309020205020404" pitchFamily="49" charset="0"/>
              <a:buChar char="o"/>
            </a:pPr>
            <a:r>
              <a:rPr lang="en-GB" sz="1600" b="0" i="0" dirty="0">
                <a:solidFill>
                  <a:schemeClr val="accent1">
                    <a:lumMod val="75000"/>
                  </a:schemeClr>
                </a:solidFill>
                <a:effectLst/>
              </a:rPr>
              <a:t>When the bolus is ready and been broken down sufficiently</a:t>
            </a:r>
            <a:r>
              <a:rPr lang="en-GB" sz="1600" dirty="0">
                <a:solidFill>
                  <a:schemeClr val="accent1">
                    <a:lumMod val="75000"/>
                  </a:schemeClr>
                </a:solidFill>
              </a:rPr>
              <a:t>, we move it to the back of our tongue towards our throat where it triggers a swallow reflex.</a:t>
            </a:r>
          </a:p>
          <a:p>
            <a:pPr marL="285750" indent="-285750">
              <a:buFont typeface="Courier New" panose="02070309020205020404" pitchFamily="49" charset="0"/>
              <a:buChar char="o"/>
            </a:pPr>
            <a:r>
              <a:rPr lang="en-GB" sz="1600" dirty="0">
                <a:solidFill>
                  <a:schemeClr val="accent1">
                    <a:lumMod val="75000"/>
                  </a:schemeClr>
                </a:solidFill>
              </a:rPr>
              <a:t>The swallow reflex causes a complex of series of muscle and nerve reactions that occur to safely transfer the food or drink down the pharynx into the oesophagus  and into the oesophageal phase.</a:t>
            </a:r>
          </a:p>
          <a:p>
            <a:pPr marL="285750" indent="-285750">
              <a:buFont typeface="Courier New" panose="02070309020205020404" pitchFamily="49" charset="0"/>
              <a:buChar char="o"/>
            </a:pPr>
            <a:endParaRPr lang="en-GB" sz="1600" dirty="0">
              <a:solidFill>
                <a:schemeClr val="accent1">
                  <a:lumMod val="75000"/>
                </a:schemeClr>
              </a:solidFill>
            </a:endParaRPr>
          </a:p>
          <a:p>
            <a:pPr marL="285750" indent="-285750">
              <a:buFont typeface="Courier New" panose="02070309020205020404" pitchFamily="49" charset="0"/>
              <a:buChar char="o"/>
            </a:pPr>
            <a:endParaRPr lang="en-GB" sz="1600" dirty="0">
              <a:solidFill>
                <a:schemeClr val="accent1">
                  <a:lumMod val="75000"/>
                </a:schemeClr>
              </a:solidFill>
            </a:endParaRPr>
          </a:p>
          <a:p>
            <a:pPr marL="285750" indent="-285750">
              <a:buFont typeface="Courier New" panose="02070309020205020404" pitchFamily="49" charset="0"/>
              <a:buChar char="o"/>
            </a:pPr>
            <a:endParaRPr lang="en-GB" sz="1600" dirty="0">
              <a:solidFill>
                <a:schemeClr val="accent1">
                  <a:lumMod val="75000"/>
                </a:schemeClr>
              </a:solidFill>
            </a:endParaRPr>
          </a:p>
          <a:p>
            <a:r>
              <a:rPr lang="en-GB" sz="1600" dirty="0">
                <a:solidFill>
                  <a:schemeClr val="accent1">
                    <a:lumMod val="75000"/>
                  </a:schemeClr>
                </a:solidFill>
              </a:rPr>
              <a:t>There are two tubes in the throat:</a:t>
            </a:r>
          </a:p>
          <a:p>
            <a:endParaRPr lang="en-GB" sz="1600" dirty="0">
              <a:solidFill>
                <a:schemeClr val="accent1">
                  <a:lumMod val="75000"/>
                </a:schemeClr>
              </a:solidFill>
            </a:endParaRPr>
          </a:p>
          <a:p>
            <a:pPr marL="285750" indent="-285750">
              <a:buFont typeface="Arial" panose="020B0604020202020204" pitchFamily="34" charset="0"/>
              <a:buChar char="•"/>
            </a:pPr>
            <a:r>
              <a:rPr lang="en-GB" sz="1600" dirty="0">
                <a:solidFill>
                  <a:schemeClr val="accent1">
                    <a:lumMod val="75000"/>
                  </a:schemeClr>
                </a:solidFill>
              </a:rPr>
              <a:t>Trachea – Which goes to our lungs</a:t>
            </a:r>
          </a:p>
          <a:p>
            <a:pPr marL="285750" indent="-285750">
              <a:buFont typeface="Arial" panose="020B0604020202020204" pitchFamily="34" charset="0"/>
              <a:buChar char="•"/>
            </a:pPr>
            <a:r>
              <a:rPr lang="en-GB" sz="1600" dirty="0">
                <a:solidFill>
                  <a:schemeClr val="accent1">
                    <a:lumMod val="75000"/>
                  </a:schemeClr>
                </a:solidFill>
              </a:rPr>
              <a:t>Oesophagus – Which goes to our stomach</a:t>
            </a:r>
          </a:p>
          <a:p>
            <a:pPr marL="285750" indent="-285750">
              <a:buFont typeface="Arial" panose="020B0604020202020204" pitchFamily="34" charset="0"/>
              <a:buChar char="•"/>
            </a:pPr>
            <a:endParaRPr lang="en-GB" sz="1600" dirty="0">
              <a:solidFill>
                <a:schemeClr val="accent1">
                  <a:lumMod val="75000"/>
                </a:schemeClr>
              </a:solidFill>
            </a:endParaRPr>
          </a:p>
          <a:p>
            <a:r>
              <a:rPr lang="en-GB" sz="1600" dirty="0">
                <a:solidFill>
                  <a:schemeClr val="accent1">
                    <a:lumMod val="75000"/>
                  </a:schemeClr>
                </a:solidFill>
              </a:rPr>
              <a:t>At rest, the trachea is open, because we are breathing, and the oesophagus is closed because we are not eating and drinking. </a:t>
            </a:r>
          </a:p>
          <a:p>
            <a:endParaRPr lang="en-GB" sz="1600" dirty="0">
              <a:solidFill>
                <a:schemeClr val="accent1">
                  <a:lumMod val="75000"/>
                </a:schemeClr>
              </a:solidFill>
            </a:endParaRPr>
          </a:p>
          <a:p>
            <a:r>
              <a:rPr lang="en-GB" sz="1600" dirty="0">
                <a:solidFill>
                  <a:schemeClr val="accent1">
                    <a:lumMod val="75000"/>
                  </a:schemeClr>
                </a:solidFill>
              </a:rPr>
              <a:t>When a swallow is triggered the trachea closes and the oesophagus opens.</a:t>
            </a:r>
          </a:p>
          <a:p>
            <a:pPr marL="285750" indent="-285750">
              <a:buFont typeface="Arial" panose="020B0604020202020204" pitchFamily="34" charset="0"/>
              <a:buChar char="•"/>
            </a:pPr>
            <a:endParaRPr lang="en-GB" sz="1600" dirty="0">
              <a:solidFill>
                <a:schemeClr val="accent1">
                  <a:lumMod val="75000"/>
                </a:schemeClr>
              </a:solidFill>
            </a:endParaRPr>
          </a:p>
        </p:txBody>
      </p:sp>
      <p:pic>
        <p:nvPicPr>
          <p:cNvPr id="3" name="Picture 2">
            <a:extLst>
              <a:ext uri="{FF2B5EF4-FFF2-40B4-BE49-F238E27FC236}">
                <a16:creationId xmlns:a16="http://schemas.microsoft.com/office/drawing/2014/main" id="{57ABFE6A-82B1-4DB4-BB64-31423AF1603C}"/>
              </a:ext>
            </a:extLst>
          </p:cNvPr>
          <p:cNvPicPr>
            <a:picLocks noChangeAspect="1"/>
          </p:cNvPicPr>
          <p:nvPr/>
        </p:nvPicPr>
        <p:blipFill>
          <a:blip r:embed="rId4"/>
          <a:stretch>
            <a:fillRect/>
          </a:stretch>
        </p:blipFill>
        <p:spPr>
          <a:xfrm>
            <a:off x="8574700" y="566678"/>
            <a:ext cx="2011240" cy="2017922"/>
          </a:xfrm>
          <a:prstGeom prst="rect">
            <a:avLst/>
          </a:prstGeom>
          <a:effectLst>
            <a:outerShdw blurRad="152400" dist="317500" dir="5400000" sx="90000" sy="-19000" rotWithShape="0">
              <a:prstClr val="black">
                <a:alpha val="15000"/>
              </a:prstClr>
            </a:outerShdw>
          </a:effectLst>
        </p:spPr>
      </p:pic>
      <p:pic>
        <p:nvPicPr>
          <p:cNvPr id="4" name="Picture 3">
            <a:extLst>
              <a:ext uri="{FF2B5EF4-FFF2-40B4-BE49-F238E27FC236}">
                <a16:creationId xmlns:a16="http://schemas.microsoft.com/office/drawing/2014/main" id="{A8839D05-7C6C-4BD3-816C-9279BCD1B55D}"/>
              </a:ext>
            </a:extLst>
          </p:cNvPr>
          <p:cNvPicPr>
            <a:picLocks noChangeAspect="1"/>
          </p:cNvPicPr>
          <p:nvPr/>
        </p:nvPicPr>
        <p:blipFill>
          <a:blip r:embed="rId5"/>
          <a:stretch>
            <a:fillRect/>
          </a:stretch>
        </p:blipFill>
        <p:spPr>
          <a:xfrm>
            <a:off x="8574700" y="3558668"/>
            <a:ext cx="2128471" cy="2167171"/>
          </a:xfrm>
          <a:prstGeom prst="rect">
            <a:avLst/>
          </a:prstGeom>
          <a:effectLst>
            <a:outerShdw blurRad="152400" dist="317500" dir="5400000" sx="90000" sy="-19000" rotWithShape="0">
              <a:prstClr val="black">
                <a:alpha val="15000"/>
              </a:prstClr>
            </a:outerShdw>
          </a:effectLst>
        </p:spPr>
      </p:pic>
      <p:sp>
        <p:nvSpPr>
          <p:cNvPr id="5" name="Arrow: Left 4">
            <a:extLst>
              <a:ext uri="{FF2B5EF4-FFF2-40B4-BE49-F238E27FC236}">
                <a16:creationId xmlns:a16="http://schemas.microsoft.com/office/drawing/2014/main" id="{93A1FF3C-9F7F-4329-B01C-61E49824B294}"/>
              </a:ext>
            </a:extLst>
          </p:cNvPr>
          <p:cNvSpPr/>
          <p:nvPr/>
        </p:nvSpPr>
        <p:spPr>
          <a:xfrm rot="20161129">
            <a:off x="10116306" y="4734492"/>
            <a:ext cx="533610" cy="375388"/>
          </a:xfrm>
          <a:prstGeom prst="leftArrow">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custDataLst>
      <p:tags r:id="rId1"/>
    </p:custDataLst>
    <p:extLst>
      <p:ext uri="{BB962C8B-B14F-4D97-AF65-F5344CB8AC3E}">
        <p14:creationId xmlns:p14="http://schemas.microsoft.com/office/powerpoint/2010/main" val="57844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C1873B-65FB-434C-9EA5-6063C8886D33}"/>
              </a:ext>
            </a:extLst>
          </p:cNvPr>
          <p:cNvSpPr/>
          <p:nvPr/>
        </p:nvSpPr>
        <p:spPr>
          <a:xfrm>
            <a:off x="902677" y="566678"/>
            <a:ext cx="10738338" cy="6555641"/>
          </a:xfrm>
          <a:prstGeom prst="rect">
            <a:avLst/>
          </a:prstGeom>
        </p:spPr>
        <p:txBody>
          <a:bodyPr wrap="square">
            <a:spAutoFit/>
          </a:bodyPr>
          <a:lstStyle/>
          <a:p>
            <a:r>
              <a:rPr lang="en-GB" b="1" i="0" u="sng" dirty="0">
                <a:solidFill>
                  <a:schemeClr val="accent1">
                    <a:lumMod val="75000"/>
                  </a:schemeClr>
                </a:solidFill>
                <a:effectLst/>
              </a:rPr>
              <a:t>HOW DYSPHAGIA CAN OCCUR</a:t>
            </a:r>
          </a:p>
          <a:p>
            <a:endParaRPr lang="en-GB" b="1" i="0" u="sng" dirty="0">
              <a:solidFill>
                <a:schemeClr val="accent1">
                  <a:lumMod val="75000"/>
                </a:schemeClr>
              </a:solidFill>
              <a:effectLst/>
            </a:endParaRPr>
          </a:p>
          <a:p>
            <a:r>
              <a:rPr lang="en-GB" sz="1600" dirty="0">
                <a:solidFill>
                  <a:schemeClr val="accent1">
                    <a:lumMod val="75000"/>
                  </a:schemeClr>
                </a:solidFill>
              </a:rPr>
              <a:t>Dysphagia can occur at any of these swallowing phases;</a:t>
            </a:r>
          </a:p>
          <a:p>
            <a:endParaRPr lang="en-GB" sz="1600" dirty="0">
              <a:solidFill>
                <a:schemeClr val="accent1">
                  <a:lumMod val="75000"/>
                </a:schemeClr>
              </a:solidFill>
            </a:endParaRPr>
          </a:p>
          <a:p>
            <a:r>
              <a:rPr lang="en-GB" sz="1600" b="1" i="0" dirty="0">
                <a:solidFill>
                  <a:schemeClr val="accent1">
                    <a:lumMod val="75000"/>
                  </a:schemeClr>
                </a:solidFill>
                <a:effectLst/>
              </a:rPr>
              <a:t>Oral Preparatory Phase</a:t>
            </a:r>
          </a:p>
          <a:p>
            <a:endParaRPr lang="en-GB" sz="1600" b="0" i="0" dirty="0">
              <a:solidFill>
                <a:schemeClr val="accent1">
                  <a:lumMod val="75000"/>
                </a:schemeClr>
              </a:solidFill>
              <a:effectLst/>
            </a:endParaRPr>
          </a:p>
          <a:p>
            <a:r>
              <a:rPr lang="en-GB" sz="1600" b="0" i="0" dirty="0">
                <a:solidFill>
                  <a:schemeClr val="accent1">
                    <a:lumMod val="75000"/>
                  </a:schemeClr>
                </a:solidFill>
                <a:effectLst/>
              </a:rPr>
              <a:t>EXAMPLE: If our salivary glands don’t activate then our mouths can become very dry making chewing much more difficult and the bolus more difficult to breakdown.</a:t>
            </a:r>
          </a:p>
          <a:p>
            <a:endParaRPr lang="en-GB" sz="1600" dirty="0">
              <a:solidFill>
                <a:schemeClr val="accent1">
                  <a:lumMod val="75000"/>
                </a:schemeClr>
              </a:solidFill>
            </a:endParaRPr>
          </a:p>
          <a:p>
            <a:r>
              <a:rPr lang="en-GB" sz="1600" b="1" dirty="0">
                <a:solidFill>
                  <a:schemeClr val="accent1">
                    <a:lumMod val="75000"/>
                  </a:schemeClr>
                </a:solidFill>
              </a:rPr>
              <a:t>Oral Phase</a:t>
            </a:r>
          </a:p>
          <a:p>
            <a:endParaRPr lang="en-GB" sz="1600" dirty="0">
              <a:solidFill>
                <a:schemeClr val="accent1">
                  <a:lumMod val="75000"/>
                </a:schemeClr>
              </a:solidFill>
            </a:endParaRPr>
          </a:p>
          <a:p>
            <a:r>
              <a:rPr lang="en-GB" sz="1600" b="0" i="0" dirty="0">
                <a:solidFill>
                  <a:schemeClr val="accent1">
                    <a:lumMod val="75000"/>
                  </a:schemeClr>
                </a:solidFill>
                <a:effectLst/>
              </a:rPr>
              <a:t>EXAMPLE: A weak tongue could lead to difficulties chewing or difficulties moving the bolus to the back of the throat to trigger the swallow. A lack of adequate dentition can mean that food isn’t broken down and chewed properly increasing the risk of it getting stuck.</a:t>
            </a:r>
            <a:endParaRPr lang="en-GB" sz="1600" dirty="0">
              <a:solidFill>
                <a:schemeClr val="accent1">
                  <a:lumMod val="75000"/>
                </a:schemeClr>
              </a:solidFill>
            </a:endParaRPr>
          </a:p>
          <a:p>
            <a:r>
              <a:rPr lang="en-GB" sz="1600" b="0" i="0" dirty="0">
                <a:solidFill>
                  <a:schemeClr val="accent1">
                    <a:lumMod val="75000"/>
                  </a:schemeClr>
                </a:solidFill>
                <a:effectLst/>
              </a:rPr>
              <a:t> </a:t>
            </a:r>
            <a:endParaRPr lang="en-GB" sz="1600" dirty="0">
              <a:solidFill>
                <a:schemeClr val="accent1">
                  <a:lumMod val="75000"/>
                </a:schemeClr>
              </a:solidFill>
            </a:endParaRPr>
          </a:p>
          <a:p>
            <a:r>
              <a:rPr lang="en-GB" sz="1600" b="1" dirty="0">
                <a:solidFill>
                  <a:schemeClr val="accent1">
                    <a:lumMod val="75000"/>
                  </a:schemeClr>
                </a:solidFill>
              </a:rPr>
              <a:t>Pharyngeal Phase </a:t>
            </a:r>
          </a:p>
          <a:p>
            <a:endParaRPr lang="en-GB" sz="1600" b="1" dirty="0">
              <a:solidFill>
                <a:schemeClr val="accent1">
                  <a:lumMod val="75000"/>
                </a:schemeClr>
              </a:solidFill>
            </a:endParaRPr>
          </a:p>
          <a:p>
            <a:r>
              <a:rPr lang="en-GB" sz="1600" b="0" i="0" dirty="0">
                <a:solidFill>
                  <a:schemeClr val="accent1">
                    <a:lumMod val="75000"/>
                  </a:schemeClr>
                </a:solidFill>
                <a:effectLst/>
              </a:rPr>
              <a:t>EXAMPLE: Any disruption in the sequence of nerve and muscle reaction could lead to dysphagia.</a:t>
            </a:r>
          </a:p>
          <a:p>
            <a:endParaRPr lang="en-GB" sz="1600" b="1" dirty="0">
              <a:solidFill>
                <a:schemeClr val="accent1">
                  <a:lumMod val="75000"/>
                </a:schemeClr>
              </a:solidFill>
            </a:endParaRPr>
          </a:p>
          <a:p>
            <a:r>
              <a:rPr lang="en-GB" sz="1600" dirty="0">
                <a:solidFill>
                  <a:schemeClr val="accent1">
                    <a:lumMod val="75000"/>
                  </a:schemeClr>
                </a:solidFill>
              </a:rPr>
              <a:t>Put simply, if the trachea doesn’t close properly, food or drink can enter the</a:t>
            </a:r>
          </a:p>
          <a:p>
            <a:r>
              <a:rPr lang="en-GB" sz="1600" dirty="0">
                <a:solidFill>
                  <a:schemeClr val="accent1">
                    <a:lumMod val="75000"/>
                  </a:schemeClr>
                </a:solidFill>
              </a:rPr>
              <a:t>airway. This is called aspiration and can have major health consequences.</a:t>
            </a:r>
          </a:p>
          <a:p>
            <a:endParaRPr lang="en-GB" sz="1600" dirty="0">
              <a:solidFill>
                <a:schemeClr val="accent1">
                  <a:lumMod val="75000"/>
                </a:schemeClr>
              </a:solidFill>
            </a:endParaRPr>
          </a:p>
          <a:p>
            <a:r>
              <a:rPr lang="en-GB" sz="1600" dirty="0">
                <a:solidFill>
                  <a:schemeClr val="accent1">
                    <a:lumMod val="75000"/>
                  </a:schemeClr>
                </a:solidFill>
              </a:rPr>
              <a:t>Likewise if the oesophagus doesn’t open properly the food or drink can’t pass out of the throat and therefore can get stuck or enter the airway.</a:t>
            </a:r>
            <a:br>
              <a:rPr lang="en-GB" sz="1600" b="0" i="0" dirty="0">
                <a:solidFill>
                  <a:schemeClr val="accent1">
                    <a:lumMod val="75000"/>
                  </a:schemeClr>
                </a:solidFill>
                <a:effectLst/>
              </a:rPr>
            </a:br>
            <a:endParaRPr lang="en-GB" sz="1600" b="0" i="0" dirty="0">
              <a:solidFill>
                <a:schemeClr val="accent1">
                  <a:lumMod val="75000"/>
                </a:schemeClr>
              </a:solidFill>
              <a:effectLst/>
            </a:endParaRPr>
          </a:p>
        </p:txBody>
      </p:sp>
    </p:spTree>
    <p:custDataLst>
      <p:tags r:id="rId1"/>
    </p:custDataLst>
    <p:extLst>
      <p:ext uri="{BB962C8B-B14F-4D97-AF65-F5344CB8AC3E}">
        <p14:creationId xmlns:p14="http://schemas.microsoft.com/office/powerpoint/2010/main" val="1263996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FOLDER" val="C:\Users\ryanhenry\Desktop\Dyphasia Course\"/>
  <p:tag name="ISPRING_PRESENTATION_PATH" val="C:\Users\ryanhenry\Desktop\Dyphasia Course.pptx"/>
  <p:tag name="ISPRING_PROJECT_VERSION" val="9.3"/>
  <p:tag name="ISPRING_PROJECT_FOLDER_UPDATED" val="1"/>
  <p:tag name="ISPRING_SCREEN_RECS_UPDATED" val="C:\Users\ryanhenry\Desktop\Dyphasia Course\"/>
  <p:tag name="ISPRING_UUID" val="{D1F52AB5-470C-4C4B-8F32-F0331B6300BC}"/>
  <p:tag name="ISPRING_DEFAULT_PRESENTE_ID" val="{5B8795C3-2823-4E39-89C7-D9A1EEC9D623}"/>
  <p:tag name="ISPRING_PRESENTER_PHOTO_0" val="png|iVBORw0KGgoAAAANSUhEUgAAAZAAAADDCAYAAACs0kchAAAAAXNSR0IArs4c6QAAAARnQU1BAACx&#10;jwv8YQUAAAAJcEhZcwAADsMAAA7DAcdvqGQAAPCLSURBVHhe7F0HWBVH1/5N78VE0ywxxhRj7733&#10;qNHEbhJ7772LvYAgIiJNQBQUUZp0UHrvvfeqAgKi9Dv/effeMevNxZLkS93zPO+z9+6dnTkze+a8&#10;c2Zm9/6fJJJIIokkkkgiiSSSSCKJJJJIIokkkkgiiSSSSCKJJJJIIokkkkgiiSSSSCKJJJJIIokk&#10;kkgiiSSSSCKJJJJIIokkkkgiiSSSSCKJJJJIIokkkkgiiSSSSCKJJJJIIokkkkgiiSSSSCKJJJJI&#10;IokkkkgiiSSSSCLJXyz9NgS+OkI79oNxp+LajzsT22W0bnTfCboxQ8Zpx4wcqxc7Ckd8n0Dn8fsY&#10;zYjPkb6fZuCriiwkkUQSSST5L8iA40lvjtaO7jReJ2b8WJ2YreN0oo3G6MQ4jTkVHTFWJzqHUDnu&#10;dAz7Vj+ZTTRME474Tukqx56OyRmrHRM55lSs8zjdWKMxp2O2jdWJ+na0dmKncadS31IUIYkkkkgi&#10;yb9FBhz3f3O0VtTAMSdj1o8+GXN1zKm4GCKMygn6qWyiUQabcDaFTdBLYuPPJLDxuvFEGLFs3CmA&#10;iANHnVjhPH5HOqQXrqPrx2pH3xurHRs7Rjvm2uhT0RtHaUcPGqcWLJGJJJJIIsk/WcZoxn8+Qjt6&#10;0VitmKtjT8VlUuTROEFfThjjTieQ849ho09Gs1Fa0XSMegQjNX8Bkc8jv8nTRwvXjzsdLycgypfy&#10;l42jcsacjLYZpRm1ZOSJ6C8UqkgiiSSSSPJPkCGaMZ1HnIzaRdFAxBjt2KpxZyi60EthRCJEBiCM&#10;X8hhxIkoNlwjkg1Tj3gEQ4//AuXfkB7X8TyQH/JF/igH5Y3Wjrk/6mRU9Eit6D3DdeK6KlSTRBJJ&#10;JJHk7yhDjgd1GKEVs5OcdsLoU7H1Y08nsrE6CYgMRGQRxYYRAQxVkMTgYxFs0NEINvCIAofD2cBD&#10;KoDzijRIj+sEggGpUH7Il5MKykO5Y3QT2RjSY+TJ6KThJ6N2Dz8e+qVCVUkkkUQSSf4OMsog4+2R&#10;WjHzKOoIGKEVJRtDxDFaO46NEpMGOfsh5PTh+AccCWcDiBAGEDH0PxjG+hwIY733h8qxT46++8Me&#10;gp/jaZC+H12H64V8KD/ki/xRDicTlA89oA/pJhtxMjpo+MnohYOOxr6rUF0SSSSRRJK/SgapR3QZ&#10;phV1foRW5N1RNOIfqR0rRAHyaalIwakPQYRBjr7/oTCBMEACPdWAENZ9TwjruiuYdd0dzHrRuV57&#10;Q1hfIosBRBIc/Sg9zuN3pEN6XIfrkQ/yQ77IH+WgPIFMqHxEJ8JUF+kF/YZrRVUM04qwGHoyqpui&#10;CpJIIokkkvyZMloj+vVhJ6LmDtOMjBp5OomNIAc9nBz1UGF6KpINpkhgEKaceJShII3uRATddoew&#10;TjuD2Tc7gtg324NYZzr2oHN96fd+RB4DiTQGizAIJIKohH7vQcSB9LgO1yMf5CcnFIpOQCaUHuWi&#10;fOgBfaAX9IOeIykiIdKLGawVOW+obvwbiipJIokkkkjyvxYij5Y0uj9ITrl4pE4SG6YZLTjoIQri&#10;GChMUZHTJ0eOqaceRBqIHDrvlDv+r7YGsi82B7Kv6diFSKDnrhDWT42cPjn/IUQ2w8n5A8MURwDn&#10;8TvSIX1Xug7XIx/kJxAR5Y9yUB7KRfnQA/pAL+gHPaEv9B6qGXVriHrEkaHq8R8qqiaJJJJIIsn/&#10;SgafiGs9SD3CbJhWTPVw7QQ29ESU4JyFiONohOCw+5Kzx3QTHHkXcuiIEuDsO2wOYO03+rN26/1Y&#10;Bzp2onM9yOkPIGc/+EAoG0FEMZbyGH8skn2rHsW+PU6gI77jPH5HOqTHdbge+SA/5Iv8Uc43VF6X&#10;XXIigR59SB/oJSy+C7oSkWBtBvprxtRQfS4OPRr0qaKKkkgiiSSS/NEyVDPi80HqkfbDTsbLhmvF&#10;yyOOYxRxELCQ3e9guLAe0UNNHnFgiokTR7sN/qz1Wl/28Wpfcvj+rOPWANaTHP0gIoPRR8PZJIoM&#10;pp+KZnN0Y9ncM7HsZ724h8B3nMfvSDeG0uO6XpgGo3w+o/yQL/JHOQ+JhMoXIhLSB3pBP+g5EESC&#10;tRnSf5hWHBt+Mp4NOh7h2P9w+FeKqkoiiSSSSPJHyVDN+M8HaUQ5DdNOxKidDVFEHINAHBQZ9FIQ&#10;R7e98qkqYXppi5w42qz1Yx+t9GEtV/iw1uToO2+lqIPSjj4czqZqyUljoUECW26cyNaaJbP15kls&#10;08Xkh8B3nMfviygd0uO60Zgqo3yQH/L9gPL/kNBGQSRfKIgE+nTbIycS6Al9oTf0Rz1QH9RrkEa0&#10;m0QikkgiiSR/oGDaasDRCMchJxPYYI0YNghRB0UB2EKL6aqe+8IEB915F0UE24PYF4gKHhKHL2ux&#10;zJs1X+LFWq32Yd3o96EHwtjkE5FszulYtsQoga0/n8S2WqSyXVZpbN/VdHbQJoMdsctkR+0zhSO+&#10;4zx+R7p1lB7XzTkdJ+QzjHRAviARlIPyUC7Khx4gsm+2BQn6QU8stkNv6I96oD6DNaLZkJOJbMCx&#10;KJc+B4PbKaouiSSSSCLJb5W+h4M+6Hc08vIgzQQ2UD2aEZGw/kLUIX9+A1tpu5BT7kSj/K+2BbIO&#10;mwLYp+v92CfkzFsu92HvLZWTR5s1PqzHjiA2kkb/005GswX6cWyNWRLbZpkikMNRIgpNx2x2yiWb&#10;nXHLYXruuczAI4+dpSO+69B5/I50SI/rcP1Cymc6XodC+fbYGSyUg/LeW+ItlA89Pl3nJ+gF/aAn&#10;1mUQjQjPk2BrMSIZqhfqN1gzib5HXu1xKOwjRRNIIokkkkjyrNJzW/jbvQ9FavU7Ft0w4HgM63ck&#10;kpxrBOtLTrfXPvmWXKwxdNoRyL6kqAML2Rj1f7jCm71PxPE+OfKWFA0gMuhOacaQo55xKpotMohn&#10;GyiK2GOVSoSQwbScsgTCMLqZx0y989kF33x20a+AWRJwxHecx+8gFKTHdbge+Sym/GacimFjKf/u&#10;OwOJRIi8qFyUDz2gT2vSC/pBT+gLvaF/L4qeEI0IpEj1Qz37H49u7HM06lRXtah3FE0hiSSSSCLJ&#10;U8uVK8/3Phy2ou/RiLv91eME59r3cATrczBcMWUV+nBb7peiRXI46/fguAkfLvdmbYg8um4NZCMP&#10;hrLp2jFsiWEC23QhmalZpzF1h0x22jWHGd3IY+d9iDD8C9mVoCJ2LaSI2YQWMzuCLQHfcR6/Ix3S&#10;n6aoBNcjH+SHfGdoIxIJFcoDiaD895ciGvFiHwgk4svagURIX77tF8+QoD6oF+onkCTqeyyqvM+R&#10;iNVD1bxeULSIJJJIIokkTyM9D0cN7HMkMrm/RgI51SjW53A463VATB4hrOM2vlDux1qRc24J8iCH&#10;3ZJG/R9jMXu1D/t6YwAbui+ETdWMYgvPyiOPvVfk5IGpKROvfDlxBBNphNxi9uG3mVPkbeYafYe5&#10;EHDEd5zH79bBxUJ6RCS4XkNBIhvMk9gi/Xj2PR5m3E+6bQoQyv8Yi/eIRqAXEUorIhboC72hf+cd&#10;WBcJZT2oXqhfn0OIRKIY6t3naGRav8ORQxVNIokkkkgiyZOk66GoT3odiXDsdyKJ9QF5kFPtfTCM&#10;9dgfyrrtDVU81xEkPMQnX+8gJ72cRvrkpD8gZ92KyKPtGh/2BTnqvruD2cTjEeznM7FsnVkS222V&#10;ytTtM5kuRR7nbsrJ41pIMXMIu8WcI+8wt5g7zCO2hN2IKyXIj/iO8/jdIey2kP5SQKFwPfLRoPz2&#10;XEll6yn/eVTOJHWKJKhclA89oA/0EshtmZegL/TmDzN2IhLpChKh+vU+QNEI1ZfIk6H+vQ5HuHU/&#10;GNFW0TSSSCKJJJI8Rpr1OhK+udeRqOo+x2JZb3KmGJl3R+RB5NGZHPPX2Gm1RU4erchBY3suRvgf&#10;kHNuRSP+T2mU//k6P9aZRvmjDoWxmdrRbIVRPNtmkcIO2WSwU87ZzMgzj1n4FTLroGJmT+SBKMOd&#10;SAKk4ZVQyrziS5m34ojvOI/fnRGNUHpch+sxnaVD+R2mfLdbpgjlzBKmssKE8qEH9IFe0E+IREhf&#10;6A39O4BEqD6dsEOL6od6or6ot1D/I5G11B47/o+xZor2kUQSSSSRRJV02x/Zu8eh8OQ+6vGsJznR&#10;njQih1PtCvLYFcI60mi9g0Ae/qzVal/2gbDTisiDIhA46XbkrDuQY+640Z/12RnIJquHs/l6sWzj&#10;+USmdiWNnXDIEhbCzbzz2WWKIrDG4Rgun7Li5OGbSEgq+wX0nZOIG6VDelx3ObBQyAf5IV/kv4HK&#10;WUDlTaYopO+uIEEP6AO9BBLhkRLpDf1RD5BIxx3Y5hsi1BP1Rb1Rf7RDjwNh6d33h/RXNJEkkkgi&#10;iSTK0lEt/qXuB8L0eh6NZT0ORpDjDGfdyJl2wbQVyGN7MPtyaxD7bEMAa70Gu618WYul3vJpoZXe&#10;5KR92BfrfAWn3WWLPxu2L4RN14piywwRfSSzQ9fSFdFHLrvgk8+sAosEInCKuC1MUYEgEHX4JpYx&#10;PxHwHed5FIL0WGC/QtcjH6MbuUK+hyl/lLOcopAZJ6PY8P2hgh7QB3pBP+gJfaE39Ec9UJ8viRRR&#10;P9QT9UW9UX+0Q8+jcaz7gQjDtmperyiaShJJJJFEErF0ORg+otv+sOIeR2JY9/0UdaiRAwZ57Ebk&#10;IZ+2+mxTIGu9zp99uMrnIXl8tMJbvuZBI/2vN/qxzpv9WY9tgWzM4XA2RyearTqXwHZeSmFHbDKY&#10;jnOW4PCxPdc6qIiI4JZACA+nrxQk4qMgDX7E+UcIRJjGKhLyQX6YxjpqmyGUs5rKm0vl4kn3Xlgo&#10;J32gF/SDntD3IYlQVNJ6rT/7DCQDEqF6or6oN+qPdkB7dDsQfqvL/vCxiqaSRBJJJJGES0+D8Be7&#10;7g816nE4jnXbT5EHOU8sLGO3FV5OiMjjc+EhQX/28Rr50+XYqgtn3Ga1N2u/1pd9tcGPfbPJn3Xd&#10;EsD67QpiE49FsJ9Ox7C1Jols9+UUdtiGIhAnikDI4ZsLEUghsw1RTGFF3WYesUQisSXsJhHFzXgi&#10;k/hS4YjvOI/fkU6YwqLrcD3yQUSDfI9Q/ihnnWki+1k3ln1L5fcnPbpuDRD0gn7QE7uzoHcL0h/1&#10;wHu02hK5oH5fbpW/jLET1Rv1RzugPXociWdd94ebfX7K+WVFk0kiiSSSSALpuj9sYJf9YQXdDkSR&#10;0wxjXUAeu+T/2/HVtl/IA1M+eMIbD+h9sMyHtcLU1Vo+dSWPPrqTwx64O4hNOhbO5pMjX0sOfRci&#10;EIoQ4OgNFGsgl/wL2VUsolMU4khRhTORgwsBUYaHACINOuK7S7T8d6RDelyH689TPsgP+SICQTko&#10;b8GZWDb5eLigB/SBXtBPmMoifaH3h6Q/6oH6tKJ6oX6oJ+oLEkH90Q5oD7RL133hxV3VwoYpmkwS&#10;SSSRRBJI130RR7sdiiZHGQlHqVg0D2Xf7AhhX20NZu2xZXdDAGu1mghkBR7S82WtVvkKO5w6bCDn&#10;TCP8LhR5dCfn22tHMBu8N4R9px7J5p+Jowgkie26nMaO2WWyk+TosehtcjOfWfgVCCQg34l1W9jK&#10;e50IAjuynKPuPAS+4zx+RzpOHrge+SA/bcoX+e+mctaaJrH5enFsCpU/BE+bkz7QC/pBT+j7KUUi&#10;0B/1QH0+oXqhfqjnl1Rf1Bv1Rzt03QcCiWTdD8WwrgeiNNTU2HOKZpNEEkkk+W9Lz2PhbboeiIzo&#10;humrAxGsq1o460Kj7k67Q1nH7SHsiy1B7LNNQazt+gD2ySp/9uFKP+H46Vo/9vk6f/YVjdo7bQ5g&#10;3chJ9yRn3WdnCBuqFsKmaMgJZM25JLbDIpUdsckUdkudds1lBp55zNQLrykpZJb+eNK8mF0LviU8&#10;LGgXikVyHDnkDxHid6RDelyH6w0pH+SHfJH/TstUtoYICwQylcqHHtAHekE/6Al9P6doA/rz+nxM&#10;x7Z0Dms8qC/qjfp32Yu1oHChXdA+XQ6Ex/Q6GvqZoukkkUQSSf7b0vVw1I/dDkXWdMNi8UGKQPaH&#10;s87kNDvtDmNf7whlHWhE3o4IpM36QPbRan/2yRo/1paIoz3edEvOuCON7LtsDWQ9yEn33hXC+u4O&#10;YUP2hbLJJ6LYj7pxbAURyNaLqWyfNV6amMW0nHKYrlsuM7yRJzwMeN6nkF30K6KooohZBWJ3lRzY&#10;pfXLZ0QdWDQvEtLjOlx/hvLRcswR8t13NUMoZyWV9xMR13dU/pD9oYI+0Av6QU/o+yXpDf1RD9QH&#10;9UL9UE/U9yuq9zdUf7QD2gPt0u0wRSCHIuu7Hoqar2g6SSSRRJL/rqipqT3X7UikQfdjMaz70WjW&#10;7RBFIDTa7ryPIhAafX9NjrfDtmD22eYg1hpTWORw21Ak8tnGQPal4knuLtuDWPedwawXjfT77gll&#10;/faGsEF0/USNKDb7dBxbapTANpgnC9NYB65lMnWKFrSdc9hpl1ym75HLjL3ymTERgplPgfCuK0QX&#10;5iLgO87jd6RDelyH67Vd8E6sLCFf5L/xQjJbRuWhXJQ/eH+YoA/0gn7QE/p2JL2hP+qB+qBeqB/q&#10;ifp+RWlRf7QD2gPt0v1INOt+PJaIJNJk+vQrzyuaUBJJJJHkvyldNILbdT8eGd9LK4n1IALpfiSK&#10;dSdn2YWcZic1IhAahXfYHsI+2xrE2m4KZG3J4cLJfrElmHUkR9uZHHI3Ipme5KD77CFnrRbK+pPT&#10;HUAj/3HH8S+DsWyBQQJbbZbMNluksj0UhRy0yWTHyOmfcMxm2q5EBO657Ix7HjOgiEIAkYSRCIYE&#10;/tsZjzwh/SlMW9H1xykf5Id8N1ukCeWgPJSL8qEH9IFe0A96Ql/oDf1RD9QH9UL9UE/UF/VG/dEO&#10;aA+0S49j0ayXZiLrdjw6qfuRiM8VTSiJJJJI8t+UnieipvTUiC7vTQTS83g06wECORwlTNl03hfB&#10;OpLT/WJHKPt8WwhrtxmL6eR0t4awr7bJt/h2xdQQRvc0Wu9L6EfOuv/+cHLa4WzY4Qg2RSuG/Xgm&#10;ni0xSmLrzFPY1ktp5Owz2D6KGA7bZbFj13OYhlMO03ImUnDLZToC8LbdR4Hz+F2Log6kP07X4fr9&#10;lM+eKxlsG+W7zjyVLTFOEsqbSuUOp/KhB/SBXtAPekJf6C1/IWSoUB/UC/VDPVFf1Bv1Rzt0P0Tk&#10;Qe2C9umtlciovSp7qkdNVzShJJJIIsl/U3qrx+zqdSK2sbdmAut1PIb1pFF2jyPRcgI5EMm+UQtn&#10;X+0OZx3IqbYnZ9uB8NWOMPbNTryVF86YnDKl6UPOtg8d+5HDHkCj9gH7I9ggOo5Tj6FoIJ79rJ/I&#10;lpkkszXk5DdRpLDDKoPtJiI5YJPFDhARHLbLJjKhiIKgriCVh3AEYch/Rzqkx3UgIuSzyTKNraV8&#10;kT/KQXkod7BCD+gDvaAf9IS+0Bv6d6J6oD6ol1A/qifqi3qj/miHHkSoaBe0D9qpN9pLPWa/ogkl&#10;kUQSSf6Dosae66sZZ93vTAaNrONZb41Y1ks9VnCWmO/vSiPvTvsj2dd7ItiXu8IFfEXouDuCdaZz&#10;3faGs55qEaw3pelDzrYfOev+dAQGkOMFhtLIfZJWHJt1JpHNM0xmS0xS2MrzqWzdxTS2+VI6226V&#10;yXZZZ7K917KYmk02228rxwEl4Bx+Rzqkx3W4HvkgP+SL/GfpJgrloVyuA9cJ+kFP6Au9oT/qgfqg&#10;XryOqC/q3fUgRWPUDj2PEnlQu6B9emvGs3666ayPVpy99F8hkkjyJ0l8fPwbycnJ72dnZ7fLy8vr&#10;QOhaWFjY+86dO71ycnIG5+fnz6fvywkr6LcfKd2A3NzcPkBmZmbX9PT0Dmlpaa0pn+ZWVlavKrKV&#10;5HdI52MxrfrpJIQP1M9mfU/Gs77kHHufiKORdhyRCBaLY1inA9Hsm31R5FQjWUfCN3spMlEj50ro&#10;vg/OOIr1IsAx9yeHO+BQNB2jyXHTkT4PPBzNRhyPZZMo/+nk3H8ySGYLjFPYMtNUttKcIoeL6WyD&#10;BciAcDmTbbuSybYSOeDIwb/jd6RDelyH65EP8kO+M0AeVM5IKg/lonxBD+gj6CXXE/pCb+iPeqA+&#10;qBfqh3p+o0bESfVG/XtQO6A90C5oH7TTQP0s1vdUfGx/Dek175JI8ocLOf+PiAS6FBcXjy4pKZlH&#10;x10Ek6KiIvtbt27F3b59O5OIo7qyspJVVFQ8FkhD6e/R9el0bRAdrQsKCs4Q4awi4pmUkpLSNyoq&#10;6lMqVnrd9jNKX92Evv3PJKcPMshm/U4nsX6nEllf7QQaXceznjTa7kGOs+uRGNblEBHJfjruj2ad&#10;D8Sw7gfJsRJ6kWPuQ78JIIfdl9L2J6c7gCAc6Ts+DzoSy0ZqxLOJlP+0M0lsjgE5fKMUtsgkjS05&#10;n8aWnycyuJDOVltkCFhLWG+Z+RD4vkbxG9IhPa7D9T8ZpQr5Id9JlP+oE/FCeSgX5Yv16UffoSfX&#10;GfqjHqgP6oX6CfWk76h3dxAptUMfEAe1C9oH7TTIIIv1103M6amTPFDRlJJIIslvFXLqn5FDH0XH&#10;ZWVlZVrk6J3J6ScRGurr61l1dTW7f/8+u3fvHisvL2d3795lpaWljMjlqUB5CteBUKqqqoS86urq&#10;hPNUZh4RkzeVeYqIZUlcXNzAY8eOva1QTZLHyICzyd8N0E++Pcgwkw3QTWYDyDn2B4mcTBTm+nuR&#10;0+9xLI51O0JEciiWdSfgYbqeh2lUTsfedOwLkMMG+h0lx03HgYT+dL4/HLmAODboaBwbcSKBfXsq&#10;iX2nm8Sm6aWwWeT45xqlsXnn0th8IoNFphlsoVk6W3o+gwjiF+D7IjqP35EO6XEdrkc+yA/5jqT8&#10;B5G+KA/lonzoAX3wHfpxXaE39Ec9UB/UC/VDPVFf1LunOkVk1A59tRKEdkH7oJ3QXgPPJpcO0Ev9&#10;QdGUkkgiybMIjf57EUGso0jCiI7BhGI49sbGRvbgwQMhcgBJ0O8PQWl+N8T5gVxAKihXJpMJZRKZ&#10;ZBCpXCf9DiQmJg5t27at9AruJmSwfvLiIQap1UONMtlgcsSDz6SwQaeJSE4lE4kk0cibiEQjgRxp&#10;AutxNJ71EpDAeh+jEfkxcqx07EcYQOiP43H554H4TE4Y5/B5IKUdQNcNOp7AhpGTH62VxCboJLHJ&#10;5Iyn6qWyafqpbAZhtmEam03E8CMIwvgX4DvO43ekQ/rv6Tpcj3yQH/JF/igH5aFcQSfSQ9AHIP36&#10;K3SE3tAf9UB9UC/UD/XsSfmg3qg/2qE/tQfaBe2DdkJ7DdFPqRtsmL5c0ZSSSCLJ44Qx9hyN8AeT&#10;cz5OjtyVnHcqHclvy4QIA44cDl3s7B8HMRE8C1TlxYHyEeUg6oE+lD67sLDQIysra6eLi8uXiqqI&#10;5T897TXUMH3LcJMsNsw4iw3VT2NDzqaRk0xlA0+nktNMYf21iUg0k1hf/LWtBjlTQp/j9J2O/Y7L&#10;0V+dQA63H6E/EU1/OjcA50Aa+Iw0CvDvA+n6IScS2ShyzmOpnAmnU9hEcs6TqewphO9BEErAefyO&#10;dBN0U4TrcD3yQX5NlSXoIehIIP0EPQVdf6nDw3rRZ6GeqDMB9Uc7oD3QLmgftBPaa7hJNh0zdiqa&#10;UhJJJFGW1NTUl2lE/w055yOEQHLQhYgqamtrhVE/ppDEDvxxUCYCAA7/aaF8raoyxMA1mO6qqalh&#10;t27daqBzmUSA53x9ffuqqam9pqgil/8kkYw4l3Fw9MUiNoJIZLhRBhtmmE4OMp0N0SMi0U2lUTeR&#10;yalUNkCbyERLAc1k1o/Q/0QK66eBI0UsGklsAJFMf0I/+gzg+0D8Tp+BAfRZ+K6O7/LzAxXXDqb8&#10;RlAZo0AKhNE6KWzc6bSHGK2T+vA3pBusJb8O18vzl+eL/FEOzkEH4btCJyEdfcZ3XAu95fpTPVAf&#10;AfI6or6oN+qPdkB7oF3QPminESaZbLRFERt5LuuYoiklkUQSCEUaz+fl5bWiSGM2OV03ctZlBBmc&#10;MUb3IBCxo34SuLPnjl8MZZJ4HFRdz6FcpjJAdJzwSP+7VD/7wMDAcZqams0V1Yb850hktHn2iQnW&#10;ZWy0WTYbRU5xlHEmG0kOcqQhkclZIpMz6eRAKTIhJz5IJ42cKh21iVSAkwRytg9xUn4UnDBhIGEA&#10;OWcOOOpfQZEWnwcgPWEQ8qKjMnCep1G+VhnicnEtTztApOcvesvrI9QL9aN6or6oN+qPdkB7oF3Q&#10;PmgntNcE61I6ZukomlISSf7bkpGR8TZFG31otH6YnG46OWYZX7h+FtKg6x/5zp28MiEgz2eB8vXK&#10;5CH+3BSQD+oDkJ71+fn5V0JDQydRRPK+ohkg/xkiGX0xR2eSXRUbdz6HjTXLYWNMstmYc9lstBER&#10;ikEWG6mfxUaczWTD9TLZsDOZbKhuBhuqk8EGn85gg04B6eSAydlqg1jkGKiVRqN4OtJ5YAB9HqAp&#10;Py/8Rp/xO47Cb78T4vx4GSgPv3EdBH0IXEfoi/PQH/VAfVAv1A/1RH1Rb9Qf7TDaKEtoF7QP2gnt&#10;hXYbczFXX9GUkkjy35ScnJyPyfl+Rw7WgnAXI3W+S+ppnDIA0hATB3fu3NmLiQBAJPCsUM6jKSJ5&#10;GiA98kRd6XsDEYkFEcn306dPF+/e+tf/58MEy3ztqdfvs4kW+ezbC3lsgjnBLI+NM81l487lsjHG&#10;OWyUEcEwh43Qz2HDz2azkXrZ5GCzydECRCzkdIfrgmDI+YJgTmfSCB7OmAhH+EzQoc8KDDkl//7w&#10;yNOIgfPKEP8m/izK72EZijQoH3oI+tBn6Ac9BX0VZIF6oD5Cvah+qCfqi3qj/mgHtAfaBe2DdkJ7&#10;od0mWObpKZpSEkn+W5KamtqisLBwGTljd3KiMuycAnE8yRlzshAD57kjF5MGd/zIV0wG+P60EF/H&#10;wfPmZXEiwbEpfZXPcyAvrOlQmuq8vLxLUVFRM6h5Xpe3khCN/GsjkilWhcdnXK9iU62K2BTLAvad&#10;RQGbTJh0gQjlfD4bb0pkYkI4l8fGGuWx0YZEKkYEOuLzaEMalZPDFUBOdzQdR58l50sYY6D4zoFz&#10;os/iI9LzdPgs/v6rc5Tvw89KRyF/fk4B6CHOD3pynaG/UCfCWKoXPqOeqC/qjfqjHdAeaBe0D9oJ&#10;7YV2m3KlSEvRlJJI8t+Q8PDwt4k4VpKzvQGni0VmOGNVzpWDO2FlNEUaYnAiwHSYKvApJQ5VacSE&#10;AiBflMXL4585kQBN6S6ulzgN8m1oaMDn8uzsbNvIyMhp1Fx8C/C/kkSmXyveM9u+nM24eodNu1LM&#10;frAqZt9fIjK5WMS+u1DIJpsXsonnCWYE0wI2wUSOb88BRDIm+WwiHSca02d8x9FIfsS5h78pvk9S&#10;Oo8j0k9QXPPI9UijgPg8yhHSE8T5iPMXrlecF64RQ3QN9J+AI9WH1w31FOpL9Ub90Q5oD7QL2gft&#10;hPaa7VDBplsXHVQ0pSSS/OulGTnLGQR/crQ06K4VnK/YkYohdrpi4DdVxMGduZg0AE4CykTxtBAT&#10;CcDz5WWJyUMMZSJRrpP4vBgoE21DeZbk5uY6BQcHT6G24xEJ5F8Tlcy1L1nzo92dhrn2ZWz2tdts&#10;1tVbbOaV22y61W027dItNtXiFjnPW+REi8iZFrPJ5+WYIoCIxpxAx+/xmTDVTP75B3ynz1PxG6UB&#10;hM+K375HOhH4dcrnVYLSCemVIOSL33AUlQk9Hv5Gn8X6cv1RH1431BP1Rb1Rf7TDdCIOtAvaB+30&#10;I7XXXLs7sjm2dzYpmlISSf6dcuXKleeLior6ktN0JIdbgWc24IhVOU8OsaMVQ0wc3Glz4lAmDEBM&#10;BHjI71khvl6c7+NIRKwj//y4eonrLQZ2nGHnGZVTlpWVddnFxaX/6NGjlYnkHy3zrpfNJVQudL7H&#10;frYrZT8RfrQpZXMxwra+Q06TIpPLt9kPl26z7y0JFvSZMI0wnZzrdEs5ZhFm0vcZAsjRUtqZdJxJ&#10;R3yeRdfzz7NxVKTBEemE76JzTUL0+8PrFOeEfAlCOVQe/yykoyP0gn7y77/ojnqgPqgX6od6or6o&#10;9wwreTvMofZAu6B90E4LnCrZfIeyqvnXy+YpmlISSf59ghcXkjNUJ5TCIcIRwzk2BVUOFuC/wylz&#10;cOLg5PE0pAEdHgfl9OK8AGUS4eU3RSJi8nhc/QBxOg5cDz1QVnFxcWlmZqaxs7PzIGpa8dPt/1gi&#10;WeRUPnqxy938ZR41bKHjXbbg+l04RvazXZmcSK6VslnWJWz6lRI2zYqOl0rYjEtELJdL2Gw4VyIY&#10;HOcC9HkOpfmR0v5EeORIeXD8fFVxVPzOge9iPNNvonw5VOkB/aAn9BXrj/pMp3qhfkI9KS3qPeeq&#10;nFDRHmgXtA/aaanHA0btVrTAqWK8oiklkeTfIwUFBa+Rw5tLzjSOO15lZyqGKocK8N+5M34a4lAm&#10;AVVE8TiIr+V5cvCygGclEF4f5TqKwdMqA3miTOhE6UpSU1MPenl5daOm5ju1/pHTWsvdSjutdKtI&#10;XOvTyJa5VLClzhVsiVMFOckKtsChnP1sd5f9ZHOXzSHMukqwLqMReRlFKEQwhJ+uEdkANuRg6Qgs&#10;oLTAQtu7bJHiKHxWQPnzQkojfMdRAZxThvh34VqcF+ej+PzId0UarhPXEfpCb+iPeqA+c6heqB/q&#10;ifqi3qg/2mERtQfaBe2Ddlrj3cBWuFWkLXa8CxuQRJJ/jxBxdCbHaUKOrxEOD86PO0JlKDtQMfA7&#10;d8LIA3ha4lBFDKogvoajKcIAUC5HU+QBcL2BJ9VTFcRtJAbygx7YsVZUVJQeFxe31c7OTvyKFBDK&#10;P4ZI1jjL3lrtUeGzKUDGVrtXslVulWyFayU5yUq2FERyvYLNty9n8+zK2Y+2BJtycqxELPR5HmEB&#10;nV9IWERpltBxqQM5WXs5ltHnZYrjchGE8/hMeeO4go4rFL8tp/RPBK5RXMfzQbkqy6H0OHKdkA56&#10;Ql/oDf1RD9QH9UL95qJudB71Rv3RDmgPtAvaB+20yZ/ay6MyaIUje1fRlJJI8s+XwsLCn8iBxuJN&#10;tXCoqpygKoepDKTjDliZODh5cNLAURU5qAInCfFnDk4YnDx4OeKyOVEokwY/Alx3Xld+JGJtEuK6&#10;qwLyUIZifYRRmwdFREQsnzJlynuK2/CPikbWe1Wd2eRbx9bffMDWelSxNe5V5CTvsZUu9wTHucSp&#10;ki26Xsnm2csxnxzxAgc6R1hC55cSljuSgyWsFHCPrXKSY7XzL8e1lB+wGqDva+jIgXPC70gnSvsI&#10;RL8h/SPX0/mHeeA7QVw+AL2g3wqqD/SF3tAf9UB9UC/U72cC6ot6L3Om+iA/NyqH2gXtg3ba5FvL&#10;1t+4Z6xoQkkk+WdLQUHB+zQiPkEOjQbHD1Q6PECVc+QQO1LulLmz5s5cTBwcysSgCuL0ACcJgOcL&#10;oBwOThxcDzFJAJzgHldHZaJ4HMTXqYKqcqAHtkGTHg+ys7M9QkJCptLt4H92xYnkb00mm32ql232&#10;qqrZ5l/PNpFz3HjjAVvveZ+c5X0ikioaeVexpS5VbJFjFVtwvYpG5ffYEvq81KmKLXem3wkrCaso&#10;zRrCOpf7bL3rfbaOsN7tPttA2OhOoOMmHCnfDTgS+HETnRPSiI/KEP3O0/O8hXzonJC/AvgN5Qt6&#10;QB/SC/pBT+gLvaE/6oH6oF6oH+qJ+qLeqD/aYT3Ko3ZB+2zzq2dbvB7UbPS6v0bRhJJI8s+V/Pz8&#10;/uTMvLljV3Z03Nk1BbHzRFo4ZTFxcPLgDl+ZDDgeRxgAvx5QJg1OFmLCeBxRiHXnIAJ9BOLfngU8&#10;76Yg1oPrgnpg6y/pe5uI5Jqjo+MQujXPy++QIH9bItnhWzdwu2910Z4Qxrb71rBtPjXkIGvYxpvV&#10;NMquZms8qtlK92q23K2aLXapZkucH1Bk8oCtIKxyrabReTVbC1CajZR2E2Gz4riFrt/iWc220hHY&#10;Rnluu1HDtgpH+eftNwlU3lY6bqPjNhwJ/Br5dYrzinRIj+twPfKR54c0PF95uShfrA/0g57QF3pD&#10;f9QD9UG9UL/ldA71Rb1Rf7TDZi/Kk9oF7YN22uZTfXubX/UwRRNKIsk/T/B6dXJe88mJ5Tb1Zlyx&#10;41OG2GEiLZw0HLaYPLiTfxJ5NAVVpMFJiRPH4whDlb7KRPEk8OueBeJym4K4nXn78XrT73fS09M1&#10;9fT0sD7CiYSvj/ytiGRbeNnbuwNrPPeFMrY7sI7t9K9hO/xqBYe52buGbSBHvZac82rPGracHOtS&#10;crAgk1UEONl1HpSGfttIaTYRtlB6wclzR0/YSfnsIOyiPDl2PzzWCsediu/8szLEv+HIr+P5cKAc&#10;lMfLhh7QB3pBP+gJfaE39Ec9UB+hXlS/1XQe9UW9UX+0ww7fWqFd0D5COwXUeG+P/f3rH/iLZ+oD&#10;XQwMDF5UnPrbDjQk+RcJOcbXyUntJ8dVB4elPELnEDs8ZXBHiXRi8uDOXUwcHNxBPg7i9MqkAcJQ&#10;Jg1OGMq6Acpk8FvB83tWiHVSBeX2BlAn1B31LSgoyIiKilplYmLSWnHrIH+7d2ztDaxTU4NzDG5k&#10;ewPq2G5/IhK/Ohpx17Et3nVso1ctW3ejlpxrLVvhXksOlz7TcS19X+9ZS065jm2+Wce2etVRlFDH&#10;dhB20nW7AB859lBeewHKF0c1Oj4JSKvqvDLE+aIcXibKhx7QB3pBP+gJfaE39Ec9UB/UC/VDPTdQ&#10;fVFv1B/tgPZAu6B99gU3EOp/9xPo1A/epv5iRbbi5erqyt8KjcGGRCKS/O+EHOKn5LyMuZNSRR7K&#10;jk4MsYNEWjF5wLn/VvLg6ZoiDU4WOIr15LooO/3/BcR1fxYot6EYvC7KQD15O+bn598ICQmZPmrU&#10;KP6yRjiIvw2RHAxiww4G1d05HM7Y/uB6OEhymPVsj389jbzJ8ZIj3UQOdQM54NXkfFd71tEonZww&#10;YSM55M3021Y4al9KT9jtR9fSUY2wjz6rUT77Kb8DHIFyHCIcBOiccFR8fnheAeG7Uhp+nufF80Y5&#10;KE8ol8qHHtAHekE/6Al9oTf0Rz1QH9QL9UM9UV/Uew/lhXZAe6Bd0D4Hg+rLDoayUYqm+01CNvEe&#10;9Q1L/BkbfZbFxcVNotMvE/B8EaKRf9RuPkn+IZKVlfUVOTRvLJTD4atyXKqcHKDsEJG2KfJ4WgIR&#10;/65MGspRhlg36KDKwf+vIW6DZwHX+3EQ3wMxUH/cL2qDmvT0dOOAgADx+sjfwlFoRMtePxTSaHs0&#10;krHDoTJ2MKSBHcBIO6iB7QlsYDv8G9g2vwa22beBrfNuYGtuyrGesNGLzvvQ74QdlGYXpd1D2BtA&#10;1xP2Ew4SDlA+hyg/MQ4DVA5wRISjT/jOr8H1ynminIMElIvyoQf0gV7QD3puIUBv6M/rgnqhfqjn&#10;TtSB8tiHfKgctAfa5ZjQPo3Xj3kwPhB4ZqF+8z71F0v8aybeCgEUFhba008tCZgWe4PASUQSSf4Y&#10;IQc4jJxQOBy3KvJQ5dQAVc7wccTRFHmIv4vTPo40OHHwspUd+p8NcTv8Vii3ryoo3xsAbYUdW9Q2&#10;WcnJyYeNjIw+V9xaHo38pURyNJQtPRbRWH+cRtlHQxvZ4bBGcpyYsmlke4Ma2a7ARrbNv5Ft9mtk&#10;630a2VqvRrbBm77T562+jTS6pzT0O6BGafcR9tN1BwmHAcrnCOUHHFXgGJVznICjOpUH4PuTPouv&#10;43nxvFEOykO5KB96QB+uG/TcSjpDb+iPeqA+qBfqtytAXl/UG/VHO6A90C7HwhsbjoY3rFI02TNL&#10;fHz8G9SXTPHSTgwq0K9AJNRnSrZs2TKRkrQltCDglTkvEKQoRJLfL/n5+SPJGWcqdvr8yjmpcmKA&#10;KsfHyQMOn5PHkwiEg/8uJg1OHMiTEwd04uWqcuR/FcTt8XshbmdVUL5HHBhxou0KCgpCY2Ji4Iww&#10;4oTAWXD86XIiTtZaI7wxUCuWMY1wGTseJmNHCfKIREYOVUYkImM7AmRsi5+MbfCRsY2ETb4yto2w&#10;01/GdtNveyjNviC6htIfIhyma48QjhGOU16AOuULoBzghAKaEb8cm/rM0/JreV48b5SD8lAuyoce&#10;0Ad6Qb9dpOc20h96Q3/UA/VBvVA/QXdcT3kdpfzRDihHK44x9YjG0IPB1e0UTfZM4uXl9QL1kyMY&#10;RAD8Hz5BJPRZ5ufnd5mSdSUg/3cILxEkApHk9wk5vhHkeDKx04o7ZzFUOS9AlcPj5AGHLyaQx5GH&#10;+DeAEwfy4MSBfHmZyk77r4ZyO/yRELe3KijfKw60oeI1+lW5ubnX3dzcMK31lz8/ohEl26IZxZhm&#10;NGMnIshhCqNuRqNwxg6GMrYvhLHdQYycLWNb/Bnb4MvIEdNnP8a20/ddgYwcNWNqlOZAMGOH6JrD&#10;hCOEY4TjlI8G4QTlCWhSGYBW5K9xUumoDH4tzwv5In+Ug/JQLsqHHtAHekG/HaQn9IXe0H8zfUd9&#10;UC81qh/qifqi3qi/BspBm8RQOZGynYqmeibBC03pnh+gPlyDh3xBHpxAgMbGRpaZmZk7ZsyYuZS8&#10;E+EjAv63ny+qSyLJsws55uGEDBjbH0kenEDgyJQJRBV4Ok4cytEG8lflvP8KKNf9fwlxmz8OyvcN&#10;QNthCkPx4OftjIwMDQMDg6/otmPqAvKnT2tpRMjaakTKgk4nyp00SOQ44Sg5UjjVA+Rg95JD3kXO&#10;djs5XTjfTeSM4ZC3gkDgiMlJ76Xf91G6g4SHBKJw8HD0nES0CCcpf5CEMlHwc02ep+twPSePhwRC&#10;4ASC8qEH9IFe0A96CgRCgP7b6Bzqg3qhfqgn6ot6o/4oE+1xIkoWStHZZ4qmemqJj49/ifrOQerD&#10;dZiuUiYPAFEp9at6uv+GdEkfQnsC1lmkaSxJfpvk5eUNJyedDgN7WvJoysnhejGBPC15iIkDUEUc&#10;KEOVI/8zoFzXvwLi9n8clO8fgHbE/cA9RoRJ+SVHR0ev0NTU/ERhBnAefyqRkKNcpRUlq9GJkzvP&#10;EwR1BYkcIue6n5zsHnK2O8npwvluUpDIVsJ2wk46t4d+w6hfIBFKLyYQrCWo01GTjhycEHA89RiI&#10;04mvR37I9yGBEFDufiofeoBAoBf0g57QF3pD/51ELKgP6oX6oZ6oL+qN+gvtECWr14qUrWOMPdN9&#10;CA8Pf5H6zz66t4+Qh5hAMIgAIJQ+5qOPPsLbDDoTPiBgV9bfYqOFJP8gIfIY9keRB3dUnDyehkDE&#10;xMGv4eQhLkuVU/9fQVwvZYjboSmouu6PgqrymoLyvcS9AdDWcCxod7r/9t7e3tjaiXlwyJ/mRE5F&#10;ylpoRsnsdBMY046SO1ENAo9EOIkITpmc7yMkQkdMZYlJBE78EEiEO2cFNAjCNBQdeSSiTeUAqsiD&#10;/8YjD4E86DPy4Xli2gnloDxOHtADkQf0gn6/Ig/oKCIP1BP1Rb1Rf11EY1EyJ+1YGRz6Mwnd1+UU&#10;XVRgikpMHsoEgqliTGmSnd/ftWuXOl3ag/Ap4U2CFIVI8vSiiDyeadpKlVMDuHPizp+TR1ME0hRx&#10;cD2Qp7Jj/19BuS6q6v1HQbms3wJV+TYF5XvKgbZG+ys2S9zNyMjQcXZ27q0wDTgR8etR/mdyMlo2&#10;9mSUrEAvSe5EtQjCmghBIBGKKOCgheksTiKKkT0nEThtOGdEIcJ6CEhEEYnwtQXkqUmOWiASOG06&#10;ClEGnDd95uDn8Ls4Pa5HPgJ5UL7CugeVg/JQrjJ5bFboCH2hN/QXCI6uO4J8CMK0FdX3JOEM1f9k&#10;pKxYO1yGHVLPJGQTc+g+FoI8QBRNkQcnEPQ/7M66fv26x2uvvTaWsvia8D4Bz4dIBCLJk6WwsHAI&#10;OessVQvmqhwRoOzIAJzHNZw8OBkok4cY/DcxaXAdeDmqHP0fBWX9/04Q69YUVF33JIjvL79f/J7B&#10;0cCh0P1ISE5O3rNw4cKPFWYCEkFEAvmfOJYr8ewlcpx7z8TJas/EUQSgcKhw2uoEYWGdnC4WnNXI&#10;AcMZC2siCge9hT5jsRrOey/9xiMRYU2EHPxRuk6YziJgtC+QggICURCEaENxxHd8FqcToiJFHsgP&#10;+R5SEIIwbUXlonzosZWO0Av6QU/oC72FBXMC6iOseVCeqCfqe5rqrRsnqzsVJTug5sXEfyD2RKF7&#10;BvIoxoOCIAhOGGKIiYMP3hCFpKSklMyePXsLZYP/GsEbDLBL708ZOEjyD5bs7OyO5IjCMfrkjlsM&#10;VQ5I2YlxiJ2RMnmICUR8jqfj5MHzV+Xs/yiIdVau298RYn3/KL2V7zO/d7gPuC+YO6d7JaPBhW9C&#10;QsKPZCpvyS1GIA+OP1y0g2QfaEfJrM/Eyp3pqWi5cz1BwKifTxdhrQHOGLuY4JyxO+thJELfMZ21&#10;mwCnzqMROHtEI3D8fLcTIN6ZpQr4nafFdbheWDAXRR3CtJWiXJTPp62gF74/3G0FHUh/5CNEQ5w8&#10;qJ6orx5BO0JmezpCxon7qYRsYg4NAG8j8lAmDx5xqCIP3g+xoG5kZGROWQ0hdCDgNSd4sFCKQiRR&#10;LTTCxF/PumLUCceh7FBUOR5lR8aB3zh5IC9l8lCGmDj+LPLgev6RUG6z/yVUlf97oaocfg/hcLD9&#10;k5xORU5OziUHBwf8rS62eUL+ZyRyOlbWn0bgEfqJNBonIoFz1SYI6yLkdIWHDgmYAuJbfOG44aw3&#10;wmkTttFnYZssjfqxlXYfpYGzhwMXprUIApEooglOEMJiu+gofIbDJwjEobge+QjkQfki6kA50AHl&#10;onxBD/rM12WgJ/QV1jsIqIcQ8VC9BPKgeqK+p2NkUbrxDO381EJ2PZoIoQSRIwhCTBhicPIQEwfv&#10;g5h9iIqKyhw1atQSypJv6cUWbx51SiLJLxIdHY0XIxrDcGBEyk5E2dEAnCyUgd/4dXA+nBzEhCE2&#10;WG60nDh4eaqc/h8BruPvBa/jXw1Vuv0eqCpDPBBQPHSG74VZWVnHzczMviET+p++FkU3UjZNN0pW&#10;YJAEp6ogERqpYxpJWBchJ/xwXYScM9/xhHUGbJPFtBEcuHjRWtjmSxCmtRQkwKe2xMAzHcrnkA5T&#10;T7gG1wvEQUC+fFEfUQfI42G5BKTh6x1HFUTF12BQH9RLh+on1DNKVqQdLZulaIKnEvytApFCMiJG&#10;EMSTCITPAvB+iPvM+yz6p5qamhZl25+ArcPSll5Jfi1kJM8VFhbuglHBcJSdhyono0waHPiNXyd2&#10;OtwgmyIPbri4Dvmocvy/F8p1eFbwev1doUrn3wpV+QPcuWDkisEGiITOx8XGxi49e/Ys3/YL+cMj&#10;klNRbKlujKzSKEVOIjoYrZPT5bu0sPgsRCMKxy5MaSkiAb54DQjTWjhPECIScupIy8kEz2EIEYXi&#10;+DDCEB0F0iDgOlwvlENAvkJZivLwmUc+wnoHXYvpLiGi4VEHiIOA+pwmGCYzdiZWVqUTI1upqPpT&#10;SXZ29gAihQRFlPhYAsF5cfSBe8r7H4A+iXvr6ekZ3KJFix8oewwS8J4svqVXEknkQqOWhWQwdTAm&#10;bkAcqpyLMmmIgd9xHScEMYGoAicPXpYqx/97Idbtt0DcHv8EqKrDb4GqvAHxfYUTwnw5HBJd4xge&#10;Hj6dTIpPa/3B0QhrdjpGts4gQVZhnEpOlkhEFyN2BZFggfthNEKj+4fRCDluPKS3g5z4w4f3OJEQ&#10;QDBY0MbUF48i4Ox5hMKBdQ1OGAJpEHAdrlfeYYVyUB5/OFDYoqsUdYA8OHGgHqiPEdWL6nfvdKRs&#10;sxpjT+2o8/Ly+t27dy8BkQfuCdAUgagiD9xP5XuM36j/1P388887qAjswmtD4Ft6JZFEGLUMpI5f&#10;CMMSG5DYkYghJgtl8DTcAGGUygTCv+MoJg5cr+z4fy/EOj0rxG3xW4C6/RFQlffTQlW9fgtU5Q1A&#10;P34/4ZSw24ecUlVOTo5xcHDwCIWJQf4wIvFi7AW9KNl6gwRWfo6crV4sOV9yvBi565Azxmgez2jw&#10;hW44bIz6sebAt/vyV6AAcPgPp5kI+A2EgGgCn7GDioOfxxG/CesbAF0v5KP4zndYoTyUi/I5ceB5&#10;EWwDhp7QF3pDf9QD9dFPkFVS/baoxTP+7M0ThcijC0ULQuQBUlAmEDH4b5w8xP1QGfgNaS0sLPCW&#10;3nEE/DEZ/nNfej+WJP/3f5mZmW3J0QYhVBUbkSonAojJQhWQBtdzx8LBCYMDv/PycJ2y4/+94Lo8&#10;C3jdnwZc/6Ygrqty3Z90HlCV59NClb6Aqjo/C1TlyYFyUR84JExrgUjoe1ZGRsYxExMT7OCBiKe0&#10;fpfzUfNiL5yJlK00TJAVCk43/hciAQQiodG9sM2WnDWmi4QH+xCRkFMXdkgpoge+Q4qTCQeeFMf5&#10;X0Hxu0A6gOI8Jw3kK17nQLl8kVxY5yBAP64r9Ib+qIdBoqxYN1K21iCc8X8GfKKQrX9GNuOH3VZo&#10;fzGBcDRFHrhnuHdN3Wf8hvSpqal3+vXrt4yKw4OF2A2GCPN/stYlyT9ErKysXiVna4BtfTAmseGI&#10;DYqDk8TjwI0OUHaKAP9NXIay8/894HqI9X4SxPVuClxvVUC9eMcVd1TeSTl451X+rakO/7ipBlV6&#10;NAXluqhqg6eFcl7KgG7QETpjNKx4v1ZUWlraJjU1NfE2VE4mv9kB4XUeZ2Nks/XjZbGGSYwZJTJ2&#10;lpwxIGz5xbQWAVtiH+7WIiASwDMXBxRkgnUMOHxs8eXRCaajBNBnLH4j0sAR3/lvQqRC6XGdMNVF&#10;+QjrJ5Qvn6oSniYnoPyHW3MJ0I/rakh6Q3/9OFm8XrTsp2eZtkpJSfmM2vcGSJvbCLcnVXbFz3Nb&#10;4vbxuHuM9Eino6NjQkUOJeD9WPi/EGlL739ZKOxdSwZTD6MSGxAgJgVAlbNWBr+WG57YiXFDBXj+&#10;uKawsPAPAddBWe/Hgev7OHCdxUBd0AHh3EG+vP2oPRtzc3Prk5KSary8vMovX75cpK2tna2pqZlJ&#10;nS/b2dm5xMPDoxTHc+fO5Z04cSKTfs+6du1asbu7e6mbm1upi4tLqaenZ1liYmJ1dnZ2HaGe8mwo&#10;KChoRBno9CgTESMIBp1b7AieBchPVbs0Bd4mTwJ0gU4AdMTzRKRvDeXhGxkZOW3OnDni//B+amfZ&#10;lOiFy0box8iuG8TKZOdSaBRPo3l9cswY2WNNQZjaImDKiO/YglMXtuESeGSChXHx4jimnziEqEL0&#10;/SFZKK7hkQbyE55wp/yFnVUEYaqKEwePOAjQ81wykUecTHY2TuZ8OlI2WlGlpxKyDWy594QtwB75&#10;QIYDtqEK+A33BulhB8r3GRDfT6SBjYeEhCS99NJL31PRXQgfErClV3qw8L8oGRkZg6ijZ6CDw0iU&#10;DYg7ZA5VTpuDnJtwRDqx0YnBz/O8+XW/F1wHsa6Pg3I9lcH1VAWx86YyZTSqrouIiLhvb29/5/Dh&#10;w+mzZs2K6ty5s9+7777r/sYbb7i88sorjs8995w9wY5g+/rrr9tzvPjii7bNmjWzxXlKZyf6zYGu&#10;dWzevLlTixYtnLt3735z4sSJQUuWLIk6duxYqqmpae7NmzdLY2Nj7ycnJ9fk5OQ0whFgpI9RKDo6&#10;HLgq/VVBVRv8EUDe0IOTCdoN+pG91dB9u3zjxo0R48aN4w8iQn7XSJac8meGsbLj5IzLTMgpn8OI&#10;XuGoz8JpK4gE4E+WczJBlIApJuGBRCICRCfCq0geA55GeCUKXcd3VAmkocgf5fAyUT704Dqdo6gD&#10;ehrGsXLS+YRRvIz/qddTSVZWVn9qWx/cb7Qv2plHf5wgxGTCgfNIx21EVR8BlO8liIdsrXrnzp0n&#10;qPi+BOn9WP9VoVFgC3KAHnCEMBBl4+FOmUPZaYuRn58vHJFO2ejEDkqcN675I8DLfVqI66gMse5i&#10;gPxAsni1A8oEYVy5cuXW3r17U8kBhr3zzjse1KTXCXaEqwQrggXhPAEhvxFBn3CWoKcAPoshPmdA&#10;wKu0cd05AvJAXhcIyBf5X2nZsqXjoEGDvNasWRN9+vTp9OvXr98KCwurJFITIkqM+qE3nIWqeqmC&#10;qnb5rRDnywcRcGDQCURCn+/RCPoMjWrxfAF/PcfvmtLCugiRyAyDGNmNc4myOrN0xozJURtgtK8g&#10;EmF6i47Y8SSQCUUHAKaYAB6dYLEbhCAAnzlE55AO6fm1mKJCXsiX76gSpqnoyHXANBv0Opcgqydd&#10;vQxjZLOfZb0DkpmZOZTaMwGkDCLg7Yt7zQGiUIaYOHBfVPURDuV7ifyRB0XK/qQC3o+FLb3S+7H+&#10;azJ9+vTnaSRxANMvTRmRmCAAZcfNkZeXJwCfkU5sdGLwPMXX/F7wMp8GyvUTQ5W+ADoa/8c+cnJV&#10;Fy9eLNy0aVMiRQR+1IwgDFuCNeESAa97MCaAAHQIGKUdIewn7CFgC+R2wjYF8FkMfg7p8EdBuwm4&#10;bh/hAOEw4RhBg6BNQBkgHRANJ5hLX3/9tcu8efOCNTQ0km1sbApDQ0OrcI/5MwFwAvguhqq687Z5&#10;Uts9Dsp5oiyUj3aFIwKRQC8iksL09PQjfn5+cEhcfheRIBrRj5HtJgedYJLC2PkMctwJwmhfgBCV&#10;KBw7IgMxoWBxG9tqhWdLQAoqgPM8zcNdVArC4JEG8kc5vEyUf56IwySVSC1elmgQK9trFPFsUQeE&#10;SPdHar8s8f0EIfC25RCTCYDfeXrcH94Xm+pHyvcSR5RJUW8pRdpbSZWehFYE/n4siUT+C0Kjl+/I&#10;IMphdNxYYERiKDvr3NxclSAiEo5IIzY+ZSBPnv63QlwuylOlJwevBy9bDGXdAHFHQefDyA752Nra&#10;3tm8eXNy3759A6jpHAmIMK4QEAnAccOJnySALNQIIIJ1hBWERYSfCHiKeBoBc8di4MEs5XNIh2co&#10;ZhBwHf4VDnnMJ+B1Esh3LWEjAWWBZA4SjhOgx2kCop1zzz//vNXgwYPdKUKJOHfuXKaPj89d1A9R&#10;JxwKPnPw+iuDt49yGz4NxO3LgTxRHicT6IFoBKB2j0hNTd3r6uqKP7Li8ruIhEikB6aHTBKJSJLl&#10;DhxTR8bxvzh2Q3LyiAwekgqBk8oZkIICAkGIwclCcQ2uRz7Ij+eNclAeyjUlIqOoI4n00TKKZT2f&#10;9f88kpKS3qR+sIParQzkK75/aE9OJBycMDj4fca9gW0r9ydlqLqX/L5ZWlpi8DSY8AVB/H4siUT+&#10;zRIYGNicDCICo2qxgYgNR2xYgLIjF4NGQ48YoDhPcd5Ig7S/Fbw8sV5NgeuiDGW9lJ0aOgamflJS&#10;UuqNjY3zp06dGtmiRQtPajZ0Fk4amFI6Q0AkgOgATnwNAWQxhwASmEAYRUAHw/RML0J3Av5jGm81&#10;BfhnHMWfcURajO5wHf4RDnngPUjY/TKSgOkD/D8HygLJzCMsJYBY8OZUkAoiFkRBpwiIisw7d+58&#10;nUaO/qdPn06LjIy8z+fOUW8+KuVt0hTE7aeqjQFxmqaAvLjjQ/nQQxQlYcfWfnNzc1Wj82d2UGqM&#10;vXA2UtaVRv1q5MD9jeJlNeZw6EQoJuTcz1FkYEwwImdvpHD8fLpJDE4QykB6XIfrkQ/yQ77IH+UY&#10;x8lqqcxAwxjZAeNoWfdnna6CUITWgdr2IrVXPdoK7Yf7xcGJhLepGDjH7y3uj7j/Pq5fNXVPQV4U&#10;kacPGDBgMakGm+VbeqUo5N8u5IyPcIPixqFsOGLDUnbkHFlZWQLwWWyAyvnxPHj63wJeplgvVRCX&#10;KwavJwd3hrwT8nAfC+J6enp5Q4YMCXnjjTdcqbkQbVwmYHoITliTgCkpOGlEAogM4MTxcBWcOxYW&#10;0aE6EvDcAxYZEeKjg+EPgPAKCA7+Xfk8P4eX1gF4LQjywNO/7QhwqhihY7oHZIMngwcShhOgx3cE&#10;kMoCAl6BsYmA6TAQCvQ//cILL5j36NHDYf78+YEXLlzITU5OroWjgSMHYB9oG7HTUIZym/5WIC/u&#10;ADFqxhoJ1m7IScroezxFy3vpnuD9S8o7fZ7ZUdGI/zmDeNbGOFE2i4jEiAgl3jhBVg9Hb4ZprlR5&#10;lGCaJCeAh+QCYgC5KI5CVKEgCYEoKD3ywPXIB98p74Zz8bJEIo5zhrGyuWej2KdXrrDfslupGdn+&#10;j9RWibBTtBHajN8fsR3zz/w7P8fbGn2E9yVlKPclQFX/QZmwFcq3QVNTE2t1sD/+l7fPTIyS/IOE&#10;HMUIMogSGCEMgxuKsjGJnTd1YJXIyMgQgM/KTl6cjzjtbwHP/3Hg5YnB6wY01RHQDiCOpKSkOkND&#10;w/z+/fsHv/LKKy7UVNcIlgRMUWFKCNNTWJtYTcBoH3/zOYYwgAAnDocO5w5nDwLAU7roUJgbxsgM&#10;Wx2x0PgswKIyrsP1wOsE7HhBvtgCizJQFsgJ5AInCz2wvRKdGtEPdAShzCZgtIgIBfXAmgr+ae7M&#10;m2++ebFr167Xt27dGu3p6VlKJNoAZ45RLo7iNgN4W3KI2/m3gOeDvOHsUCYcFIhEsdDeQN+T6T4f&#10;sLe3/4acFtrkd4tmoOzVc7HsMyKSGUaxMnU6uhJyzyXK7iFiIAKQCaSQxtiFDMYssgjZ8iO+4zx+&#10;RzoioVpcR9fnEWm402d1kJR+nKw9ylEU+cyiiDqMyVar0B5iMuBtJgY/x9sUQF9AH+H9timI+xOH&#10;uC/x/HhZiEJcXFxCRO/HwqAHdf3dW7Il+RuKnZ3dm2QUPnCYMAQYBTcQsdGIjUqVQ+cg4xaAz8oG&#10;yK/laX4LxGWJdVKGuFwxuOErOyoAHREdkq5vtLa2vjNw4MDg5557zpmayYYA4sA0FRaq4Wg3E+B8&#10;sS6BqSOM9jHFhNc5wHGj42AOGM4djh6OH694wNZGHtL/XqBTAsgPwEgPZYBo0GlBVCAWMakg+oGO&#10;IBRMgyFCwtQa6oH1FJAhFu2xfoI3rRq8+uqrF3/44QdvMzOz7IiIiCpqexnaCUSr7JgAcftyW3pW&#10;iPMAUA7IHaNnEAmIDNNaONIIvJh+0w8LCxtD9ix+IPF3CdYinGWyl83jZZ8TCYw3TZAtJ2I4ZBwr&#10;MyZCsDVJkN00SZQFmySwcPlRdhPnKY0xRRiHz8XJVtC5CYQOplnslWdd21AWattPqG3WUlvk8unF&#10;x7W9GGhT3gfQP8T96HEQ9yngSf0IOtFg497y5csRkWO6tS0BfeC3RFmS/N0lJSVlC3VK7L9/2Hlh&#10;IMqGJHbiZCBNIjU19eFnsdPn1+H33wLlPJuCst6qDJ9D3LngDGH8Hh4elStXrkxo1qwZIg6scWAn&#10;FScOrG2sJ8DRTiFgegjrERjho6PgASpEAXDcIAw4dDFh/FnCyQXlonzoAVIBkaEzv0NoQUBkhAgF&#10;U2vo7IhOMN0FMsFUFxb9dxEQaaH+Rl9++aXdzp07I52cnG4nJCQIL9jEFIrYeYnbWAx+D34rkAd3&#10;ViATRCUY+EAHbG4AmZAtu5EdrKXocYCenp74ocR/rFB9O1P9V9AxGDYKgFAf176weXE/EPcR3pee&#10;Bsp9ivcnVX2K33+soVlYWDi/884735L66BsYwMD+/sw+IMn/WoKDgzuSgaSjE3KD4MbBjUeVwaly&#10;8ACRkQBVvwHJyckP0zwreB7Kuoj1wWeuL9e9KaMXG79iuqr+2LFj2e3bt/empgFx4JkKUwIWmzGa&#10;2kDANNVkAv6FDVNUWHfAiJdHGjzKgOP+u4Xs4mhFTCg8QsG6Cqbb8B/XeKcR6ggHgHUT7PLC7i7s&#10;JsMUlw6muH788UdfIyOjzICAgHuIDDAqhnNXbmMxxPfiWSF2YsgLzkoclYDI+EOJNCAopvOWdH9X&#10;0zWD1dTUxA8m/u2F2vFzqtt0OmoTkuGUxcQhbk/eLtzmeR/g/YL3DRzFfelx4OnEfQngZXHwe4Ej&#10;1wuD0aioqLIxY8YgmkWki4EKplqlKOTfIoGBga+S0zwDo8RN5wbBDUXZmMQAESiD8noEj/vtWSDO&#10;R1kPZXB9YfTKhg8oGz4cEOrv6elZMXny5AhqFmzHxfMbeDAPO6qwwIzFZkQcIA6M0LEYjlE7og2M&#10;5OGExaTxTxll8SgFEQr0x5QXSFBMJpjDxjQX3pyL+uOvarEAjymuQwTs5jIaMGCA4+bNm8Pt7e1v&#10;wZbgyNG2yg5ODOV781vB7yOIS0wmmGLDA57YmkzElk2EYkeO7QClnx4SEoItpn8robq0JN2GUD3W&#10;EAyJKELpWAfiQHSMOnIHLW4/ZaIAVPUNQNyXngSkV86X9ytx3xLfU9wLADoiOlRXVzd+/vnnh1H1&#10;MNBCNAg7k6KQf4PEx8dPJqOsQMcTGwY3FrHBKTv1xMTEXyEhIeERPO63p4H4euXyxRAbPdCUwQNi&#10;o8dIDoauo6OT/+WXX/pSk2CdA9NVeMobjhFOEiNv7KZCJ0DEAeLA2gZG7Yg24Hz/SaShSqC7MpmA&#10;FDFix9PEGD3CAWAkiW3DWIDHMynYnoyobC/hKOF0u3btLk+fPt3n7NmzmbGxsXVw6LAvOD6x01MF&#10;se09LZTvLZwXykKZKBsjYThfrJUo3rkFMiklRJODsyecoPQ/kh31NDY2Bnn+GdKM2qINlTuQ9FxM&#10;OhwkPa2J+ILIJrNJ70Y+HcenlcVEzNvpcaSg3EcAcX9qCjytqjx5eYBy+4vvIycS9C9/f//Mr7/+&#10;GjsS8Ze3GHDBrqQo5J8uDg4O75Oh2GGkxo1B2SC50Sk7diKeXyEuLu4PhThv5fLFUDb+Jxk8AAOH&#10;g4mIiKhdunRpwuuvv45tuYg68MQ4dlZhnQPPb2DqBs9sYG0ADhQdAMSBkTqmgDhx/JtGVMpkIp7m&#10;wiI8NgdgAR5tAlJVjkqw8K5JbWo2cOBAp927d8d5e3vjFSqCI8QoWuwEVUF8334LkAcnEzhe3Gs4&#10;MxAK7B3rJZjiQnSi2AhQQYSSS+fj6ehOMCFnrkbpVxEmkb6D6fphdK4XXvODv3b28vJ6AyAH/xrZ&#10;aBu6ZijVbbACg6iuI6msJfT7GiKI7fRZj2BGn4MU5JVK+RUQquizQGyINDCVSuceRm8A2gv1QZuh&#10;frxv8v6pDFX9hEPcr8Tgv6vKD+Dlqepj4nvHCQVA++PcihUrMLjABhNEtBiUoO/8m/rMf0+ioqLm&#10;0s1vwI0WGyTAjYYbnLJzp5HlrxATE/OHQZyvctliiI1fbOyAKmMH0BnROd3c3O6NHj06hJoCf4SD&#10;tQ4skuMBQDhBLB5PJGC0jfUAjMARfsOR/luJQ5XwOvI1E0Rc2ByAKS6s+2CPf2eCOCrBrjSslSAq&#10;wVqJfqtWra4sXLgwCO8Io/tWx0encIrc6XPHqAyxXf4WIA/YOCcUkJg4OgGhYKQP5w0nznd1Eak0&#10;kKOvIdy7c+fOXTqWE8rIwRfR90IO+l5Ax1sE/I50Auh6fK+mI56jqafPAjkgf2xzBYkpyhEIAzrB&#10;LqEf9ISdcqJF26AuvE9ycPtXhnI/EUPct8T9S1U+HOIylfuY+F6J7yUA8kBdbGxsgl999VVsGcdG&#10;DWzckBbT/8ni6en5CRlAKEY3vKNxo1A2TmWjU+XwaUT2h0E5b3HZYogNX2zggNjAxYAxo87nz5+/&#10;/dVXX/EpK2zNxYOAGDnjWYiZBOyswjoHtrtiCgdOk69x/BeIQ1l4nUGcaAM+xSWOSrDTBrvR0HZw&#10;Fpi2wAIqni3BDi6dl19+2Wzs2LGeRkZGWQEBAVVwjnDkcO64P2JnBIjvHb+nYhsVn1MF5XTcyaFc&#10;OGduD3DcYlJBRADHTqQgOH04egDRCghAGSAf/CYG0uN6EAfyAlGBKJA/yBPgpAEdOGlANwDOF/pC&#10;f94XxX1SFVT1E2Wo6leq8uIQl8vbU9ym/P7weyYmEHwHIdLvDRMnTsSWd6ylwVbQn6RprH+qkKPe&#10;zDutslEqGxqcOkUrD0Eh/K8QERHxuyHOT1yeGKpIRlUnUGXwitGu7Pjx47nvvfce3pCLJ8kxZYUd&#10;Vni9B173AceH0TQWWPl0FUZLmMqRRky/tAGOcABoF0QlWDvALjTxWgkepMR2YLy3C+tI2IiAnWx4&#10;4v1st27dHA4ePJhgb29fgvsHpw3HyR0/d1D8uxj8/ipDbAOPA9LyMpoiFT7dxskF4NNgYoAQODgx&#10;iMFJggP5In9OGrBLThjQg9eZ10ds6xy8HyjjcX3maaGqvKfpY1xvMdCeqLOrqyte/YNBBF61g74l&#10;Lab/U8XNza0dGUAWjBWGwI2DGws3JG6AYoIIDw//FcLCwv4QiPMUE4sYqghGleErGzw6Jxl545Yt&#10;W9JeeOEFPBSId1fhSXIslOPNoT8T8CAgtq4i6sAUjfJ0lSS/FrQLIF54x640RCV4JgbTf3jyHTu4&#10;8IQ+drIhygNh4+3BOi1btry8dOnSIPyPSXBwcD0crOJ+PXRS/D4qg99nDrENPAu4rXCHCOfHiQW6&#10;8KgAzh5OUQyQgCqI04hJghMF8scAjteT10Hc95TB7b8pPK7PPC1Ulfuk/sXbjgPtB/IMCgqqpUFC&#10;IkX7eBM1nifCehkGF7APDDykfvVPEzKq/TBaAMbAHTA3Fm5I3ADFRBEaGvorhISE/G6I81MmFkCZ&#10;WFQZPK+H2Mhh2Oio9Hvjhg0bUps1a4bXrGO9A7ussLCHBwIxZYXFYOwSwXul4AARdfDpKkmeTtBW&#10;IFu+VoKohO/gwru/8IQ+tkDjuRK8WFK86H7ipZdeMps0aZIH/hTLz8+vGo4XjlbZwSqD328ObgdN&#10;gdvL48DT8jxRDnSAPYlH2ACfwlGGcjp+PcD15vqI+9vjwPvBHwlV5TypPXibALxOAOoIgkR9zczM&#10;bo0aNSqY7i1eMoq3GeAdcdjNCDuQXm3yTxQPD4/PyBDS4FTFBgxwh8yNCMbFHXpTREEjDEajxt8N&#10;cZ5iMuHlNkUkHMpEwg0c9QwMDKybPXt27HPPPQfywMsP8ZI3PL+wioB39WCqBWE1jJqvdUhRx28X&#10;tBvAd3Dh4TGQMtqXP1fSj4CID0+7Yyswf0DxOJG8Ud++fa9TtBhtb29/lztgEAmclNiJcRsWg9uB&#10;2KZVnWsKyrbFoZxOnKcyxOlU5QVwWwa4fYttXPwb7wvidMp40u+AqjS8HLFuYv0BXi9xO/P25ySC&#10;ewTCv3nzZvWSJUuS3nvvPXe6n9jZiAdx8XcCWA/DxhQegUgE8k8TctaH+E0XGzc3Jm6o3JmLnTw5&#10;4l8hICDgN0M5L5CRKogJhusn7gi8A4iNHQYO8vD396+bPn16NFUd/waIkRD+nwNbdJcR8MpzLOph&#10;JxFGyuIpK0l+v3AiQSSHdoXDwJoSduG0JmDRHVuB+aI7nvDH9Bb+MAvz5Xpt27a1mjNnTsDFixeL&#10;6J43wG7hqOCwuFMD+L1XhtgpAtxWVIHb07NCbJPPAm7Tj4O4/4mhKu2zguuhXB/lduFtJ25X3u7o&#10;ZyB2RFzUVxuPHDmS+/XXX+MfCR0IiPTF08T47xq82QCDNem1Jv80cXFx+ZIMJBkdkHcmbjTcqLiB&#10;cuctdvDkjB+Bn5/fb4ZyXqoIBhATi6oOxDuAsqHDqH18fOqmTZsWRVXn5IGnyrG1FNtMMY3C1zuw&#10;+MsfCJQM+o8XTiQgZh6V8K3AfNEdO9749BbeDozX4cPpYHpL54033jAZNmyYu4aGRoa7u3sV7jNf&#10;w+P3XQyxAxSD2zvAHagyuG09LcR2+TTg9vw04H1P1W+/BVwHVfUQt4G4nQDefrx90ccwEMUgjdI3&#10;mJqalgwcODBEsb6IzSl4iwN2NuItDnjQFOSBBXRME2P7N6Y3MaiQ+ts/RcgQD2DUAAPgHYgbDzcw&#10;brDcgXMHzx0/OWXm6+srAJ+fFd7e3g+v53ngKCYX/l2ZWLhuAO8MygYPI8c8LKVpnDlzZixVG++z&#10;Anng4UD878VCwjgC5mGxnRBTKyAPPmUlGfT/Tnj7AsqL7pjeApnz6S08U4LpLb57C1Ejdm8ZtG/f&#10;3mbLli2xV69eLSM7acDoF0SCe6/K+XEbUYbYeYqd6pOcvNgOAbGNPgm8P4mhKt2T8laVD4dyWrGu&#10;ynXhdcVR3AaAuK14W6KNQR5oc/gSa2vrSooQ45577jk8iMu3xPO3OOAFnNjZiHUPRB64txgw8J2N&#10;0hrjP0Uo+viGDCUBzpUbCwyHGxY3PrET5w6eO34OLy8vATdv3nxm8Gs5xPlycFIRE4tyBxF3BrHR&#10;I6Qmg29cs2ZNSrNmzRBGc/KAMWMH0GgC5mCxWC42ZIhkzH+uoL15VMLfwSWe3uLPlOCNx3x6C7u3&#10;MJ9+Gq+Xnzt3boCurm4e2fcDkAjsm5OG2C64zYvB7UcZvE+IoeyUxRDb5uPAbfl/DVVlK+usXDcc&#10;ed3F7cPbj7cn2hjTiDY2NpUbN25Mb9GixQ26F/wfOflLR/lbHLBRAgMB3EdEmRgk4B5L5PFPE3LG&#10;uzBi4IbBDQfGBaNrijC4oxeTwI0bNwR4eno+M/i1HOJ8OZTJRJlQeKfgdeAdn0dWq1evTqEqc/LQ&#10;JYjJA09N8xCaL5ZL8teKmEj49Jb4mRLx9BacEqa38FfB2AiBqOQcpre2b9+eeOnSpVKMkOHk4PS4&#10;M4StcIjtXxW4fYkhdtCPA7fTpwG37T8SyFeVHjgnroe4brze4vbh4O2HyANT37a2tlXr169PUzyE&#10;i6lh/vof9DP+0lGQPRbLsTkFT57jPiLKlNYY/4liamr6KRlXEOYsxR2HGxQMrCnC4I5eTAIeHh4C&#10;3N3dnwn8Og5xnhxiUuG6AJxMlDsE7wAwchDI/v37cxVbdRFKw6gxbQXywPusQB54w6xEHn9fAZlg&#10;dMqnt/DAGZ/ewvw5n97C7rlHdm8R9D7//PNrs2fPDqKopIBsqAGDJhCJMmlw2+HgjpWD25kqiB22&#10;Mng/ehqI7fu3QFWegCq9AK4/r6NyG/C24SSCPoUBGcjYzc2tbufOnVmdOnXCAjle/YOI4yIB6xx4&#10;ngeEjrVFTFfhz8nQ15p6i4Mk/yShjrSUnGs970C8g8CouMFxsuCOnDt57vzJgB6Bq6sr/rLyiUA6&#10;ZSjnBSgTjDKhiDuMuEOgLqgTDF1dXb3wnXfecaMqY6sudlthwRxrHnA4fPEOxiyNgv7eAifDoxK+&#10;ewsv4OPTW+IXOWL3Fh4CxRZR7N5CVKL9/vvvXxwwYIDrli1bEmjUfB+2z0fT4j6gDG5bALc3MZSd&#10;OAds9HHgA7Fnhaq8VEGVTgDXW9xnxOBkAnASwVQV+hOOdnZ21atWrUrt2rVrALWrEwERB4jDkID3&#10;xqHNERHibQNYJMfGFD5dhSli8eYUiTz+aWJpafkxGdINjM55p+GdgxsZDJU7bGXC4E5fmRicnZ2Z&#10;k5PTY4E0qqCclzKpcB04kYg7krhj8A4BYz937lxZmzZtblKV+XMeeGUGFmDHETAFIu38+OeJmEjg&#10;hOCMMABAVIJIkk9v4S2vuM94IBSLtnjnEubhNfBMSdu2ba1nzpwZfOrUqQKytTrYDJwjSIX3B94n&#10;OLidiSF22IDY0YvB+9LjoGqw9DRQVZ4Y4j7CIa4XrysH6g+APPiUH13TaGFhcW/x4sXJ7dq186F2&#10;RETPIw70LSyQI7LHc1R4WzUGaNgOD2Ln01UgfT5Qk/rbP1SaOTg4TCFDkYE8YDC8c4g7AIxYTBxi&#10;wuBOX5kcHB0dBVy/fl0l+O+qoJyXMplwQuEkwjuZqk4CR0AjzOoePXogtOZPmGMUupyAOXP8fweM&#10;GiNYadrqnyucSDANAsckfmUKpkow1w4nhlGw+JUpWP/CGwd0X3rppfM0knamqCTx4sWLd8nehKgc&#10;jhP9g9uUGJwsxIANKjv2x4Hb8B8NcRm8b/D+IYa4PspkwusPAqG+WKurq1syZcqUmDfeeAPvisM6&#10;Iv9jNU4c2MSAaA/bcvEf+phSxOtqEBli3Uqarvq3CHWUN8kRm8BIYDDcoHgHgBHCSXOnrUwYcPac&#10;EIiIfgV7e/tngvL1ykSDMsURCicSMZmIOwvCbTrWT5gwIZKqy594hbPAyAjv3ME0B7bqislDMup/&#10;rvB7hyMnEr57C3Pt2Fmn/MoUPFOCwQReo3GAgFdqnH3ttdcsJ0+e7HfkyJFsitIrYU9YKFbuK7y/&#10;iCF23LwficEHY08Dbt/KUJVWGcp6cCjrK64LwCMw1Jf6W72JiUn51q1bs7p3747XjuA5Dv5XzufR&#10;VgS8kh9ELCYOLJBjWhj9i69zYAMEIkWpn/0bZNu2bW+TYzZDp+DGBAPjRg5DhZNWJg2AkwZ3/nZ2&#10;dr8CjfyfGsrXKhMKJ6onEQl0Rx0UIbhs9erVaVRV7AaBsWOEhHdbYQSK0ShGphilwrClyOPfKTwq&#10;wQABr0zB9BbeooxXpsDB9SVg9x0W3ZWjEmw5Ne7QoYPD4sWLI7W0tPKtrKzuY2CCqRwQCe8zYjyJ&#10;LLitNgU+YAO4jYshtncOVeWI9RCD64gj1x/EgSgDU9n47fz585UHDhwomDhxYkzz5s35VlwMwrD5&#10;BE+PY+s72giv4scaB4hYTBx4USbWpEDeIHFOHJL8CwTsL4wCTp48OZmMqAoGBEOC4XEjhrGKiUMc&#10;aXDS4ARgY2PzK1y7du2poXytKkLhpAI9oBMHJxPekdApMIo6evRo8VtvvYWFPczNahMwysQ8OIwc&#10;fzvLnzCXDPvfL8pRCV90VxWVYN4eayX8AUXs4NIhnO/bt6/bwoULozQ1NQvJDhsx+ML0FmyOO2je&#10;h3g/UoaYDFSBD9hU/cbB83pcOfw3DjGpcPLAQAs7qnA0MzOr3LNnT+7UqVNj27dvj224mKLCU+NY&#10;N8QATJ+AbdFYP8Q6EtYQ8TAn3lmGqSpME4I4MG0I4uAL5FL/+heK0JlGjx7diUZV5G99HxoiDFQV&#10;cXAnzolDTBJXr179FaytrZ8KytcpE4o4ShGTCMAjEt6p0EkwMjQ1Nb3Xrl07L6ojf0UJRpX4W1Vs&#10;IcS7dhBWw5FIc7H/LeGDJzg2RJ78RY48KsHT0HytBA8o4k+vMOXJ3wqMnUW6NCq3GjZs2A2KTGKI&#10;TIrIPuv41BYf4XMiETt+Dk4STyIKcbonpeVQRSJi0oCO0BX6GRoa4oG/rEmTJkV/8cUXIA2+kwr/&#10;+4+1DawZIhLDu8ewowrTVHiOA22DV/DjVfxY48BUFY84xMQh9a1/qcBxovO0oJH6XhgVDA5Gqkwc&#10;nDCaIo0rV64wIqFf4fLly0+E8jXIS5lcOKE0RSTQlXcwdBI61zBmzJhwqhvmabG4h1EkngnAVAVG&#10;SdhCiEVWiTz+u4L7DsAGML3FoxIMLLCpAlEJ38HF3wqMvzHGf1ZgMMIfUjR47733rDp37uwyY8aM&#10;8MOHDxeQ3dZSX5KhP8Fxw2mLoxLu6LnN/lFAnsifRxool88qQBfqJzILC4sHBw8eLPrxxx+TevXq&#10;FdK6dWuvZs2aiUkDD/2BNBBx4fkNLIrjXVV4hgPR+3jCIALaBm2EtsI7y7DGIW3J/Y8Ibi5GB3Ci&#10;75OznXLp0qU0kIiqqENMHHDo3LmLiYOu/xUsLS2fCJ5WFakgf4ATlTKRqCIRdBTRugdfNMf/SuDJ&#10;V+y4Ej/rIRm5JBDeH8RRCX9Akf/pFV63gfc18SkuOFQ4VmxXxej8JMHwjTfesGzTpo3D2LFjA/BE&#10;tq6ubinZcg3ZbQPZqgxOHv0MO57EDp47eU4ujwMnCQDX8/zwGb+jHOofDSAyAwODir179xbMmzcv&#10;uUePHsEtWrTwfPXVV7EQjv6BARamd82gO0FMGngAE9N4eLIfb6XGK2MQbSBCw9ohIjZEbmgrELBE&#10;HP8h4R0Goy7MV3aiMPwyjFCZPDDa5+TBSYMTB5y9mDBodPMILl68+FiI0zZFKLw8TlrQA1AViaBD&#10;nTp1quydd95xoTphJIVOjY6Ap19h/HAGGGVK5CGJsnDnx/sGbAQjakzJYK0Mz5Vg3YxPcWH6Bo4V&#10;DhaOFnYmJhOsF5x/6aWXLjdv3txh6NChgeTE47Zu3Zqpo6NTcu7cuQozM7P71A+qya7rAdgyH8A9&#10;DtQfG6lP1FMfrLtw4UK1qanpfRCFurr67S1btuRSdJE8atSoyA8//PDmyy+/7Kz4nxsQBp7VwCI4&#10;1jPwD4CY2kUUhVeMQHcQItY1UCc8gIk6Ym0DT43jLw0QbSBC49NUaCM+TSX1p/+Y4IZj5IDO0Xbu&#10;3LnryCBL4YThkPm0FciDRwCcQMTEAacvJgIQAxm1AHNz8yaB38VkAvA8OJFwElGORqATICYRjN7o&#10;2loKy4OoPgjF0TkwZ4tthQi50QEwqpR2XEnytAI7EdYKCRhs4clpPsUFe4JjhYOFo8W2cOxEggPG&#10;Tj8+zYWdf9ixhBE+RvoY8V9+4YUXbNu2bevetWtXn/Hjx4d/++23kQsXLkxC9Lx8+fImsWzZsrTp&#10;06fH0TWRI0aMCO/YsaP/xx9/jF1SjgSQBHZLYeEb0QXIAusYiMRRPl7dg23KIDm83gWbSrC+g7cx&#10;IKpClI66YGcaXiiKBzGxyQBrG6g7jzbQJpw4IBJ5/AcFNx1hJ0YTrd58881+enp6PgirxVGHOPLg&#10;UYeYNMSEISaN8+fPY1dHkxCTCSDOg5OIckSC8qGL8pQWCA8jt59++impWbNm6DyYw8Wefkwz4B1X&#10;mIJAJxAvmktGL8nTCmwFDhP9hW8HhkOFTeEBOThabF1FZIKpHkxzYb0AayZw0NixhBE+CAXPTGBH&#10;IAY4iFIQCWBbLKICRM0gGGz8gPPHQKgp4HcA6UESICfkA9vHsxmYjgJZYEoKfQHlY1cZ9MF6IKIM&#10;bGfH+g52nyFCRx1QFxAkZib4FBWPNqQ1Q0keEXQKGAeMpf3mzZvVySFXwyHDOfOogxOHOOLgxMHJ&#10;goMTBIXVAkxMTB4BPy8mE0CcB/JVjkqUIxFOJCAQRB/79++//fbbb2MxEKMtdFK8LhpTDHzdAx2B&#10;z9NKIslvFTGZiHdxgUx4ZIJpLqyZwDHjNR6YDsIIH8+Z4J8usRCP0T8iZGzwwO4urNVhhxecPqbA&#10;QDIgAVXArij8juknXINtxiAn5AWiwIsLMR0FssAgCu8Cw7uoECWBMLATEVEGFsLxWnysaUB31AF1&#10;wdqomDTE0YYkkjwUGAWMBKOpTz/55JPxxsbGSViM5uQBZ/048uAEwIlBFWk8CWJSAYGIoxJOIuIo&#10;REwgWPugdDV9+/bF1BVGYpguwD/VocNgegGdA/XDyFHqBJL8UcKJhE9xgUzgePk0F9ZMYHvYMo6p&#10;LozwsaMLU0R44A7bYLGzC5EAtsUiKgC5YMMHBj94oBFEg+kwMXAOQBqkxTUgCZATpmth94gsMB0F&#10;8sILJfsT8NYF6IH3UXHCwCYBTOtiXRC6ow4gRilKl+SpBZ0AxoNdFd/QSN6cnLMMI3tOHqqIg0ce&#10;YsI4d+6cACKhpwa/BlBFJI8jEeiI6bbFixenP//881ggxJZdzO2iM2EqQfzfytIoSpL/lXBnyyMT&#10;DFb4tmA4aIzsEQVjEwemiDClijUGvJkWkQAebEVUAHLBVnNECdguC4BsxODnxhGQFtfgWpAT8kLk&#10;g8gCURDsHwv/mGYDofEIA9PWTUUZUh+R5JkEBgODh6G379Gjxwxy3sVwzDzyUCYPOHdx1MFJw8jI&#10;6CEMDQ2fCHF6TiLKEYkyifB1EZAIpto0NTXLP/jgA7yiHVNXCOUxKsMcNDooSBFTDNLcrSR/lnAn&#10;zMmERycgFGwfF5MK7BORAB7Cw0OMmP7CsxWIEjC1BKLBc0ti4ByANEiLa0ASyAN5gSgwJY0oiJMF&#10;+gDKRz9XRRhS35DkNwuMBwYFI4MB9lZXV3fH9BCctJhAmiIPgBOBgYGBQA44PgliIhFHJJxElCMR&#10;TiAA1mjofMPw4cPxwCD/W1o+dYWRmLRlV5K/UpQdMxw2+pmYVBABIBJA34Ojh73C6YNgsDsSQAQt&#10;Bj+PNEiLazhJcKJA3iALlCWekoIo6yWJJL9bYNwwOoxavpo5c+Zmctg1WGeAsxZHH5w8+JQVjzw4&#10;Gejr6z/E2bNnmwRPo0wkQFMkIp7KAsFt27atkPTFH/XzXVfY9aJq6koSSf5uwh05ICYXMUA0TUGc&#10;jkcUgDhfSST50wSGiNFM61deeWWojo5OJNYZ4LBBHjzyAODcecTAow6Ak4Kenp6AM2fOqAT/nafn&#10;RMLJBPkqT2WhfB6FQC9KW/vZZ5/hXVfY+oi99nzXFeZ/EcZjNIaOJYkk/2QRE4JECpL8bQWjF4S/&#10;mD/tsmrVKnVMYcFh86krceTBow5OHDyyUCYPXV1ddvr0aQH4DCgTiTgq4ZGI8nQWj0KgDyKjBQsW&#10;pJKeWDjHX9NiOyQe4sJiJKausBMGozSp00kiiSSS/AkCRwuni3nVtt27d/+BnHsWFtKbmrqCs+fk&#10;oYo4HgdVJMIjkaYIBBEISE1DQwML566kJx6cwmsY8CoJbFnE4iKm4TC3zMN5SSSRRBJJ/gSB0+Vb&#10;entu27bNDNNFj4s+OHmISYNHHDo6Ok1CHJVwIkFeyBPgkQjKQ9kgMBAI1j/GjRsXRfrhKVw8UIWn&#10;a/GuK+xzxyYATF1hOk4iD0kkkUSSP1FAINi9gQXodmPGjFlKjrwci9dw4jzyUEUgqsjj1KlTTUJM&#10;IsqRiCoCAYmBzHbs2HHr7bffxsvh8G4f/LENnvnAPnjsr8fOFOgvTV1JIokkkvwFgtE7tgV+8v77&#10;7w85cOCACxy38tQVnDymnMTRBycOZfLQ1tYWID7H03HiUY5CUIZ4GkuxkN84ePDgMNIN7w3Caxzw&#10;tC5fOEfUhOhJvGVREkkkkUSSP1EQhWANAQ86tV+wYME+igBqEAEoRx9NEYgycagCJxFcwwmEkwhf&#10;TBcTCNZiNm7cWPDWW2/hbaN4WRze+YNXN+AJXLya4YnPfDDGmjH2fwQc5Z8VPzUpj6Znfxti4nrJ&#10;P/92vcT1U5x6apFfy69/9KhI8peLSMfn5LjyvBzhLzJmoIDaC/Jz8jSKS/9ygd78+Hdq07+zoJ3k&#10;4PcZ9xf3GvCi+8ztQBpk/q8EDftwS2+HDh0mqKurR8CBcwLh5IFo4XHkoaWl9SucPHnyIYEAuE6Z&#10;RDiBoCyUiSk0Ol/bs2fPANLpHAEvS8QT53idA17ZALLjC+cqhZwEGQ2M6cpLjJm+IpM5vyz/DKPC&#10;b4920F+MMPxFeVovuiaVjjDEv87JyI3f6wWZ7NTLv9RBqBd3gE/VMeR1Vq6fcBTaQ5HssSK/3kC4&#10;XiazehV5/KLP0+Xxvxa5jtDJ4TXS8y3G/N6VyTzeo88tZDK3lgD99r78vN2bMlkg1UOu/1/hZOR2&#10;x20v/iVx28rvD87/Pdr27yRyksVAAO0U/Tod35Hf5wC6x0EfyGSeBI/3qP3eJpt/TW4TaMu/z4Dh&#10;3yLoNGhUOGRMC31BI399RCCIBHj0IV774OTBCYRHGSCLpiAmEXEkwiMQlMEJBA8zrl69Ou+ll17C&#10;fxzgNdj4f2q8LhtPnOM9PyC7JhfOFR0SZPEGOYjmMplvC/pMTgNG5kbGht9+cbzy9HCkMDRbSgNn&#10;40vAtXBCpnCUf+ozJr84FcGRvPWLE+SdwoF09UIbPFHkeYEIr7zBmCM5TtQNjhRONPp1kBOlabJj&#10;cV0Ujo3aB53U5SPK60O5Pl6ULwPR/ukOmMujOqJenp/IZN4dqM260OcepGdvOvYBGLvZUyZz7Urn&#10;vpDJvFrR5+a8Pf/sOsj1BoGhfEFvcnzuH8uPgaQXbPLvQ9B/tciJHvcJ7YW+akdt5dxeJrvxDWNu&#10;dF/d+lL79ZPf6xt0j93JBtw/ZszjbUr3WDuX5LcLOg2ckbCld9iwYfPI4echEngcgSiTh6oIBOAE&#10;wkmEEwiiD+QrJhAQF/3Oow/8dwJee403kGLbLt4XhAX/JqMP+cgEo+xgcrpwIi5fkgF1ps8dyYg+&#10;UzhPIpFfDEnuqDFihVNFGueO8mtwrecnMD6MDv9M56LoKERcfu9S+W3kurh8g6P8O5weiE0eTcnr&#10;IIb8vDwvdDg4eS9y+F6foy3kdbzRHucUvzXpPNFW8igOJObWTt6WjtRZ4ZyRH0Z8AjH/ZQ9yQnc4&#10;CDnp3yCHAgfiMY4wUya7OY/OLaTjIjq/mM7RZ7cfCZMIA+X1QdsII9k/lUTQZiA9hV1S27p1In2I&#10;8Jw6070nWwxAxETO8q9r27+D4J7ADuWzAiAD9G3YMQjDdTThB7qvP+P+NjTcXNrQcGMBYzemk02M&#10;RFsi/ZPsXJLfLmhQGChe/oZ/JOu8d+9eOzhzOHU+fcUJ5EnkoampKUB8ThWJqIpAUOa6devymzVr&#10;hugD/6iG/1HAa7DxemzoBh2bXDiXG5kbjaoxinPt6ucXOHXj5oT9W7fG7LKzC/6WHN9nFRU2NGoO&#10;x/qJIHLCgXN070DGOejgwejN69cnHzxxIoaczXXq0C4fyUe2f7ZjCcYUDJGFR/eLlyJ+WrUq5cDe&#10;vdFrEhO9+8tktq3LyhCJXHkpNRWOEw5c6CAUdcERgvA4mSCKgYNy+TInx2/01q0Ju9aujVW7cCFk&#10;qkxm/3llJaZ0Ho3KxCLXxf9NEBeN8rp5+4VMX7w4RWvjxsQ9aWl+w+Cw8/Nt3gsP/6VN/2yBYyBn&#10;Qe3l9SnVs7+VVcTGQ4fjTLZsjXNctizZZ9HiJL9Fi1L8Fi9O9F9Mn5cuT/TSOBF5oajIey05mPFV&#10;VW7d6FoiUzjrP2+0L48uMEDx+rSuzr2XrW3ETz//nHpqx464raWlPgMYc/m0rEz4/amizX+ryO0Y&#10;0Vj4+9SvMQiiAYLbeBkRRWSk/96TJ6PM581L9hkzJi12+PCMhMmT00Jnzkz1WLUmWd/MLOLHmhr3&#10;r2UyG0TxiEIkAvkfCBqVvx+r/bfffruOIoS7cOi/NwIBlMmDRyCcQBDp4NkP+r2ua9eufqQDHhrE&#10;X3Hivw9GEvA2UrxUDtt2m+zg6GjyaRpMT7iOXr06wejtd0oaWrfJu3PsWOR2IoLOt245fujlpYYo&#10;RjAk+QjQtTWhT1aWz/zWbfJvvfX23YZRo9Kvy2RXB1ZXO352547dm1eu/HmjQDmpCaPSTjU1NyaP&#10;G5/u8tprDxp69swK9ff3p9HW1Q6Vlc4tSkouvFVe7kqjbn8QJtXhGpGd5wfUDpiKo84Cx4q5foxu&#10;nftRZ9r2zru361u2LKheuzbumExm2aWk5Fqr3FzNJglS3qbC9F87f/+gyV265IS8+VZF4zvvFjZu&#10;3BhLbWr/TXGx5QepqZgKU03s/0uB3iBA0q8lyLa+3nnayJGZIa+/UdH4+hu32Usv32WvvV7K3n7n&#10;NnvjzVL28itldLzN3nu/UDZ2bHpiaKivmkzmML6mxvHr8nIriuz+PGctv8/CVGl7M7Own9u3z01/&#10;862yxubvFdRoaoYvYezcZ8nJBu9fuaLGt6v/54TuLw0KsVaFKNGXokUXGrS4/ejtG3x0yeLkm61b&#10;51a9+lope/W1cuH+vkl47fVyQiWjtmSjRqVcuHPHsWdV1ZUPw8MNXlNTk6YD/xcC44SDxJZevCq6&#10;37Fjx8LxVDqce1NRCCeRpggE53n0ISYPHn0gTx59gEDWr19fQGUj+sDbdhF9/EDAQ4P8XwYf68Tl&#10;I2nMzbv3qq298fO0aSn+r7x6j335VU6Rt7fvVpnMekBGxvk2Dg5q2AKMsJiAUbsvEY7beItLoVof&#10;fJhf9/Y7d9iyZQlXySF/W1Rk+Y2fn96706dPp1EQ0mN6SBjZk2MV7+4RwuOHU0fKophWEl3LgXO/&#10;TDlB6DxFDT5ECI4DYmL81vfvn53y/Au1bNKkVJ+yMue5tbXXehQUXGlDxEbE4U2Rk2O36uobIy5f&#10;jvghJMSfIhTHtuXlju/Kp+Yw8sLUiNvUPbviLrz6WiVr0zavwsAg+Bhjl4bl51/6IjZW7934+Csv&#10;eXlBH/H0Fz6jjiBl+3ZGRqELWrXKL36eUn3wYUGlhkYIjeDNu2Zn638UGKiJV+MI18rrxOuHtuHt&#10;hLo/WleI/Br5ecVRFei3XztR+XmMThGtuQ9NSPDb3at3dt6LL1WwDl/k1gwbnnFr4sTkjFmzk+Im&#10;f5ecPmBgZimRB3vl1RL2+htlbOTI9KT8fJdVDx5cHZiXBzJFtAkduD5N3U+xzo/qpjiH36i+3D4e&#10;2gjsSHEd2sWLRtU27Q8ciFz3bvMi9uJLjYwGPEXm5j7za2oMvoqNNfrAy8v0FTg++TW8fXj7AkI+&#10;dET7qtYX8sv1Yvvl12JRWl6GIvlD+XWZvC4Azj963S/lIE9x/VGWahtQJYoysQ5IgykvsmHX0WVl&#10;nqs3bkxwbP95bvnzL1aw5u8VsW865ZQMHJSRNWVqSuz33ydGDx6altjxm5zstp/m5Glp3VxVW2vU&#10;JSrK7BM3N43X1dSGkk6CbtBBCU3VAzqL64F6y9tanB4in0aXn+flKH56RB5N82g+v+Qhv54+K3Tg&#10;bf5o2ysu+8sFFcDIHP9c9vXChQuPkIOvw2I6JxBEDY+LQppCU9EHJxCUQfk2dOzY0YfK5q8sQfSB&#10;P9DB/yCIHxpsUqhRX5FPtbgMKy313DRgQEbWiy/dY/0Hpqfdu2ezrrj48qjQUL3PdHVXYipMuClk&#10;lDTqdOtGzmf23n3R9hiZgkT09YNNa2svT09JMe3m4HDifWfnUy9nZWHdQZgqeoeAhXkiKyx4yhc9&#10;ydAVi+68MwLC9IpimgnztyhPuJYch7AIjdE9/SZfrCejgKEQqSGKchx33SlQ48uvs+8+/0IV27Q5&#10;iqIiq3mFheeHpqVZ0sjfvgulGWJuHr6ZIib3r77OTbp0KWw1oilETpRvywcPhDWTAXV1Hkvnz0/0&#10;f/mVCta9R2ZhdKzHsdpaqxl5edZ9U1PN2iMyg26og2LER3WAPgIpE4G4dygpcR09b178mQED8zw2&#10;bAjTyM21HJeRcaaLu/vxjzU0Nr2ONoIDxpSXvD2wgcER6ywYPeIz5YO6CmtKyJuDIgg4bmEt6nX5&#10;9F04pm4QSeEz1gHoGqHTKHVYNRqhojysEzlNtLEL0ad2qESkcfBQVCJFYOYy2RUNyn8/4fjdu06W&#10;R45GJrVqnV//0stlcNY1enohxjKZxYSsLIuvEhPPv1dQAD2ENsA9oXKhI7+f+AxHiHUhngb14e0l&#10;OGT6DZEf2lPYxKGwE9xv2ABvgyzYE9mBy5fBwV5TZsxIMhs4OMvj0CF/teJi89FJSfqd3d1Pf+zs&#10;rPZWQYEBpnDQDmQbWOPDIjuuReSFaBVlod2gD1PYHxwRILdD+W/YTIEFe6yvCGtginsjt0PYqrwe&#10;3IHBYWJqD3rznU6oixDxCfVRrNMo2onbO6ZS5ZtS5GXgml9sQF6OQKYq+7Rcb6EtKY8bdG9dR1dU&#10;eKydMycl8I03SimyLGedOmeV7N0T5RET465DUfkumezSZpnswkaZzHRVTMyldQYG19f5+BiODQ3V&#10;6HTtmlorU1O1d0Ai0dHmpJu8HeX6owy0KddLThTyeuBeob1AYryvy9vr0XoLJCC0s/w69INAgnwm&#10;QP6b2IYEexZsSJ4G9oD6CiSr2JGH33h/wHoov9/ytpfrjH4DfVH+4/3j/1pQOMJ34S9vW7RoMY4c&#10;fxYiAx6FiKexxCQiJhJVQLqmyAPRBwhk9erV+VQuXpiI/4FG9IFXluBf3BB98IcGHyvyxvb6nIxt&#10;YlHRzQPt2uXee+XVCjZ1amKUTHZxVVycyVgbm4Ptp08fCgJpRiEtGQkMwnUAY85L581LCsGotO2n&#10;uVVhYW7axcXn5wQHn+ppZ3f848BAo+bksD8gg4NjptGQUy+6iTTavzGAvvelfLoofkPHJOOEAQBw&#10;bujgAW3JCX9NZXXFjhH5biDn7uQ8vqFoA4vTpIfdm3KjgjPAQr7DD6amISbN3y9ufOvtW7LTp4Ou&#10;UOdYlJx8bjxFUoOqquzHUWQwb+HCJO9XXqlmH35c0JCU4H+EdJtZV+c0sKbG9avaWk/sRBpfXu6x&#10;Y+SotMznnq9gY8el5tTW2p66e9d6Q0mJ1bR7966NqKtz7kd16SrfvRT2EelGxikYP+nj8V5NjcuX&#10;Dx7YDSGDpTKNv62v1/82LOzMcOqYnYyNt3xsZKTWnNrz/fv3sf6EhWwssqNdfKh9XAnYCeXyDSIF&#10;RUegewUHLHdodI6czA1qI9w/tBMWt12/krcpdn0JpA3n+MiIS94hEW1hEHB9lpZW5LUPP85vxLSG&#10;+YUA7+pqK820tPObIiIMliUmmq4vK7t0orHRznbuTwm3Xn2thH30cV7Dvn1BNg0NZjPS08/3ysq6&#10;9On9+3Yfy/WBoxAcDBw9HDA5B+gcTs6UEwMcMXeK8kECSFPeBmh71Bt24tZXriMGBljUhVNKpTb2&#10;/KCmRtjYMJRsdLxMdnpiTY3e+MDAM0Pd3Y92dnE5+mlEhPHH9+9bfSJvnxvt0S5oX7kNIX8vskXs&#10;LEPbYc0OjgX3TnBUNEjCZxCAD/0GvYSNJdiphPtCuuF6YTPBpwTh3sChyZ0TX7T2+EKuP9/p5I2d&#10;bYqNFPL7I9/VJ9gNpl/Jpm+Qbbsr+gmucemBe0t50qAGBAgHrHrKEPdZnp9jW0oziPJbtGZNoudb&#10;b91huLfDRmRkBwXcMKI223z7tvGS2FjDuSEhp6f7+2v/4O2tOfXGjQMTbt7cMvTy5U29DQx2fHX+&#10;vFobf//TH5eUmFHbO1D5zthEQu0IfXDEbi7nVvSZBnfCPaT7g+lg2B8W4nk9fmkvuW4OivaSO33Y&#10;M6UhYsXASRg80e/wAfx+cBvC/YevgK2AZPEd6eRkQf0afqm13DeAQN07w29QuYrdhF4KW7qODQIg&#10;aiF/RfP9ZYLOCWeNV6R327JlywVsrQXEayEgAWUSUUUcgDjyAPmI1z6QJ8+7R48e/lQmnvtoKvp4&#10;bKgmZ3iPt2trEeq6zPD0DDR4v0VBffP3itmmTRG+9++brQsIOD3W3Hz750uXTn97+vTpig6CqQ/s&#10;5HDeMHRYeuZLL1dihH77zp2rh5OSjOa4uR3p6+Wl+Xl6ukWH2lrn7lQG5mCn0g39ibCEsJxu6CI6&#10;ziCMVHRkMkQ4RRgCOh92PQnGh51BP1CauaQjrp9Nv1FebiPISIhY0LEwsoATcKYO6vTz4cPR9i+8&#10;VMk+75B938rq5vnqahNyhOemFhVZTCKCwUK/xpyfUtKaNatko0anl9AozZLO7WTMZjoR0pD6etfh&#10;KKe42Ov4F1/mVmBkvnJVfJZMZmNRVWWjVVd3bRvls5LKozq4zSLdxskdExyAPCIhA/2wttatU329&#10;HeV1bXJJicUPcXHnJrq5qQ88d25TRxOTXa19fE60vnPHigwdDu3hzph5lM8yqs9yMv758nZzGUz5&#10;UYf1gdOhznWd2gek5dJDPr/tPoHaDDukgDGUDzk53FNsucVi/qMOB99JR3JYN8lB287fuDnuxiuv&#10;lrP3WxQ2uLq6W5eVGW2/cUPzZweHA1N8fbV/zMi4sKuy8pr5mrUxWa+/UcI+bZfzwOjcTfM7d4x/&#10;SkoyHl5YeIXI3RZkRPfRkZwLCE9OIvIRobDTixy54PTJgWILKZwMiFNwpJ9SvWlg4D6SMXe6B0Ib&#10;oG3piDZxonvt2rW62p7aV3Do5ITcutXX24+W1VtNvXXL/IeYGIPxTk7qA69fP9D1xg2tb8rKrKkc&#10;O6of2gc2JLTPNPpMduS6kMpagHtMGIt7Bx0I5FSgrzk54RBECp/JHRBsFDboNo/OLaXjMvm9cfme&#10;6kMkhnoJm1CE6InanBwryALlCjZOZaE+nj/SNd/hftJ3uj9oE9gtjiAo96FEdFPoOuyOovSu0BHX&#10;k44YQGGXGV/YfnQaRj6aFqIPcubY4OA+/eq1MMNPWhVUI/IYOCi9MCXF9SzVbW1IiN6ca9cOjtPT&#10;Wz9YU3NZn/37l/RWU1vYa9u2Wd03bJjWed26aV8eObLoc2rLDmlpZkRoduT8HWkgxNsRcKXPbjiH&#10;AR3ZMJy2QPREeDfofqG9UA/3JYo2wz0lW75B16DucieuIB2BbOWkA8D545ycROTkAbsHkYNgkQZ2&#10;BhtyxrZyIg1sP4Y/cAZxUh/wmEjnFX4D9xvtiXvv8i1dQ8SMe4T7hV1qf+1WZUQhcNZYsG7frVu3&#10;2eTsKxEhKBPIkyIR/h3g6ZQJhC+eb926tfjNN9/EU+eIPvBPg+K1j6d6ZYl8pBXYvK4OxukyX0Mj&#10;6vo7zYtYq9Z59foGfq6lpaZbAwJ0ptjaHurm7HysVWqqFXUOYaQJJp95u+Smeucu2SUvv1LOJk5K&#10;Si0utlSLjNSZTSHvkNBQg94PHtiS43OaEhPju41GQvYTJ6aG9+iZndWpc07+oKEZqXPmJPu6uAQe&#10;ImOaXFvr0qO62oUcCdYxPDtWV3sODwsLXL5vX6wRRQsuM2em+E+cmB4+Y0ZK4Nat8TZ2dkGHyWio&#10;A3v0rq7GSAijOrchdXXuq5csSQp8/oV7rF//9CJvbxe94mLD5Tk5hjPc3a+vXrMuzmnXntjYnr2y&#10;q158qYT1759ZqaYWnbp9e5Tf3LmJdvv2he0h46RO7rwiNDTAlAi14b0WBeyMXlhaTc31GwZGQb7f&#10;TkxO6NIlK6d3n6wM0ivw3Lnw0w0N2P7q1hfTYIgoqquhj0Pvswah6374IenSggWR+tevX5kVHn6o&#10;n7X1gW/c3bU7ZGZeJoO/Tg7OdY69fejRhQuT3UePzozt2i07t1v37NxRozISVq9Oup6ZeXMt3Z9R&#10;8sgIHc2987173qOpTbW3bYszo460PTzc/9j69QlXxo5N8xw8NNNpw4aEtZWVXhSNgJCdXxYvhMpH&#10;ynB4cH7O6+fOTYp67vl7rEvXzMqAAKcLublnNru7H5/t5HRkYnCw7uxbty5uLS+/ZjxsWMptDBb6&#10;9k3PS029eCg2Vn9BUrzB5KIi64lr1sQcnTo1/dzGjXGb6X52QhuUlIBIMRoXHGQvHZ2Yld99l2Gy&#10;ZFniwbAwbyLM653kdcLWYLepHjeC9s+ck+zdq09WeseOWfkDBmYkTf0h5ea6dfFn7ewC51ZVgaDg&#10;KFy+qa52Ha6tHb592rTEy2vXhmo6O1+YFhp6bICnp2afiopzfV1dvefMn59sYmgYpU1ttqWgwGv/&#10;oUMxl0ePyYjo0jU7p3fvzMzZc1ICLliEnaI8iUhc+sP+5I4KkS2cGIjbfbqXV9C+RYuSXceOS4/G&#10;vaHr84YPz0hcujTRNTnZdyPdv3G1tR7da2rcacAkbCsmgrgx29w8Qnv8+PTQLt1yYPO5w4alx8ya&#10;k+y0c3fs8dBQ78lw9FRvSi9EGt+mpvpuWLos6Xq/gVnJ33yTk9e7d3ba5Mmp/suWJdKgNHRleTkG&#10;SLhvwuj9kZEzCEV+HmQMwnNfN2J0RioGUp99lnff2dnHSiY7v5EGhLOMjDYNW7duerdp04Z/OXJk&#10;r8/Gju376ahRPdsMHvxN66FD+7SaP39May2tFZ8lJ5/pUlzsOGrnzujDq1cnXLxd4rUnI8v74K5d&#10;CRaTJqW7DR6c6bF8edL+O3c8aZAEp3wTg8EfoqL8dm/cmOAwaXJqBPX37C5dsvPGjkuL3X8g9kpu&#10;rvcmSkPO3aN7dbUQccE2vg4P951I9VT/7rtME03NqAUUpXxFUb4wMyG3YSFC771lS9zu775LM1m1&#10;Km4X2RiVie3baEeXwVu2JBxZvjzxYl3djS0PHnju0j4Vc37MuPQIKj+nX/+s9Jkzk0N0dSOMqZ2I&#10;zFwG04Dk87t3bYnE2F++Yw83E1M8H7/yyisD9u3b5yGexlJFImICEQPnVUUfyAN5YfoKEciAAQOC&#10;qTxEH9h5tYSAnVdPvfYBkc9ZorOgA7uuXr4iIey110vY1x2zH4SFeTjfvm1xLDHRdElkpBHmuvuX&#10;lzv0rqvzGFRfD8ftvsnLK+Bahy9yHrzx5h22ek1UWH6++e7wcF0Ki3XH5eVdHN/Q4PTzqVMRhl93&#10;zCvELp633r7NsNj++puYjy1jb7xVwrp2zSp0cPA/Rk6bOiGiFdevKipcB5DzvPThRwVV2AkEYBEX&#10;kdGbb+F7sax1m4J7GzbEWdbX2066f9+5NzowGdiYrKybu8aNp+ji+So26bvE5IyMK8cyM88uKSrS&#10;m7VzZ7DOO+/eZu++V8TeebeI8iqivIoo7yIh77feLmPfTUmwpihrGo1ktpuahrvj9/af59QdPRaR&#10;OX5Catm7zYtk7zaHHiXslVfv0vEO+/CjoprVq+Osa2rsv6+rc+yJqSsyUBqJOYz/YVqK7auvVTV2&#10;/CYr1drGafmtWzoDQ0P1uicnm/Sur7ceQ1HO8lWrEx0+/iS/CqN7eX0x5VBG+ZcxKks2Zmx6THa2&#10;x1pyuGPr6uDUXEbd9Azc2v7z3FsUId3T14/waP95XjnaF3V48627bPHSWDWZ7NLXRUXmLbEO9SiB&#10;IDJAx3Uek5vrdXjMmLQcTNNN/i6lOCnpulVBgenBqCj9VampRgvq6sxXNzZeO6KtHXSz+XuFMopS&#10;6g8d8rHNyTm9PjDw9LysLONZWVkOy9t9llv0zrt3GsdNSLWVyWwH3Lpl9Tm2f1dVCdMNXe7evfH9&#10;xEnprq+9XtXYq3dmeEi4z3yQZ3298xi677OOH482afNpXsWrr5ey194oo3qgLe4IePOtStajZ5Zn&#10;UJDn6NpaRDqOA3Jzb84dPTrd+7XX7zX2758eGBx89afCwjNDExLMaIRrPvq4RsTJt94ubaD2Tz5z&#10;NsLjm07Zd+iey5q/d0vIW37vbrOPPs6v2bIt1rq21okGAHa95CQgREjDSktvLNmyPda6dZv8cvQL&#10;3Ju33r4j7FB7+ZW7wvchQ9OTU1O9t5Ijm0gERIMBl7FEiouIXJxbflBYg3uInU7y+uD6Eta8eXHD&#10;2LEpF2WyqxTtIrpy+d7VNehI1245Oa+/Qff+ddxDXn/5Pf3kk7wCa+ub3zF2vg3Z9NteXmq/iioV&#10;g4UuZB/TL1iGn//4k4Ka194oZfMWxMVVV186GBGhu9DcfMfoLVvm9pg3b8xXCxaM/GzFiu9ar1kz&#10;tdX69XM/WrlywoeLFo344NChJR95e2sTUVv0Dw33XkmDrZRWrfPrtLQivPv0zSpEu735FnZuVbEp&#10;U5Iu19dfIzJ0mU6OfKmubqRJly45RW9Qv0A/f/sd+cYLtMM7795q7D8gK8PVNQBTxhPv33fri63Y&#10;ZNeDTczCd37ySQHZ8N3GlavjT8pkF3qQc/8UNkT9uxUisNJSz1ndumXHvflmeeOIEekelZUeNNBz&#10;G4L+kJd3c2nnzrnpH3yY32htHeYwanRGBvWdRvTrN94sYy++hB1nJdSOBTWrVse50L2ajyloDHQe&#10;t6PyzxJ0Tr6l98sffvhhMzn6BlXTWCAFMYmogpg8AE4eyAu7vPbs2VPaokULvHEXO6+2EfDcRy+C&#10;eOfVExuEjI3CQyH8o5GD29Zx41Oznn/hLhsxMr2CQmV3mezyORq17GXMnEJQqzkymf0MCjkRulOH&#10;ua5rYREWRh2QHGoRO6Xr756TY7IzKkp3fkKCCXXGKwv27Yu0atGyqBZTQN90yimfNSeJRvoxMRs3&#10;xqb2659ZgS2jr75WwSZ8mxLR0GA7/949Ybqna1KS5/AvvsyJavlBceWn7XJvDRiYlrp4SULY+vUx&#10;Md9+m1rY8oOCRiz0d+uelR8Q4IWtxqMfPMBo+vrU0FCf4126ZJY+90IVW7o0KqiuzmhHeLjO/Lg4&#10;/ZmHDwdqTvouNZk6fdk77xaSQRWziZOT786aE58/elxi8pAhSUEHDvkebWi4Mr+x0fnA1m1xUe8Q&#10;WVAU0timbV79hx8V1o0enZq/bl109MbN0Qljx6fdBhFh9xKNaPP8/G7slsmsR1ZUOPYlJze8sNBj&#10;5YhRGVHPv1DDhg1Li46Itl9TXm4yNi3t0rCqKqtx5eVuS7//ITUQDgnE1Kdv5q0lSxMS9uyJil24&#10;KCHni69yyAGVErkVsiNHIq0aGhwW1NQ4T6O8fzx7NsLsk1b5NegUpFtd+/Z5DwYMTM/q3z8jvnef&#10;dD+T8+5zKitPfu3jo/URdtBhRxzuOToKRqp0zzGSn+ztHaDfo0d2RbPn7rKdu6NyyIk6keMwlMku&#10;Hr1//5p6RMQN0wMHogKozWvffvdW/Zy5MWHp6ca7/f01l/j7a80tKjJb4ODgc4J+ryMHwdasib1M&#10;jnFCUdHlTrdvX/vo7l23djSaHBQf77uh/4DMtOeer2OTJqUElFc6r6D6kJ1cn2trH6L1abv8SpBm&#10;p0459ygiStuyJTZkwYL4oCFD06JbtS4qmjgxzvD+fcN+ZWU2g0DMIeFe27t2y8rFTrspU5K9amst&#10;f8zKOj/h9u1L48l2f9yxI9ruhRer2Kft8mpatCyQffBhQf3IkelZq9fERWzfGRODqUtE23BsHTtl&#10;30pNdd8GvSsrHQbBIRHm/zwv6QYNVshOboPAShYvTkzcuSs6ZuWq+EwipAdYD8JgYsOGWDey22VE&#10;QtRHnBci0qFBSQMGFwMHZZQuX5GYsGlTbNDs2fHBPXqmJ7f9NCdHTS1od3391QkNDfbT8/K8tvfr&#10;n5GJacS27fJrps9Iyab04ctXxgaMG5cS/ll7ikb6pLiHh1uNKCoybIcdjgYGSx95r528L2N6D4NB&#10;p+UUucRh8wfZSK2zs6dVfr7JRlfXoz9oa68cdOjQ4m76+hs6Ozkd6BwWdrpzYqJxp9hY06+Cgw3b&#10;BQefahUebtCmuBhTgPbjrl0L1sQ0LuqCtS+0Z+/eWfmDBqUn9u2bEXH2bMBh9Be6j+vUT0RZt2hZ&#10;WPfyy+VCuVg33LgpPnrRkoQUIqFyEA90GjUqNSk3120L3cdJNICYQNdOO6EVaYi1V7pPIKqT2O2Y&#10;mWn15a1bVz68fdsG01sj3NyC9n/5Ze4d+IylSxPsqb1/rq93mEL5zHRwDNZu/0VuBWyIBlPVbT/N&#10;qyE/lrVmTXzo0uWJ8QMHU5+n+40t6jTYuW9uHqRPdjLxzh27L1NTL7z1V29Vxo1EB8UrQ1q1bdt2&#10;PLb04pmQpqKQpkgE5x4XfSDPCRMmRFM52Hl1jICnzkcT8NzHU0cfEPl8rzB3ObG21v1Il65ZZS+8&#10;WMb6D8ysNDMLTDlzJjjq2LGQm4cOhdsfOBh59fDhmKvqGtH2OjqRXoZG4ZGzZ6feevOtW6xly4J6&#10;Ly+3y0QgO2JjjZbdv2++1N7e58xn7fPKccOmTU/OS031tCfnZNrY6HCBbrhdZuaNoB69Mu8//wKN&#10;LntkFiQnO+4lp/rtnTuXe9OItv+2bZGbTp8O3puS4rqZbvQWijSO0sjWkIzGYeny+HyQ0ucdcirN&#10;zf3OkMP7oaLCnsLi63PdPf3PkBHXY+S2e3ewR13d6fX+/idn0qh/8u3blxdTR1fXPhUR/errdxiN&#10;qhrCwz3DaLRjnpNjtC8p6dTClMSzs4uLryylco5+/0NKFowe21e7dMm6b2np7VNRYalfWXmJRkhX&#10;DPPz3VzGjEkte/GlMvb119mVV65460KXkhKHMeQ0pwQFBRzu1SurELvBli6P9aqosFpXUmI5rbjY&#10;aiq1ARFsjM177xc3vPNusWzvvpi4qioXcr7XTRob7S2o8zpZWAYntmqVX//qa3fYzJkJ0ZWVNjuq&#10;qx2WU5r127bF3nz//aJGEMyw4el3AgK8r5JOalVVF5eU3dGfFBd3ZsDVq4e/0tPb1HLDhmnCdmHc&#10;czybI59WEjYczLxoEWrVum1+wwsvlrC162IK3D18YkzNAsKo7f3JicV27pxzr3WbvIZx49LKNDXD&#10;QnNzrbVjY3XXururzwkKOj2rtNR8xfHjYdewE48GE9XnzgUY1ddbTsNOPBrxtq2sdPwa0SVFq8c7&#10;fJFXDuLfsCHGlXRdQ3VZVlXlvHnRkkS/556vZD17ZldFRPj40X2+UF1tq11ZeXl3ebnZips3ryy9&#10;fNlienKyzsC8PMsRWKu64emn+dHHBdWvvX6XrV0b6ciY6fzsbIsf7t+3/r7iruOWefOSItA2r7xS&#10;QgON7HLT84HO9fU2xymaIjuyMcjPd3UbNSrtbrPnylnLD/LrIqNdtWprrywoL3ecTs7qZxpJX/jg&#10;o6JqRIWbN8cllZe7X8G9oftCkYODo7e3XxQGFc+/UM7GjE1NoYHDnpoau42Vla5qRDZ5L1GE8t2U&#10;lNu1ta7OlN60tvba8aoqy635+eeXX7jgsDI11WRSbq7FFMauzj9wIMbm/RZFDTTYarS1C46g8q1k&#10;jfa69+9b7SsrM18bHHxpKd23WTdvnuxra3v0Uz29FY8QiHxQgB1M6MvuY5OSbh7t3CX7DqavaKBW&#10;XFRkrRkfr7vs6tXdEwwMNg7w89vTs65Osw9jFyhish5D7T2W6kWRkDVFA9bf3Lvn8s2DB05ERHaz&#10;Tp+OsKSBU8OLL5Wy7t2zKmxtA6g+Noerqy3XVFVZLCgttVxSU3N1k4eHr/Fn7XMrXyZC7tQ5u/zy&#10;5cDrlK8mRScn6KiXk+NynQjlzksvl1LEXtCgqxtMNm69sKHB8aeGBpe1RDRuL7xYSQOI7NvXr/tq&#10;1NdbTKBo8pv4+PNt5FOXjt/p6kaYtWqdV4sZDwOD4AsNDTbLy8rsfqb8l508FWFDfaXu5VdKBQK5&#10;fDnABX29ttb6UGOjzakHD65fm7cgvgCDAcxCLFse60MR+k/p6Za9sJFFOaL7KwQdlG/p7bhkyRJ1&#10;RAvKUYiYRDhRiEmDHzlxALieRx8HDx6s+OSTT1yoDDx1voMwg9CH8MSnzsUCo5PPL2J3itu0sDD/&#10;cx2+yL0PZwln8n//V0G4x/6v2X3W7PkH7DlCs+ceCN+F8/T7iy9RmEpRxFdfZVWlpNiY5OSc25WR&#10;Yb6h4u61fWMnpKZg8Y5GVpX5hR6+1ImsKyvtTMvL7Uyrquxsa2oc/Wi0XQSCoUjiVkiIk3pJicn3&#10;NIrsX1h4oTdjFjTStP7u7t0r8wsKLq8pLLy09+5da70HD+ztNTTC0kEgX3fMvmtj56Hf0HBhXlHR&#10;lVlUxjJj47DLMGKMQM6c8ba+c0d3maenxiQ/P+3RhYWWP5KxHVm1Ki4BdaDRYUVY2HWH3Fy9I56e&#10;x5bRSH2Kv/+p7/LyLi6prr6uQSPzOy+8WM6oY9Ta2N70qa42Oxkba7A9NtZwY1HRhYN379pc3LIl&#10;Kv255+/SKDar0sraw6i21uxnOUFcm2ttHWTQtm1uzUuvlDMiYiLQC+vy86/Mx4jN399Hm+pd8n//&#10;V8lWrY7Pq6t1IYN3sCwvsz9HbWReW2vvdPu2axBFJVXovN9/n5h89+61I5WVtjRStts7c1ZyLEZ6&#10;7dvn1vj737xeW3vpSGqq8XKKCr5zcNg1SF9/a+eDBxe2XbRoTPN+/VqBQAS7gOORLxBj0d9hgdbJ&#10;SJfX3yil+3gL04SNLT8saERE9H/N7jFEoy+9XEIjtrwaHZ3wNEpvd/++pUZo+NmVN25ozYiJOTv7&#10;/v3L65cvj/fHNA2N7CqiolxOFBWdn0mRT48bN9TbY4Gd9J129Wqo4dvv3JI1f6+4UV0jmNrCclN1&#10;tdXquDjXI737ZBTAnpYtSSgkR+FWU2N/ka47lpRkti4i4syPfn6Hxjs57Rno7q7ZLzv7wkg4XfML&#10;IebYWfRxq7x6be0gzO8vycy8OLO21mpOUpL70dGj03NeePEunN49L6+biKoOZmebr01JOb8mL+/S&#10;QXK4posWx2U/93w5+4AIJDra0fDBA+vN1dU2q5OTPTV69ckswuBm9uyU4tpaN3ci9cvl5bYmhPN0&#10;bxwoEvQfNCizstlzFWzosJRsyk+9rs5mr4eHnwkRbtVbNPDQPBGRTo7Zma45R8S3Py7OaEVIiPb0&#10;4OCDY3x9T4yMjzeeTHotpmgh/IUX78HxPqitdfZlzP7KrVvWJ9PSzDZHRurN8/M7OsnZedcgY+NN&#10;nY4dW9xq7ty5b2FDC91PYVAgJ5ALbxF5EFm7fG9sHGFB5FYL8lu5MiY6L8/iYECAxk8WFttHOTqq&#10;DTA8ZzdVQyNgk5FR6MFLl0JPWFmFaONoaBiu5uwc9CPWl+rrsTHj+pLde2Nd0Y8/+LCw/tKlgJsy&#10;2WX1zMzzayIj9edER+vPzMw0W0aOfO+336YkYy3000/zqq9f97cl57w3J+fCuuTkc6uysi7sqq29&#10;fNbIKDAU/gLTSdu2RVBel7bV1dmvv3XL4xANMuOeo/YePjwtMz7e+WBxsTFFx5qd8QjB/ft2FNHb&#10;z6ao1AXOn+y03tv7xtm6ukuri4uvLSM/sWHdhlhfTOFimlL9RFhwY+MVjbw88w1JSeeWkr5bHjyw&#10;Ou3n6+lDUVQjZidGjU5JksnMVyUmnhuKbd9qakJ7/qUCp41RAd6P1bpfv35ztbW18/iT6YByJCKO&#10;Rjj4OWUCQfQBAvnpp5+SKX9zAn/j7lgC/6taTKM9VfRBRvccEQj2ixO7O/9IxuOAff5vvlXMevXK&#10;uI9prMGD00v7908v7ts3vbBvv4yC/v0zCgcPybw9YkRG2aDBmeU04qx/jUby4yckF6enWxvl5p7f&#10;U1lpvsPByceSyKgKZGRlFZRAN5+MxY6MyppGcFYEaxot23utXBlbCGPq3Se9ID3d6kh6uuHsuDjj&#10;4dhuW1JiPaa01GoGjdgX3r59cW1JyaW9NNI5SwTitHFjdB4ce7/+6YWxsTYnCwtNlt26ZTXvwQPH&#10;zRs2xPnAYXftllnq4OBsmJmpPc/R8egocj5Dy8stpufnOh2bODkls9lz99jU7xNywsIsDQIDj645&#10;e3b9d5qaK4a6uBwaS+UtiolxO/tpu9z7r71expYsiUl78MD8THDw6c22tgfmODkdmZmYaLA6L++K&#10;7vKVMUlYP+jTN+O2s5vj2dJSo8W5uZfmEIEs1jkdZgVnjOkTExMfKyK6jVlZFiupDTYcORIhdMwv&#10;v857kJJyg6IgOzcCOUJrY8aumMlkV+2IxPyJgIXF/vnzY2JKSqzUKyuvqt2/b685bFhazvMvVLBJ&#10;U5JyS0psdFNTDdaRblPU1Zf237RpWsd588Z+Om7coBajRvV8myJiDGwEAsHDjzLhXVzYqeW2dv26&#10;uBC05Ycf5TXQPa4aMjS9ov+AjLIu3bLufdIqvwHRzwsvYtRYWD9zVkJ+QIDj+fRU43VhYXpzyHnQ&#10;6O8qpj6TMf3QvUdG4d27l/bFxp6d4eBwqIeHx5EvKiqu9cO0p7p6pP1LL1dQ1JhbdfGij2VNzfmN&#10;5eXnV4aFuR4mIi0GSXYmB2pr6x9DEcaVsjILjaQko7V+flozrKzURhgbb+nl6HigJ5U5prrabtWu&#10;3dHuWIfo+E3O3WvXPM9VVp5bmpJyYTZjl+b7+nqfpvMVuC9E8NHkXLXi4/XXuLsfne7hof5DfPy5&#10;VeQ8NH/8KS4VD9a1/zy7KjbWwayi4soBav89FGm5IRr4kJxmXJx3ON0XT8ZsKQLBlK6VKY3Abeic&#10;H92DyhdfLmOTJiem0oiZIgyrvVev+l1o3TrvPkbCo8eklUdG3giiPM8XFJgdiooyoMHMiSlWVnuG&#10;2toeHBAerjeWMfP5Y8emRGK6jfpTg5ZWeBoRlH1lpYVOerrplsDAU3NtbfeP1ddf30tN7cfPly8f&#10;3XL06C6YphZFIMJW13dqa7G55frcXbtiXSmyFdb5tLUDb2ZnG+/29j42w8Jix9CcHLVeQ4YlmnzS&#10;uuhO67aFZe3b55V/8UVu+Rdf5t1t166oZO3a+HMUEcygKGhOXZ3H9gXzE8P+r1kVpmBvx8Y6mhUW&#10;Gmx2dT0+8/LlPWNv3DgxubDQbGlAgMfZdp/lVL362l32888JCY2NVkeTkkyXU7opNjYHJvr768y/&#10;f99kv6PzDWfUEdHmxo2RwdSeRxsaru5NSPA8079/ZkGz5+6z6dMToqmvbYuJOT3Z3l6ti7//yS/L&#10;yhyG0uBl8dy5SWSr98hOMkvDw510ysouri0ouLSabHDH9JnJ0dg4Q76rLDXNwSw/33iLh8eJmXZ2&#10;+7/199ede/v2hT1ZWQ7WbT/NrX2e8hg/IYkIxGhTZOTZ0TRwbKOI0p/Kd/4vBZ0UN/ej1157rcfW&#10;rVsvWlhYCM5fTCDKJKIMTh583QPTYCAPDQ2NBx07drxJ+eONu/i/jzmE/gQ8CY/o46nDMPmiG96T&#10;gz3STos3bor1xxz2J63yGh0dfWNjYpw8fH2vX/b0tDNwc3PQvnnD8aSvr6tuRISbRUaGhyeNMuI7&#10;dc56gJB02fKolOxsSwpTz++TyS7u37k7wv/d927JXn+jmEb5mRUjR6XdHTwkvaT/gLTi/gPSiwcN&#10;Tr8zbHj6XRqt1GNXz7DhiWmVlcY7qWMvSEkxm1pRYTm5tvYqGbDNitJSmy2JiQ6Hvb3djTGSdHPz&#10;CYeTg/P8dmIidTbTg4mJJitv37ZYXFjovHfq1JQEGNmwYanZKSmXj4WFac6xs1Mb4uurQyH5+e99&#10;fDy0e/fNvI1dRytWRIQnxhsctLPbNXfHjrmD1dTm9/D0PD68qurSIlPToCsffpRf3/LDfNnZs343&#10;srLO7rO13feTtvay0efPbx6VnKz7U0KizYnvpiZRBHKPjRmXnBUdeUUrJ8dweX7+hXk1NTYbt26N&#10;9RR2N3XJKnNydjetqDDdUlxsvqGg4Lr6nLlJSRghf9I6r37w4IyKkSPT7g4clH6nf395Gw0eklYy&#10;iM6/36KIvfX2LbZjZ6BXcfGFI5jWCA93N6ORdQmisHXrIsMp6jvg5aX+47FjCwZNmTLoi65dW33y&#10;0Ucfvd+8efO3WrX6P3QMOBsaMPAXKGLdy2lEcfHNvVO/T0nDNM6IUWnlN2/eDI+Lc3Ty8blu5eTi&#10;esXGxsvV0DA4dviI9MqXX7kjzB9PnhyfRBHinrQ00yXFxZeX1dfb7+vWPbMIBDL5u4Qk6qg7Q0I0&#10;p1pabutOkV9HuodD791zW7t4SQJ1/goaLGQWe3s7nr11y5BGpsbzMzKsN0yfGR8MooYttWlTULts&#10;ZVSGja2nfUHBxf3p6foLfHxOjrWzO97L21ujd2mpxYQ7dxw3z5mTRE63kg0YmJ4XE2OrmZmpvzQ2&#10;9hxFmJZLbGz8Td55t7iRnKhMUzPAo6ZGb/v164dnnTy5apiZ2Y7hUVH6P9bWmh/6dmJSOgYSZJe3&#10;k5JszpeXXzpBxK+9ZEl8PEj1vfcLGmFruDd0L+5gVx9smGyZ7Det4v2Wheytd26zhQsjgsvKjPbk&#10;5pptTk52ONytR2YBRuMYQBE5Vm3bHh7v6+10saDg/PbERN3ZN25ojLh+/VCf4GC9wURu0zZsirGl&#10;+9yIjSUtWhQ2fv9DQqG5uY9HcrLVCXLYy0JDtSZZW6v1Onp03qfTpo1prhgQoK8rCIQ9LxOeo/Dr&#10;SdHL/OXLE/yxcE36y65d87LLzdXf4ux8aOrlyzv7ZWUd6jZrTtSBvv2yg7p1z8lp/3luVfPmRcJz&#10;Ii++VMX274+8RGS5lBz28qwsT42xY9My0EazZiUkpaZaqYeEnJivr79x5JkzKwa4ux+fUFd3Ydnu&#10;3RFumMJs8UFBo6Wljy0N6Ihkjv6grr5s4JEjS/o6O2tMqqgw3Gjn4HmNorO6Zs9Vsq3bwohAzDUb&#10;G62PBgXdNG/bNu8BXq2yalWkr0ymt/bmTa1vLS13dAkMPN25vt6GBpOu28aMSU9B9DB+fEp6QoLN&#10;ibw80/VkbxTVOx4nG80CgcyeHZeSmnpZIzj4xELoefLk0v7Qs6DAZF1Skr05psAw7Tn3x5iomhr9&#10;jT4+p8aYmm77dOnSidi5iojuLyURFI5QCG/AbTt16tT1RAZ3+Y4sVSQiJhL+XZk8MA2GN/0qXpqI&#10;/zrHvw2uIUwgdCLg/z4QfTz1QhD2jFO4+5F8y6HjyilTk+MxJYIdWCUltvZ375ropKbqbI+NPb40&#10;Lu74T6mpmj/m5Z1dUl5+YQ+NHIzt7PwiPmufW49Ocvx4QFB+vrk2hYz7q6qsNadNS05BZPHOu4VE&#10;IreoI2GxHLtX5MBnnHvjzVuylh8U1i1aFHrjzp0zmzEyLC01XxoT47pt3brYq336ZiW3a5d7hyKj&#10;8tZtcqvaUHj8abu8WoSp7zS/xVauigp/8MBgb3S00Yo7d84vT0lxOtajJ0azQnQRW1dnuM3LS2Ma&#10;jZYGhocbDCLnMsPS0t+4Xbu8ajifg4f9nW8Xa284f37ndxs3zuqupbX4m6goo2ENDVeWbt8e7fku&#10;ESoZXI2Li9PFqKhT68+d2zJxz54f+1pY7Bp0+7bRzOBgZ82+fdNuNXv+PpszNzr6bqnJ/oQEw+VF&#10;ReaL8vKc9s2cmRQDAhkxMi0rIsJWt6DAdCuNrjZ7e3sY02i7EuH8228XUZtgnUXeLryN8P2VV7Fj&#10;6FYjhd0PLlnZ6+fkGO+k69XMzf1taMT3ADuDtLQCnDIy9Dddu7Z78urV33bt0KEV/vcea2EYUIA8&#10;YI9C9KF4Uvk1+ZZIp/EREX7qfftn3cb00YKFcTl371pdJkeonpp6altOzpmN9+8bH6ARvZmv780Q&#10;GtHXYLqmXbvseyEh9roUGa6vqbm2PjT05tn27XMrsJi/dl1EQG6uyWZPz6OTLl7c3A2dn0brY3Jz&#10;b+weQ44IHXzcuOS0/PzLh2NjdReGhJyeWlRkOMPV1fUwEUHGW2/fbsTIHfWne1797bfJidevu2ve&#10;vm06Ky7OdFhKisng+nrr73Jz3fcOGpRJEVgV+/bbpISaGtM9MTGGSxISTH+qqbFaq3ky1A5k16FD&#10;zn1TU0+r7GytVSYmWyaoqf3U6/z5Pf0zMw1npKbaqxNxUyRbwWbMiE/PzrY2qa62OBkV5XZ56NDM&#10;W4iIYL/ye/OL/WLtjNvvm2/dbmzdJqfqwAFP86Qk7eWYbiouPrfUwMDX+Isvs0tB/MgHR3LU936e&#10;HxsUFWWz684dk+9iY437x8UZ9L5169KYvDyHtVOnJoS9T+TxymslApF+8GFRLUX++Xr6Pufv3jWf&#10;n5CgP8Te/sjnmpobmo8b9znv6woCER7YfL+uDg8s2i/66afEUER72Pzh5u52NTfXYLOH6/GJlpa7&#10;u/v5HfsmLu7ywKQk17kxMR774+JuXDQ1CwmlCKT63eZFDZaX/fAWgk2UzyYfH2/Drl2zSp57vooi&#10;hghfiq63Ojnt/+HIkQV99fTW9oyMNBhPvmDN+AkpCRgIduyYU56SYnMmKenssnPnNo9ateq7zocP&#10;L+wEJ93QYLrK6pLX1Xep72Jq7cjRQCKKiyfpfmpeu+Zni75AkXrD4cOB1ysrdVcQwY41N9/RKTra&#10;uLtMZjspMNBHs2evLLovFWzJkuiwzEzLw1lZpuvv3Tu/3sPthhH0hM/ZtCXcnwY3u5yd1abt37+g&#10;r7r6ym4UxY6iiHa1o6O3dYuWBY3vNr/NVq8OCygpObPO3v7YaF3dlW0nTuz5tyEQjAyEv7x95ZVX&#10;Bh84cMAL/9eBKORxJCImD2UCAQERwdQPGTIEW3cNCPsIPxEGEfi/DT4ckTyNkMEptnJ6jqaQdSuF&#10;kLlwqiNGpBZSNKEfFqaz1cpKbQ6N2sZqaS0fbGCwYSjCUYThjJ0/tm9faLh8i2Exu3rV1ZE6jjo5&#10;cTrrajxgQOYtzJ9/911qiYVFYIKZmV+wtra3m4aGj436CR/rEyf8CL5XDx/2uXLkiOd5BwfLw3Fx&#10;eltKS80229t76HbrkZONxS7sPvrgw8I6POXeq09Gydhx6Xf69Mu8B2OjkUy99klfj1u3DHZERxsu&#10;Ly83X0Ujc50PPsyvxVZJGsn41dScWefmpjHp2rVD/RISjIeQsc/V0Qm1eoMMuCUZq76Bp1Vxscby&#10;Cxe2j1FTW9Dx0qXdX+fnXxpJBrty2oykqFdppPLll9l309MtNQMDNRedPr1umJraoi4eHur9Gxou&#10;zvT0vHEGBPMahe4bNoT61NUZbIcud0vPLyFHpDFwcGZes+eqaFQUH3PntsWRzEyTzQ0NF7ZYW/tc&#10;ekfY3VPM1q6Nzbd38I0yMPDzP3nSx0ld3euapqb/FWqjq2ingwd9Lh086GoQEKC3KS5Of31Dg9lu&#10;anvP998vZG+/UySztXM1y8rSXo6oaPHi8V8g8qDbiygYTgaRB8hD6BjYaSITXheCJ4mdpri6Bp1t&#10;0yavBlM9m7eEhd+/f07d11dz7eXLu2ddvbr/Bz+/U0uzs82PkkO5Om5cSinWC+he3PfwcDUvK7u0&#10;C1MHhoYhth9/kleHe6Wj4+uQnm6wztVVfdzFizu7kZPsRY7o++Rkb3UamJTDvubMjYmUyQy2+vpq&#10;z3JyOjoiKOjkMJBISIjtPnIerlN/iMvGmguiM0yJ9Oydmevt7X6gstJyKkWj5LDsZ6ek3DiGNyZg&#10;lL1oUXRgXZ3+lsjIs4syM8/9fOeO7VbsXpLvjMu47e7moBcToz7/7Fn5vSN76NvQYDHd2dn7bKcu&#10;2WUgmm3bwsKKiqwMGusvaltb+zp1+CKXBhilbOXKuIKrV/1jz53zeXhvyIavaGrCfoV7Y3XwoNtZ&#10;O7vTqxwd1b63tz84LjDw1KSionML3N0dNbduC/UfPTq5sEWLgoYXX7pLfeU2RXDJEWlptmvu3bUc&#10;kZZ2oQcWcSsqLnybkWG18fRpH+uf50cnde6SdQ8kBd0+/SznPkXAZ2tqLkxOSjLp7OFx+j3FfD36&#10;uoJA2PMVFR7v1dW59iHbXYS3Q2AwiAjE3t7TMS/PeKe394nJGNGTju3y8w2/oMhhcG2t1ULqE4dt&#10;bX1vfPhRQSPukYeHh2ld3eXddG93W1sHXP7gg4I6DA6OHvUnx66z8vJltQkHDizsDjKiqH9Cbr7r&#10;XnLsBSCsiROTs3JyLmuEh5+k9l4/cOPGmV9cuLCjY06O+WiK7NYfORLmIdSJBnDmF7ycGhsvaFVU&#10;XNU5dCjUF9F0hy+zqy5c8LTIy9NZYmu7f6S5+e6uqakX+pHNzrK8HGJOJFyNdjx6LNCtpMR0b2qq&#10;2QbqDxsMDfyvwI6xo+7sWZ9rBQVn1lhZ7fn20KH5Pa5c2dktK8tsfEOD7aYdO6ICcA8+aZVXp3nS&#10;2y4zU2fZpUtqZBc/tVFMCwoDLbTpXyUoHJ0Vnbclof3ChQuPEiHUm5qaCmSgikSUgd85eYB48H/n&#10;e/fuLX3xxRetKc9ThE2E7wj4r3OUg5D2GaIP8VZO50lRUb4nOnXKLsUWuJ9/jo1LTjY75Ox8cN7R&#10;o4uGTZs2pPOQId06zJs38Ssjow19QkN1ZsrIic2fHx2NuczP2uc88PCwsywoMDhYXm66x9HpxsXO&#10;XbLLQSC790bm3Ltv61ZaetEkPd34SFqawWY4mOxso9VZWQYrk5J0l0VGai0mslqWnGy4MTHRRmPg&#10;wJRsGOMXX+ZUHTkS4efnd/NCcbGTXnX1dfPGRie3M3rhqdiFQSO8e9RJL2Vm6m+JjTVYVlFhud7C&#10;wt8S2y7JoTVoqAdev3VLd7WLy6Fv7e0P9aPoaAQZ0dIdO2PdEBVQJy23s3M1zc4+ucTKatcIHZ3V&#10;X/n56X4jf9XJ9U39B2RmYVQ1YmQKdQrz/b6+x2efOrWm35kz675OTDQlo74299KloPOIAj76uKD+&#10;xAl/h4qKsxRFGS2rqzu/3N3zpl679rlVWOdYvz7MRyYz2pWcbLKxru7iVkPDQFthlPlRfuPlywEJ&#10;MpmVTUHBBb30dEO15GT9jZmZRmuzs43XpKfrr4iO1l7k739wrrPz4R/Dws4uk8nMdixZEhOM7ZDU&#10;RhVeXva68fEn5hsYrB3000+jMJWJwQscDOyBj6i4o3kOzwrQ4AHPUsw2Nw+zgP7vvlcsO6bu71lV&#10;dWYHDRJ+1NJaMUpPb/0Ib2+tGenp5uRMrlwYMzb1Du53+8+zK2NjbYzv3Lm0jzHrfdu2R/riuRps&#10;v7x509WcdF5LTnq8o+ORvllZF4djejQ80sek+XvY7n2bbdkS6lNTo7sBawGWlnv6Ojoe6hYQoDsE&#10;D3oWFJhtKym5pE9OzGfc+LTS12g0jucuFi+Oc8faRnn59VmM2S918wgwRHTwwQf5sv37g10qKgw2&#10;REToLygqwpTY9X0Tvk1NQXQyanRyembmxUMBAcdm0Sizr47Oxq/i483IyV6ZdeZsyKXWbfJrMXVz&#10;7pyva3m5xSkaEWsaGvu74748/0Ipu3w5MJHS2t26deFsWprh/pQU/U3cfnFv4uK0Fnt5HZx96dKW&#10;iWfOrBmqq7uuL9Y2KLIam5mpNy8/30zt9u2rNP7zC+vSNfMBoqvm7xU0Gpv46dXcvzwlPd2iJ0Xd&#10;HRMSzvXNzDSYXFBgvKa01EIrIcHx+vz58QXNmxdRRHaXjZuQGpuY6LDy/n2T3iEhph/SQIATiCAg&#10;kPJy/kCw7fxlSxMCXhe2hheyM3r+wcXFF48Swc52czva09HxYNuoKNNPc3Ise1EkOIui8t0HDoT6&#10;YMPAyNEp2ZGRdvoVFZf2NTZePqBzOsQJDvvTdrnVRkaelsXFWostLXeNOHZs0dfu7pqd6+svTwgM&#10;8tXo1DmnBM/VkM7JOTmXTkRF6cw/f37XoLNn13QMCzvdo6bm6pSS2+5qP0xLSsJ02LAhaXlxcTYm&#10;1OYaRUXX9BYtiot7kfpJ7z7pd4KC7AzS008vdXI6NhoPhebmXh1LBLL89Olw53feQUReLLOw8LCu&#10;rDTakZxsup7u2Sa1fWGub5Kd0OCxwcbGzTw/X2fl1atqE0xMNvWOjdXv/+CB3azGRteDI0am56FP&#10;f90xq8zf/+qp4GD1nw0NN/RbuHDyx61a/bLRRGjUv1CgAKIBvB+rbZcuXSaeOHEiDiTAoxAxiaiC&#10;mDzwRDsdZTNmzEik/PhLExcRhhHaE1DOM0YfeBcSXmGCp2Cdp50/H3IBowJsWd2rFnSTnPm2q1d3&#10;T1mz5ofu7dt/3Pr1119vOXfu4I/wDifq6N/l5dkcmPBtchoc8aBBqUUBAdZGdH7n3bumW69evXGh&#10;Y8fsSmwH3rs3KptGjfY5OedPU3i/3c/v5LLAwJM/BwfrzPb21pjh7n74e0fHw997eWn9dP/+2XU7&#10;d4S5NW9+qxHzqVevBQbTaNOkutpW8949G40HD2yMZTIHx82bY3JBdP36pxXn55vrxMSc3ZCUZLS0&#10;tPTy1l27Im7iQawvv8quun7d/XJBgf5aL68TE319tQZWVFwcX3rHbcvM2YkxzUjvMWNSCyIiHIyz&#10;s8+udnc/NtbV9WhXdKr6esfvszK8jnXunH0HI+AFC2PD09KMd7q57Z964sSa7lZWB76ksrDXfvG+&#10;fVEu6DhfdcyuuHzZnYhObz05hKUUZayxtPQ3RxSFZ1aOHfO/XlNzdjN2pNy7d3HTyZPBDnAm5Khk&#10;Fpf8Y2QyC0siJQ1qlw0BAacWBgXp/BgSoj3H11djmq3tnkkWFjvH4hgTozevstJq73dTkuOfe/4+&#10;Gz48JSckyEo9Olpj1unT63tNnz4U/5DJOwLkEZsgR/MCDRxa0sChX4PMffmevTE3XiIH8TmNuC0u&#10;eTmWlOjvvnFD4ycskLq5qY+RTwlZqlE0Zd/xm+z7WBcYNiwlt6joomZhocVecq4Hfp4fF4X1C0yp&#10;ZWXZmeXlmWwLDT0zMzpaf9y9e7Yziah2a2hE+r/++h3heZUzZ/yul5ScXXfzpvp3dnb7+7q6anal&#10;AUSf6GijcQkJJgvz8i4crKmxupiQ4BbYunVuAwYTU79PCKM2Wl1ZabuY8ttA+V2HrWLwcv68Jw1e&#10;9NZS5Pfz3bvnF8bFudC9y7qDaczZs+MiGhrObqb7+/3Jk+u60Wjzi/x86wEymfWPO3fFOOFhvRYt&#10;C+pd3V0v3buHSMv8qO6ZQNcWLQqFjQOWloFxMqL4lBRTzbCwMxsDA7UXwX75vbl+/cBkM7PNY2jw&#10;MZjQx8RkSw8np0O9/P31BhPZf5ecbLyyoMBSk7HLV/TOBiW1bFkgQ8R+9HjwtbIKy3nkbAcnJ1t2&#10;SUw06REfbziCBh9zsrIu7Lx//9K5ggInr4mTUsqwPtV/QEZuQIDd9rIyg0FeXqdaEYFgwCgmEIos&#10;g9+S92fbmfsPRjlR5N6IKbc5c/6/vSsBqzn9/rP/ZuzGvu+VEKJ9U5ZSkihZUihL0iJKpUQUaZOk&#10;PRJRQhsJpVS072nfC4mMZYZh1P98bvfruXILM79l5v/cz/Oc5977/b7rec97znve7ZY0vXgRHkh9&#10;0Kyk5NTioiLcBB0m2NJyQfLFi4g1r15d3K+vX5jz1VevOtatL8hrajrr/vRJ6P5ffolwNjYtSEcf&#10;nzu3ujUm5opPebmrTlCQhaSb24aJd+/6T6VBlFJiYqo7NjJg9K+tXVRLnpwPNj8kJ7up5Ob6Sv7y&#10;y0XyPmL1cnNve2MaD+2puz4/6+3bQMfm5jMH6+oivZQWl9VhTXPBgor7LS1hvtXVgTsyM32Wo7y/&#10;/Ra97vff4w4abCsuAi+w4/Pq1aunnzwJtMCOzz/+CLXZalCQ/hUZpjlza9pSUq6cvn/fx4z6kQa1&#10;2aKHDy+q04Bwe6B/dtTQYQ/e4JDmSq3C3JYW710xMQfVHRz0hNTVJYZybjRhMfV/DIz8MKeG+7H4&#10;d+zY4R8QEPCWbQzeGxFOY8IYDYYQDoRdXG5ubq9HjhyJrbtYPMfBwa7Xlny29wFgxIIrTH7/HffW&#10;RK/Zu7cgdvCQ++39Bz7oOBeacK68/Ph2TOts3bqUnz0l0tfRcd2goqLgqXClk1NuuomK1z7E/LGW&#10;VlFpUdFZl4oKb5O2tkDDmJgbPjNn1T6BslmmXtHa0oLtqCHe1Dlsc3N9DLKzj5PvcmJVUdEh1eTk&#10;/YrU4RZnZBxf+fr16R2LF0MxvuyYNr3m1YuX15LevYs619p66VhLS4QbdXrf4uL4m6KimMJ63KGx&#10;sqistdXfITv7hCEpZr3Hj8OtVq8uKYCLLC5e3dbYGHW2vv6k5d27nitodDr/7dtzaiUlifYK8yvr&#10;v/r6OY2W7tU/enT5zP37wXuwa4hGl7KtrdgLf3XthYj0IFKIv0JJ2e+7c62iwnfH1at2ym5u26bF&#10;xbnzkzGTe/Ys3lhbuywLHUJUvLo5M+uyR2Wl93byMvRfvDhnduBAVixrHp6v/sXp4IQQeEOFhf4b&#10;Xr0KNPD1TQ1FHbB+dNAhsxIKpq7mtHtBga9FTs6JzUTrCgs9NUtKDtJI3ko+KMhKhjyQ+Y8e+a7K&#10;yrp6RFIKc/fPqcMW5N27F7I3JcVhuafnphlLlswZPHky97WwzvUP7MDCYbM4madPb5ivW1dK/H7a&#10;gUX8nJx4GoWfdi0tDTIpKvLTaWoK1W1vjzB58iT2+MqVpdUoL3b1ODndjq2pCbStqgo2p9Gr3VLV&#10;0nuYLiKj/duDB1GXHz8OdcZ22YcPw0nZR+8oLEw+LTSz7tl3ZKiEyDONj48/29joa5Ke7qFRWuQ8&#10;j0aSUrjxGWci6urO6JEC2vfbbxdOFhdfS4YBwZTDli25t7GDra3tguFvv12x0t90Lx2DCBiKzMzI&#10;Y2Vl3tvy8vy1X74M0U9NTfAYMrTpLbwdM9OsxBcvjm0nRU9tZzotMtKJn4yQDClZfdyyjAVZktXW&#10;pKTogEePTtq+fn3Kxscn5fIo8mC/++FJh5VVbu3LlxcukSfhUVDgtzsnx3tLVtYJ3fz8Y1olJY7K&#10;cXEHFoSEWMmcPGkhjmnSmhpnsbY2PxnyvBbX15/VxI67+/cjDpPsnvE6kV48ZCj1sQH32y9cSDjT&#10;2np2W1sb7mY7Jfv06Xl5MmxL6urOrWtsPGdJefo0NsVeJwPyBAvOS1TvlWRnn9tVUeGK3Vtj7Ox0&#10;uxgQTE3m9371Cn8cFamSlJx4jAz+L1DKo0c3vw0NvX23vf2ce1tbuNHjx5eWv3wZvfjXX2M0aIBm&#10;1Nh47biyCnYl/tqxyyIj8e3bIHvyuPZVVkZ5qC0rL0N/XKRYVlVQEOaYkeG8ErvBDh/ePDYnx39y&#10;R0fEgvz8BAdq30fQBVLSVU9bWyPDWlrOONTUhGx5+BCHj2P1qE/t0d9Ukg05GTuu/teAIPQHv921&#10;tUHkRVz2kJCoeoD1NZUl5Q9//TXiHMneoerqM4ZPnkCGLltcjsyIHD8Bd3q1dcgrVNy/ezfK5/79&#10;gF3374eYNTdHuqivKKvAdnit1aUPampjIp48CXWorAwxam7Gua9I47a2m27SMjXNyJ+89l/i4mK8&#10;MPNBHorCli3Lp8yYMQNrhh+sK/2vgULAzUTBJklISKzz9PRsYbwQbkakKyEMFs8x9WViYtJI6YQQ&#10;YeuuARH+rpbzD6O+qNLMolvnDZlRq7W1S29jF82YMU2/paREeRQXu27w8zOX2bJFbTx28sA637rl&#10;PqC1NVqAlIpySMidExNZ0zPPOsx2ZiTV1gdY5+R4bKyqOqFbV3fJRl6+ohIuMY2+/3B0zCx9+TI8&#10;7Lffzhwll5U6aYgJudRb3d2v7/b0jNKlkdrCmpogtRcvLuyQm1dZjhEP7uK6ePFOMTX+5Tdvwv1+&#10;/z38eExMUoysbGUrexqg3dg4/U59/QlrjNgrK/10WlsiLWVlq1g355Kr+oRGR2HPnp3eX13tr11R&#10;EbikvT1M425GstPcuXWPvvr6WYf+pqIHr15Fxb57F+ra1ha8raTkstbz51HLIfD2B/IjOxfbqLNf&#10;vBZQWempHxFhK+/uvpU/IcGdH1dwNDXdMJORqanC9suFi+7de/48cA8UTFW53/qGhou71umUpH3/&#10;w3Nyy6ubEhMvu1VUeG64c8dT87fffNZcunTzGDYE4ACi0MzaX2NjE+++e3fu1PPnZ45gG/SbN6fJ&#10;KIYZ2NretPbzC1XPyjooSqN6ubdvT68Iu5B8jF+g/ilc8d2W6dcaG/2Nr161V3Zy2sgvJzcTW8hZ&#10;O65YDd0FnTuwcGllzLyamlu2cnI1TVhAX7O29NG7d9EJmKqi0a9Te/t5K5IL2+vX006qqVeU9yUl&#10;jqk4VdXiIhoV7s/P99yal+ezub39pLmySmkxph9GjW78Iykp8S4plVOvXl2gNC7aZmQkB8rPr2qC&#10;J4YFTgnJqvsVFeHHMQ1UWOijfTI4bmtAUAruztLB1BTF2dXRcekwDRyCt2wtqMKodty4ul/PnL12&#10;ihS8KSkMUrqRe+bJV1b88CMOyVXWtrWdssnN9dLDmYSnT8/oeXvfPYX8sNvGxeV2WHPzUT3yqORd&#10;XDYLxMU58b95EyH76NF1E0WlyiJMcykqlZXn5F44UlPjSwOgoO1RUddoAFTzBG2D8z8hISnZb96E&#10;nn7xIsT5+fOz1m/eBBtVVYVuNTdP3hcRcXbZnTtHpBIT3aSePz8q7Xg4zTgiImVne/slMr6RhvRJ&#10;fLzo0vwgNmKxcvlDHDoUnlP9qKAg4tizZyeNr8bEmLofS7F5+jRmI9YuiOem9HmA4vgeO3Y3a8jQ&#10;B39gG7itbUpUQ4On/s2b+2VcXAzGLFnyfscQCzQgxJmuHx8/jhn1/HkMGciL27S0ivNx3Qg2YwgI&#10;1L9ydc3MamuL9qU8rMl7NiNZ2E18P3T1aloUDXJe4jDrkSO3L/72m69la2swDbyuHBOeW3Mfnq7W&#10;qqIM7KK6ceOQ2tGjW6dbW68dkZ19dOybN1FSb95Eb6MBSBVkHX3GxSWDPOqwk2/fXiCPjpXX/r17&#10;828M/LkFg4F3NBi42dQUtIsGkpsqKny2lpRcdMQRAax5iYpVvywsiL+FTTpv34Y7EP/soqLvnJs9&#10;u/YJBls4GLpyVcm9knvnXKqr/cyePQvemZFxPUBKurr1q69/6TAyLmx+/Trm5rt3Eaco/yOkq+xz&#10;cpICli2rqKS823GVyr596dEtLV5G8D4OHtw4V01NZsygQYMw7dttv/lfAAod7hB2wmBXzBxbW9sr&#10;gYGBrCkpGIbujAhjYBjj4ePj82727Nm3KQ0/Iluirlt3v9jtYm7tpJGo8B804padV5X33fevO2YL&#10;VzalpobaZWUd1vD0NJy7dq0iPKif5syZ8z3+YRD3BJFwKtjZ5QXgnh5MXTg73zpz/6Hb5oQE5+V3&#10;77ovbW8P1LGwyI7CPnqMwHE3jbx8+aNNWwqKzczyU1VVS7OnCtbWDB/R/HihYklwRc2pRffv40ru&#10;MF1yt1P69H3a8RMJ/cRJjb/T7wZq8EwNjZLSseMafp3CX/9y9Jjm34cOa/pjj9Xt6LIyN0PKdyV5&#10;PxoPmy+aCs+pbYCimzSl8bW5eU7xzp0ZN8zNU46lp4etxgnx9PTkgxSmBSMZcqffGJvk1VjvyUqX&#10;lCwvVlO7d+GPPy7TiOmy3lrtskT8Q9uYsY0vbqdeOJCf76QVELBL4siRTZM67wiKkioqSjIhJfW8&#10;V+9nJNR5t9+88TAgJa9dU+O9Mi/v4g5JyapS8FRevqzo/n3/HXfuuGpeveq4qLzcW7m+9qKp5sri&#10;bEx/wSBOmtLweunSe03bjfJyDA3zU+fJlxdO5qtvGD78QZuhYfqu3393Ei4rC5Zubw9ROXgw02fw&#10;kOYOHNxzcUsMamlxXnfmjJW8peWaifz8/OgI3U5n4uZRUhyjSbnJZmbe3jt+fP2v4IXgtPpXGzaW&#10;PNBZX1SHDqq2rKxITLymYfwE3M/VuRtJVe1ebnJyuENenvOGy5f3r7h1y03j99/99ddvLEjqlIXH&#10;GIE+I8+r4MCB7NS12iV5fPwNv4wa3fBm85aSyt59YEAqq5//4r+3uNh7Oxn1DRJS5YmjxtxvXbCg&#10;OnvnzqK4ffvy4+3tc5OXqZdWY6cdppiWaxRkVlf7WkLh1NYGbqABivmECXWP8e95S1RLMtraPA3T&#10;0o6tzsvzWkYj33X6+oVR2A46ha/uyfnwK26Y3mPaDjdEk5xJ3LiRaj5DqK7h++9fdWjr5CeVlp/c&#10;mZ/vQV6fl3ZbW4jJunUFaVighxGZMKHx90VKFfcNDPLzjIzzU+fPLy+gtOtJBp9t2ZK1j0bCsvCi&#10;yPNeO21aXd7osQ8fkeedamVVePXAgbzr1tZ5d2TnVT6AN4tNDwcPpsQ0NfnvbWvzMdy0JStkyNDW&#10;NjHxqhLD7cXxe/cWxFH9b+nrFxeNHYeNBC86JKUqqm/cOHMwN9dBw9t7h6i5+aqR4uLinNOULGBQ&#10;SF7PwCdPLkx7/TpMPTEpzl1EtPIhDBBre/DQ5nYJyepHurr3Cq2tC5NNdxTfWb68onwKX8MLbAKZ&#10;NKX+aeDJa14tLd7b29p8t0dGxrkPG9b8ey9qt61bM6+8euW8ISxs/0I7u3V8RkZKQ27ePDqs84T4&#10;RY29e3Mu4aAh+js2t2zZUljp6JidtmNHwR2sR2F3Ga5CIRnPLCsLtaAB6hoo8Lw8V83y8vM7VVXL&#10;CqFLcKsFGdpHhw9n5drZZadiZ+jI0Q9+FRWtadNee68WG1LWr89Nra0P3INpsj/+OL0rMjo5jJ+/&#10;4RW2mY8d1/T7Op17Dw8fzi6y2ZOTSfHLBKY2/AJvFfzXXleQWlNz2iItzXmVh4eR3MaNivyzZk3G&#10;DlYY5C9aBvhvAIWBW4QpoCmqqqqm3t7ev2FHFYwDY0S4EfMeBmTfvn1tvXr1iqA03IlMiVSJZhB9&#10;8dZdBhA2TGGRIhFMSUnUnTGjrrR3nxcdCxcWp92+7W8QE2OtaG+vM01DQ5qVh5ycHObOe3fu2jov&#10;rqN7L7BX718x6nzm6RntVF5uvxyHva5ccZCqqvJXbmwMN9VZn5+KA3RQLHAdofBwkR2UDS43Gzyk&#10;6deVWoXHHzwImYe5YBL6pfHxCQ5zRWrq+/Z/3IHT5Jg2oY76jkZHf0hKVdbeuHEzbPHiMlyY9mr3&#10;7oSA9PQDq2NjDyiR8iAjFKarqXUvGSdVsXsKi68/D3r0Tlr2XkJaWtjqt2+Dl9TXxJmoqJbl9O4D&#10;xf2U0u8sU18yWiKiVemkXFb/8UeYNhnUuz/1etkxa3ZVaULCSaPr122UcX/QgQNaY8hIjm9vD517&#10;9uxdE/KE3g4Z1vx2q+HdM7W1h9ZgXr+qyn1xfPzlLRMmNtzv0+9Zu6pq3rUXvxzQIv4onT5tKZaS&#10;4iH+/HmQWmLiVUd5hfIKXPiGkTa8OdZFe+zL/vr0a0OHaN6777bRmzcn5uB0fnt7kMwGvUK/3n2e&#10;d4wZ3/D0+Imog8XFNksx/66jozJKSGhYtztJMIUFD6TzvxQuioSHp1vhpmHspMOmBPAaCrsftQ/O&#10;A6HD/zzo/h8yspXlx46lniotPWuel3dEOzjYUvn48W2yly7tl2to8Fa/cOHmERoQtKJ9sSAN/uPs&#10;Sv8BLRjBPz158m5kUtKt8wMGtrZLSZfktLY6b83Pd9cJC4s0xr/foS79+lM7/NzCosGDccklpTH4&#10;/ht19YKMpKSQvRkZh3WvXDm0orDQfVlo6BWL4cObnmOdTE8vM7yiwmnttWtOSzIz3RZUVJxeMU++&#10;IrF3n2cdM4SqK7KzAw2vX9+v4uq6ZeaePVpj0tKOk/yGCrm5ZVmQontCebfv3JkaWFvryLp5ODHR&#10;XbGx0VsjIyNqn6Ji2T1cM4O2gfyCN0zb4G9fyTC2mptn2JAHJNve7itiaFiwjwZNr3r3/YV4iLAP&#10;WTRo0APiL3b+NL0wNMyMKykJsC4vd98SH3/aWFyi9C7KCk+BRugdAyl9HAAE7/r3b3knJVVZfv58&#10;lFtOjuMGrLVYWKyahsOh1JzMfP17wAvBpYANDadGNTWFSbx8eUrn6tVrxxcrl1bhmn6sDULGIPus&#10;vIjQZliTERBoeGBmlhmWWxC0LSfnqHZzw7HVR47cOsy6/2pE02+7dyd6V1XZquMalG3blo9TUZEe&#10;eOPG4f4PHkRNePo0Qr6lJWK7nn5+MjZSQI6Q7qDBqAvOMMEbbHpmaZkdUVx8ficN+laGhOxZdOKE&#10;qUx8/AGF5ma/1e7uaf4jRja/hhx23guH0+Y4CPmwQ2hWXVN+/s1TLq7pN/710/OODRvuXm5sdN1C&#10;HqdBe/sZCz//u7GoC+qBIwOoJ6t+JIfQMyjP5CkNbRYWWdHl5ed25eS4rsIW4+3b1Wfi9uFx4/rD&#10;a/9bTV8xQGFg1bDFdsyPP/4od+TIkSJOA9ITwVtB2BUrVhRR/FNEB4g2EskRTST64sVzBp0GBH+g&#10;Ezvu+vUkZW3twqMqKiXhNjbX7aKjHZadOLFV3MBg+cSZMzunRMLDNb8l5foTlM/Ll7GzbGxydixe&#10;XB6uo5PuFxzsu/HiRVMFN7dNwv7+JlOvX3ebW13to0qjIZMT3gkhK1YU5AsLVzYLTK1pFRevqFVV&#10;w6WI2ecjIuLMCguDlXNzvUSKigJn1tWdkXr6NEQjJSVm3wb93MR58qUVMnJlFWrLCjKdnZNCSksj&#10;7J8/P7X7wIFbvsuXp4cdcAwxO3/eTBGjy9hYZ7Hm5iDF27fjzNTUSlL5+GofTppS+1BapiRzj+11&#10;+4KCE4vr6vwUXr8+o3b+fMJBBYWyQn6BmtbxExqfzBauqF2+vCDe3/+a5cOHp5c1NFxU37Yty1lJ&#10;qThiu/Gtw9HRR1YEBhpLY0vitm2aw1NTnUa+fh089eTJW6uWLCkJXrEiO/jYsTDj+HjbxTjpm5Z2&#10;QPL69bClS5YWByxdWhi6f3+sZXKytSJ2AWEaJSzMhj8ry0esqSlwZW5umO3+/SlRixRLyqdNr24R&#10;FKxrkZErr9BYWZJiZ3fXJzn5sl5xcZBCXt7xWfhfhtbW4Lk2NmkmCxeVha9fn+599qwfKeIdcnZ2&#10;awWxEDhixAiMpD5QLJzAIjq2e75+HSl47VryWj29wgit1UXpikqlFfMXlNYozC+rUl5SUqSnl5ds&#10;b58ZHh2d4ILtpQ+a/NZnZzstCwgwm79z50oRU9MV0/z8TKfdvXtc+sGDIK2goAR33fUFKeLi5XVT&#10;+GofzZ5TVbthQ258amrsYeySycqKsFFXz7lsaBjnkpZmo3HtmsOyjAw/dXf3ZKsNG4rCF6tUpM+e&#10;XVPLx1fXIipWXblmTeHt4OAEz6KCAJO7aQ6rTp2yWBwQsFuWjIGcn1+MztKl+SfV1XND3N0vml65&#10;Yk183yN97ZqdaF5egLyeXpaDklJJ+KYtKa45OftVAwPNpM3Nl08xNl41DBdLvn4dNMUvMGml2rKS&#10;IBWVwlAvr/PbEhIsF0GOQkLMhW/edJMhWdEoLg63dHK6fVFZubh05qzKhwKCtY+kpCur1JeX3LGy&#10;ygi6fj16a2lpsCJ2UMG4Z2XFquzfn2W/bl1J9PwFFfnThWob+fjrHsrJVd7bYpB37fLlK0cqKk4Y&#10;JCc7rb1y5eCK5GTI1WXTbdvygpeqlabQKLuCPJuHs2bV1tHvTCen1OCCghDzrKwjOmfPmitbW6+a&#10;q6YmN37GjLGc8/XvwZ7G+i4727d/YWHgxIICH1nyjtbl5YXaH/VIvKitnZ8nLVNej34oOK2G+kZl&#10;lcqS0lwXlzshqCuu5r9x46AaTr1T2Ra5uFwxVFIqOK+llRXo6xuyJTrafD62QWOjhqCgYB87u829&#10;ysrODq6vD5326FHg4pqaUKMTJ24GU1/KnSFU1czHX/twwaLSIiOTnJjo6HiHBw9O6hUWOi07dcpc&#10;nuRVeOfOtYKnT++eWVTkOY8M/wZ396SAlVoFWcJzqpqo/z4SFauoNNuZGVlaErOfPG/T0PNxh1SW&#10;5EXa21+0xcAxP99P780fZ/fss89J+ua7Zx1TBRtemZoVNq1cWfpg+oyaJ1On1j6aP7/snoVFdnRS&#10;UqxjY6P/lsy7R1YEBJjL4yr7hQtFJ3Bsef9bTV9xAoWCu4n7saZv2LDBkTyMdmYaqydCGE9Pz7dT&#10;pkyJp7i49wqL5xpE+MdBTC0x86B/woB0/uk+7tvHHxo1NPiLkquvEB9vp+DlZSRparpqmoqK+Cj2&#10;lAj7FHP4D7g7H1csNzUFz66pOS6bluYwPzjYXA77rbdtU51sYbF29Jkze8alprrPIsFQLC8/vv7e&#10;PR+z8vIAm5qak7a1tSct6+qCtlMHXVtW5r741q2D4pcu2Uw9d+7Q+Nu3Xfjy84+LVVaeWFpWdkK/&#10;uNjHrKjIe1dhoZdRUdFRUqTHVt+547EyJeWI+pUrNkv8/LYr4GCYjc26qX5+ZnwZGe6zamoCFtXX&#10;B+qUl/sZFRaeMMZp1Fu37JdgayUpBmEc3qqu9lelsmyqqgraXV7uv6e4+MTOgoJjpCBdlqSkeM7L&#10;yvKWKig4Lgt+XLu2Xx772a2stKfr6yuNxilg8iR+rqgIGY3/fW9q8pFIT3eSv3TJVg4GwtXVcAYp&#10;u2lpaR6zqd4SeXnO865etZVzd98mZmGxbCquzT5yRHd4VJTzBOw8Ki72XFpefmJzWZmvRVXVSduq&#10;qlPEp6Bd9fVBW4i/K0tKXObfvHlQOCLCZkp8vPOEgoIA/srKIOHycjeZ9HQH+aAgcxmq/2xcW9Kd&#10;YuEEFAymIh8/vjj6/v0Lc1tbQ5Y2NgZtqa4OtCwrwxZif9uKCl8L4hG2WW+srPTSyslxVo2I2LPg&#10;yBFDCQMDVSElJclJSkqio62tdUbFxDhNKSz0lKit9VavqvLdQvEtiot9rTrb/MTmigrPNdnZnpqY&#10;3iQDq3r2rJkiztL4+++Sio93kGps9FN4/Pj0isePwzY+fnze6OHD0B3NzSFGNTWBm+/dO7b6xg37&#10;Jd7ehvOgPC0sdKYFBBhPT0x0mVNc7CKdldXJd/AWh9UCAkz4b91ynl5U5CVSUuIum5JyYB5k2cJC&#10;Y4aW1qIxaLuzZw8NbGgIGwWlV1vrI0EKTe7SJSs5V9ftolZWugJ2drrjg4JspiQnu4oWFXmoQg5L&#10;S33MqV57qX321tWdNCcP24DquurePZeFiYmOYlFRbtPS0z0E6+p8hF+9OiP/4sUFzSdPzm1+9CjM&#10;mOpj+uDBGUOSd72iIhet2FhbFSqTvJubqdTZs7ulCwpc5tMIXP3x41Bd6oeGDx+ep/ChxvX1pwwq&#10;K4+vS0uzX3bypNl8S8u1IsuXy04REREczs/f/Xw9jAiuqsFtvbduOU6+dctFOj/HfTm2y5eUeFtQ&#10;2+6tqTllV18fsqepKcS8ru7U9vJy7/Uk68svXLBc5OFhIOnhYTwnJMRa+Pr1w+K5uU4YECmcP79b&#10;9tAh/Tk6OkqTxMUFWSfhcRcXGatexcXHh9+9e1QoL89jUUmJx7qSEi+Te/f8dpeVBeyuqgowqa72&#10;pr7rpnH9+kFFtMeOHWozli2TnKShoTCKjNDYpCT3qehvmPqtrPQzRLx79/wtSYZMwX/SIavT049r&#10;3Lx5RP3qVWvV8+fNlcnIqVZU+Gg3Nkfa6+iWFGJNU1Gp4mllZVzSr7+Gnm1oOH2U+pFdZWWAGaW5&#10;qajIXQubdY4eNZY2MFghBOMxceIwHH8AL9FnvngZ4L8FFAqNzdrSO3Xq1GXu7u6NmJriZjQ4CVeX&#10;GBsbN/30009hFNeJiFk8FyDCSfcvXjxn0Dlayf6+pSW8T37+iaF37x4aHxFhJnD4sM40E5Ol/FhY&#10;EhERGMTeG/0dDqBRHNy38yMZm5/v3PEedemSJZ+f37ZpVlYagjo68pMUFWVGLFok/rOdndqA0FDz&#10;kTiUd/mynWRMjJ3y9ev2yzvvIdq/IirKbklY2G4FHx8TMRzew9TCzp3aQ6lxh1H48Rcv2s+MjNwj&#10;S8phcUSENSkdc2UcksOivqenoYST08a5GMHglKuGhtxkHR2FUVDK587tGXPzpodgcvJhSTKEiy5f&#10;tlE+fdpsobu7oQROmPv4GE3CX/MmJLjOvH3bSY4UsyoZiBWRkdbqUGy+vkaSXl67hIKDLaaSJyEQ&#10;HGwy1dl5g6CZ2XKBNWvkx8nJzRksKcnf19fXrlde3skBWVluI27csJtIHVzA3n7dVEPDZXybNy8Z&#10;S2Ubjb8CxTtKl3iqNxXGVV1dbrSIiMigtWuV+uE0cXj47rEXLtgJRUfbyl25Yr8kPt6eOtl+zatX&#10;96sTj5SCg63kPD1NhTHnbG2tQZ1t69DwcLvh0dGHx8bE2Ezx9zeYamGhNVVbe+EEBQWxYYKCQ7Ae&#10;1uNICu1eUcH6n/oBZIjGwNAnJTnJx8XZL42K2qsZFWWzkvJeHhlpq4KL9wIDd0vv379eBLzGFSlz&#10;5kwci443duzYgZqaC/r7+poNhjGMjT0yC8Y2Pv6gKg7URUbaLD1/3loxMNCc6mAi4eyMf7xbK2xi&#10;ojbLyEhD0NJyHZ+npxlfXNzhaXfuuIqmp7spZGYeW3znjrNqYuJBlUuX7MgjMJHFv+Tp6ytOg8JR&#10;V1cajfn/4ODdY6OiLCejfRwcdAWMjVWmdPJ91chTp6xHxcbuGQfZdHfXmwpZpnKOlZaeNUROTrCP&#10;r+/mXtgMQh4gq+3QPmg7Pb3O9lm9Wm4wKbXBkCXyFGfgCpwrV+xYbUM8Womt3OBNWJiVHHYjOThs&#10;FjhwYNu4oCCzMfHxByZkZByflpPjKZGbe2wByYdKRobLkoQER2WS5wU4p2NtvVZYX191mr7+Mj5H&#10;R32+M2dsZpC8imZluc/LzHRfjPBJSYdU4+L2K4aE7Jzn6qonummT2gwYbQGBsSMmThzYn+mTRFz7&#10;Pvqqh4fRv6j9Bnp7m4zHjQBUn3nodzidfeOGo1ZCgsNKkn9SyPbUR3YquLhsIsW+cibWBDZsUJkI&#10;Q+rnt3PCuXNmfJAzO7vVAjAeiorCIyZPntyPPBDSPZrf4mJOGtj0hlxGRNgJUJ+ViImxVYyN3a8G&#10;OY6+bKsaGmqxEIbDxmbj7LVrFfnl5aeOmz596DDMbujqqg2g/IdevXpkErY/Y6ch6YqllIb65cvW&#10;rLiQQQ+PreJOB9HvVwo7Oq4XwaaIBw/8tXJz4w7Pk8euyhcd69YVV5MBPlVZ6XsgJcV1+7Vr+9ZG&#10;RdmqhYVZLDx+vJP3WloLpkpITB03ceLEoQMHsnQypgLByz81EP9vAdYN3sLw77//fo6pqWkgtuZi&#10;ioqb4WAIRkZBQQEnz32I9hKtJcLi+TgiZvH8TwNb/2gE8T061aFDawYaG6sO09QUGU4dbfjIkSMH&#10;DRnCUkgwUiyF1Gl0wr+9dcvuR3ID+5LhGIJFdgiVhMTEodQoLOFWUlL6l7a2dm9SEoNgHEgYMbKb&#10;ZWu7Zo6l5Zo5cB/RiSCQGMnKyfENnjxZtB/+c333bs3+xsZ6w/bs0Z4A5Yi/14Ty2rBBSXD16gVT&#10;li+fP1FVVXQC/j1NTm7GaCGhiUMhiEuXLu1LCqofdZwhR49uJmWiK7Br1yqhbdtWTFu3bj4fRqCk&#10;aIdaWW0YcvCg6QgPj02THBxYu0mEjY015yCP9etVpuAg3saNC0bij3U2bVIcoawMfogMnzOHbzB2&#10;amCLLHXQ76jD/EAeRx9sbSblM0xZWW64gsL0YYsWCf6spiY3gBTlALxjeIp3goKjfwZPqQP+S1dX&#10;7kcjo7X9YDiJJtjY6ExDWRgeGRuvEMIf/mhry1BdZ4+cP19k0IIFC/qbm6OeugNQD0qDVTYoR/Ce&#10;muiz9rGj3YuL7X4ICTHqR0qQxQsbm/UzkC8p6LmmpurCmB/W01OeilGvnNxM8m4mjx46dOiwfv36&#10;YdcfRm1QYj/s2CH+k7u77gD8AdGBAzqT7Oy0iadrZqGNofg2blzKv3y59Ps2W7Ro2hgZGYERCxcK&#10;DaU2HUJ1Ge7lZTbG29t4CrZIY0++jY32zK1b1acz/5ZH/Bo9efLwIWhnkpd+kBHIFnjL8B38gUHD&#10;OwxgwFdNTeXhqqpiwwQEBAZh1M6Mmq9e9fgX5NfR0ZDSWEXtIzdcQkJoKLZyYmoGJ5KNjJRYbQM5&#10;RNvAy4O3a26+UhiKdsuWpYKol4KC+CglpVlDDAykBx46ZDAQV+eTXIxzdzfhd3beOh1yj/rQAIKM&#10;oDSfmNjM8eLiU0YhP6wvdtbfYAwGN0z9EcfYeOV0tL+KytyJoqKTR8NoDxw4EG0MPfLJ6RY7u6++&#10;wWl1yAvqiA0WWD9BPaytV4uSQRBl+iL61oIFYlMwOBAUHEcyxTcYaxwGBioD0cchZ+gHKDPxEFPa&#10;jAGjPL76BuujO3bs+AnyvmfPenZ/1xHavXvd7G3bNGeh7lpa8/nk5WePgxGEbhk0iCVDP+JKFju7&#10;Jb0OH95M7WY4kuRwSmfcVbMhg9AT6PcaGqITlJUlxikrzx5HOmHypUsHRV+/Prns2rUEJz6++qfY&#10;Cblte/adly+99sbHH9rs5WWqumfPamlj42VzNm1azBr8gPdjxowZyRxLQP5MPYj+1kCHhiJG5xsv&#10;Ly+/0cvLi/WXt10XzxnC2oeTk9PL8ePHX6E4uPdqB9FSIiEiZvH832ExkcZ36FxCQkK92dvZQBBU&#10;5MFtpPMNOuKcOXN6ITy2+Q4Z8v7eJQg3lBgrTUyBwZOB6z17Nv9IKCLc1TRu3JDhhCH9+381kBEm&#10;oh8wssEOExLm/tLSk4dAoGm0OwLKC+EhfGSkyIXuP4DdoZDv+7hycuNIKEX7QeGLiU0n5TGWRkzD&#10;h2DEDOWNOmIkqqY2cwAUr7CwwAhcPAhCJ0Xakyf/jBFWH5Sdqd+wYR9cDQKB+wY706jz/Ih02Xzr&#10;M2LEV71gZGAkUI9hw4axeMo2xuAp5AD8QRrfg0eUDquunWWZMorhEVPn/v37D0D+48Z11hMGGryH&#10;x4G02WVjvWOn+0lglLp585zvcf8PeAHlwLTPjBmjWPlPmDAUxYebD28X02Nd5QL1+BbpQOlKS88Y&#10;iHqA56gHPimBoSNH9h2EdkObYQRNcZBOb9QB7QGvDgYA7cXwAHFR/xEj+qCzQ2kxdXzPWw55/YDv&#10;IE7+0HuUGXHfKz0MAtB2SAPtzCG/4CHa+HvkgbJBliC/UPzgD8rHIb8oG/L4CbKHfCF/8+cLfFQf&#10;8LJvXxYv+yM/rFchPPJQUQHvOuUR7cDPP2ZkZ/v3QV9neM+UD238OX2fJWNMf0I9kD4GXjIyk8Z0&#10;tvXk0WPHDh6BulBYEvWvWLIOWYNsIi7DRy59nCkDPr+FMUDfwhSXmNiEYagH5EhAYDBLDvr27cuq&#10;OxFnX/pWU/Orb9F3IYsYgIFvDA/AZ0aGqB+Qge/3865dmsNv3To6vb09aKF/YMphnEDHormlZeqF&#10;R48O6dPgYKmBwRIRMbFZUwQFR4xFGcD7Pn1Ym5kYndGdbvvbAo2Jgo8cMGCA3N69e69jioqb8QDh&#10;7qyNGzdWfPfdd8EUByfP9Ynkif7UyfNPgCUARGhQMPZ94xLhXdd88Bv1QRmY8EzH44zDpInOC6FB&#10;J8CGAhCr4xMxComJC0K6SA/CysQD4TvC4zmoa74oE5Mn3iN9hpjweAfCd6TVtUxMeZAuCN+ZeCwF&#10;RMTUjzM/Jg7CcNaD2zvONPAb75jycpYHxJS9a9pIlykfUzYm7c8BU37EQxqoN/LizJuT75z861qH&#10;ntLBd852Y3jBlJmpR08ywhhHhEdeTH6Iy6SH3wxvQNzecyszZxh8Z+oGwnc8R7mZsqHvMUYQZWPk&#10;BXGRHgi/ubUnwwvUhzM88sAzpMUZnonDyXvOOnwKTD17qgeIyQf5c5atKx85n3OWgfmO5wjTtS0Z&#10;XuEZyoCycKYBYtqD4QPCfxQXMxzwVsrKjk1obz8rYWyc64rt3OMm1LU5OMQ552VbLXNx2SytoiI2&#10;ZciQXriVAcaXaS+mfsgfeTG8/EcAhUXhWfdjaWlpWfv6+r7DNFZX44FnOPshIyNzh8LiL2utifCn&#10;USJEOFMCRiC9fxeYBgShYUHMb24M5mx0JjwTh3nHGYYRQjQcBJEh/GaEkjM/Jl3OeExYJjyIW75M&#10;OtziMnGY9Jn33MrDpM0Qky7yALrmxxmGCcf5jnnPxOMkvOMsLyePupabidM1Xc53nwvOdJBH17zx&#10;G4R33MrAoGs6KDNnGkwdmDQ4y9xdvK5xEYbJl8mPicuk1/Ud8575zrwHmO9MfG7hmN9M2Tj5w/AG&#10;zznjgvCbCd81DlMfzvAgbnmAmPBMHkzZPhecdUE6nOlDH4HwnSlb13yY8nHjDyc4w3PWn0mbSZ+p&#10;S9c0PisueWzfR0f79qqtDR/+4sXF6V5et7V1dfNcd+685RAa6qV96tQOeSurVUKYGofnTnGgKznr&#10;x/C+a/7/CKACsKqjyXVWPXz4cD6uaO9qQPDM1ta2jdzKSArrQmRMhGvbpxHBDQMzwIR/JxiGdqWe&#10;wC08iBPMM5SXERBOYQR1jcv5mzMct/AMMeB89ql4zPNPlYmTuoJbmE9RVzDPu5YHxBnvc+hLwRm3&#10;a97d8YIbON8z8TiJ8313xITtLn9OcMb7XOoKbmFADDifdVc2zvJxCw/qrj6fCg/qGu7PgonPLQ8Q&#10;nnHm8ynqDsx7znyY713z6IpPxQV9jXXbioqr/RobL45uaDg9vbbWQzw52U725MldUlg/wqYSrHux&#10;t7RzGl9WfDb9I4EKwIWDa8VvZGTkefr06XdYMGeMB77DgGD6isIEEuHsxwYiWaIJRDBAYMg/EUzj&#10;fWkjfml4Bpx5cYvf9T1D/2v8r8rByQNO+lL8mTgM/kq+/2lwlu0/Vcb/ZNr/VHzAC2wCIQPyL5x3&#10;wbmesLCdEzw9DflwTktLS248NlWw1xwxYP/HGw1OoBLwHjAvN27u3Lnarq6utZz3Y2Hx/OjRo28k&#10;JCRSKAymr5iLE3H2A4bn3z199ZeBhTain7FFVW7mzAGioqL9mN/S0tIDsWDLDvoB4I5iEZG+ftC4&#10;SE9pMusPc7oFFkAXzJnTH/kweeE3vfq38gbl19TU/GKDjXjsr5+EJg0IFgoJ9dZkbY38EFhclJSU&#10;xPxtT/X6WpKfvy/4gJ1a7Gc9Anly4/2/C9iZ86k25MA3qCPkgf2bBdR9NMkC++fnADuCMG3xSSCv&#10;rvKDNutahj+Br8FXpMWkPR/9QlAQCo0rsCmiG3n5Gs+76z+Eryl9Vt/7XHmDLGPjAFNnpnzsu7W6&#10;Aysfpk7sZz3hW+gBJn3oA+Y3iC13PQL5kQ7EdD9XdHR0fIOdkM7OO3tbWq4ZiB2W2NmHjQI//zy5&#10;HzYAUDDG8/h/A3RWVAoLQljLENqzZ88lZjEd92DB+9i7d+/jPn364OyHM5EhEf7zHGc//tTFif9p&#10;kGAtk5KU9GXTaWkJiYukEAKkJCT8iVy7E256riQlJeWGDsR+xALFOUhprGL//Ajo5BRmF4UJZ/Kl&#10;7wEyEhL76d1nKdCeQB1sKJXLiugI0S4Q1cecBBprUN2ChH6UtKTkXgp7mMq3k/UpJbWblBqmHbsF&#10;xZvM4pWkZCgUKfvxV+hAlN5Reh4rIyODg6NcQXUeTGHOEZ2m/IJY6YiL64NP7CAfQVJEZBal7d6V&#10;990BbUhlOyQtJoYboHsE1bcP1ccB5aDy4L62HkFpD6H2i6Q4bpyyQvlpEw8wgOpR3ikc6uJIn6Ad&#10;UuLiVvRp0BPPKL8lFCeWzXdfihNE8gNZ5WMH+VOA/FGdj1Da4UQ+rLQlJM5QefS7G4igDSjMPnEp&#10;qe30k1VXGEJ65krxtLszIPSuL+VxCHlR2f3wSXF2QUmzg3wEijOJyuTFahsJCW8iP/oOucH9elwh&#10;PWPGQEr7AIW7wI5zksgS7cYO8gHExMSGSUpIOKJPIn36jKDPECJ/1jMpqeXsoF3xNbW3IsX1pHIe&#10;oPCQIV9qR/zvETd8LSfXudsT2wU7d7a9X/Pg9D7+XwEVQgXRyOM1NDR2enp6sv7yljn/oaOjU0rv&#10;8K+D+4l0iKSIcPYDyuVvN33FUoBSUgtB1PDHqdHvkyCsou+L6Nk86gwYDXwEEkBjCluObZfsRyxI&#10;S0llUFxH9s+PQJ20FwlZNAn1VQonD6IOpEB5iXdN60tBwj8eaZPwRlF6qiS8wvQpTYK/msq7gB3s&#10;I9C7iVQXKKQICr9YRlxcmHigQmVDOcN6VGbS0mIUp4nCPiJFps5+jM6+idJsovK8oPdY/+IKOfBf&#10;UrJNptPoLaYywLiWUXwcPOXagSTFxJSJz1UYjbIf9QjylsdQHrUSYmLdGnYGrDJQu1K52+g7lGKP&#10;oHJOorK8pjhvKDz+KI0F4psL1QPb2LtVAsRjWYqXQ2m4Ey2i37MpznxKZ7kcGRZ2sI9Aae9F/Ulu&#10;0Eby7DjUFJ/vOXIDKe/hlG4pykPpzUPa9Im+gfbrth6U/xKqRwnan/rLd1Q+Z3qWIi0i0q1Bk541&#10;C4a3mOJ5IQ/Ky4Di5YNv9JprXhROnMLXkqzYcpaPPnGzN1fICAuPoDSLSa5gDOYTjzTp8yryZQf5&#10;APBmKE1pGfR/qg99byLyRj7Eb0UxWdkp7KAfgMowi9IsRPmlxVFMybkUZznpF1zdxA2oI4wEdCIM&#10;BreF8v93QKVQQRiDMT/99JPYwYMH78ALgRFxd3d/TQryBr3Dvw7uIoJCQUfA9BUU8d/aJaNG16aW&#10;z8A5CvajbkFht0LgIaCYemGIOuBtEhzcOswVMCAkzOcpHw+Mzhhiv/5LIAUEo1YtJyGB/5n/ADj7&#10;wv76EaguO6CQKB48xfcg4Rel9OroPbZhcwXlKULv84kcSenC88SUwc/0O5jqidHeHeq0OP/DFTAg&#10;lHcZGS1R9iMY4UTKN7S7MkuKii6iMHngJftRj6DyjKL0CqTExLobPbKwcOHC3tR2Z6hOrqRkNlOc&#10;BFFR0dHs11xB9eSncOlUT3+Km0t1xYCJ5YnSc/wDJ1dFgKkR4tdFihPFzZOiMnc7/UVyt4fiJWAa&#10;i0N+/rLCweib0s6mvHWZdD93CpTNrwwqlzfVK4Xqh38b7RZynZ5nJsV7b9Qp76PUrhiAvfdkOQEZ&#10;oTgF9F75c+stR0aR4uRQm2ItlgUyQPvxrLvBIQe+pfrcofzWs393C5KteRS2mfLRYJfrc4CygxCe&#10;IeZZj/X6JwOVhHBjjo9v06ZNR7y9vd+cPXu2w97evvW7777D4vkhoq1EC4kwOsDICNb1b80UEhR9&#10;dCCMxNiPugV1Mj3qKPeJAigOPBe41qD7lI45O9hHgNBSmHPUUYo44mEaa3NPSuMz8A1LiUlKXmb/&#10;/mxQeeGa48bkD0Bl7UPvblG6uIqGK6jMohQ3jxTnAvo8R4SR4Qr6hCLG9CCUarcGhLybCRSmgeIc&#10;kBAVVZEWEzOg32noiPSaq7z8pwwIjTBlqdyZsuxRJpXpBtUdF4B2CyqnAOpIeVBUKVdq04vgG8Wz&#10;oefdGhCKNw6yRp/vvZbPBcUzo/o/pvww9XMcn+Af8eMvTYFSWYZSmdMpzRQiT/ruRZ/BlP57z7In&#10;UPhYKsdbCt8jzwAYEEr7LvHJj/JdQvzTpe/xFNeyOwVMac+lOMUU5hqFPUY88KZ+40nyNZ8d5CPA&#10;gLDz8ab41MSsqaUi+o7DzVzzYQB+Ul4waNBlPQJ9l8LtIX0AAxdH+WHqy4Zk4XPWtRiDwdD/a6CC&#10;MAYQ1vHDhw9f7ObmVgsPRE9PL5OewQXdQ6RNxPzvB6Ya/nbTV11BDf/ZBgRCRQKShzlbCA9DJNTJ&#10;JHSf9EAon+NMHDzDoiu9/ivC8zWle4Lyx7TJF4HKe4Iolv3zPTAip3qmER1mP/oIVH5Rel9INIvc&#10;fjXqnElEp6mjbqY0p9H3kp4MCIUbR2VugfIhnhylOljSSLjb8MB/yIB8TXU4zS7vEkwPUXkw1ZHW&#10;0+I+lV+A6llIRNlQPhISqfRti6S4uDWlx/LIOkN+CHg2lDY8F6yTfBGoXNZUxluU91BGftij6b+k&#10;fBgPhMqvh3SZtInQ33sE1XUuUQrxIZHKFQIPi/2KK7D4Dd6ySErKg+LuJZ4rsF9zBeOBYF2BKR+I&#10;6o5ZEa5geyBp6HNULx3KC4Ykjfj3yfUwqvdnGxAG0B1Uf8iOM8loKcX3Z/dtHtiAkDJeCObGhSws&#10;LM4eO3bsFTEvgH5DeRoRMVeXwFP5209fASQoX2ZAyA3msgaSgM7A/vkR0CFZwkwjIfajfxso3xU0&#10;IisjRQnP7z0wDdHTOgYJvCbVpYY6GA58vgfxYhOVswzzwexHH4E6MAxIMaUxnVU3SclU6jTn6ftg&#10;yhMdvkcDwl4DqcDon/3ok5AQEVFEO7F/fhJUxk8aEFlx8Rk0eqyXkZK6TGlfovCXZaSlw6g9H1L9&#10;IMtcQfVmGRAKg5sWYIzVKW4G8S2Ovp+hR1yVOhQ+hXGlsEmUxgc7digt7OrqdvMCxbOlMFfZP/9t&#10;gAGh8uTQZ7f15QYRaWk+Kk8qyd4Gqtdw4iPWzo5SHbo1PMwUFsmcLvvRJ8EYEJInMfajT4LtgWBa&#10;bgv7EdoMU1ipn+rnVP7PNiBoz66GgtrJkvJpYv+tBA8cQKcAs7CzavK8efN0ra2tb/7www9wC7Hw&#10;CO8DHWoyEZj3t5++AkhYtpPCqJo9ezb+q71HUFhTEo7qrgu59AyLoj2N2H+iMLGUTxkJtguIFJUL&#10;CdtB6hh/aRGUpZSkpEwozUAIPabF8Ju+H5AWF+92ER3xKIwFlSuOOr8jlWUnkRM9u4502MG4gjqj&#10;JOXRREqH1ampDlAmrEVNeqdA9WwmQ4Jt3Fwh37mG0NqTkeoKtgfyjJT9MYaHcjIyLky+XYFFdApT&#10;390iOtX/O4obRuW4xn70HvTcmZ6ndzeiprpPI8IU3Pvy03cPWWnpDoqH9cBuIUPlorDHiQ4T3wwo&#10;nS3E992kVE2JnVPZwT4ChbEhnj6lOnmi7iz5kZJyoHS6XXj/HEChQi6p7AmcfKXPTcQjruuCVG5B&#10;Ks9tyvu9wZAWFRWk3zCilt2toUhgtyANHChtbJb4LEiKiEhQnCaqOwxUZ/nk5NDu0DdcIUl9GX2a&#10;wkA3sUB98GdKJ5WenYLssx9/BCh+4ms5Ef4Ir0dQewlReljT2gd+0acJ5RtPPMDfeP/tB8//C0Aw&#10;IFRYZBSeOnWq9jfffIMbd1cT4eQ5XES8QxiE/dsbEPZoUh1Knv2oW6CDIyyUD/sRC5j6oPjdKkx0&#10;KBI0eep4xiRo1iySlrYmQduJEQ872F8CRmroVEib0oVhWo1Ow37dLaSpUhTPjOLsRwcgfsxmv+oW&#10;lPYQCqeBT/aj9yDeDCcjptFT3kqkmCmvlZTvJ402AyrmMCrjRlIkVgwPZWVlwUf8UdlHgJGn9FfI&#10;iYmNZz/6ADhXgjpwqy/lMYbqsArTeexHH4DqOABpc5af0hmK0TgZbSX2o24BpUv1x04ifZKd/fS5&#10;l+LJ9TTtIUuyN09WdhvF66w/5EdKahd9CrKD/ClA7in/pcRLsw/4SvXvbscb1osonHZX2aXyiCMt&#10;+srVgEBxU7rLKEy3O6i6grVuQt4ytckupnzEB9R/GTvIR0CdqCzqXQ0y5TuL0tLoaecj2oDyUusa&#10;lxtYMkl9huTSksiG0jdH/ZA/OwgPXQCrCuuNLb1YdITSxBwmFrTE2c+gVP7y3CwPfxpoIx7v/yHo&#10;Ohjh4R+Lv/16798FEHh4GJhfh8HAf51jvhv7v/EM2/H+EdNXPPDAAw88/HeBES5cQMwPYyEQU1Zj&#10;iPAXuHBpmcVzngHhgQceeODhA8AwwF2DEcEcKQwJDAe8EhgPeCg848EDDzzwwANXwMOAEcFUFRb+&#10;QPiOZzzvgwceeOCBB65gjAM+YSw4iWc4eOCBBx544IEHHnjggQceeOCBBx544IEHHnjggQceeOCB&#10;Bx544IEHHnjggQceeOCBBx544IEHHnjggQceeOCBBx544IEHHnjggQce/vv46qv/AwDbK8A6VJs5&#10;AAAAAElFTkSuQmCC"/>
  <p:tag name="ISPRING_PRESENTERDATA_0" val="SGVhbHRoaWVyIEJ1c2luZXNzIEdyb3Vw||c3VwcG9ydEBoYmNvbXBsaWFuY2UuY28udWs=|aHR0cDovL3d3dy5oYmNvbXBsaWFuY2UuY28udWs=|ezVCODc5NUMzLTI4MjMtNEUzOS04OUM3LUQ5QTFFRUM5RDYyM30=|U2hvdWxkIHlvdSBoYXZlIGFueSBxdWVzdGlvbnMgYXQgYWxsIGFib3V0IG91ciBwb3J0YWwgb3Ig&#10;eW91ciB0cmFpbmluZyBkbyBub3QgaGVzaXRhdGUgZ2V0dGluZyBpbiB0b3VjaCB3aXRoIHVzLg==|SVNQUklOR19QUkVTRU5URVJfUEhPVE9fMA==|MQ==|aHR0cDovL3d3dy5oYmNvbXBsaWFuY2UuY28udWs=|SVNQUklOR19QUkVTRU5URVJfUEhPVE9fMA==|MDE0MSA4ODkgNTUyMg=="/>
  <p:tag name="FLASHSPRING_PRESENTATION_REFERENCES" val="F&#10;CPD Reflective Learning Template.pdf&#10;C:\Users\ryanhenry\Desktop\Dyphasia Course\attachment\att2\CPD Reflective Learning Template.pdf&#10;_blank&#10;|&#10;"/>
  <p:tag name="FLASHSPRING_ZOOM_TAG" val="50"/>
  <p:tag name="ISPRING_PRESENTATION_INFO_2" val="&lt;?xml version=&quot;1.0&quot; encoding=&quot;UTF-8&quot; standalone=&quot;no&quot; ?&gt;&#10;&lt;presentation2&gt;&#10;&#10;  &lt;slides&gt;&#10;    &lt;slide id=&quot;{C132A997-CD92-4DE9-A33B-349AC38A7215}&quot; pptId=&quot;332&quot;/&gt;&#10;    &lt;slide id=&quot;{41115AB3-C57A-45CC-92B5-D42CB43F615B}&quot; pptId=&quot;333&quot;/&gt;&#10;    &lt;slide id=&quot;{D082E0FE-0564-47CE-92FF-B943DBEE534E}&quot; pptId=&quot;303&quot;/&gt;&#10;    &lt;slide id=&quot;{AC87507B-53D5-4101-AC84-940BF238B3DD}&quot; pptId=&quot;304&quot;/&gt;&#10;    &lt;slide id=&quot;{D7E5319E-AFD5-4378-87CB-073CD71A2C72}&quot; pptId=&quot;256&quot;/&gt;&#10;    &lt;slide id=&quot;{1AF0983A-B834-4E4A-86F8-704EBA7D7137}&quot; pptId=&quot;257&quot;/&gt;&#10;    &lt;slide id=&quot;{4B106E5E-BA82-4918-9D16-6BEE1228E3CF}&quot; pptId=&quot;265&quot;/&gt;&#10;    &lt;slide id=&quot;{33FF0C38-8181-4CD7-896A-81C0A3B1A068}&quot; pptId=&quot;258&quot;/&gt;&#10;    &lt;slide id=&quot;{30A012EA-EB97-41F1-B6E0-F0A384892516}&quot; pptId=&quot;259&quot;/&gt;&#10;    &lt;slide id=&quot;{CFC49B42-F38E-4665-9BD1-B5144CEC34AB}&quot; pptId=&quot;260&quot;/&gt;&#10;    &lt;slide id=&quot;{B35211D1-8147-4E3D-9C5D-CDA0A1BAAC19}&quot; pptId=&quot;261&quot;/&gt;&#10;    &lt;slide id=&quot;{6468FCBD-BE19-4CD4-861D-D0A27D588656}&quot; pptId=&quot;262&quot;/&gt;&#10;    &lt;slide id=&quot;{4FD2B291-A97E-4AE7-851F-0AE3877A5EB4}&quot; pptId=&quot;263&quot;/&gt;&#10;    &lt;slide id=&quot;{1943B13D-0B55-426C-B34E-1DB72F3C3260}&quot; pptId=&quot;264&quot;/&gt;&#10;    &lt;slide id=&quot;{D0277A8A-551A-4B80-87E5-EE6A02DAC18C}&quot; pptId=&quot;266&quot;/&gt;&#10;    &lt;slide id=&quot;{3C7CA1FB-C454-4EE9-A144-AD0AD49A1ED9}&quot; pptId=&quot;267&quot;/&gt;&#10;    &lt;slide id=&quot;{5B00978C-B72E-428C-AA06-94631CBF19D8}&quot; pptId=&quot;268&quot;/&gt;&#10;    &lt;slide id=&quot;{36E681AB-CF1E-433D-9BFE-C1F5526C84EB}&quot; pptId=&quot;277&quot;/&gt;&#10;    &lt;slide id=&quot;{F34351CE-32FE-4F3B-AD62-D1AD237951E4}&quot; pptId=&quot;278&quot;/&gt;&#10;    &lt;slide id=&quot;{26C36CD9-09CE-4515-A684-6250D709A564}&quot; pptId=&quot;269&quot;/&gt;&#10;    &lt;slide id=&quot;{74E06BE1-15DF-4925-A797-78B0829BC237}&quot; pptId=&quot;270&quot;/&gt;&#10;    &lt;slide id=&quot;{A4DB591A-4348-4C5A-AA90-6A305AB881B1}&quot; pptId=&quot;271&quot;/&gt;&#10;    &lt;slide id=&quot;{B3E89931-746D-483D-95CC-55AA3452BDDC}&quot; pptId=&quot;272&quot;/&gt;&#10;    &lt;slide id=&quot;{EDECF8A3-341D-4AAA-BC0C-47F031FD7A4F}&quot; pptId=&quot;273&quot;/&gt;&#10;    &lt;slide id=&quot;{E2CF7F23-8D3F-4831-8F49-520291AC5BF5}&quot; pptId=&quot;279&quot;/&gt;&#10;    &lt;slide id=&quot;{A93D1BAE-3BF6-4700-BA0A-77109E5E0F90}&quot; pptId=&quot;280&quot;/&gt;&#10;    &lt;slide id=&quot;{89C73ED4-E35C-4D27-8845-B754192DF6BC}&quot; pptId=&quot;281&quot;/&gt;&#10;    &lt;slide id=&quot;{12502F9E-1181-4053-A6C2-91FB9403FB4D}&quot; pptId=&quot;282&quot;/&gt;&#10;    &lt;slide id=&quot;{290670B9-6C71-4072-BCE5-EC83D62C1004}&quot; pptId=&quot;274&quot;/&gt;&#10;    &lt;slide id=&quot;{CFBBA077-FE88-4958-ACE1-0413D06B214F}&quot; pptId=&quot;275&quot;/&gt;&#10;    &lt;slide id=&quot;{063FF88D-CAF9-4414-8CEE-6E9103A4C7CD}&quot; pptId=&quot;283&quot;/&gt;&#10;    &lt;slide id=&quot;{EBCC1241-7435-4B86-9D3C-200D64ED3195}&quot; pptId=&quot;284&quot;/&gt;&#10;    &lt;slide id=&quot;{88F4A4CD-7D72-4C97-9B09-2DBA985ED1F7}&quot; pptId=&quot;285&quot;/&gt;&#10;    &lt;slide id=&quot;{72E58B0B-B1AB-4D24-9B73-758C737D3719}&quot; pptId=&quot;276&quot;/&gt;&#10;    &lt;slide id=&quot;{C6F54731-1197-49A4-8FB5-838D01A6416D}&quot; pptId=&quot;286&quot;/&gt;&#10;    &lt;slide id=&quot;{0A45723E-99D0-4764-9261-F65B77B69D6B}&quot; pptId=&quot;287&quot;/&gt;&#10;    &lt;slide id=&quot;{580A191D-1E55-491E-8580-EE2AE4931A3A}&quot; pptId=&quot;288&quot;/&gt;&#10;    &lt;slide id=&quot;{83F518E2-2201-4378-9547-B9BEFA82901F}&quot; pptId=&quot;289&quot;/&gt;&#10;    &lt;slide id=&quot;{6A6D6E6A-6AB6-4786-9AE9-91F29AE31AB7}&quot; pptId=&quot;290&quot;/&gt;&#10;    &lt;slide id=&quot;{D9803FAE-45DA-4502-BA6C-8171C9998D2D}&quot; pptId=&quot;291&quot;/&gt;&#10;    &lt;slide id=&quot;{8268D8C4-9843-429C-AA0F-7CD97EFC2D36}&quot; pptId=&quot;292&quot;/&gt;&#10;    &lt;slide id=&quot;{F507F4FB-B3B6-4FB9-8CC7-E26C3F25EA1F}&quot; pptId=&quot;293&quot;/&gt;&#10;    &lt;slide id=&quot;{186889EB-178C-4E44-A1F2-3CBE226BABCA}&quot; pptId=&quot;296&quot;/&gt;&#10;    &lt;slide id=&quot;{6FD2D375-587C-4725-848A-16FA1B120774}&quot; pptId=&quot;295&quot;/&gt;&#10;    &lt;slide id=&quot;{5FAEFE4C-8779-4102-B9A1-92219C4B9C06}&quot; pptId=&quot;297&quot;/&gt;&#10;    &lt;slide id=&quot;{D3A8D583-82DB-42CC-B5FD-F2C334DAF492}&quot; pptId=&quot;294&quot;/&gt;&#10;    &lt;slide id=&quot;{18FA21CF-6AFC-47E4-A2EA-7FB1A8B89F9F}&quot; pptId=&quot;298&quot;/&gt;&#10;    &lt;slide id=&quot;{F55F5EAF-ADB3-4DE6-A07D-A1875189991C}&quot; pptId=&quot;299&quot;/&gt;&#10;    &lt;slide id=&quot;{15FB94A1-B7D0-4672-A78C-B01E021A46E9}&quot; pptId=&quot;300&quot;/&gt;&#10;    &lt;slide id=&quot;{8A65B281-BBD1-4B0A-B40A-8E3B1F18BB66}&quot; pptId=&quot;301&quot;/&gt;&#10;    &lt;slide id=&quot;{B2FD9FC1-81B4-4E34-8636-A0F10B38A160}&quot; pptId=&quot;331&quot;/&gt;&#10;  &lt;/slides&gt;&#10;&#10;  &lt;narration&gt;&#10;    &lt;audioTracks&gt;&#10;      &lt;audioTrack muted=&quot;false&quot; name=&quot;AAAA LYNNE&quot; resource=&quot;5955d6e9&quot; slideId=&quot;{D082E0FE-0564-47CE-92FF-B943DBEE534E}&quot; startTime=&quot;0&quot; stepIndex=&quot;0&quot; volume=&quot;1&quot;&gt;&#10;        &lt;audio channels=&quot;1&quot; format=&quot;fltp&quot; sampleRate=&quot;22050&quot;/&gt;&#10;      &lt;/audioTrack&gt;&#10;      &lt;audioTrack muted=&quot;false&quot; name=&quot;AAAAA&quot; resource=&quot;08f57e65&quot; slideId=&quot;{AC87507B-53D5-4101-AC84-940BF238B3DD}&quot; startTime=&quot;0&quot; stepIndex=&quot;0&quot; volume=&quot;1&quot;&gt;&#10;        &lt;audio channels=&quot;1&quot; format=&quot;fltp&quot; sampleRate=&quot;22050&quot;/&gt;&#10;      &lt;/audioTrack&gt;&#10;      &lt;audioTrack muted=&quot;false&quot; name=&quot;1&quot; resource=&quot;0c9067e4&quot; slideId=&quot;{D7E5319E-AFD5-4378-87CB-073CD71A2C72}&quot; startTime=&quot;0&quot; stepIndex=&quot;0&quot; volume=&quot;1&quot;&gt;&#10;        &lt;audio channels=&quot;1&quot; format=&quot;fltp&quot; sampleRate=&quot;16000&quot;/&gt;&#10;      &lt;/audioTrack&gt;&#10;      &lt;audioTrack muted=&quot;false&quot; name=&quot;2&quot; resource=&quot;05d6d125&quot; slideId=&quot;{1AF0983A-B834-4E4A-86F8-704EBA7D7137}&quot; startTime=&quot;0&quot; stepIndex=&quot;0&quot; volume=&quot;1&quot;&gt;&#10;        &lt;audio channels=&quot;1&quot; format=&quot;fltp&quot; sampleRate=&quot;16000&quot;/&gt;&#10;      &lt;/audioTrack&gt;&#10;      &lt;audioTrack muted=&quot;false&quot; name=&quot;3&quot; resource=&quot;2d0b1f93&quot; slideId=&quot;{4B106E5E-BA82-4918-9D16-6BEE1228E3CF}&quot; startTime=&quot;0&quot; stepIndex=&quot;0&quot; volume=&quot;1&quot;&gt;&#10;        &lt;audio channels=&quot;1&quot; format=&quot;fltp&quot; sampleRate=&quot;16000&quot;/&gt;&#10;      &lt;/audioTrack&gt;&#10;      &lt;audioTrack muted=&quot;false&quot; name=&quot;4&quot; resource=&quot;3d1bdaa2&quot; slideId=&quot;{33FF0C38-8181-4CD7-896A-81C0A3B1A068}&quot; startTime=&quot;0&quot; stepIndex=&quot;0&quot; volume=&quot;1&quot;&gt;&#10;        &lt;audio channels=&quot;1&quot; format=&quot;fltp&quot; sampleRate=&quot;16000&quot;/&gt;&#10;      &lt;/audioTrack&gt;&#10;      &lt;audioTrack muted=&quot;false&quot; name=&quot;5&quot; resource=&quot;93c3cf42&quot; slideId=&quot;{30A012EA-EB97-41F1-B6E0-F0A384892516}&quot; startTime=&quot;0&quot; stepIndex=&quot;0&quot; volume=&quot;1&quot;&gt;&#10;        &lt;audio channels=&quot;1&quot; format=&quot;fltp&quot; sampleRate=&quot;16000&quot;/&gt;&#10;      &lt;/audioTrack&gt;&#10;      &lt;audioTrack muted=&quot;false&quot; name=&quot;6&quot; resource=&quot;d1b47656&quot; slideId=&quot;{CFC49B42-F38E-4665-9BD1-B5144CEC34AB}&quot; startTime=&quot;0&quot; stepIndex=&quot;0&quot; volume=&quot;1&quot;&gt;&#10;        &lt;audio channels=&quot;1&quot; format=&quot;fltp&quot; sampleRate=&quot;16000&quot;/&gt;&#10;      &lt;/audioTrack&gt;&#10;      &lt;audioTrack muted=&quot;false&quot; name=&quot;7&quot; resource=&quot;407ff47a&quot; slideId=&quot;{B35211D1-8147-4E3D-9C5D-CDA0A1BAAC19}&quot; startTime=&quot;0&quot; stepIndex=&quot;0&quot; volume=&quot;1&quot;&gt;&#10;        &lt;audio channels=&quot;1&quot; format=&quot;fltp&quot; sampleRate=&quot;16000&quot;/&gt;&#10;      &lt;/audioTrack&gt;&#10;      &lt;audioTrack muted=&quot;false&quot; name=&quot;8&quot; resource=&quot;80c83753&quot; slideId=&quot;{6468FCBD-BE19-4CD4-861D-D0A27D588656}&quot; startTime=&quot;0&quot; stepIndex=&quot;0&quot; volume=&quot;1&quot;&gt;&#10;        &lt;audio channels=&quot;1&quot; format=&quot;fltp&quot; sampleRate=&quot;16000&quot;/&gt;&#10;      &lt;/audioTrack&gt;&#10;      &lt;audioTrack muted=&quot;false&quot; name=&quot;9&quot; resource=&quot;63ee9589&quot; slideId=&quot;{4FD2B291-A97E-4AE7-851F-0AE3877A5EB4}&quot; startTime=&quot;0&quot; stepIndex=&quot;0&quot; volume=&quot;1&quot;&gt;&#10;        &lt;audio channels=&quot;1&quot; format=&quot;fltp&quot; sampleRate=&quot;16000&quot;/&gt;&#10;      &lt;/audioTrack&gt;&#10;      &lt;audioTrack muted=&quot;false&quot; name=&quot;10&quot; resource=&quot;111df010&quot; slideId=&quot;{1943B13D-0B55-426C-B34E-1DB72F3C3260}&quot; startTime=&quot;0&quot; stepIndex=&quot;0&quot; volume=&quot;1&quot;&gt;&#10;        &lt;audio channels=&quot;1&quot; format=&quot;fltp&quot; sampleRate=&quot;16000&quot;/&gt;&#10;      &lt;/audioTrack&gt;&#10;      &lt;audioTrack muted=&quot;false&quot; name=&quot;11&quot; resource=&quot;9e3fa6dd&quot; slideId=&quot;{D0277A8A-551A-4B80-87E5-EE6A02DAC18C}&quot; startTime=&quot;0&quot; stepIndex=&quot;0&quot; volume=&quot;1&quot;&gt;&#10;        &lt;audio channels=&quot;1&quot; format=&quot;fltp&quot; sampleRate=&quot;16000&quot;/&gt;&#10;      &lt;/audioTrack&gt;&#10;      &lt;audioTrack muted=&quot;false&quot; name=&quot;12&quot; resource=&quot;342a2bc6&quot; slideId=&quot;{3C7CA1FB-C454-4EE9-A144-AD0AD49A1ED9}&quot; startTime=&quot;0&quot; stepIndex=&quot;0&quot; volume=&quot;1&quot;&gt;&#10;        &lt;audio channels=&quot;1&quot; format=&quot;fltp&quot; sampleRate=&quot;16000&quot;/&gt;&#10;      &lt;/audioTrack&gt;&#10;      &lt;audioTrack muted=&quot;false&quot; name=&quot;13&quot; resource=&quot;0bad8485&quot; slideId=&quot;{5B00978C-B72E-428C-AA06-94631CBF19D8}&quot; startTime=&quot;0&quot; stepIndex=&quot;0&quot; volume=&quot;1&quot;&gt;&#10;        &lt;audio channels=&quot;1&quot; format=&quot;fltp&quot; sampleRate=&quot;16000&quot;/&gt;&#10;      &lt;/audioTrack&gt;&#10;      &lt;audioTrack muted=&quot;false&quot; name=&quot;14&quot; resource=&quot;4d7d718c&quot; slideId=&quot;{36E681AB-CF1E-433D-9BFE-C1F5526C84EB}&quot; startTime=&quot;0&quot; stepIndex=&quot;0&quot; volume=&quot;1&quot;&gt;&#10;        &lt;audio channels=&quot;1&quot; format=&quot;fltp&quot; sampleRate=&quot;16000&quot;/&gt;&#10;      &lt;/audioTrack&gt;&#10;      &lt;audioTrack muted=&quot;false&quot; name=&quot;15&quot; resource=&quot;b6e9a622&quot; slideId=&quot;{F34351CE-32FE-4F3B-AD62-D1AD237951E4}&quot; startTime=&quot;0&quot; stepIndex=&quot;0&quot; volume=&quot;1&quot;&gt;&#10;        &lt;audio channels=&quot;1&quot; format=&quot;fltp&quot; sampleRate=&quot;16000&quot;/&gt;&#10;      &lt;/audioTrack&gt;&#10;      &lt;audioTrack muted=&quot;false&quot; name=&quot;16&quot; resource=&quot;e81f42f1&quot; slideId=&quot;{26C36CD9-09CE-4515-A684-6250D709A564}&quot; startTime=&quot;0&quot; stepIndex=&quot;0&quot; volume=&quot;1&quot;&gt;&#10;        &lt;audio channels=&quot;1&quot; format=&quot;fltp&quot; sampleRate=&quot;16000&quot;/&gt;&#10;      &lt;/audioTrack&gt;&#10;      &lt;audioTrack muted=&quot;false&quot; name=&quot;17&quot; resource=&quot;56844206&quot; slideId=&quot;{74E06BE1-15DF-4925-A797-78B0829BC237}&quot; startTime=&quot;0&quot; stepIndex=&quot;0&quot; volume=&quot;1&quot;&gt;&#10;        &lt;audio channels=&quot;1&quot; format=&quot;fltp&quot; sampleRate=&quot;16000&quot;/&gt;&#10;      &lt;/audioTrack&gt;&#10;      &lt;audioTrack muted=&quot;false&quot; name=&quot;18&quot; resource=&quot;41270ecf&quot; slideId=&quot;{88F4A4CD-7D72-4C97-9B09-2DBA985ED1F7}&quot; startTime=&quot;0&quot; stepIndex=&quot;0&quot; volume=&quot;1&quot;&gt;&#10;        &lt;audio channels=&quot;1&quot; format=&quot;fltp&quot; sampleRate=&quot;16000&quot;/&gt;&#10;      &lt;/audioTrack&gt;&#10;      &lt;audioTrack muted=&quot;false&quot; name=&quot;19&quot; resource=&quot;0ba80764&quot; slideId=&quot;{72E58B0B-B1AB-4D24-9B73-758C737D3719}&quot; startTime=&quot;0&quot; stepIndex=&quot;0&quot; volume=&quot;1&quot;&gt;&#10;        &lt;audio channels=&quot;1&quot; format=&quot;fltp&quot; sampleRate=&quot;16000&quot;/&gt;&#10;      &lt;/audioTrack&gt;&#10;      &lt;audioTrack muted=&quot;false&quot; name=&quot;20&quot; resource=&quot;ed858fce&quot; slideId=&quot;{C6F54731-1197-49A4-8FB5-838D01A6416D}&quot; startTime=&quot;0&quot; stepIndex=&quot;0&quot; volume=&quot;1&quot;&gt;&#10;        &lt;audio channels=&quot;1&quot; format=&quot;fltp&quot; sampleRate=&quot;16000&quot;/&gt;&#10;      &lt;/audioTrack&gt;&#10;      &lt;audioTrack muted=&quot;false&quot; name=&quot;21&quot; resource=&quot;6b466a65&quot; slideId=&quot;{0A45723E-99D0-4764-9261-F65B77B69D6B}&quot; startTime=&quot;0&quot; stepIndex=&quot;0&quot; volume=&quot;1&quot;&gt;&#10;        &lt;audio channels=&quot;1&quot; format=&quot;fltp&quot; sampleRate=&quot;16000&quot;/&gt;&#10;      &lt;/audioTrack&gt;&#10;      &lt;audioTrack muted=&quot;false&quot; name=&quot;22&quot; resource=&quot;485b30a5&quot; slideId=&quot;{580A191D-1E55-491E-8580-EE2AE4931A3A}&quot; startTime=&quot;0&quot; stepIndex=&quot;0&quot; volume=&quot;1&quot;&gt;&#10;        &lt;audio channels=&quot;1&quot; format=&quot;fltp&quot; sampleRate=&quot;16000&quot;/&gt;&#10;      &lt;/audioTrack&gt;&#10;      &lt;audioTrack muted=&quot;false&quot; name=&quot;23&quot; resource=&quot;8e26a68c&quot; slideId=&quot;{83F518E2-2201-4378-9547-B9BEFA82901F}&quot; startTime=&quot;0&quot; stepIndex=&quot;0&quot; volume=&quot;1&quot;&gt;&#10;        &lt;audio channels=&quot;1&quot; format=&quot;fltp&quot; sampleRate=&quot;16000&quot;/&gt;&#10;      &lt;/audioTrack&gt;&#10;      &lt;audioTrack muted=&quot;false&quot; name=&quot;24&quot; resource=&quot;e5b9386a&quot; slideId=&quot;{6A6D6E6A-6AB6-4786-9AE9-91F29AE31AB7}&quot; startTime=&quot;0&quot; stepIndex=&quot;0&quot; volume=&quot;1&quot;&gt;&#10;        &lt;audio channels=&quot;1&quot; format=&quot;fltp&quot; sampleRate=&quot;16000&quot;/&gt;&#10;      &lt;/audioTrack&gt;&#10;      &lt;audioTrack muted=&quot;false&quot; name=&quot;25&quot; resource=&quot;9b6aabc2&quot; slideId=&quot;{D9803FAE-45DA-4502-BA6C-8171C9998D2D}&quot; startTime=&quot;0&quot; stepIndex=&quot;0&quot; volume=&quot;1&quot;&gt;&#10;        &lt;audio channels=&quot;1&quot; format=&quot;fltp&quot; sampleRate=&quot;16000&quot;/&gt;&#10;      &lt;/audioTrack&gt;&#10;      &lt;audioTrack muted=&quot;false&quot; name=&quot;26&quot; resource=&quot;0e1439d2&quot; slideId=&quot;{8268D8C4-9843-429C-AA0F-7CD97EFC2D36}&quot; startTime=&quot;0&quot; stepIndex=&quot;0&quot; volume=&quot;1&quot;&gt;&#10;        &lt;audio channels=&quot;1&quot; format=&quot;fltp&quot; sampleRate=&quot;16000&quot;/&gt;&#10;      &lt;/audioTrack&gt;&#10;      &lt;audioTrack muted=&quot;false&quot; name=&quot;27&quot; resource=&quot;ba30c4f6&quot; slideId=&quot;{F507F4FB-B3B6-4FB9-8CC7-E26C3F25EA1F}&quot; startTime=&quot;0&quot; stepIndex=&quot;0&quot; volume=&quot;1&quot;&gt;&#10;        &lt;audio channels=&quot;1&quot; format=&quot;fltp&quot; sampleRate=&quot;16000&quot;/&gt;&#10;      &lt;/audioTrack&gt;&#10;      &lt;audioTrack muted=&quot;false&quot; name=&quot;28&quot; resource=&quot;3e4e3fef&quot; slideId=&quot;{186889EB-178C-4E44-A1F2-3CBE226BABCA}&quot; startTime=&quot;0&quot; stepIndex=&quot;0&quot; volume=&quot;1&quot;&gt;&#10;        &lt;audio channels=&quot;1&quot; format=&quot;fltp&quot; sampleRate=&quot;16000&quot;/&gt;&#10;      &lt;/audioTrack&gt;&#10;      &lt;audioTrack muted=&quot;false&quot; name=&quot;29&quot; resource=&quot;ba7535e8&quot; slideId=&quot;{6FD2D375-587C-4725-848A-16FA1B120774}&quot; startTime=&quot;0&quot; stepIndex=&quot;0&quot; volume=&quot;1&quot;&gt;&#10;        &lt;audio channels=&quot;1&quot; format=&quot;fltp&quot; sampleRate=&quot;16000&quot;/&gt;&#10;      &lt;/audioTrack&gt;&#10;      &lt;audioTrack muted=&quot;false&quot; name=&quot;30&quot; resource=&quot;c0c29f9b&quot; slideId=&quot;{5FAEFE4C-8779-4102-B9A1-92219C4B9C06}&quot; startTime=&quot;0&quot; stepIndex=&quot;0&quot; volume=&quot;1&quot;&gt;&#10;        &lt;audio channels=&quot;1&quot; format=&quot;fltp&quot; sampleRate=&quot;16000&quot;/&gt;&#10;      &lt;/audioTrack&gt;&#10;      &lt;audioTrack muted=&quot;false&quot; name=&quot;31&quot; resource=&quot;02ba0e33&quot; slideId=&quot;{D3A8D583-82DB-42CC-B5FD-F2C334DAF492}&quot; startTime=&quot;0&quot; stepIndex=&quot;0&quot; volume=&quot;1&quot;&gt;&#10;        &lt;audio channels=&quot;1&quot; format=&quot;fltp&quot; sampleRate=&quot;16000&quot;/&gt;&#10;      &lt;/audioTrack&gt;&#10;      &lt;audioTrack muted=&quot;false&quot; name=&quot;32&quot; resource=&quot;fbe7ee9c&quot; slideId=&quot;{18FA21CF-6AFC-47E4-A2EA-7FB1A8B89F9F}&quot; startTime=&quot;0&quot; stepIndex=&quot;0&quot; volume=&quot;1&quot;&gt;&#10;        &lt;audio channels=&quot;1&quot; format=&quot;fltp&quot; sampleRate=&quot;16000&quot;/&gt;&#10;      &lt;/audioTrack&gt;&#10;      &lt;audioTrack muted=&quot;false&quot; name=&quot;33&quot; resource=&quot;ea655b1f&quot; slideId=&quot;{F55F5EAF-ADB3-4DE6-A07D-A1875189991C}&quot; startTime=&quot;0&quot; stepIndex=&quot;0&quot; volume=&quot;1&quot;&gt;&#10;        &lt;audio channels=&quot;1&quot; format=&quot;fltp&quot; sampleRate=&quot;16000&quot;/&gt;&#10;      &lt;/audioTrack&gt;&#10;      &lt;audioTrack muted=&quot;false&quot; name=&quot;34&quot; resource=&quot;cce78877&quot; slideId=&quot;{15FB94A1-B7D0-4672-A78C-B01E021A46E9}&quot; startTime=&quot;0&quot; stepIndex=&quot;0&quot; volume=&quot;1&quot;&gt;&#10;        &lt;audio channels=&quot;1&quot; format=&quot;fltp&quot; sampleRate=&quot;16000&quot;/&gt;&#10;      &lt;/audioTrack&gt;&#10;      &lt;audioTrack muted=&quot;false&quot; name=&quot;Document1 1&quot; resource=&quot;a52ed1d6&quot; slideId=&quot;{8A65B281-BBD1-4B0A-B40A-8E3B1F18BB66}&quot; startTime=&quot;0&quot; stepIndex=&quot;0&quot; volume=&quot;1&quot;&gt;&#10;        &lt;audio channels=&quot;1&quot; format=&quot;fltp&quot; sampleRate=&quot;16000&quot;/&gt;&#10;      &lt;/audioTrack&gt;&#10;    &lt;/audioTracks&gt;&#10;    &lt;videoTracks/&gt;&#10;  &lt;/narration&gt;&#10;&#10;&lt;/presentation2&gt;&#10;"/>
</p:tagLst>
</file>

<file path=ppt/tags/tag10.xml><?xml version="1.0" encoding="utf-8"?>
<p:tagLst xmlns:a="http://schemas.openxmlformats.org/drawingml/2006/main" xmlns:r="http://schemas.openxmlformats.org/officeDocument/2006/relationships" xmlns:p="http://schemas.openxmlformats.org/presentationml/2006/main">
  <p:tag name="GENSWF_ADVANCE_TIME" val="62.460"/>
  <p:tag name="ISPRING_CUSTOM_TIMING_USED" val="1"/>
  <p:tag name="ISPRING_SLIDE_ID_2" val="{30A012EA-EB97-41F1-B6E0-F0A384892516}"/>
</p:tagLst>
</file>

<file path=ppt/tags/tag11.xml><?xml version="1.0" encoding="utf-8"?>
<p:tagLst xmlns:a="http://schemas.openxmlformats.org/drawingml/2006/main" xmlns:r="http://schemas.openxmlformats.org/officeDocument/2006/relationships" xmlns:p="http://schemas.openxmlformats.org/presentationml/2006/main">
  <p:tag name="GENSWF_ADVANCE_TIME" val="56.484"/>
  <p:tag name="ISPRING_CUSTOM_TIMING_USED" val="1"/>
  <p:tag name="ISPRING_SLIDE_ID_2" val="{CFC49B42-F38E-4665-9BD1-B5144CEC34AB}"/>
</p:tagLst>
</file>

<file path=ppt/tags/tag12.xml><?xml version="1.0" encoding="utf-8"?>
<p:tagLst xmlns:a="http://schemas.openxmlformats.org/drawingml/2006/main" xmlns:r="http://schemas.openxmlformats.org/officeDocument/2006/relationships" xmlns:p="http://schemas.openxmlformats.org/presentationml/2006/main">
  <p:tag name="GENSWF_ADVANCE_TIME" val="8.388"/>
  <p:tag name="ISPRING_CUSTOM_TIMING_USED" val="1"/>
  <p:tag name="ISPRING_SLIDE_ID_2" val="{B35211D1-8147-4E3D-9C5D-CDA0A1BAAC19}"/>
</p:tagLst>
</file>

<file path=ppt/tags/tag13.xml><?xml version="1.0" encoding="utf-8"?>
<p:tagLst xmlns:a="http://schemas.openxmlformats.org/drawingml/2006/main" xmlns:r="http://schemas.openxmlformats.org/officeDocument/2006/relationships" xmlns:p="http://schemas.openxmlformats.org/presentationml/2006/main">
  <p:tag name="GENSWF_ADVANCE_TIME" val="43.992"/>
  <p:tag name="ISPRING_CUSTOM_TIMING_USED" val="1"/>
  <p:tag name="ISPRING_SLIDE_ID_2" val="{6468FCBD-BE19-4CD4-861D-D0A27D588656}"/>
</p:tagLst>
</file>

<file path=ppt/tags/tag14.xml><?xml version="1.0" encoding="utf-8"?>
<p:tagLst xmlns:a="http://schemas.openxmlformats.org/drawingml/2006/main" xmlns:r="http://schemas.openxmlformats.org/officeDocument/2006/relationships" xmlns:p="http://schemas.openxmlformats.org/presentationml/2006/main">
  <p:tag name="GENSWF_ADVANCE_TIME" val="44.460"/>
  <p:tag name="ISPRING_CUSTOM_TIMING_USED" val="1"/>
  <p:tag name="ISPRING_SLIDE_ID_2" val="{4FD2B291-A97E-4AE7-851F-0AE3877A5EB4}"/>
</p:tagLst>
</file>

<file path=ppt/tags/tag15.xml><?xml version="1.0" encoding="utf-8"?>
<p:tagLst xmlns:a="http://schemas.openxmlformats.org/drawingml/2006/main" xmlns:r="http://schemas.openxmlformats.org/officeDocument/2006/relationships" xmlns:p="http://schemas.openxmlformats.org/presentationml/2006/main">
  <p:tag name="GENSWF_ADVANCE_TIME" val="50.868"/>
  <p:tag name="ISPRING_CUSTOM_TIMING_USED" val="1"/>
  <p:tag name="ISPRING_SLIDE_ID_2" val="{1943B13D-0B55-426C-B34E-1DB72F3C3260}"/>
</p:tagLst>
</file>

<file path=ppt/tags/tag16.xml><?xml version="1.0" encoding="utf-8"?>
<p:tagLst xmlns:a="http://schemas.openxmlformats.org/drawingml/2006/main" xmlns:r="http://schemas.openxmlformats.org/officeDocument/2006/relationships" xmlns:p="http://schemas.openxmlformats.org/presentationml/2006/main">
  <p:tag name="GENSWF_ADVANCE_TIME" val="73.980"/>
  <p:tag name="ISPRING_CUSTOM_TIMING_USED" val="1"/>
  <p:tag name="ISPRING_SLIDE_ID_2" val="{D0277A8A-551A-4B80-87E5-EE6A02DAC18C}"/>
</p:tagLst>
</file>

<file path=ppt/tags/tag17.xml><?xml version="1.0" encoding="utf-8"?>
<p:tagLst xmlns:a="http://schemas.openxmlformats.org/drawingml/2006/main" xmlns:r="http://schemas.openxmlformats.org/officeDocument/2006/relationships" xmlns:p="http://schemas.openxmlformats.org/presentationml/2006/main">
  <p:tag name="GENSWF_ADVANCE_TIME" val="59.076"/>
  <p:tag name="ISPRING_CUSTOM_TIMING_USED" val="1"/>
  <p:tag name="ISPRING_SLIDE_ID_2" val="{3C7CA1FB-C454-4EE9-A144-AD0AD49A1ED9}"/>
</p:tagLst>
</file>

<file path=ppt/tags/tag18.xml><?xml version="1.0" encoding="utf-8"?>
<p:tagLst xmlns:a="http://schemas.openxmlformats.org/drawingml/2006/main" xmlns:r="http://schemas.openxmlformats.org/officeDocument/2006/relationships" xmlns:p="http://schemas.openxmlformats.org/presentationml/2006/main">
  <p:tag name="GENSWF_ADVANCE_TIME" val="66.636"/>
  <p:tag name="ISPRING_CUSTOM_TIMING_USED" val="1"/>
  <p:tag name="ISPRING_SLIDE_ID_2" val="{5B00978C-B72E-428C-AA06-94631CBF19D8}"/>
</p:tagLst>
</file>

<file path=ppt/tags/tag19.xml><?xml version="1.0" encoding="utf-8"?>
<p:tagLst xmlns:a="http://schemas.openxmlformats.org/drawingml/2006/main" xmlns:r="http://schemas.openxmlformats.org/officeDocument/2006/relationships" xmlns:p="http://schemas.openxmlformats.org/presentationml/2006/main">
  <p:tag name="GENSWF_ADVANCE_TIME" val="16.344"/>
  <p:tag name="ISPRING_CUSTOM_TIMING_USED" val="1"/>
  <p:tag name="ISPRING_SLIDE_ID_2" val="{36E681AB-CF1E-433D-9BFE-C1F5526C84EB}"/>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372"/>
  <p:tag name="ISPRING_SLIDE_ID_2" val="{C132A997-CD92-4DE9-A33B-349AC38A7215}"/>
</p:tagLst>
</file>

<file path=ppt/tags/tag20.xml><?xml version="1.0" encoding="utf-8"?>
<p:tagLst xmlns:a="http://schemas.openxmlformats.org/drawingml/2006/main" xmlns:r="http://schemas.openxmlformats.org/officeDocument/2006/relationships" xmlns:p="http://schemas.openxmlformats.org/presentationml/2006/main">
  <p:tag name="GENSWF_ADVANCE_TIME" val="87.804"/>
  <p:tag name="ISPRING_CUSTOM_TIMING_USED" val="1"/>
  <p:tag name="ISPRING_SLIDE_ID_2" val="{F34351CE-32FE-4F3B-AD62-D1AD237951E4}"/>
</p:tagLst>
</file>

<file path=ppt/tags/tag21.xml><?xml version="1.0" encoding="utf-8"?>
<p:tagLst xmlns:a="http://schemas.openxmlformats.org/drawingml/2006/main" xmlns:r="http://schemas.openxmlformats.org/officeDocument/2006/relationships" xmlns:p="http://schemas.openxmlformats.org/presentationml/2006/main">
  <p:tag name="GENSWF_ADVANCE_TIME" val="43.596"/>
  <p:tag name="ISPRING_CUSTOM_TIMING_USED" val="1"/>
  <p:tag name="ISPRING_SLIDE_ID_2" val="{26C36CD9-09CE-4515-A684-6250D709A564}"/>
</p:tagLst>
</file>

<file path=ppt/tags/tag22.xml><?xml version="1.0" encoding="utf-8"?>
<p:tagLst xmlns:a="http://schemas.openxmlformats.org/drawingml/2006/main" xmlns:r="http://schemas.openxmlformats.org/officeDocument/2006/relationships" xmlns:p="http://schemas.openxmlformats.org/presentationml/2006/main">
  <p:tag name="GENSWF_ADVANCE_TIME" val="42.696"/>
  <p:tag name="ISPRING_CUSTOM_TIMING_USED" val="1"/>
  <p:tag name="ISPRING_SLIDE_ID_2" val="{74E06BE1-15DF-4925-A797-78B0829BC237}"/>
</p:tagLst>
</file>

<file path=ppt/tags/tag23.xml><?xml version="1.0" encoding="utf-8"?>
<p:tagLst xmlns:a="http://schemas.openxmlformats.org/drawingml/2006/main" xmlns:r="http://schemas.openxmlformats.org/officeDocument/2006/relationships" xmlns:p="http://schemas.openxmlformats.org/presentationml/2006/main">
  <p:tag name="GENSWF_ADVANCE_TIME" val="43.050"/>
  <p:tag name="ISPRING_CUSTOM_TIMING_USED" val="1"/>
  <p:tag name="ISPRING_SLIDE_ID_2" val="{A4DB591A-4348-4C5A-AA90-6A305AB881B1}"/>
</p:tagLst>
</file>

<file path=ppt/tags/tag24.xml><?xml version="1.0" encoding="utf-8"?>
<p:tagLst xmlns:a="http://schemas.openxmlformats.org/drawingml/2006/main" xmlns:r="http://schemas.openxmlformats.org/officeDocument/2006/relationships" xmlns:p="http://schemas.openxmlformats.org/presentationml/2006/main">
  <p:tag name="GENSWF_ADVANCE_TIME" val="99.756"/>
  <p:tag name="TIMING" val="|0.001"/>
  <p:tag name="ISPRING_CUSTOM_TIMING_USED" val="1"/>
  <p:tag name="ISPRING_SLIDE_ID_2" val="{B3E89931-746D-483D-95CC-55AA3452BDDC}"/>
</p:tagLst>
</file>

<file path=ppt/tags/tag25.xml><?xml version="1.0" encoding="utf-8"?>
<p:tagLst xmlns:a="http://schemas.openxmlformats.org/drawingml/2006/main" xmlns:r="http://schemas.openxmlformats.org/officeDocument/2006/relationships" xmlns:p="http://schemas.openxmlformats.org/presentationml/2006/main">
  <p:tag name="GENSWF_ADVANCE_TIME" val="21.632"/>
  <p:tag name="ISPRING_CUSTOM_TIMING_USED" val="1"/>
  <p:tag name="ISPRING_SLIDE_ID_2" val="{EDECF8A3-341D-4AAA-BC0C-47F031FD7A4F}"/>
</p:tagLst>
</file>

<file path=ppt/tags/tag26.xml><?xml version="1.0" encoding="utf-8"?>
<p:tagLst xmlns:a="http://schemas.openxmlformats.org/drawingml/2006/main" xmlns:r="http://schemas.openxmlformats.org/officeDocument/2006/relationships" xmlns:p="http://schemas.openxmlformats.org/presentationml/2006/main">
  <p:tag name="GENSWF_ADVANCE_TIME" val="43.648"/>
  <p:tag name="ISPRING_CUSTOM_TIMING_USED" val="1"/>
  <p:tag name="ISPRING_SLIDE_ID_2" val="{E2CF7F23-8D3F-4831-8F49-520291AC5BF5}"/>
</p:tagLst>
</file>

<file path=ppt/tags/tag27.xml><?xml version="1.0" encoding="utf-8"?>
<p:tagLst xmlns:a="http://schemas.openxmlformats.org/drawingml/2006/main" xmlns:r="http://schemas.openxmlformats.org/officeDocument/2006/relationships" xmlns:p="http://schemas.openxmlformats.org/presentationml/2006/main">
  <p:tag name="GENSWF_ADVANCE_TIME" val="50.838"/>
  <p:tag name="ISPRING_CUSTOM_TIMING_USED" val="1"/>
  <p:tag name="ISPRING_SLIDE_ID_2" val="{A93D1BAE-3BF6-4700-BA0A-77109E5E0F90}"/>
</p:tagLst>
</file>

<file path=ppt/tags/tag28.xml><?xml version="1.0" encoding="utf-8"?>
<p:tagLst xmlns:a="http://schemas.openxmlformats.org/drawingml/2006/main" xmlns:r="http://schemas.openxmlformats.org/officeDocument/2006/relationships" xmlns:p="http://schemas.openxmlformats.org/presentationml/2006/main">
  <p:tag name="GENSWF_ADVANCE_TIME" val="88.959"/>
  <p:tag name="ISPRING_CUSTOM_TIMING_USED" val="1"/>
  <p:tag name="ISPRING_SLIDE_ID_2" val="{89C73ED4-E35C-4D27-8845-B754192DF6BC}"/>
</p:tagLst>
</file>

<file path=ppt/tags/tag29.xml><?xml version="1.0" encoding="utf-8"?>
<p:tagLst xmlns:a="http://schemas.openxmlformats.org/drawingml/2006/main" xmlns:r="http://schemas.openxmlformats.org/officeDocument/2006/relationships" xmlns:p="http://schemas.openxmlformats.org/presentationml/2006/main">
  <p:tag name="GENSWF_ADVANCE_TIME" val="94.230"/>
  <p:tag name="ISPRING_CUSTOM_TIMING_USED" val="1"/>
  <p:tag name="ISPRING_SLIDE_ID_2" val="{12502F9E-1181-4053-A6C2-91FB9403FB4D}"/>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372"/>
  <p:tag name="ISPRING_SLIDE_ID_2" val="{41115AB3-C57A-45CC-92B5-D42CB43F615B}"/>
</p:tagLst>
</file>

<file path=ppt/tags/tag30.xml><?xml version="1.0" encoding="utf-8"?>
<p:tagLst xmlns:a="http://schemas.openxmlformats.org/drawingml/2006/main" xmlns:r="http://schemas.openxmlformats.org/officeDocument/2006/relationships" xmlns:p="http://schemas.openxmlformats.org/presentationml/2006/main">
  <p:tag name="GENSWF_ADVANCE_TIME" val="52.075"/>
  <p:tag name="ISPRING_CUSTOM_TIMING_USED" val="1"/>
  <p:tag name="ISPRING_SLIDE_ID_2" val="{290670B9-6C71-4072-BCE5-EC83D62C1004}"/>
</p:tagLst>
</file>

<file path=ppt/tags/tag31.xml><?xml version="1.0" encoding="utf-8"?>
<p:tagLst xmlns:a="http://schemas.openxmlformats.org/drawingml/2006/main" xmlns:r="http://schemas.openxmlformats.org/officeDocument/2006/relationships" xmlns:p="http://schemas.openxmlformats.org/presentationml/2006/main">
  <p:tag name="GENSWF_ADVANCE_TIME" val="56.129"/>
  <p:tag name="TIMING" val="|0.001"/>
  <p:tag name="ISPRING_CUSTOM_TIMING_USED" val="1"/>
  <p:tag name="ISPRING_SLIDE_ID_2" val="{CFBBA077-FE88-4958-ACE1-0413D06B214F}"/>
</p:tagLst>
</file>

<file path=ppt/tags/tag32.xml><?xml version="1.0" encoding="utf-8"?>
<p:tagLst xmlns:a="http://schemas.openxmlformats.org/drawingml/2006/main" xmlns:r="http://schemas.openxmlformats.org/officeDocument/2006/relationships" xmlns:p="http://schemas.openxmlformats.org/presentationml/2006/main">
  <p:tag name="GENSWF_ADVANCE_TIME" val="118.336"/>
  <p:tag name="ISPRING_CUSTOM_TIMING_USED" val="1"/>
  <p:tag name="ISPRING_SLIDE_ID_2" val="{063FF88D-CAF9-4414-8CEE-6E9103A4C7CD}"/>
</p:tagLst>
</file>

<file path=ppt/tags/tag33.xml><?xml version="1.0" encoding="utf-8"?>
<p:tagLst xmlns:a="http://schemas.openxmlformats.org/drawingml/2006/main" xmlns:r="http://schemas.openxmlformats.org/officeDocument/2006/relationships" xmlns:p="http://schemas.openxmlformats.org/presentationml/2006/main">
  <p:tag name="GENSWF_ADVANCE_TIME" val="38.165"/>
  <p:tag name="ISPRING_CUSTOM_TIMING_USED" val="1"/>
  <p:tag name="ISPRING_SLIDE_ID_2" val="{EBCC1241-7435-4B86-9D3C-200D64ED3195}"/>
</p:tagLst>
</file>

<file path=ppt/tags/tag34.xml><?xml version="1.0" encoding="utf-8"?>
<p:tagLst xmlns:a="http://schemas.openxmlformats.org/drawingml/2006/main" xmlns:r="http://schemas.openxmlformats.org/officeDocument/2006/relationships" xmlns:p="http://schemas.openxmlformats.org/presentationml/2006/main">
  <p:tag name="GENSWF_ADVANCE_TIME" val="14.808"/>
  <p:tag name="ISPRING_CUSTOM_TIMING_USED" val="1"/>
  <p:tag name="ISPRING_SLIDE_ID_2" val="{88F4A4CD-7D72-4C97-9B09-2DBA985ED1F7}"/>
</p:tagLst>
</file>

<file path=ppt/tags/tag35.xml><?xml version="1.0" encoding="utf-8"?>
<p:tagLst xmlns:a="http://schemas.openxmlformats.org/drawingml/2006/main" xmlns:r="http://schemas.openxmlformats.org/officeDocument/2006/relationships" xmlns:p="http://schemas.openxmlformats.org/presentationml/2006/main">
  <p:tag name="GENSWF_ADVANCE_TIME" val="57.708"/>
  <p:tag name="ISPRING_CUSTOM_TIMING_USED" val="1"/>
  <p:tag name="ISPRING_SLIDE_ID_2" val="{72E58B0B-B1AB-4D24-9B73-758C737D3719}"/>
</p:tagLst>
</file>

<file path=ppt/tags/tag36.xml><?xml version="1.0" encoding="utf-8"?>
<p:tagLst xmlns:a="http://schemas.openxmlformats.org/drawingml/2006/main" xmlns:r="http://schemas.openxmlformats.org/officeDocument/2006/relationships" xmlns:p="http://schemas.openxmlformats.org/presentationml/2006/main">
  <p:tag name="GENSWF_ADVANCE_TIME" val="79.668"/>
  <p:tag name="ISPRING_CUSTOM_TIMING_USED" val="1"/>
  <p:tag name="ISPRING_SLIDE_ID_2" val="{C6F54731-1197-49A4-8FB5-838D01A6416D}"/>
</p:tagLst>
</file>

<file path=ppt/tags/tag37.xml><?xml version="1.0" encoding="utf-8"?>
<p:tagLst xmlns:a="http://schemas.openxmlformats.org/drawingml/2006/main" xmlns:r="http://schemas.openxmlformats.org/officeDocument/2006/relationships" xmlns:p="http://schemas.openxmlformats.org/presentationml/2006/main">
  <p:tag name="GENSWF_ADVANCE_TIME" val="28.476"/>
  <p:tag name="ISPRING_CUSTOM_TIMING_USED" val="1"/>
  <p:tag name="ISPRING_SLIDE_ID_2" val="{0A45723E-99D0-4764-9261-F65B77B69D6B}"/>
</p:tagLst>
</file>

<file path=ppt/tags/tag38.xml><?xml version="1.0" encoding="utf-8"?>
<p:tagLst xmlns:a="http://schemas.openxmlformats.org/drawingml/2006/main" xmlns:r="http://schemas.openxmlformats.org/officeDocument/2006/relationships" xmlns:p="http://schemas.openxmlformats.org/presentationml/2006/main">
  <p:tag name="GENSWF_ADVANCE_TIME" val="21.708"/>
  <p:tag name="ISPRING_CUSTOM_TIMING_USED" val="1"/>
  <p:tag name="ISPRING_SLIDE_ID_2" val="{580A191D-1E55-491E-8580-EE2AE4931A3A}"/>
</p:tagLst>
</file>

<file path=ppt/tags/tag39.xml><?xml version="1.0" encoding="utf-8"?>
<p:tagLst xmlns:a="http://schemas.openxmlformats.org/drawingml/2006/main" xmlns:r="http://schemas.openxmlformats.org/officeDocument/2006/relationships" xmlns:p="http://schemas.openxmlformats.org/presentationml/2006/main">
  <p:tag name="GENSWF_ADVANCE_TIME" val="77.148"/>
  <p:tag name="ISPRING_CUSTOM_TIMING_USED" val="1"/>
  <p:tag name="ISPRING_SLIDE_ID_2" val="{83F518E2-2201-4378-9547-B9BEFA82901F}"/>
</p:tagLst>
</file>

<file path=ppt/tags/tag4.xml><?xml version="1.0" encoding="utf-8"?>
<p:tagLst xmlns:a="http://schemas.openxmlformats.org/drawingml/2006/main" xmlns:r="http://schemas.openxmlformats.org/officeDocument/2006/relationships" xmlns:p="http://schemas.openxmlformats.org/presentationml/2006/main">
  <p:tag name="ISPRING_SLIDE_SCENARIO_PROPERTIES" val="&lt;ScenarioProperties&gt;&lt;passAction&gt;&lt;action&gt;3&lt;/action&gt;&lt;/passAction&gt;&lt;failAction&gt;&lt;action&gt;3&lt;/action&gt;&lt;/failAction&gt;&lt;viewSlidesPolicy&gt;0&lt;/viewSlidesPolicy&gt;&lt;allowInterrupt&gt;1&lt;/allowInterrupt&gt;&lt;/ScenarioProperties&gt;&#10;"/>
  <p:tag name="GENSWF_ADVANCE_TIME" val="18.280"/>
  <p:tag name="ISPRING_CUSTOM_TIMING_USED" val="1"/>
  <p:tag name="ISPRING_SLIDE_ID_2" val="{D082E0FE-0564-47CE-92FF-B943DBEE534E}"/>
</p:tagLst>
</file>

<file path=ppt/tags/tag40.xml><?xml version="1.0" encoding="utf-8"?>
<p:tagLst xmlns:a="http://schemas.openxmlformats.org/drawingml/2006/main" xmlns:r="http://schemas.openxmlformats.org/officeDocument/2006/relationships" xmlns:p="http://schemas.openxmlformats.org/presentationml/2006/main">
  <p:tag name="GENSWF_ADVANCE_TIME" val="35.964"/>
  <p:tag name="ISPRING_CUSTOM_TIMING_USED" val="1"/>
  <p:tag name="ISPRING_SLIDE_ID_2" val="{6A6D6E6A-6AB6-4786-9AE9-91F29AE31AB7}"/>
</p:tagLst>
</file>

<file path=ppt/tags/tag41.xml><?xml version="1.0" encoding="utf-8"?>
<p:tagLst xmlns:a="http://schemas.openxmlformats.org/drawingml/2006/main" xmlns:r="http://schemas.openxmlformats.org/officeDocument/2006/relationships" xmlns:p="http://schemas.openxmlformats.org/presentationml/2006/main">
  <p:tag name="GENSWF_ADVANCE_TIME" val="62.496"/>
  <p:tag name="ISPRING_CUSTOM_TIMING_USED" val="1"/>
  <p:tag name="ISPRING_SLIDE_ID_2" val="{D9803FAE-45DA-4502-BA6C-8171C9998D2D}"/>
</p:tagLst>
</file>

<file path=ppt/tags/tag42.xml><?xml version="1.0" encoding="utf-8"?>
<p:tagLst xmlns:a="http://schemas.openxmlformats.org/drawingml/2006/main" xmlns:r="http://schemas.openxmlformats.org/officeDocument/2006/relationships" xmlns:p="http://schemas.openxmlformats.org/presentationml/2006/main">
  <p:tag name="GENSWF_ADVANCE_TIME" val="59.832"/>
  <p:tag name="ISPRING_CUSTOM_TIMING_USED" val="1"/>
  <p:tag name="ISPRING_SLIDE_ID_2" val="{8268D8C4-9843-429C-AA0F-7CD97EFC2D36}"/>
</p:tagLst>
</file>

<file path=ppt/tags/tag43.xml><?xml version="1.0" encoding="utf-8"?>
<p:tagLst xmlns:a="http://schemas.openxmlformats.org/drawingml/2006/main" xmlns:r="http://schemas.openxmlformats.org/officeDocument/2006/relationships" xmlns:p="http://schemas.openxmlformats.org/presentationml/2006/main">
  <p:tag name="GENSWF_ADVANCE_TIME" val="67.500"/>
  <p:tag name="ISPRING_CUSTOM_TIMING_USED" val="1"/>
  <p:tag name="ISPRING_SLIDE_ID_2" val="{F507F4FB-B3B6-4FB9-8CC7-E26C3F25EA1F}"/>
</p:tagLst>
</file>

<file path=ppt/tags/tag44.xml><?xml version="1.0" encoding="utf-8"?>
<p:tagLst xmlns:a="http://schemas.openxmlformats.org/drawingml/2006/main" xmlns:r="http://schemas.openxmlformats.org/officeDocument/2006/relationships" xmlns:p="http://schemas.openxmlformats.org/presentationml/2006/main">
  <p:tag name="GENSWF_ADVANCE_TIME" val="68.688"/>
  <p:tag name="ISPRING_CUSTOM_TIMING_USED" val="1"/>
  <p:tag name="ISPRING_SLIDE_ID_2" val="{186889EB-178C-4E44-A1F2-3CBE226BABCA}"/>
</p:tagLst>
</file>

<file path=ppt/tags/tag45.xml><?xml version="1.0" encoding="utf-8"?>
<p:tagLst xmlns:a="http://schemas.openxmlformats.org/drawingml/2006/main" xmlns:r="http://schemas.openxmlformats.org/officeDocument/2006/relationships" xmlns:p="http://schemas.openxmlformats.org/presentationml/2006/main">
  <p:tag name="GENSWF_ADVANCE_TIME" val="84.420"/>
  <p:tag name="ISPRING_CUSTOM_TIMING_USED" val="1"/>
  <p:tag name="ISPRING_SLIDE_ID_2" val="{6FD2D375-587C-4725-848A-16FA1B120774}"/>
</p:tagLst>
</file>

<file path=ppt/tags/tag46.xml><?xml version="1.0" encoding="utf-8"?>
<p:tagLst xmlns:a="http://schemas.openxmlformats.org/drawingml/2006/main" xmlns:r="http://schemas.openxmlformats.org/officeDocument/2006/relationships" xmlns:p="http://schemas.openxmlformats.org/presentationml/2006/main">
  <p:tag name="GENSWF_ADVANCE_TIME" val="90.000"/>
  <p:tag name="ISPRING_CUSTOM_TIMING_USED" val="1"/>
  <p:tag name="ISPRING_SLIDE_ID_2" val="{5FAEFE4C-8779-4102-B9A1-92219C4B9C06}"/>
</p:tagLst>
</file>

<file path=ppt/tags/tag47.xml><?xml version="1.0" encoding="utf-8"?>
<p:tagLst xmlns:a="http://schemas.openxmlformats.org/drawingml/2006/main" xmlns:r="http://schemas.openxmlformats.org/officeDocument/2006/relationships" xmlns:p="http://schemas.openxmlformats.org/presentationml/2006/main">
  <p:tag name="GENSWF_ADVANCE_TIME" val="31.284"/>
  <p:tag name="ISPRING_CUSTOM_TIMING_USED" val="1"/>
  <p:tag name="ISPRING_SLIDE_ID_2" val="{D3A8D583-82DB-42CC-B5FD-F2C334DAF492}"/>
</p:tagLst>
</file>

<file path=ppt/tags/tag48.xml><?xml version="1.0" encoding="utf-8"?>
<p:tagLst xmlns:a="http://schemas.openxmlformats.org/drawingml/2006/main" xmlns:r="http://schemas.openxmlformats.org/officeDocument/2006/relationships" xmlns:p="http://schemas.openxmlformats.org/presentationml/2006/main">
  <p:tag name="GENSWF_ADVANCE_TIME" val="64.404"/>
  <p:tag name="ISPRING_CUSTOM_TIMING_USED" val="1"/>
  <p:tag name="ISPRING_SLIDE_ID_2" val="{18FA21CF-6AFC-47E4-A2EA-7FB1A8B89F9F}"/>
</p:tagLst>
</file>

<file path=ppt/tags/tag49.xml><?xml version="1.0" encoding="utf-8"?>
<p:tagLst xmlns:a="http://schemas.openxmlformats.org/drawingml/2006/main" xmlns:r="http://schemas.openxmlformats.org/officeDocument/2006/relationships" xmlns:p="http://schemas.openxmlformats.org/presentationml/2006/main">
  <p:tag name="GENSWF_ADVANCE_TIME" val="77.112"/>
  <p:tag name="ISPRING_CUSTOM_TIMING_USED" val="1"/>
  <p:tag name="ISPRING_SLIDE_ID_2" val="{F55F5EAF-ADB3-4DE6-A07D-A1875189991C}"/>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TIMING" val="|0.001|0.5|0.5"/>
  <p:tag name="GENSWF_ADVANCE_TIME" val="79.543"/>
  <p:tag name="ISPRING_SLIDE_ID_2" val="{AC87507B-53D5-4101-AC84-940BF238B3DD}"/>
</p:tagLst>
</file>

<file path=ppt/tags/tag5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67.716"/>
  <p:tag name="ISPRING_SLIDE_ID_2" val="{15FB94A1-B7D0-4672-A78C-B01E021A46E9}"/>
</p:tagLst>
</file>

<file path=ppt/tags/tag5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58.140"/>
  <p:tag name="ISPRING_SLIDE_ID_2" val="{8A65B281-BBD1-4B0A-B40A-8E3B1F18BB66}"/>
</p:tagLst>
</file>

<file path=ppt/tags/tag52.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B2FD9FC1-81B4-4E34-8636-A0F10B38A160}"/>
</p:tagLst>
</file>

<file path=ppt/tags/tag6.xml><?xml version="1.0" encoding="utf-8"?>
<p:tagLst xmlns:a="http://schemas.openxmlformats.org/drawingml/2006/main" xmlns:r="http://schemas.openxmlformats.org/officeDocument/2006/relationships" xmlns:p="http://schemas.openxmlformats.org/presentationml/2006/main">
  <p:tag name="GENSWF_ADVANCE_TIME" val="30.312"/>
  <p:tag name="ISPRING_CUSTOM_TIMING_USED" val="1"/>
  <p:tag name="ISPRING_SLIDE_ID_2" val="{D7E5319E-AFD5-4378-87CB-073CD71A2C72}"/>
</p:tagLst>
</file>

<file path=ppt/tags/tag7.xml><?xml version="1.0" encoding="utf-8"?>
<p:tagLst xmlns:a="http://schemas.openxmlformats.org/drawingml/2006/main" xmlns:r="http://schemas.openxmlformats.org/officeDocument/2006/relationships" xmlns:p="http://schemas.openxmlformats.org/presentationml/2006/main">
  <p:tag name="GENSWF_ADVANCE_TIME" val="24.516"/>
  <p:tag name="ISPRING_CUSTOM_TIMING_USED" val="1"/>
  <p:tag name="ISPRING_SLIDE_ID_2" val="{1AF0983A-B834-4E4A-86F8-704EBA7D7137}"/>
</p:tagLst>
</file>

<file path=ppt/tags/tag8.xml><?xml version="1.0" encoding="utf-8"?>
<p:tagLst xmlns:a="http://schemas.openxmlformats.org/drawingml/2006/main" xmlns:r="http://schemas.openxmlformats.org/officeDocument/2006/relationships" xmlns:p="http://schemas.openxmlformats.org/presentationml/2006/main">
  <p:tag name="GENSWF_ADVANCE_TIME" val="43.200"/>
  <p:tag name="ISPRING_CUSTOM_TIMING_USED" val="1"/>
  <p:tag name="ISPRING_SLIDE_ID_2" val="{4B106E5E-BA82-4918-9D16-6BEE1228E3CF}"/>
</p:tagLst>
</file>

<file path=ppt/tags/tag9.xml><?xml version="1.0" encoding="utf-8"?>
<p:tagLst xmlns:a="http://schemas.openxmlformats.org/drawingml/2006/main" xmlns:r="http://schemas.openxmlformats.org/officeDocument/2006/relationships" xmlns:p="http://schemas.openxmlformats.org/presentationml/2006/main">
  <p:tag name="GENSWF_ADVANCE_TIME" val="46.044"/>
  <p:tag name="ISPRING_CUSTOM_TIMING_USED" val="1"/>
  <p:tag name="ISPRING_SLIDE_ID_2" val="{33FF0C38-8181-4CD7-896A-81C0A3B1A06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7620</TotalTime>
  <Words>4770</Words>
  <Application>Microsoft Office PowerPoint</Application>
  <PresentationFormat>Widescreen</PresentationFormat>
  <Paragraphs>677</Paragraphs>
  <Slides>51</Slides>
  <Notes>51</Notes>
  <HiddenSlides>0</HiddenSlides>
  <MMClips>11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51</vt:i4>
      </vt:variant>
    </vt:vector>
  </HeadingPairs>
  <TitlesOfParts>
    <vt:vector size="60" baseType="lpstr">
      <vt:lpstr>Arial</vt:lpstr>
      <vt:lpstr>Calibri</vt:lpstr>
      <vt:lpstr>Calibri Light</vt:lpstr>
      <vt:lpstr>Courier New</vt:lpstr>
      <vt:lpstr>Helvetica</vt:lpstr>
      <vt:lpstr>inherit</vt:lpstr>
      <vt:lpstr>Marcellus</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 Henry</dc:creator>
  <cp:lastModifiedBy>Richard Ross</cp:lastModifiedBy>
  <cp:revision>83</cp:revision>
  <dcterms:created xsi:type="dcterms:W3CDTF">2019-10-03T11:23:39Z</dcterms:created>
  <dcterms:modified xsi:type="dcterms:W3CDTF">2023-09-19T13:23:25Z</dcterms:modified>
</cp:coreProperties>
</file>