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336" r:id="rId2"/>
    <p:sldId id="321" r:id="rId3"/>
    <p:sldId id="322" r:id="rId4"/>
    <p:sldId id="323" r:id="rId5"/>
    <p:sldId id="324" r:id="rId6"/>
    <p:sldId id="266" r:id="rId7"/>
    <p:sldId id="327" r:id="rId8"/>
    <p:sldId id="337" r:id="rId9"/>
    <p:sldId id="338" r:id="rId10"/>
    <p:sldId id="339" r:id="rId11"/>
    <p:sldId id="340" r:id="rId12"/>
    <p:sldId id="34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31" autoAdjust="0"/>
    <p:restoredTop sz="94660"/>
  </p:normalViewPr>
  <p:slideViewPr>
    <p:cSldViewPr snapToGrid="0">
      <p:cViewPr varScale="1">
        <p:scale>
          <a:sx n="115" d="100"/>
          <a:sy n="115" d="100"/>
        </p:scale>
        <p:origin x="38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987100-7D0E-420E-B646-3AA59B3CC090}" type="datetimeFigureOut">
              <a:rPr lang="en-GB" smtClean="0"/>
              <a:t>16/07/2024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3EABC2-C273-4C1E-8E46-224EBD3FEBED}" type="slidenum">
              <a:rPr lang="en-GB" smtClean="0"/>
              <a:t>‹#›</a:t>
            </a:fld>
            <a:endParaRPr lang="en-GB"/>
          </a:p>
        </p:txBody>
      </p:sp>
    </p:spTree>
    <p:extLst>
      <p:ext uri="{BB962C8B-B14F-4D97-AF65-F5344CB8AC3E}">
        <p14:creationId xmlns:p14="http://schemas.microsoft.com/office/powerpoint/2010/main" val="514413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a:t>
            </a:fld>
            <a:endParaRPr lang="en-GB"/>
          </a:p>
        </p:txBody>
      </p:sp>
    </p:spTree>
    <p:extLst>
      <p:ext uri="{BB962C8B-B14F-4D97-AF65-F5344CB8AC3E}">
        <p14:creationId xmlns:p14="http://schemas.microsoft.com/office/powerpoint/2010/main" val="2621427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2</a:t>
            </a:fld>
            <a:endParaRPr lang="en-GB"/>
          </a:p>
        </p:txBody>
      </p:sp>
    </p:spTree>
    <p:extLst>
      <p:ext uri="{BB962C8B-B14F-4D97-AF65-F5344CB8AC3E}">
        <p14:creationId xmlns:p14="http://schemas.microsoft.com/office/powerpoint/2010/main" val="1440761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a:t>
            </a:fld>
            <a:endParaRPr lang="en-GB"/>
          </a:p>
        </p:txBody>
      </p:sp>
    </p:spTree>
    <p:extLst>
      <p:ext uri="{BB962C8B-B14F-4D97-AF65-F5344CB8AC3E}">
        <p14:creationId xmlns:p14="http://schemas.microsoft.com/office/powerpoint/2010/main" val="1459214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4</a:t>
            </a:fld>
            <a:endParaRPr lang="en-GB"/>
          </a:p>
        </p:txBody>
      </p:sp>
    </p:spTree>
    <p:extLst>
      <p:ext uri="{BB962C8B-B14F-4D97-AF65-F5344CB8AC3E}">
        <p14:creationId xmlns:p14="http://schemas.microsoft.com/office/powerpoint/2010/main" val="176657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5</a:t>
            </a:fld>
            <a:endParaRPr lang="en-GB"/>
          </a:p>
        </p:txBody>
      </p:sp>
    </p:spTree>
    <p:extLst>
      <p:ext uri="{BB962C8B-B14F-4D97-AF65-F5344CB8AC3E}">
        <p14:creationId xmlns:p14="http://schemas.microsoft.com/office/powerpoint/2010/main" val="1551083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12</a:t>
            </a:fld>
            <a:endParaRPr lang="en-GB"/>
          </a:p>
        </p:txBody>
      </p:sp>
    </p:spTree>
    <p:extLst>
      <p:ext uri="{BB962C8B-B14F-4D97-AF65-F5344CB8AC3E}">
        <p14:creationId xmlns:p14="http://schemas.microsoft.com/office/powerpoint/2010/main" val="2492260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16/07/2024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2065299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16/07/2024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1795150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16/07/2024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668502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16/07/2024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061825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37047C4-4784-44D3-9C6E-9984DE397D20}" type="datetimeFigureOut">
              <a:rPr lang="en-GB" smtClean="0"/>
              <a:t>16/07/2024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862823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37047C4-4784-44D3-9C6E-9984DE397D20}" type="datetimeFigureOut">
              <a:rPr lang="en-GB" smtClean="0"/>
              <a:t>16/07/2024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133002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37047C4-4784-44D3-9C6E-9984DE397D20}" type="datetimeFigureOut">
              <a:rPr lang="en-GB" smtClean="0"/>
              <a:t>16/07/2024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298223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37047C4-4784-44D3-9C6E-9984DE397D20}" type="datetimeFigureOut">
              <a:rPr lang="en-GB" smtClean="0"/>
              <a:t>16/07/2024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1090756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7047C4-4784-44D3-9C6E-9984DE397D20}" type="datetimeFigureOut">
              <a:rPr lang="en-GB" smtClean="0"/>
              <a:t>16/07/2024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2398652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37047C4-4784-44D3-9C6E-9984DE397D20}" type="datetimeFigureOut">
              <a:rPr lang="en-GB" smtClean="0"/>
              <a:t>16/07/2024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86383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37047C4-4784-44D3-9C6E-9984DE397D20}" type="datetimeFigureOut">
              <a:rPr lang="en-GB" smtClean="0"/>
              <a:t>16/07/2024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71392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7047C4-4784-44D3-9C6E-9984DE397D20}" type="datetimeFigureOut">
              <a:rPr lang="en-GB" smtClean="0"/>
              <a:t>16/07/2024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27530F-6549-4F85-9DFB-42422E8137CA}" type="slidenum">
              <a:rPr lang="en-GB" smtClean="0"/>
              <a:t>‹#›</a:t>
            </a:fld>
            <a:endParaRPr lang="en-GB"/>
          </a:p>
        </p:txBody>
      </p:sp>
    </p:spTree>
    <p:extLst>
      <p:ext uri="{BB962C8B-B14F-4D97-AF65-F5344CB8AC3E}">
        <p14:creationId xmlns:p14="http://schemas.microsoft.com/office/powerpoint/2010/main" val="2456355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utput_HD1080">
            <a:hlinkClick r:id="" action="ppaction://media"/>
            <a:extLst>
              <a:ext uri="{FF2B5EF4-FFF2-40B4-BE49-F238E27FC236}">
                <a16:creationId xmlns:a16="http://schemas.microsoft.com/office/drawing/2014/main" id="{1D1C198E-3878-4EC0-A7C2-676B2915FD9E}"/>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
        <p:nvSpPr>
          <p:cNvPr id="7" name="object 2">
            <a:extLst>
              <a:ext uri="{FF2B5EF4-FFF2-40B4-BE49-F238E27FC236}">
                <a16:creationId xmlns:a16="http://schemas.microsoft.com/office/drawing/2014/main" id="{35EDC85F-0971-4525-9F20-09F4633FFF14}"/>
              </a:ext>
            </a:extLst>
          </p:cNvPr>
          <p:cNvSpPr txBox="1">
            <a:spLocks/>
          </p:cNvSpPr>
          <p:nvPr/>
        </p:nvSpPr>
        <p:spPr>
          <a:xfrm>
            <a:off x="3689844" y="4592752"/>
            <a:ext cx="4812311" cy="463075"/>
          </a:xfrm>
          <a:prstGeom prst="rect">
            <a:avLst/>
          </a:prstGeom>
        </p:spPr>
        <p:txBody>
          <a:bodyPr vert="horz" wrap="square" lIns="0" tIns="12700" rIns="0" bIns="0" rtlCol="0">
            <a:spAutoFit/>
          </a:bodyPr>
          <a:lstStyle>
            <a:lvl1pPr>
              <a:defRPr sz="5600" b="0" i="0">
                <a:solidFill>
                  <a:srgbClr val="2F5496"/>
                </a:solidFill>
                <a:latin typeface="Calibri"/>
                <a:ea typeface="+mj-ea"/>
                <a:cs typeface="Calibri"/>
              </a:defRPr>
            </a:lvl1pPr>
          </a:lstStyle>
          <a:p>
            <a:pPr marL="11430" marR="5080" lvl="0" algn="ctr">
              <a:lnSpc>
                <a:spcPct val="110000"/>
              </a:lnSpc>
              <a:spcBef>
                <a:spcPts val="100"/>
              </a:spcBef>
              <a:defRPr/>
            </a:pPr>
            <a:r>
              <a:rPr lang="en-GB" sz="2800" b="1" kern="0" spc="-5" dirty="0">
                <a:ln>
                  <a:solidFill>
                    <a:schemeClr val="accent1">
                      <a:lumMod val="60000"/>
                      <a:lumOff val="40000"/>
                    </a:schemeClr>
                  </a:solidFill>
                </a:ln>
                <a:solidFill>
                  <a:schemeClr val="bg1"/>
                </a:solidFill>
              </a:rPr>
              <a:t>Enhanced </a:t>
            </a:r>
            <a:r>
              <a:rPr lang="en-GB" sz="2800" b="1" kern="0" spc="-5" dirty="0" smtClean="0">
                <a:ln>
                  <a:solidFill>
                    <a:schemeClr val="accent1">
                      <a:lumMod val="60000"/>
                      <a:lumOff val="40000"/>
                    </a:schemeClr>
                  </a:solidFill>
                </a:ln>
                <a:solidFill>
                  <a:schemeClr val="bg1"/>
                </a:solidFill>
              </a:rPr>
              <a:t>Observations</a:t>
            </a:r>
            <a:endParaRPr kumimoji="0" lang="en-GB" sz="2400" b="1" i="0" u="none" strike="noStrike" kern="0" cap="none" spc="-5" normalizeH="0" baseline="0" noProof="0" dirty="0">
              <a:ln>
                <a:solidFill>
                  <a:schemeClr val="accent1">
                    <a:lumMod val="60000"/>
                    <a:lumOff val="40000"/>
                  </a:schemeClr>
                </a:solidFill>
              </a:ln>
              <a:solidFill>
                <a:schemeClr val="bg1"/>
              </a:solidFill>
              <a:effectLst/>
              <a:uLnTx/>
              <a:uFillTx/>
              <a:latin typeface="Calibri"/>
              <a:ea typeface="+mj-ea"/>
              <a:cs typeface="Calibri"/>
            </a:endParaRPr>
          </a:p>
        </p:txBody>
      </p:sp>
    </p:spTree>
    <p:custDataLst>
      <p:tags r:id="rId1"/>
    </p:custDataLst>
    <p:extLst>
      <p:ext uri="{BB962C8B-B14F-4D97-AF65-F5344CB8AC3E}">
        <p14:creationId xmlns:p14="http://schemas.microsoft.com/office/powerpoint/2010/main" val="73584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2" fill="hold"/>
                                        <p:tgtEl>
                                          <p:spTgt spid="6"/>
                                        </p:tgtEl>
                                      </p:cBhvr>
                                    </p:cmd>
                                  </p:childTnLst>
                                </p:cTn>
                              </p:par>
                              <p:par>
                                <p:cTn id="7" presetID="42"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8000"/>
                                        <p:tgtEl>
                                          <p:spTgt spid="7"/>
                                        </p:tgtEl>
                                      </p:cBhvr>
                                    </p:animEffect>
                                    <p:anim calcmode="lin" valueType="num">
                                      <p:cBhvr>
                                        <p:cTn id="10" dur="8000" fill="hold"/>
                                        <p:tgtEl>
                                          <p:spTgt spid="7"/>
                                        </p:tgtEl>
                                        <p:attrNameLst>
                                          <p:attrName>ppt_x</p:attrName>
                                        </p:attrNameLst>
                                      </p:cBhvr>
                                      <p:tavLst>
                                        <p:tav tm="0">
                                          <p:val>
                                            <p:strVal val="#ppt_x"/>
                                          </p:val>
                                        </p:tav>
                                        <p:tav tm="100000">
                                          <p:val>
                                            <p:strVal val="#ppt_x"/>
                                          </p:val>
                                        </p:tav>
                                      </p:tavLst>
                                    </p:anim>
                                    <p:anim calcmode="lin" valueType="num">
                                      <p:cBhvr>
                                        <p:cTn id="11" dur="8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41068" y="286557"/>
            <a:ext cx="11853949" cy="5170005"/>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General Information</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Once formal observations have been instigated the nurse in charge is responsible for informing the young person.</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 young person relatives and carers are to be kept informed about the instigation and removal from formal observations.</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Staff should communicate with the nurse in charge to ensure they are kept fully informed of the patient's presentation.</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Under normal circumstances, a patient requiring Enhanced Observations should not be allowed to leave the confines of the </a:t>
            </a:r>
            <a:r>
              <a:rPr lang="en-GB" spc="20" dirty="0" smtClean="0">
                <a:solidFill>
                  <a:srgbClr val="2F5496"/>
                </a:solidFill>
                <a:uFill>
                  <a:solidFill>
                    <a:srgbClr val="2F5496"/>
                  </a:solidFill>
                </a:uFill>
                <a:cs typeface="Calibri"/>
              </a:rPr>
              <a:t>Lodge environment. There </a:t>
            </a:r>
            <a:r>
              <a:rPr lang="en-GB" spc="20" dirty="0">
                <a:solidFill>
                  <a:srgbClr val="2F5496"/>
                </a:solidFill>
                <a:uFill>
                  <a:solidFill>
                    <a:srgbClr val="2F5496"/>
                  </a:solidFill>
                </a:uFill>
                <a:cs typeface="Calibri"/>
              </a:rPr>
              <a:t>are some exceptions. ( see policy guidance).</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 nurse in charge should aim to allocate individual staff who are regularly involved in the clinical team</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No staff member should carry out Intermittent Observations for more than 3 children and young people at any one time. </a:t>
            </a:r>
            <a:r>
              <a:rPr lang="en-GB" spc="20" dirty="0" smtClean="0">
                <a:solidFill>
                  <a:srgbClr val="2F5496"/>
                </a:solidFill>
                <a:uFill>
                  <a:solidFill>
                    <a:srgbClr val="2F5496"/>
                  </a:solidFill>
                </a:uFill>
                <a:cs typeface="Calibri"/>
              </a:rPr>
              <a:t>Good practice </a:t>
            </a:r>
            <a:r>
              <a:rPr lang="en-GB" spc="20" dirty="0">
                <a:solidFill>
                  <a:srgbClr val="2F5496"/>
                </a:solidFill>
                <a:uFill>
                  <a:solidFill>
                    <a:srgbClr val="2F5496"/>
                  </a:solidFill>
                </a:uFill>
                <a:cs typeface="Calibri"/>
              </a:rPr>
              <a:t>suggests that no member of staff should do more than 1 hour of Constant / Close Constant Observations at any one time, although there may be exceptional cases where this may not be practical.</a:t>
            </a:r>
          </a:p>
          <a:p>
            <a:pPr marL="12700">
              <a:lnSpc>
                <a:spcPct val="100000"/>
              </a:lnSpc>
              <a:spcBef>
                <a:spcPts val="135"/>
              </a:spcBef>
            </a:pP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3591120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41068" y="286557"/>
            <a:ext cx="11853949" cy="5472652"/>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Checklist before Observing</a:t>
            </a:r>
          </a:p>
          <a:p>
            <a:pPr marL="12700">
              <a:lnSpc>
                <a:spcPct val="100000"/>
              </a:lnSpc>
              <a:spcBef>
                <a:spcPts val="135"/>
              </a:spcBef>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Know the patient/presentation and </a:t>
            </a:r>
            <a:r>
              <a:rPr lang="en-GB" spc="20" dirty="0" smtClean="0">
                <a:solidFill>
                  <a:srgbClr val="2F5496"/>
                </a:solidFill>
                <a:uFill>
                  <a:solidFill>
                    <a:srgbClr val="2F5496"/>
                  </a:solidFill>
                </a:uFill>
                <a:cs typeface="Calibri"/>
              </a:rPr>
              <a:t>risk</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Be familiar with lodge, potential environmental risks, ligature points, policies and </a:t>
            </a:r>
            <a:r>
              <a:rPr lang="en-GB" spc="20" dirty="0" smtClean="0">
                <a:solidFill>
                  <a:srgbClr val="2F5496"/>
                </a:solidFill>
                <a:uFill>
                  <a:solidFill>
                    <a:srgbClr val="2F5496"/>
                  </a:solidFill>
                </a:uFill>
                <a:cs typeface="Calibri"/>
              </a:rPr>
              <a:t>procedures</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Be alert to all changes and be ready to react</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If assigned to observations this takes precedent over all other tasks</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If there are any concerns regarding the young person, yourself or others that will impact on the time, quality or ability to undertake this task in requires reporting to the nurse in charge, ahead of assuming the responsibility for observing the </a:t>
            </a:r>
            <a:r>
              <a:rPr lang="en-GB" spc="20" dirty="0" smtClean="0">
                <a:solidFill>
                  <a:srgbClr val="2F5496"/>
                </a:solidFill>
                <a:uFill>
                  <a:solidFill>
                    <a:srgbClr val="2F5496"/>
                  </a:solidFill>
                </a:uFill>
                <a:cs typeface="Calibri"/>
              </a:rPr>
              <a:t>young person.</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 observing staff must have a mechanism for communication at this time i.e. know how to use the </a:t>
            </a:r>
            <a:r>
              <a:rPr lang="en-GB" spc="20" dirty="0" err="1">
                <a:solidFill>
                  <a:srgbClr val="2F5496"/>
                </a:solidFill>
                <a:uFill>
                  <a:solidFill>
                    <a:srgbClr val="2F5496"/>
                  </a:solidFill>
                </a:uFill>
                <a:cs typeface="Calibri"/>
              </a:rPr>
              <a:t>Blick</a:t>
            </a:r>
            <a:r>
              <a:rPr lang="en-GB" spc="20" dirty="0">
                <a:solidFill>
                  <a:srgbClr val="2F5496"/>
                </a:solidFill>
                <a:uFill>
                  <a:solidFill>
                    <a:srgbClr val="2F5496"/>
                  </a:solidFill>
                </a:uFill>
                <a:cs typeface="Calibri"/>
              </a:rPr>
              <a:t> alarm system and </a:t>
            </a:r>
            <a:r>
              <a:rPr lang="en-GB" spc="20" dirty="0" err="1">
                <a:solidFill>
                  <a:srgbClr val="2F5496"/>
                </a:solidFill>
                <a:uFill>
                  <a:solidFill>
                    <a:srgbClr val="2F5496"/>
                  </a:solidFill>
                </a:uFill>
                <a:cs typeface="Calibri"/>
              </a:rPr>
              <a:t>Walkie</a:t>
            </a:r>
            <a:r>
              <a:rPr lang="en-GB" spc="20" dirty="0">
                <a:solidFill>
                  <a:srgbClr val="2F5496"/>
                </a:solidFill>
                <a:uFill>
                  <a:solidFill>
                    <a:srgbClr val="2F5496"/>
                  </a:solidFill>
                </a:uFill>
                <a:cs typeface="Calibri"/>
              </a:rPr>
              <a:t> Talkie handsets before carrying out observation and engagement duties</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They may also be required to sign and recorded my observations duty on the relevant record sheet.</a:t>
            </a:r>
          </a:p>
          <a:p>
            <a:pPr marL="12700">
              <a:lnSpc>
                <a:spcPct val="100000"/>
              </a:lnSpc>
              <a:spcBef>
                <a:spcPts val="135"/>
              </a:spcBef>
            </a:pP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83488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566194-9FA0-4594-BEE2-6C0A5220CF5F}"/>
              </a:ext>
            </a:extLst>
          </p:cNvPr>
          <p:cNvPicPr>
            <a:picLocks noChangeAspect="1"/>
          </p:cNvPicPr>
          <p:nvPr/>
        </p:nvPicPr>
        <p:blipFill>
          <a:blip r:embed="rId4"/>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B9EEB52-D18E-4C10-902C-4DC4B4CC6157}"/>
              </a:ext>
            </a:extLst>
          </p:cNvPr>
          <p:cNvSpPr/>
          <p:nvPr/>
        </p:nvSpPr>
        <p:spPr>
          <a:xfrm>
            <a:off x="1022465" y="911820"/>
            <a:ext cx="9742251" cy="3812839"/>
          </a:xfrm>
          <a:prstGeom prst="rect">
            <a:avLst/>
          </a:prstGeom>
        </p:spPr>
        <p:txBody>
          <a:bodyPr wrap="square">
            <a:spAutoFit/>
          </a:bodyPr>
          <a:lstStyle/>
          <a:p>
            <a:pPr marL="11430" marR="5080" lvl="0" algn="ctr">
              <a:lnSpc>
                <a:spcPct val="110000"/>
              </a:lnSpc>
              <a:spcBef>
                <a:spcPts val="100"/>
              </a:spcBef>
              <a:defRPr/>
            </a:pPr>
            <a:r>
              <a:rPr lang="en-GB" sz="3600" b="1" kern="0" spc="-5" dirty="0" smtClean="0">
                <a:ln>
                  <a:solidFill>
                    <a:schemeClr val="bg1"/>
                  </a:solidFill>
                </a:ln>
                <a:solidFill>
                  <a:schemeClr val="accent1">
                    <a:lumMod val="75000"/>
                  </a:schemeClr>
                </a:solidFill>
              </a:rPr>
              <a:t>Thank you for completing Enhanced Observations</a:t>
            </a: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p:txBody>
      </p:sp>
    </p:spTree>
    <p:custDataLst>
      <p:tags r:id="rId1"/>
    </p:custDataLst>
    <p:extLst>
      <p:ext uri="{BB962C8B-B14F-4D97-AF65-F5344CB8AC3E}">
        <p14:creationId xmlns:p14="http://schemas.microsoft.com/office/powerpoint/2010/main" val="293155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488B69-634B-4DA6-883A-960183482E86}"/>
              </a:ext>
            </a:extLst>
          </p:cNvPr>
          <p:cNvSpPr/>
          <p:nvPr/>
        </p:nvSpPr>
        <p:spPr>
          <a:xfrm>
            <a:off x="866775" y="277261"/>
            <a:ext cx="10586316" cy="6529993"/>
          </a:xfrm>
          <a:prstGeom prst="rect">
            <a:avLst/>
          </a:prstGeom>
        </p:spPr>
        <p:txBody>
          <a:bodyPr wrap="square">
            <a:spAutoFit/>
          </a:bodyPr>
          <a:lstStyle/>
          <a:p>
            <a:pPr marL="12700">
              <a:lnSpc>
                <a:spcPct val="100000"/>
              </a:lnSpc>
              <a:spcBef>
                <a:spcPts val="1060"/>
              </a:spcBef>
            </a:pPr>
            <a:r>
              <a:rPr lang="en-GB" b="1" u="sng" spc="-5" dirty="0">
                <a:solidFill>
                  <a:srgbClr val="2F5496"/>
                </a:solidFill>
                <a:uFill>
                  <a:solidFill>
                    <a:srgbClr val="2F5496"/>
                  </a:solidFill>
                </a:uFill>
                <a:cs typeface="Calibri"/>
              </a:rPr>
              <a:t>BEFORE BEGINNING</a:t>
            </a:r>
          </a:p>
          <a:p>
            <a:pPr marL="298450" indent="-285750">
              <a:lnSpc>
                <a:spcPct val="100000"/>
              </a:lnSpc>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If you are </a:t>
            </a:r>
            <a:r>
              <a:rPr lang="en-GB" sz="1600" spc="-5" dirty="0">
                <a:solidFill>
                  <a:schemeClr val="accent1">
                    <a:lumMod val="75000"/>
                  </a:schemeClr>
                </a:solidFill>
                <a:uFill>
                  <a:solidFill>
                    <a:srgbClr val="2F5496"/>
                  </a:solidFill>
                </a:uFill>
                <a:cs typeface="Calibri"/>
              </a:rPr>
              <a:t>using</a:t>
            </a:r>
            <a:r>
              <a:rPr lang="en-GB" sz="1600" spc="-5" dirty="0">
                <a:solidFill>
                  <a:srgbClr val="2F5496"/>
                </a:solidFill>
                <a:uFill>
                  <a:solidFill>
                    <a:srgbClr val="2F5496"/>
                  </a:solidFill>
                </a:uFill>
                <a:cs typeface="Calibri"/>
              </a:rPr>
              <a:t> a mobile device or laptop, please ensure that it is fully charged. </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You should also have a pen and notepad ready.</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Ensure you are in a quiet area with minimal distractions.</a:t>
            </a:r>
          </a:p>
          <a:p>
            <a:pPr marL="12700">
              <a:spcBef>
                <a:spcPts val="1060"/>
              </a:spcBef>
            </a:pPr>
            <a:r>
              <a:rPr lang="en-GB" sz="1600" spc="-5" dirty="0">
                <a:solidFill>
                  <a:srgbClr val="2F5496"/>
                </a:solidFill>
                <a:uFill>
                  <a:solidFill>
                    <a:srgbClr val="2F5496"/>
                  </a:solidFill>
                </a:uFill>
                <a:cs typeface="Calibri"/>
              </a:rPr>
              <a:t>In addition to the above please make yourself familiar with some of the tools available above such as;</a:t>
            </a:r>
          </a:p>
          <a:p>
            <a:pPr marL="12700">
              <a:spcBef>
                <a:spcPts val="1060"/>
              </a:spcBef>
            </a:pPr>
            <a:r>
              <a:rPr lang="en-GB" sz="1600" b="1" u="sng" spc="-5" dirty="0">
                <a:solidFill>
                  <a:srgbClr val="2F5496"/>
                </a:solidFill>
                <a:uFill>
                  <a:solidFill>
                    <a:srgbClr val="2F5496"/>
                  </a:solidFill>
                </a:uFill>
                <a:cs typeface="Calibri"/>
              </a:rPr>
              <a:t>Resource Bank </a:t>
            </a:r>
          </a:p>
          <a:p>
            <a:pPr marL="12700">
              <a:spcBef>
                <a:spcPts val="1060"/>
              </a:spcBef>
            </a:pPr>
            <a:r>
              <a:rPr lang="en-GB" sz="1600" spc="-5" dirty="0">
                <a:solidFill>
                  <a:srgbClr val="2F5496"/>
                </a:solidFill>
                <a:uFill>
                  <a:solidFill>
                    <a:srgbClr val="2F5496"/>
                  </a:solidFill>
                </a:uFill>
                <a:cs typeface="Calibri"/>
              </a:rPr>
              <a:t>Here you will find useful documents that will be relevant to the course you are undertaking but also you will have access to a CPD reflective learning template which you can download and complete to gain your points. </a:t>
            </a:r>
          </a:p>
          <a:p>
            <a:pPr marL="12700">
              <a:spcBef>
                <a:spcPts val="1060"/>
              </a:spcBef>
            </a:pPr>
            <a:r>
              <a:rPr lang="en-GB" sz="1600" b="1" u="sng" spc="-5" dirty="0">
                <a:solidFill>
                  <a:srgbClr val="2F5496"/>
                </a:solidFill>
                <a:uFill>
                  <a:solidFill>
                    <a:srgbClr val="2F5496"/>
                  </a:solidFill>
                </a:uFill>
                <a:cs typeface="Calibri"/>
              </a:rPr>
              <a:t>Highlighter/Pen tool</a:t>
            </a:r>
          </a:p>
          <a:p>
            <a:pPr marL="12700">
              <a:spcBef>
                <a:spcPts val="1060"/>
              </a:spcBef>
            </a:pPr>
            <a:r>
              <a:rPr lang="en-GB" sz="1600" spc="-5" dirty="0">
                <a:solidFill>
                  <a:srgbClr val="2F5496"/>
                </a:solidFill>
                <a:uFill>
                  <a:solidFill>
                    <a:srgbClr val="2F5496"/>
                  </a:solidFill>
                </a:uFill>
                <a:cs typeface="Calibri"/>
              </a:rPr>
              <a:t>This feature allows to highlight, circle and write notes on parts of the material wherever you feel necessary.</a:t>
            </a:r>
          </a:p>
          <a:p>
            <a:pPr marL="12700">
              <a:spcBef>
                <a:spcPts val="1060"/>
              </a:spcBef>
            </a:pPr>
            <a:r>
              <a:rPr lang="en-GB" sz="1600" b="1" u="sng" spc="-5" dirty="0">
                <a:solidFill>
                  <a:srgbClr val="2F5496"/>
                </a:solidFill>
                <a:uFill>
                  <a:solidFill>
                    <a:srgbClr val="2F5496"/>
                  </a:solidFill>
                </a:uFill>
                <a:cs typeface="Calibri"/>
              </a:rPr>
              <a:t>Presenter Function</a:t>
            </a:r>
          </a:p>
          <a:p>
            <a:pPr marL="12700">
              <a:spcBef>
                <a:spcPts val="1060"/>
              </a:spcBef>
            </a:pPr>
            <a:r>
              <a:rPr lang="en-GB" sz="1600" spc="-5" dirty="0">
                <a:solidFill>
                  <a:srgbClr val="2F5496"/>
                </a:solidFill>
                <a:uFill>
                  <a:solidFill>
                    <a:srgbClr val="2F5496"/>
                  </a:solidFill>
                </a:uFill>
                <a:cs typeface="Calibri"/>
              </a:rPr>
              <a:t>Selecting this function will give you instant access to our contact details without having to leave the course should you require support with the system or any assistance from one of our qualified trainers.</a:t>
            </a:r>
          </a:p>
          <a:p>
            <a:pPr marL="12700">
              <a:spcBef>
                <a:spcPts val="1060"/>
              </a:spcBef>
            </a:pPr>
            <a:r>
              <a:rPr lang="en-GB" sz="1600" b="1" u="sng" spc="-5" dirty="0">
                <a:solidFill>
                  <a:srgbClr val="2F5496"/>
                </a:solidFill>
                <a:uFill>
                  <a:solidFill>
                    <a:srgbClr val="2F5496"/>
                  </a:solidFill>
                </a:uFill>
                <a:cs typeface="Calibri"/>
              </a:rPr>
              <a:t>Audio Dictation</a:t>
            </a:r>
          </a:p>
          <a:p>
            <a:pPr marL="12700">
              <a:spcBef>
                <a:spcPts val="1060"/>
              </a:spcBef>
            </a:pPr>
            <a:r>
              <a:rPr lang="en-GB" sz="1600" spc="-5" dirty="0">
                <a:solidFill>
                  <a:srgbClr val="2F5496"/>
                </a:solidFill>
                <a:uFill>
                  <a:solidFill>
                    <a:srgbClr val="2F5496"/>
                  </a:solidFill>
                </a:uFill>
                <a:cs typeface="Calibri"/>
              </a:rPr>
              <a:t>Please note this feature is auto-enabled. If this isn’t required simply select the mute function or decrease the volume.</a:t>
            </a:r>
          </a:p>
          <a:p>
            <a:pPr marL="12700">
              <a:spcBef>
                <a:spcPts val="1060"/>
              </a:spcBef>
            </a:pPr>
            <a:r>
              <a:rPr lang="en-GB" sz="1600" b="1" u="sng" spc="-5" dirty="0">
                <a:solidFill>
                  <a:srgbClr val="2F5496"/>
                </a:solidFill>
                <a:uFill>
                  <a:solidFill>
                    <a:srgbClr val="2F5496"/>
                  </a:solidFill>
                </a:uFill>
                <a:cs typeface="Calibri"/>
              </a:rPr>
              <a:t>Hyperlinks</a:t>
            </a:r>
          </a:p>
          <a:p>
            <a:pPr marL="12700">
              <a:spcBef>
                <a:spcPts val="1060"/>
              </a:spcBef>
            </a:pPr>
            <a:r>
              <a:rPr lang="en-GB" sz="1600" spc="-5" dirty="0">
                <a:solidFill>
                  <a:srgbClr val="2F5496"/>
                </a:solidFill>
                <a:uFill>
                  <a:solidFill>
                    <a:srgbClr val="2F5496"/>
                  </a:solidFill>
                </a:uFill>
                <a:cs typeface="Calibri"/>
              </a:rPr>
              <a:t>Should you click on a hyperlink within the course material you will be required to click your back button on your browser or device once you are ready to resume.</a:t>
            </a:r>
          </a:p>
        </p:txBody>
      </p:sp>
      <p:pic>
        <p:nvPicPr>
          <p:cNvPr id="1028" name="Picture 4" descr="Image result for charge mobile icon blue">
            <a:extLst>
              <a:ext uri="{FF2B5EF4-FFF2-40B4-BE49-F238E27FC236}">
                <a16:creationId xmlns:a16="http://schemas.microsoft.com/office/drawing/2014/main" id="{B5ECC52B-C595-43AF-A667-BCF09BD48D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9024" y="580925"/>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en and paper icon blue">
            <a:extLst>
              <a:ext uri="{FF2B5EF4-FFF2-40B4-BE49-F238E27FC236}">
                <a16:creationId xmlns:a16="http://schemas.microsoft.com/office/drawing/2014/main" id="{FAD98D7D-A060-4D1E-B70A-858B3B9FFE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9640" y="951212"/>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quiet icon blue">
            <a:extLst>
              <a:ext uri="{FF2B5EF4-FFF2-40B4-BE49-F238E27FC236}">
                <a16:creationId xmlns:a16="http://schemas.microsoft.com/office/drawing/2014/main" id="{0FF8E0E6-1897-4171-B675-0385C0430B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9026" y="1326173"/>
            <a:ext cx="441813" cy="4418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7559858"/>
      </p:ext>
    </p:extLst>
  </p:cSld>
  <p:clrMapOvr>
    <a:masterClrMapping/>
  </p:clrMapOvr>
  <mc:AlternateContent xmlns:mc="http://schemas.openxmlformats.org/markup-compatibility/2006" xmlns:p14="http://schemas.microsoft.com/office/powerpoint/2010/main">
    <mc:Choice Requires="p14">
      <p:transition p14:dur="11">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additive="base">
                                        <p:cTn id="13" dur="500" fill="hold"/>
                                        <p:tgtEl>
                                          <p:spTgt spid="1030"/>
                                        </p:tgtEl>
                                        <p:attrNameLst>
                                          <p:attrName>ppt_x</p:attrName>
                                        </p:attrNameLst>
                                      </p:cBhvr>
                                      <p:tavLst>
                                        <p:tav tm="0">
                                          <p:val>
                                            <p:strVal val="#ppt_x"/>
                                          </p:val>
                                        </p:tav>
                                        <p:tav tm="100000">
                                          <p:val>
                                            <p:strVal val="#ppt_x"/>
                                          </p:val>
                                        </p:tav>
                                      </p:tavLst>
                                    </p:anim>
                                    <p:anim calcmode="lin" valueType="num">
                                      <p:cBhvr additive="base">
                                        <p:cTn id="1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anim calcmode="lin" valueType="num">
                                      <p:cBhvr additive="base">
                                        <p:cTn id="19" dur="500" fill="hold"/>
                                        <p:tgtEl>
                                          <p:spTgt spid="1032"/>
                                        </p:tgtEl>
                                        <p:attrNameLst>
                                          <p:attrName>ppt_x</p:attrName>
                                        </p:attrNameLst>
                                      </p:cBhvr>
                                      <p:tavLst>
                                        <p:tav tm="0">
                                          <p:val>
                                            <p:strVal val="#ppt_x"/>
                                          </p:val>
                                        </p:tav>
                                        <p:tav tm="100000">
                                          <p:val>
                                            <p:strVal val="#ppt_x"/>
                                          </p:val>
                                        </p:tav>
                                      </p:tavLst>
                                    </p:anim>
                                    <p:anim calcmode="lin" valueType="num">
                                      <p:cBhvr additive="base">
                                        <p:cTn id="20"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4B3FDC8E-98DA-420C-9F74-27C8EAFFE855}"/>
              </a:ext>
            </a:extLst>
          </p:cNvPr>
          <p:cNvSpPr txBox="1"/>
          <p:nvPr/>
        </p:nvSpPr>
        <p:spPr>
          <a:xfrm>
            <a:off x="1024188" y="479693"/>
            <a:ext cx="10170285" cy="1728422"/>
          </a:xfrm>
          <a:prstGeom prst="rect">
            <a:avLst/>
          </a:prstGeom>
        </p:spPr>
        <p:txBody>
          <a:bodyPr vert="horz" wrap="square" lIns="0" tIns="140970" rIns="0" bIns="0" rtlCol="0">
            <a:spAutoFit/>
          </a:bodyPr>
          <a:lstStyle/>
          <a:p>
            <a:pPr marL="12700">
              <a:lnSpc>
                <a:spcPct val="100000"/>
              </a:lnSpc>
              <a:spcBef>
                <a:spcPts val="1110"/>
              </a:spcBef>
            </a:pPr>
            <a:r>
              <a:rPr b="1" u="sng" spc="20" dirty="0" smtClean="0">
                <a:solidFill>
                  <a:srgbClr val="2F5496"/>
                </a:solidFill>
                <a:uFill>
                  <a:solidFill>
                    <a:srgbClr val="2F5496"/>
                  </a:solidFill>
                </a:uFill>
                <a:latin typeface="Calibri"/>
                <a:cs typeface="Calibri"/>
              </a:rPr>
              <a:t>INTRODUCTION</a:t>
            </a:r>
            <a:endParaRPr lang="en-GB" b="1" u="sng" spc="20" dirty="0" smtClean="0">
              <a:solidFill>
                <a:srgbClr val="2F5496"/>
              </a:solidFill>
              <a:uFill>
                <a:solidFill>
                  <a:srgbClr val="2F5496"/>
                </a:solidFill>
              </a:uFill>
              <a:latin typeface="Calibri"/>
              <a:cs typeface="Calibri"/>
            </a:endParaRPr>
          </a:p>
          <a:p>
            <a:pPr marL="12700">
              <a:lnSpc>
                <a:spcPct val="100000"/>
              </a:lnSpc>
              <a:spcBef>
                <a:spcPts val="1110"/>
              </a:spcBef>
            </a:pPr>
            <a:endParaRPr dirty="0">
              <a:latin typeface="Calibri"/>
              <a:cs typeface="Calibri"/>
            </a:endParaRPr>
          </a:p>
          <a:p>
            <a:pPr marL="12700" marR="67945">
              <a:lnSpc>
                <a:spcPct val="104900"/>
              </a:lnSpc>
              <a:spcBef>
                <a:spcPts val="930"/>
              </a:spcBef>
            </a:pPr>
            <a:r>
              <a:rPr lang="en-GB" sz="1600" spc="20" dirty="0">
                <a:solidFill>
                  <a:srgbClr val="2F5496"/>
                </a:solidFill>
                <a:cs typeface="Calibri"/>
              </a:rPr>
              <a:t>Some children and young people may become a risk to themselves or others and so understanding these risks and responding to them in a timely and effective manner is a key responsibility of all staff. This may require staff to employ formal methods of engaging and observing children and young people</a:t>
            </a:r>
          </a:p>
        </p:txBody>
      </p:sp>
    </p:spTree>
    <p:custDataLst>
      <p:tags r:id="rId1"/>
    </p:custDataLst>
    <p:extLst>
      <p:ext uri="{BB962C8B-B14F-4D97-AF65-F5344CB8AC3E}">
        <p14:creationId xmlns:p14="http://schemas.microsoft.com/office/powerpoint/2010/main" val="98328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21"/>
          <p:cNvPicPr/>
          <p:nvPr/>
        </p:nvPicPr>
        <p:blipFill>
          <a:blip r:embed="rId4" cstate="print"/>
          <a:stretch>
            <a:fillRect/>
          </a:stretch>
        </p:blipFill>
        <p:spPr>
          <a:xfrm>
            <a:off x="2760656" y="1033133"/>
            <a:ext cx="6309359" cy="4466844"/>
          </a:xfrm>
          <a:prstGeom prst="rect">
            <a:avLst/>
          </a:prstGeom>
        </p:spPr>
      </p:pic>
    </p:spTree>
    <p:custDataLst>
      <p:tags r:id="rId1"/>
    </p:custDataLst>
    <p:extLst>
      <p:ext uri="{BB962C8B-B14F-4D97-AF65-F5344CB8AC3E}">
        <p14:creationId xmlns:p14="http://schemas.microsoft.com/office/powerpoint/2010/main" val="352325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901700" y="627379"/>
            <a:ext cx="10414000" cy="2887842"/>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Definitions</a:t>
            </a:r>
            <a:endParaRPr lang="en-GB" b="1" u="sng" spc="20" dirty="0" smtClean="0">
              <a:solidFill>
                <a:srgbClr val="2F5496"/>
              </a:solidFill>
              <a:uFill>
                <a:solidFill>
                  <a:srgbClr val="2F5496"/>
                </a:solidFill>
              </a:uFill>
              <a:cs typeface="Calibri"/>
            </a:endParaRPr>
          </a:p>
          <a:p>
            <a:pPr marL="12700">
              <a:lnSpc>
                <a:spcPct val="100000"/>
              </a:lnSpc>
              <a:spcBef>
                <a:spcPts val="135"/>
              </a:spcBef>
            </a:pPr>
            <a:endParaRPr sz="1650" dirty="0" smtClean="0">
              <a:latin typeface="Times New Roman"/>
              <a:cs typeface="Times New Roman"/>
            </a:endParaRPr>
          </a:p>
          <a:p>
            <a:pPr marL="12700" marR="5080">
              <a:lnSpc>
                <a:spcPct val="105100"/>
              </a:lnSpc>
              <a:spcBef>
                <a:spcPts val="5"/>
              </a:spcBef>
            </a:pPr>
            <a:r>
              <a:rPr lang="en-GB" sz="1600" b="1" spc="15" dirty="0">
                <a:solidFill>
                  <a:srgbClr val="2F5496"/>
                </a:solidFill>
                <a:cs typeface="Calibri"/>
              </a:rPr>
              <a:t>Observation</a:t>
            </a:r>
          </a:p>
          <a:p>
            <a:pPr marL="12700" marR="5080">
              <a:lnSpc>
                <a:spcPct val="105100"/>
              </a:lnSpc>
              <a:spcBef>
                <a:spcPts val="5"/>
              </a:spcBef>
            </a:pPr>
            <a:r>
              <a:rPr lang="en-GB" sz="1600" spc="15" dirty="0" smtClean="0">
                <a:solidFill>
                  <a:srgbClr val="2F5496"/>
                </a:solidFill>
                <a:cs typeface="Calibri"/>
              </a:rPr>
              <a:t>Can </a:t>
            </a:r>
            <a:r>
              <a:rPr lang="en-GB" sz="1600" spc="15" dirty="0">
                <a:solidFill>
                  <a:srgbClr val="2F5496"/>
                </a:solidFill>
                <a:cs typeface="Calibri"/>
              </a:rPr>
              <a:t>be defined as regarding the patient attentively, while minimising the extent to which they feel they are under surveillance (Standing Nursing and Midwifery Advisory Committee (SNMAC, 1999).</a:t>
            </a:r>
          </a:p>
          <a:p>
            <a:pPr marL="12700" marR="5080">
              <a:lnSpc>
                <a:spcPct val="105100"/>
              </a:lnSpc>
              <a:spcBef>
                <a:spcPts val="5"/>
              </a:spcBef>
            </a:pPr>
            <a:endParaRPr lang="en-GB" sz="1600" spc="15" dirty="0">
              <a:solidFill>
                <a:srgbClr val="2F5496"/>
              </a:solidFill>
              <a:cs typeface="Calibri"/>
            </a:endParaRPr>
          </a:p>
          <a:p>
            <a:pPr marL="12700" marR="5080">
              <a:lnSpc>
                <a:spcPct val="105100"/>
              </a:lnSpc>
              <a:spcBef>
                <a:spcPts val="5"/>
              </a:spcBef>
            </a:pPr>
            <a:r>
              <a:rPr lang="en-GB" sz="1600" b="1" spc="15" dirty="0">
                <a:solidFill>
                  <a:srgbClr val="2F5496"/>
                </a:solidFill>
                <a:cs typeface="Calibri"/>
              </a:rPr>
              <a:t>Constant Observation</a:t>
            </a:r>
          </a:p>
          <a:p>
            <a:pPr marL="12700" marR="5080">
              <a:lnSpc>
                <a:spcPct val="105100"/>
              </a:lnSpc>
              <a:spcBef>
                <a:spcPts val="5"/>
              </a:spcBef>
            </a:pPr>
            <a:r>
              <a:rPr lang="en-GB" sz="1600" spc="15" dirty="0">
                <a:solidFill>
                  <a:srgbClr val="2F5496"/>
                </a:solidFill>
                <a:cs typeface="Calibri"/>
              </a:rPr>
              <a:t>Places considerable stress on the patient being observed, the staff involved and the ability of staff to meet the clinical needs of other children and young people under the care of the </a:t>
            </a:r>
            <a:r>
              <a:rPr lang="en-GB" sz="1600" spc="15" dirty="0" err="1">
                <a:solidFill>
                  <a:srgbClr val="2F5496"/>
                </a:solidFill>
                <a:cs typeface="Calibri"/>
              </a:rPr>
              <a:t>team.To</a:t>
            </a:r>
            <a:r>
              <a:rPr lang="en-GB" sz="1600" spc="15" dirty="0">
                <a:solidFill>
                  <a:srgbClr val="2F5496"/>
                </a:solidFill>
                <a:cs typeface="Calibri"/>
              </a:rPr>
              <a:t> minimise this distress, staff should endeavour to engage with and involve the patient in receipt of such practice. Observations represent an opportunity for therapeutic engagement. Staff should at all times consider how to maximise the therapeutic content of the engagement.</a:t>
            </a:r>
          </a:p>
        </p:txBody>
      </p:sp>
    </p:spTree>
    <p:custDataLst>
      <p:tags r:id="rId1"/>
    </p:custDataLst>
    <p:extLst>
      <p:ext uri="{BB962C8B-B14F-4D97-AF65-F5344CB8AC3E}">
        <p14:creationId xmlns:p14="http://schemas.microsoft.com/office/powerpoint/2010/main" val="138055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901700" y="627379"/>
            <a:ext cx="10414000" cy="5359801"/>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Levels of </a:t>
            </a:r>
            <a:r>
              <a:rPr lang="en-GB" b="1" u="sng" spc="20" dirty="0" err="1" smtClean="0">
                <a:solidFill>
                  <a:srgbClr val="2F5496"/>
                </a:solidFill>
                <a:uFill>
                  <a:solidFill>
                    <a:srgbClr val="2F5496"/>
                  </a:solidFill>
                </a:uFill>
                <a:cs typeface="Calibri"/>
              </a:rPr>
              <a:t>Obersavtions</a:t>
            </a:r>
            <a:endParaRPr lang="en-GB" b="1" u="sng" spc="20" dirty="0" smtClean="0">
              <a:solidFill>
                <a:srgbClr val="2F5496"/>
              </a:solidFill>
              <a:uFill>
                <a:solidFill>
                  <a:srgbClr val="2F5496"/>
                </a:solidFill>
              </a:uFill>
              <a:cs typeface="Calibri"/>
            </a:endParaRPr>
          </a:p>
          <a:p>
            <a:pPr marL="12700">
              <a:lnSpc>
                <a:spcPct val="100000"/>
              </a:lnSpc>
              <a:spcBef>
                <a:spcPts val="135"/>
              </a:spcBef>
            </a:pPr>
            <a:endParaRPr lang="en-GB" b="1"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Routine </a:t>
            </a:r>
            <a:r>
              <a:rPr lang="en-GB" spc="20" dirty="0">
                <a:solidFill>
                  <a:srgbClr val="2F5496"/>
                </a:solidFill>
                <a:uFill>
                  <a:solidFill>
                    <a:srgbClr val="2F5496"/>
                  </a:solidFill>
                </a:uFill>
                <a:cs typeface="Calibri"/>
              </a:rPr>
              <a:t>Observations – Level 4-Whereabouts of all YP is known in 24 hr period. Minimum of 1 </a:t>
            </a:r>
            <a:r>
              <a:rPr lang="en-GB" spc="20" dirty="0" smtClean="0">
                <a:solidFill>
                  <a:srgbClr val="2F5496"/>
                </a:solidFill>
                <a:uFill>
                  <a:solidFill>
                    <a:srgbClr val="2F5496"/>
                  </a:solidFill>
                </a:uFill>
                <a:cs typeface="Calibri"/>
              </a:rPr>
              <a:t>hourly </a:t>
            </a:r>
            <a:r>
              <a:rPr lang="en-GB" spc="20" dirty="0">
                <a:solidFill>
                  <a:srgbClr val="2F5496"/>
                </a:solidFill>
                <a:uFill>
                  <a:solidFill>
                    <a:srgbClr val="2F5496"/>
                  </a:solidFill>
                </a:uFill>
                <a:cs typeface="Calibri"/>
              </a:rPr>
              <a:t>check. Applies to all. This </a:t>
            </a:r>
            <a:r>
              <a:rPr lang="en-GB" spc="20" dirty="0" smtClean="0">
                <a:solidFill>
                  <a:srgbClr val="2F5496"/>
                </a:solidFill>
                <a:uFill>
                  <a:solidFill>
                    <a:srgbClr val="2F5496"/>
                  </a:solidFill>
                </a:uFill>
                <a:cs typeface="Calibri"/>
              </a:rPr>
              <a:t>requires </a:t>
            </a:r>
            <a:r>
              <a:rPr lang="en-GB" spc="20" dirty="0">
                <a:solidFill>
                  <a:srgbClr val="2F5496"/>
                </a:solidFill>
                <a:uFill>
                  <a:solidFill>
                    <a:srgbClr val="2F5496"/>
                  </a:solidFill>
                </a:uFill>
                <a:cs typeface="Calibri"/>
              </a:rPr>
              <a:t>documentation at least once in the patient notes- usually this is as part of shift documentation.</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Intermittent </a:t>
            </a:r>
            <a:r>
              <a:rPr lang="en-GB" spc="20" dirty="0">
                <a:solidFill>
                  <a:srgbClr val="2F5496"/>
                </a:solidFill>
                <a:uFill>
                  <a:solidFill>
                    <a:srgbClr val="2F5496"/>
                  </a:solidFill>
                </a:uFill>
                <a:cs typeface="Calibri"/>
              </a:rPr>
              <a:t>Observations- Level 3-For application for a disturbed or distressed young person, but is not seeking to harm </a:t>
            </a:r>
            <a:r>
              <a:rPr lang="en-GB" spc="20" dirty="0" smtClean="0">
                <a:solidFill>
                  <a:srgbClr val="2F5496"/>
                </a:solidFill>
                <a:uFill>
                  <a:solidFill>
                    <a:srgbClr val="2F5496"/>
                  </a:solidFill>
                </a:uFill>
                <a:cs typeface="Calibri"/>
              </a:rPr>
              <a:t>themselves </a:t>
            </a:r>
            <a:r>
              <a:rPr lang="en-GB" spc="20" dirty="0">
                <a:solidFill>
                  <a:srgbClr val="2F5496"/>
                </a:solidFill>
                <a:uFill>
                  <a:solidFill>
                    <a:srgbClr val="2F5496"/>
                  </a:solidFill>
                </a:uFill>
                <a:cs typeface="Calibri"/>
              </a:rPr>
              <a:t>or others. Observations vary between 10 and 30 </a:t>
            </a:r>
            <a:r>
              <a:rPr lang="en-GB" spc="20" dirty="0" smtClean="0">
                <a:solidFill>
                  <a:srgbClr val="2F5496"/>
                </a:solidFill>
                <a:uFill>
                  <a:solidFill>
                    <a:srgbClr val="2F5496"/>
                  </a:solidFill>
                </a:uFill>
                <a:cs typeface="Calibri"/>
              </a:rPr>
              <a:t>minutes. </a:t>
            </a:r>
            <a:r>
              <a:rPr lang="en-GB" spc="20" dirty="0">
                <a:solidFill>
                  <a:srgbClr val="2F5496"/>
                </a:solidFill>
                <a:uFill>
                  <a:solidFill>
                    <a:srgbClr val="2F5496"/>
                  </a:solidFill>
                </a:uFill>
                <a:cs typeface="Calibri"/>
              </a:rPr>
              <a:t>Sometimes referred to as ‘checks’.</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a:solidFill>
                  <a:srgbClr val="2F5496"/>
                </a:solidFill>
                <a:uFill>
                  <a:solidFill>
                    <a:srgbClr val="2F5496"/>
                  </a:solidFill>
                </a:uFill>
                <a:cs typeface="Calibri"/>
              </a:rPr>
              <a:t>Constant Observations- Level 2- Applicable when a patient is assessed to potentially and at any time make an attempt to </a:t>
            </a:r>
            <a:r>
              <a:rPr lang="en-GB" spc="20" dirty="0" smtClean="0">
                <a:solidFill>
                  <a:srgbClr val="2F5496"/>
                </a:solidFill>
                <a:uFill>
                  <a:solidFill>
                    <a:srgbClr val="2F5496"/>
                  </a:solidFill>
                </a:uFill>
                <a:cs typeface="Calibri"/>
              </a:rPr>
              <a:t>harm themselves </a:t>
            </a:r>
            <a:r>
              <a:rPr lang="en-GB" spc="20" dirty="0">
                <a:solidFill>
                  <a:srgbClr val="2F5496"/>
                </a:solidFill>
                <a:uFill>
                  <a:solidFill>
                    <a:srgbClr val="2F5496"/>
                  </a:solidFill>
                </a:uFill>
                <a:cs typeface="Calibri"/>
              </a:rPr>
              <a:t>or others</a:t>
            </a:r>
            <a:r>
              <a:rPr lang="en-GB" spc="20" dirty="0" smtClean="0">
                <a:solidFill>
                  <a:srgbClr val="2F5496"/>
                </a:solidFill>
                <a:uFill>
                  <a:solidFill>
                    <a:srgbClr val="2F5496"/>
                  </a:solidFill>
                </a:uFill>
                <a:cs typeface="Calibri"/>
              </a:rPr>
              <a:t>. The </a:t>
            </a:r>
            <a:r>
              <a:rPr lang="en-GB" spc="20" dirty="0">
                <a:solidFill>
                  <a:srgbClr val="2F5496"/>
                </a:solidFill>
                <a:uFill>
                  <a:solidFill>
                    <a:srgbClr val="2F5496"/>
                  </a:solidFill>
                </a:uFill>
                <a:cs typeface="Calibri"/>
              </a:rPr>
              <a:t>young person will be kept within eyesight at all times day and night.</a:t>
            </a:r>
          </a:p>
          <a:p>
            <a:pPr marL="298450" indent="-285750">
              <a:lnSpc>
                <a:spcPct val="100000"/>
              </a:lnSpc>
              <a:spcBef>
                <a:spcPts val="135"/>
              </a:spcBef>
              <a:buFont typeface="Arial" panose="020B0604020202020204" pitchFamily="34" charset="0"/>
              <a:buChar char="•"/>
            </a:pPr>
            <a:endParaRPr lang="en-GB" spc="20" dirty="0">
              <a:solidFill>
                <a:srgbClr val="2F5496"/>
              </a:solidFill>
              <a:uFill>
                <a:solidFill>
                  <a:srgbClr val="2F5496"/>
                </a:solidFill>
              </a:uFill>
              <a:cs typeface="Calibri"/>
            </a:endParaRPr>
          </a:p>
          <a:p>
            <a:pPr marL="298450" indent="-285750">
              <a:lnSpc>
                <a:spcPct val="100000"/>
              </a:lnSpc>
              <a:spcBef>
                <a:spcPts val="135"/>
              </a:spcBef>
              <a:buFont typeface="Arial" panose="020B0604020202020204" pitchFamily="34" charset="0"/>
              <a:buChar char="•"/>
            </a:pPr>
            <a:r>
              <a:rPr lang="en-GB" spc="20" dirty="0" smtClean="0">
                <a:solidFill>
                  <a:srgbClr val="2F5496"/>
                </a:solidFill>
                <a:uFill>
                  <a:solidFill>
                    <a:srgbClr val="2F5496"/>
                  </a:solidFill>
                </a:uFill>
                <a:cs typeface="Calibri"/>
              </a:rPr>
              <a:t>Close </a:t>
            </a:r>
            <a:r>
              <a:rPr lang="en-GB" spc="20" dirty="0">
                <a:solidFill>
                  <a:srgbClr val="2F5496"/>
                </a:solidFill>
                <a:uFill>
                  <a:solidFill>
                    <a:srgbClr val="2F5496"/>
                  </a:solidFill>
                </a:uFill>
                <a:cs typeface="Calibri"/>
              </a:rPr>
              <a:t>Constant Observations – Level 1- Applicable when the young person is assessed as presenting and immediate risk to </a:t>
            </a:r>
            <a:r>
              <a:rPr lang="en-GB" spc="20" dirty="0" smtClean="0">
                <a:solidFill>
                  <a:srgbClr val="2F5496"/>
                </a:solidFill>
                <a:uFill>
                  <a:solidFill>
                    <a:srgbClr val="2F5496"/>
                  </a:solidFill>
                </a:uFill>
                <a:cs typeface="Calibri"/>
              </a:rPr>
              <a:t>themselves </a:t>
            </a:r>
            <a:r>
              <a:rPr lang="en-GB" spc="20" dirty="0">
                <a:solidFill>
                  <a:srgbClr val="2F5496"/>
                </a:solidFill>
                <a:uFill>
                  <a:solidFill>
                    <a:srgbClr val="2F5496"/>
                  </a:solidFill>
                </a:uFill>
                <a:cs typeface="Calibri"/>
              </a:rPr>
              <a:t>and/or others</a:t>
            </a:r>
            <a:r>
              <a:rPr lang="en-GB" spc="20" dirty="0" smtClean="0">
                <a:solidFill>
                  <a:srgbClr val="2F5496"/>
                </a:solidFill>
                <a:uFill>
                  <a:solidFill>
                    <a:srgbClr val="2F5496"/>
                  </a:solidFill>
                </a:uFill>
                <a:cs typeface="Calibri"/>
              </a:rPr>
              <a:t>. The </a:t>
            </a:r>
            <a:r>
              <a:rPr lang="en-GB" spc="20" dirty="0">
                <a:solidFill>
                  <a:srgbClr val="2F5496"/>
                </a:solidFill>
                <a:uFill>
                  <a:solidFill>
                    <a:srgbClr val="2F5496"/>
                  </a:solidFill>
                </a:uFill>
                <a:cs typeface="Calibri"/>
              </a:rPr>
              <a:t>young person will be within 2 arms lengths of staff constantly – day and night.</a:t>
            </a:r>
          </a:p>
          <a:p>
            <a:pPr marL="12700">
              <a:lnSpc>
                <a:spcPct val="100000"/>
              </a:lnSpc>
              <a:spcBef>
                <a:spcPts val="135"/>
              </a:spcBef>
            </a:pPr>
            <a:endParaRPr lang="en-GB" sz="1600" spc="20" dirty="0">
              <a:solidFill>
                <a:srgbClr val="2F5496"/>
              </a:solidFill>
              <a:uFill>
                <a:solidFill>
                  <a:srgbClr val="2F5496"/>
                </a:solidFill>
              </a:uFill>
              <a:latin typeface="Calibri"/>
              <a:cs typeface="Calibri"/>
            </a:endParaRPr>
          </a:p>
          <a:p>
            <a:pPr marL="12700">
              <a:lnSpc>
                <a:spcPct val="100000"/>
              </a:lnSpc>
              <a:spcBef>
                <a:spcPts val="135"/>
              </a:spcBef>
            </a:pPr>
            <a:endParaRPr sz="1600" dirty="0">
              <a:latin typeface="Calibri"/>
              <a:cs typeface="Calibri"/>
            </a:endParaRPr>
          </a:p>
        </p:txBody>
      </p:sp>
    </p:spTree>
    <p:extLst>
      <p:ext uri="{BB962C8B-B14F-4D97-AF65-F5344CB8AC3E}">
        <p14:creationId xmlns:p14="http://schemas.microsoft.com/office/powerpoint/2010/main" val="709407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901700" y="627379"/>
            <a:ext cx="10414000" cy="4539063"/>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What I Need to Know….</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smtClean="0">
                <a:solidFill>
                  <a:srgbClr val="2F5496"/>
                </a:solidFill>
                <a:uFill>
                  <a:solidFill>
                    <a:srgbClr val="2F5496"/>
                  </a:solidFill>
                </a:uFill>
                <a:cs typeface="Calibri"/>
              </a:rPr>
              <a:t>The </a:t>
            </a:r>
            <a:r>
              <a:rPr lang="en-GB" spc="20" dirty="0">
                <a:solidFill>
                  <a:srgbClr val="2F5496"/>
                </a:solidFill>
                <a:uFill>
                  <a:solidFill>
                    <a:srgbClr val="2F5496"/>
                  </a:solidFill>
                </a:uFill>
                <a:cs typeface="Calibri"/>
              </a:rPr>
              <a:t>least intrusive means of observations, to manage risk, should always be employed and staff should engage the patient and </a:t>
            </a:r>
            <a:r>
              <a:rPr lang="en-GB" spc="20" dirty="0" smtClean="0">
                <a:solidFill>
                  <a:srgbClr val="2F5496"/>
                </a:solidFill>
                <a:uFill>
                  <a:solidFill>
                    <a:srgbClr val="2F5496"/>
                  </a:solidFill>
                </a:uFill>
                <a:cs typeface="Calibri"/>
              </a:rPr>
              <a:t>parents/carers </a:t>
            </a:r>
            <a:r>
              <a:rPr lang="en-GB" spc="20" dirty="0">
                <a:solidFill>
                  <a:srgbClr val="2F5496"/>
                </a:solidFill>
                <a:uFill>
                  <a:solidFill>
                    <a:srgbClr val="2F5496"/>
                  </a:solidFill>
                </a:uFill>
                <a:cs typeface="Calibri"/>
              </a:rPr>
              <a:t>in the discussions around the implementation and subsequent reduction in observations. This relates to reducing restrictive interventions and should be care planned and monitored in safety huddles, ward rounds etc.</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Increased or prolonged observations may occur following restraint- enhanced observations or intensive </a:t>
            </a:r>
            <a:r>
              <a:rPr lang="en-GB" spc="20" dirty="0" smtClean="0">
                <a:solidFill>
                  <a:srgbClr val="2F5496"/>
                </a:solidFill>
                <a:uFill>
                  <a:solidFill>
                    <a:srgbClr val="2F5496"/>
                  </a:solidFill>
                </a:uFill>
                <a:cs typeface="Calibri"/>
              </a:rPr>
              <a:t>nursing support </a:t>
            </a:r>
            <a:r>
              <a:rPr lang="en-GB" spc="20" dirty="0">
                <a:solidFill>
                  <a:srgbClr val="2F5496"/>
                </a:solidFill>
                <a:uFill>
                  <a:solidFill>
                    <a:srgbClr val="2F5496"/>
                  </a:solidFill>
                </a:uFill>
                <a:cs typeface="Calibri"/>
              </a:rPr>
              <a:t>should be considered.</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Intensive Nursing support may be instigated by the shift coordinator where routine observations are insufficient. Intensive nursing support should be provided within the timeframe of a shift and should be accompanied with a risk assessment and documentation. If the need for observation increases in nature, intensity, frequency or duration, beyond Level 1 in this period, consideration should be given to higher levels of observations.</a:t>
            </a:r>
          </a:p>
        </p:txBody>
      </p:sp>
    </p:spTree>
    <p:extLst>
      <p:ext uri="{BB962C8B-B14F-4D97-AF65-F5344CB8AC3E}">
        <p14:creationId xmlns:p14="http://schemas.microsoft.com/office/powerpoint/2010/main" val="3555785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41068" y="286557"/>
            <a:ext cx="11853949" cy="6265177"/>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What I Need to Do….</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Level 3-Intermittant Observations require observation of the patient at specified intervals as per care plan, by a nurse, support worker, NA or student nurse</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Staff members should sign their name against the relevant time of the individual patient observation record form, for legal purposes staff are signing to say they have undertaken all delegated Intermittent Observations within that hour period as allocated.</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decision to implement intermittent observations can be made by the ‘Responsible Clinician’, their deputy and the most senior registered nurse available and will be made in consultation with other members of the MDT available at that time. Out of hours the on call medic / on call manager should be contacted to discuss this</a:t>
            </a:r>
            <a:r>
              <a:rPr lang="en-GB" spc="20" dirty="0" smtClean="0">
                <a:solidFill>
                  <a:srgbClr val="2F5496"/>
                </a:solidFill>
                <a:uFill>
                  <a:solidFill>
                    <a:srgbClr val="2F5496"/>
                  </a:solidFill>
                </a:uFill>
                <a:cs typeface="Calibri"/>
              </a:rPr>
              <a:t>.</a:t>
            </a:r>
          </a:p>
          <a:p>
            <a:pPr marL="12700">
              <a:lnSpc>
                <a:spcPct val="100000"/>
              </a:lnSpc>
              <a:spcBef>
                <a:spcPts val="135"/>
              </a:spcBef>
            </a:pPr>
            <a:endParaRPr lang="en-GB" spc="20" dirty="0" smtClean="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decision and reasons for implementing Intermittent Observations L3 will be recorded in the appropriate care </a:t>
            </a:r>
            <a:r>
              <a:rPr lang="en-GB" spc="20" dirty="0" smtClean="0">
                <a:solidFill>
                  <a:srgbClr val="2F5496"/>
                </a:solidFill>
                <a:uFill>
                  <a:solidFill>
                    <a:srgbClr val="2F5496"/>
                  </a:solidFill>
                </a:uFill>
                <a:cs typeface="Calibri"/>
              </a:rPr>
              <a:t> plan/records</a:t>
            </a:r>
            <a:r>
              <a:rPr lang="en-GB" spc="20" dirty="0">
                <a:solidFill>
                  <a:srgbClr val="2F5496"/>
                </a:solidFill>
                <a:uFill>
                  <a:solidFill>
                    <a:srgbClr val="2F5496"/>
                  </a:solidFill>
                </a:uFill>
                <a:cs typeface="Calibri"/>
              </a:rPr>
              <a:t>. This care Plan should specify as to whether the patient should be observed in private areas (e.g. </a:t>
            </a:r>
            <a:r>
              <a:rPr lang="en-GB" spc="20" dirty="0" smtClean="0">
                <a:solidFill>
                  <a:srgbClr val="2F5496"/>
                </a:solidFill>
                <a:uFill>
                  <a:solidFill>
                    <a:srgbClr val="2F5496"/>
                  </a:solidFill>
                </a:uFill>
                <a:cs typeface="Calibri"/>
              </a:rPr>
              <a:t>toilet etc</a:t>
            </a:r>
            <a:r>
              <a:rPr lang="en-GB" spc="20" dirty="0">
                <a:solidFill>
                  <a:srgbClr val="2F5496"/>
                </a:solidFill>
                <a:uFill>
                  <a:solidFill>
                    <a:srgbClr val="2F5496"/>
                  </a:solidFill>
                </a:uFill>
                <a:cs typeface="Calibri"/>
              </a:rPr>
              <a:t>.) and should indicate how and under what circumstances the observations should alter.</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MDT / nursing team must review intermittent observation at least daily including, where </a:t>
            </a:r>
            <a:r>
              <a:rPr lang="en-GB" spc="20" dirty="0" smtClean="0">
                <a:solidFill>
                  <a:srgbClr val="2F5496"/>
                </a:solidFill>
                <a:uFill>
                  <a:solidFill>
                    <a:srgbClr val="2F5496"/>
                  </a:solidFill>
                </a:uFill>
                <a:cs typeface="Calibri"/>
              </a:rPr>
              <a:t>practicable, weekends</a:t>
            </a:r>
            <a:r>
              <a:rPr lang="en-GB" spc="20" dirty="0">
                <a:solidFill>
                  <a:srgbClr val="2F5496"/>
                </a:solidFill>
                <a:uFill>
                  <a:solidFill>
                    <a:srgbClr val="2F5496"/>
                  </a:solidFill>
                </a:uFill>
                <a:cs typeface="Calibri"/>
              </a:rPr>
              <a:t>, this will need the utilisation of on call staff in conjunction with the Lodge shift coordinator</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decision to terminate Intermittent Observation’s L3 is the responsibility of the RMO, their deputy or the nurse in charge (in consultation with Lodge nurse manager or on call staff) and where available other members of the MDT</a:t>
            </a:r>
            <a:r>
              <a:rPr lang="en-GB" spc="20" dirty="0" smtClean="0">
                <a:solidFill>
                  <a:srgbClr val="2F5496"/>
                </a:solidFill>
                <a:uFill>
                  <a:solidFill>
                    <a:srgbClr val="2F5496"/>
                  </a:solidFill>
                </a:uFill>
                <a:cs typeface="Calibri"/>
              </a:rPr>
              <a:t>.</a:t>
            </a: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2362919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54CC5E5-9E20-47B7-BD37-EBA7DE8A4B9C}"/>
              </a:ext>
            </a:extLst>
          </p:cNvPr>
          <p:cNvSpPr txBox="1"/>
          <p:nvPr/>
        </p:nvSpPr>
        <p:spPr>
          <a:xfrm>
            <a:off x="241068" y="286557"/>
            <a:ext cx="11853949" cy="4287712"/>
          </a:xfrm>
          <a:prstGeom prst="rect">
            <a:avLst/>
          </a:prstGeom>
        </p:spPr>
        <p:txBody>
          <a:bodyPr vert="horz" wrap="square" lIns="0" tIns="17145" rIns="0" bIns="0" rtlCol="0">
            <a:spAutoFit/>
          </a:bodyPr>
          <a:lstStyle/>
          <a:p>
            <a:pPr marL="12700">
              <a:lnSpc>
                <a:spcPct val="100000"/>
              </a:lnSpc>
              <a:spcBef>
                <a:spcPts val="135"/>
              </a:spcBef>
            </a:pPr>
            <a:r>
              <a:rPr lang="en-GB" b="1" u="sng" spc="20" dirty="0" smtClean="0">
                <a:solidFill>
                  <a:srgbClr val="2F5496"/>
                </a:solidFill>
                <a:uFill>
                  <a:solidFill>
                    <a:srgbClr val="2F5496"/>
                  </a:solidFill>
                </a:uFill>
                <a:cs typeface="Calibri"/>
              </a:rPr>
              <a:t>What I Need to Do….(cont.)</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Risk Plan will indicate under what circumstances the level of observation may be altered</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Level 1 &amp; 2 Constant / Close Constant Observations and engagement levels must be reviewed by the multi- disciplinary team including a Medic review twice daily. These reviews should be recorded in the patient records and on the pro forma</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The decision to implement, alter or terminate Constant and Close Constant observations L1 &amp; 2, is the responsibility of the RMO, their deputy, the nurse in charge (in consultation with a Lodge nurse manager or on call staff). This decision will be made in consultation with the other MDT members where available. The reason for taking this decision will be recorded in the Risk Plan.</a:t>
            </a:r>
          </a:p>
          <a:p>
            <a:pPr marL="12700">
              <a:lnSpc>
                <a:spcPct val="100000"/>
              </a:lnSpc>
              <a:spcBef>
                <a:spcPts val="135"/>
              </a:spcBef>
            </a:pPr>
            <a:endParaRPr lang="en-GB" spc="20" dirty="0">
              <a:solidFill>
                <a:srgbClr val="2F5496"/>
              </a:solidFill>
              <a:uFill>
                <a:solidFill>
                  <a:srgbClr val="2F5496"/>
                </a:solidFill>
              </a:uFill>
              <a:cs typeface="Calibri"/>
            </a:endParaRPr>
          </a:p>
          <a:p>
            <a:pPr marL="12700">
              <a:lnSpc>
                <a:spcPct val="100000"/>
              </a:lnSpc>
              <a:spcBef>
                <a:spcPts val="135"/>
              </a:spcBef>
            </a:pPr>
            <a:r>
              <a:rPr lang="en-GB" spc="20" dirty="0">
                <a:solidFill>
                  <a:srgbClr val="2F5496"/>
                </a:solidFill>
                <a:uFill>
                  <a:solidFill>
                    <a:srgbClr val="2F5496"/>
                  </a:solidFill>
                </a:uFill>
                <a:cs typeface="Calibri"/>
              </a:rPr>
              <a:t>No continuous period of Constant / Close Constant Observation of any individual patient by a member of staff should ideally be longer than 1 hour.</a:t>
            </a:r>
          </a:p>
          <a:p>
            <a:pPr marL="12700">
              <a:lnSpc>
                <a:spcPct val="100000"/>
              </a:lnSpc>
              <a:spcBef>
                <a:spcPts val="135"/>
              </a:spcBef>
            </a:pPr>
            <a:endParaRPr lang="en-GB" spc="20" dirty="0">
              <a:solidFill>
                <a:srgbClr val="2F5496"/>
              </a:solidFill>
              <a:uFill>
                <a:solidFill>
                  <a:srgbClr val="2F5496"/>
                </a:solidFill>
              </a:uFill>
              <a:cs typeface="Calibri"/>
            </a:endParaRPr>
          </a:p>
        </p:txBody>
      </p:sp>
    </p:spTree>
    <p:extLst>
      <p:ext uri="{BB962C8B-B14F-4D97-AF65-F5344CB8AC3E}">
        <p14:creationId xmlns:p14="http://schemas.microsoft.com/office/powerpoint/2010/main" val="36932906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ENSWF_ADVANCE_TIME" val="10.022"/>
  <p:tag name="ISPRING_CUSTOM_TIMING_USED" val="1"/>
  <p:tag name="ISPRING_SLIDE_ID_2" val="{279B9A9A-D9B0-44D7-ADBA-CE805C082A99}"/>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8373E404-572D-4FFD-9E20-F91B8778815A}"/>
  <p:tag name="GENSWF_ADVANCE_TIME" val="88.514"/>
  <p:tag name="TIMING" val="|0.001|0.001|1.688"/>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89.705"/>
  <p:tag name="ISPRING_SLIDE_ID_2" val="{002FB468-4D9D-4B5B-A033-13DFD3307CFD}"/>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6.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61BCF852-3E8D-43E3-A0C9-E2307A6EFB3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1453</Words>
  <Application>Microsoft Office PowerPoint</Application>
  <PresentationFormat>Widescreen</PresentationFormat>
  <Paragraphs>103</Paragraphs>
  <Slides>12</Slides>
  <Notes>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Courier New</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Osborne</dc:creator>
  <cp:lastModifiedBy>Joanna Osborne</cp:lastModifiedBy>
  <cp:revision>11</cp:revision>
  <dcterms:created xsi:type="dcterms:W3CDTF">2024-07-16T13:12:44Z</dcterms:created>
  <dcterms:modified xsi:type="dcterms:W3CDTF">2024-07-16T14:25:02Z</dcterms:modified>
</cp:coreProperties>
</file>