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tags/tag15.xml" ContentType="application/vnd.openxmlformats-officedocument.presentationml.tags+xml"/>
  <Override PartName="/ppt/notesSlides/notesSlide15.xml" ContentType="application/vnd.openxmlformats-officedocument.presentationml.notesSlide+xml"/>
  <Override PartName="/ppt/tags/tag16.xml" ContentType="application/vnd.openxmlformats-officedocument.presentationml.tags+xml"/>
  <Override PartName="/ppt/notesSlides/notesSlide16.xml" ContentType="application/vnd.openxmlformats-officedocument.presentationml.notesSlide+xml"/>
  <Override PartName="/ppt/tags/tag17.xml" ContentType="application/vnd.openxmlformats-officedocument.presentationml.tags+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336" r:id="rId2"/>
    <p:sldId id="321" r:id="rId3"/>
    <p:sldId id="322" r:id="rId4"/>
    <p:sldId id="323" r:id="rId5"/>
    <p:sldId id="372" r:id="rId6"/>
    <p:sldId id="359" r:id="rId7"/>
    <p:sldId id="373" r:id="rId8"/>
    <p:sldId id="374" r:id="rId9"/>
    <p:sldId id="375" r:id="rId10"/>
    <p:sldId id="376" r:id="rId11"/>
    <p:sldId id="377" r:id="rId12"/>
    <p:sldId id="378" r:id="rId13"/>
    <p:sldId id="379" r:id="rId14"/>
    <p:sldId id="380" r:id="rId15"/>
    <p:sldId id="381" r:id="rId16"/>
    <p:sldId id="382" r:id="rId17"/>
    <p:sldId id="383" r:id="rId18"/>
    <p:sldId id="384" r:id="rId19"/>
    <p:sldId id="385" r:id="rId20"/>
    <p:sldId id="386" r:id="rId21"/>
    <p:sldId id="358" r:id="rId22"/>
    <p:sldId id="33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831" autoAdjust="0"/>
    <p:restoredTop sz="94660"/>
  </p:normalViewPr>
  <p:slideViewPr>
    <p:cSldViewPr snapToGrid="0">
      <p:cViewPr>
        <p:scale>
          <a:sx n="100" d="100"/>
          <a:sy n="100" d="100"/>
        </p:scale>
        <p:origin x="942" y="3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987100-7D0E-420E-B646-3AA59B3CC090}" type="datetimeFigureOut">
              <a:rPr lang="en-GB" smtClean="0"/>
              <a:t>03/03/2025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3EABC2-C273-4C1E-8E46-224EBD3FEBED}" type="slidenum">
              <a:rPr lang="en-GB" smtClean="0"/>
              <a:t>‹#›</a:t>
            </a:fld>
            <a:endParaRPr lang="en-GB"/>
          </a:p>
        </p:txBody>
      </p:sp>
    </p:spTree>
    <p:extLst>
      <p:ext uri="{BB962C8B-B14F-4D97-AF65-F5344CB8AC3E}">
        <p14:creationId xmlns:p14="http://schemas.microsoft.com/office/powerpoint/2010/main" val="5144130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1</a:t>
            </a:fld>
            <a:endParaRPr lang="en-GB"/>
          </a:p>
        </p:txBody>
      </p:sp>
    </p:spTree>
    <p:extLst>
      <p:ext uri="{BB962C8B-B14F-4D97-AF65-F5344CB8AC3E}">
        <p14:creationId xmlns:p14="http://schemas.microsoft.com/office/powerpoint/2010/main" val="26214276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10</a:t>
            </a:fld>
            <a:endParaRPr lang="en-GB"/>
          </a:p>
        </p:txBody>
      </p:sp>
    </p:spTree>
    <p:extLst>
      <p:ext uri="{BB962C8B-B14F-4D97-AF65-F5344CB8AC3E}">
        <p14:creationId xmlns:p14="http://schemas.microsoft.com/office/powerpoint/2010/main" val="32699860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11</a:t>
            </a:fld>
            <a:endParaRPr lang="en-GB"/>
          </a:p>
        </p:txBody>
      </p:sp>
    </p:spTree>
    <p:extLst>
      <p:ext uri="{BB962C8B-B14F-4D97-AF65-F5344CB8AC3E}">
        <p14:creationId xmlns:p14="http://schemas.microsoft.com/office/powerpoint/2010/main" val="444442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12</a:t>
            </a:fld>
            <a:endParaRPr lang="en-GB"/>
          </a:p>
        </p:txBody>
      </p:sp>
    </p:spTree>
    <p:extLst>
      <p:ext uri="{BB962C8B-B14F-4D97-AF65-F5344CB8AC3E}">
        <p14:creationId xmlns:p14="http://schemas.microsoft.com/office/powerpoint/2010/main" val="28242049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13</a:t>
            </a:fld>
            <a:endParaRPr lang="en-GB"/>
          </a:p>
        </p:txBody>
      </p:sp>
    </p:spTree>
    <p:extLst>
      <p:ext uri="{BB962C8B-B14F-4D97-AF65-F5344CB8AC3E}">
        <p14:creationId xmlns:p14="http://schemas.microsoft.com/office/powerpoint/2010/main" val="14889553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14</a:t>
            </a:fld>
            <a:endParaRPr lang="en-GB"/>
          </a:p>
        </p:txBody>
      </p:sp>
    </p:spTree>
    <p:extLst>
      <p:ext uri="{BB962C8B-B14F-4D97-AF65-F5344CB8AC3E}">
        <p14:creationId xmlns:p14="http://schemas.microsoft.com/office/powerpoint/2010/main" val="24103690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15</a:t>
            </a:fld>
            <a:endParaRPr lang="en-GB"/>
          </a:p>
        </p:txBody>
      </p:sp>
    </p:spTree>
    <p:extLst>
      <p:ext uri="{BB962C8B-B14F-4D97-AF65-F5344CB8AC3E}">
        <p14:creationId xmlns:p14="http://schemas.microsoft.com/office/powerpoint/2010/main" val="27300098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16</a:t>
            </a:fld>
            <a:endParaRPr lang="en-GB"/>
          </a:p>
        </p:txBody>
      </p:sp>
    </p:spTree>
    <p:extLst>
      <p:ext uri="{BB962C8B-B14F-4D97-AF65-F5344CB8AC3E}">
        <p14:creationId xmlns:p14="http://schemas.microsoft.com/office/powerpoint/2010/main" val="3064852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17</a:t>
            </a:fld>
            <a:endParaRPr lang="en-GB"/>
          </a:p>
        </p:txBody>
      </p:sp>
    </p:spTree>
    <p:extLst>
      <p:ext uri="{BB962C8B-B14F-4D97-AF65-F5344CB8AC3E}">
        <p14:creationId xmlns:p14="http://schemas.microsoft.com/office/powerpoint/2010/main" val="3166949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18</a:t>
            </a:fld>
            <a:endParaRPr lang="en-GB"/>
          </a:p>
        </p:txBody>
      </p:sp>
    </p:spTree>
    <p:extLst>
      <p:ext uri="{BB962C8B-B14F-4D97-AF65-F5344CB8AC3E}">
        <p14:creationId xmlns:p14="http://schemas.microsoft.com/office/powerpoint/2010/main" val="42400578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19</a:t>
            </a:fld>
            <a:endParaRPr lang="en-GB"/>
          </a:p>
        </p:txBody>
      </p:sp>
    </p:spTree>
    <p:extLst>
      <p:ext uri="{BB962C8B-B14F-4D97-AF65-F5344CB8AC3E}">
        <p14:creationId xmlns:p14="http://schemas.microsoft.com/office/powerpoint/2010/main" val="2214781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D976B71-B534-4F27-84F0-4FC13B638C33}" type="slidenum">
              <a:rPr lang="en-GB" smtClean="0"/>
              <a:t>2</a:t>
            </a:fld>
            <a:endParaRPr lang="en-GB"/>
          </a:p>
        </p:txBody>
      </p:sp>
    </p:spTree>
    <p:extLst>
      <p:ext uri="{BB962C8B-B14F-4D97-AF65-F5344CB8AC3E}">
        <p14:creationId xmlns:p14="http://schemas.microsoft.com/office/powerpoint/2010/main" val="14407610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20</a:t>
            </a:fld>
            <a:endParaRPr lang="en-GB"/>
          </a:p>
        </p:txBody>
      </p:sp>
    </p:spTree>
    <p:extLst>
      <p:ext uri="{BB962C8B-B14F-4D97-AF65-F5344CB8AC3E}">
        <p14:creationId xmlns:p14="http://schemas.microsoft.com/office/powerpoint/2010/main" val="24940227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21</a:t>
            </a:fld>
            <a:endParaRPr lang="en-GB"/>
          </a:p>
        </p:txBody>
      </p:sp>
    </p:spTree>
    <p:extLst>
      <p:ext uri="{BB962C8B-B14F-4D97-AF65-F5344CB8AC3E}">
        <p14:creationId xmlns:p14="http://schemas.microsoft.com/office/powerpoint/2010/main" val="12905997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D976B71-B534-4F27-84F0-4FC13B638C33}" type="slidenum">
              <a:rPr lang="en-GB" smtClean="0"/>
              <a:t>22</a:t>
            </a:fld>
            <a:endParaRPr lang="en-GB"/>
          </a:p>
        </p:txBody>
      </p:sp>
    </p:spTree>
    <p:extLst>
      <p:ext uri="{BB962C8B-B14F-4D97-AF65-F5344CB8AC3E}">
        <p14:creationId xmlns:p14="http://schemas.microsoft.com/office/powerpoint/2010/main" val="24617964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3</a:t>
            </a:fld>
            <a:endParaRPr lang="en-GB"/>
          </a:p>
        </p:txBody>
      </p:sp>
    </p:spTree>
    <p:extLst>
      <p:ext uri="{BB962C8B-B14F-4D97-AF65-F5344CB8AC3E}">
        <p14:creationId xmlns:p14="http://schemas.microsoft.com/office/powerpoint/2010/main" val="14592145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4</a:t>
            </a:fld>
            <a:endParaRPr lang="en-GB"/>
          </a:p>
        </p:txBody>
      </p:sp>
    </p:spTree>
    <p:extLst>
      <p:ext uri="{BB962C8B-B14F-4D97-AF65-F5344CB8AC3E}">
        <p14:creationId xmlns:p14="http://schemas.microsoft.com/office/powerpoint/2010/main" val="1766573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5</a:t>
            </a:fld>
            <a:endParaRPr lang="en-GB"/>
          </a:p>
        </p:txBody>
      </p:sp>
    </p:spTree>
    <p:extLst>
      <p:ext uri="{BB962C8B-B14F-4D97-AF65-F5344CB8AC3E}">
        <p14:creationId xmlns:p14="http://schemas.microsoft.com/office/powerpoint/2010/main" val="16548172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6</a:t>
            </a:fld>
            <a:endParaRPr lang="en-GB"/>
          </a:p>
        </p:txBody>
      </p:sp>
    </p:spTree>
    <p:extLst>
      <p:ext uri="{BB962C8B-B14F-4D97-AF65-F5344CB8AC3E}">
        <p14:creationId xmlns:p14="http://schemas.microsoft.com/office/powerpoint/2010/main" val="11812088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7</a:t>
            </a:fld>
            <a:endParaRPr lang="en-GB"/>
          </a:p>
        </p:txBody>
      </p:sp>
    </p:spTree>
    <p:extLst>
      <p:ext uri="{BB962C8B-B14F-4D97-AF65-F5344CB8AC3E}">
        <p14:creationId xmlns:p14="http://schemas.microsoft.com/office/powerpoint/2010/main" val="23285640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8</a:t>
            </a:fld>
            <a:endParaRPr lang="en-GB"/>
          </a:p>
        </p:txBody>
      </p:sp>
    </p:spTree>
    <p:extLst>
      <p:ext uri="{BB962C8B-B14F-4D97-AF65-F5344CB8AC3E}">
        <p14:creationId xmlns:p14="http://schemas.microsoft.com/office/powerpoint/2010/main" val="13360945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9</a:t>
            </a:fld>
            <a:endParaRPr lang="en-GB"/>
          </a:p>
        </p:txBody>
      </p:sp>
    </p:spTree>
    <p:extLst>
      <p:ext uri="{BB962C8B-B14F-4D97-AF65-F5344CB8AC3E}">
        <p14:creationId xmlns:p14="http://schemas.microsoft.com/office/powerpoint/2010/main" val="22492661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437047C4-4784-44D3-9C6E-9984DE397D20}" type="datetimeFigureOut">
              <a:rPr lang="en-GB" smtClean="0"/>
              <a:t>03/03/2025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20652992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37047C4-4784-44D3-9C6E-9984DE397D20}" type="datetimeFigureOut">
              <a:rPr lang="en-GB" smtClean="0"/>
              <a:t>03/03/2025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1795150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37047C4-4784-44D3-9C6E-9984DE397D20}" type="datetimeFigureOut">
              <a:rPr lang="en-GB" smtClean="0"/>
              <a:t>03/03/2025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6685024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37047C4-4784-44D3-9C6E-9984DE397D20}" type="datetimeFigureOut">
              <a:rPr lang="en-GB" smtClean="0"/>
              <a:t>03/03/2025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4061825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37047C4-4784-44D3-9C6E-9984DE397D20}" type="datetimeFigureOut">
              <a:rPr lang="en-GB" smtClean="0"/>
              <a:t>03/03/2025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3862823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437047C4-4784-44D3-9C6E-9984DE397D20}" type="datetimeFigureOut">
              <a:rPr lang="en-GB" smtClean="0"/>
              <a:t>03/03/2025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31330020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437047C4-4784-44D3-9C6E-9984DE397D20}" type="datetimeFigureOut">
              <a:rPr lang="en-GB" smtClean="0"/>
              <a:t>03/03/2025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3298223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437047C4-4784-44D3-9C6E-9984DE397D20}" type="datetimeFigureOut">
              <a:rPr lang="en-GB" smtClean="0"/>
              <a:t>03/03/2025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10907566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7047C4-4784-44D3-9C6E-9984DE397D20}" type="datetimeFigureOut">
              <a:rPr lang="en-GB" smtClean="0"/>
              <a:t>03/03/2025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23986524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37047C4-4784-44D3-9C6E-9984DE397D20}" type="datetimeFigureOut">
              <a:rPr lang="en-GB" smtClean="0"/>
              <a:t>03/03/2025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4863832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37047C4-4784-44D3-9C6E-9984DE397D20}" type="datetimeFigureOut">
              <a:rPr lang="en-GB" smtClean="0"/>
              <a:t>03/03/2025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4713921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7047C4-4784-44D3-9C6E-9984DE397D20}" type="datetimeFigureOut">
              <a:rPr lang="en-GB" smtClean="0"/>
              <a:t>03/03/2025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27530F-6549-4F85-9DFB-42422E8137CA}" type="slidenum">
              <a:rPr lang="en-GB" smtClean="0"/>
              <a:t>‹#›</a:t>
            </a:fld>
            <a:endParaRPr lang="en-GB"/>
          </a:p>
        </p:txBody>
      </p:sp>
    </p:spTree>
    <p:extLst>
      <p:ext uri="{BB962C8B-B14F-4D97-AF65-F5344CB8AC3E}">
        <p14:creationId xmlns:p14="http://schemas.microsoft.com/office/powerpoint/2010/main" val="24563552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22.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utput_HD1080">
            <a:hlinkClick r:id="" action="ppaction://media"/>
            <a:extLst>
              <a:ext uri="{FF2B5EF4-FFF2-40B4-BE49-F238E27FC236}">
                <a16:creationId xmlns:a16="http://schemas.microsoft.com/office/drawing/2014/main" id="{1D1C198E-3878-4EC0-A7C2-676B2915FD9E}"/>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0"/>
            <a:ext cx="12192000" cy="6858000"/>
          </a:xfrm>
          <a:prstGeom prst="rect">
            <a:avLst/>
          </a:prstGeom>
        </p:spPr>
      </p:pic>
      <p:sp>
        <p:nvSpPr>
          <p:cNvPr id="7" name="object 2">
            <a:extLst>
              <a:ext uri="{FF2B5EF4-FFF2-40B4-BE49-F238E27FC236}">
                <a16:creationId xmlns:a16="http://schemas.microsoft.com/office/drawing/2014/main" id="{35EDC85F-0971-4525-9F20-09F4633FFF14}"/>
              </a:ext>
            </a:extLst>
          </p:cNvPr>
          <p:cNvSpPr txBox="1">
            <a:spLocks/>
          </p:cNvSpPr>
          <p:nvPr/>
        </p:nvSpPr>
        <p:spPr>
          <a:xfrm>
            <a:off x="3197669" y="4639886"/>
            <a:ext cx="5796662" cy="463075"/>
          </a:xfrm>
          <a:prstGeom prst="rect">
            <a:avLst/>
          </a:prstGeom>
        </p:spPr>
        <p:txBody>
          <a:bodyPr vert="horz" wrap="square" lIns="0" tIns="12700" rIns="0" bIns="0" rtlCol="0">
            <a:spAutoFit/>
          </a:bodyPr>
          <a:lstStyle>
            <a:lvl1pPr>
              <a:defRPr sz="5600" b="0" i="0">
                <a:solidFill>
                  <a:srgbClr val="2F5496"/>
                </a:solidFill>
                <a:latin typeface="Calibri"/>
                <a:ea typeface="+mj-ea"/>
                <a:cs typeface="Calibri"/>
              </a:defRPr>
            </a:lvl1pPr>
          </a:lstStyle>
          <a:p>
            <a:pPr marL="11430" marR="5080" lvl="0" algn="ctr">
              <a:lnSpc>
                <a:spcPct val="110000"/>
              </a:lnSpc>
              <a:spcBef>
                <a:spcPts val="100"/>
              </a:spcBef>
              <a:defRPr/>
            </a:pPr>
            <a:r>
              <a:rPr lang="en-GB" sz="2800" b="1" kern="0" spc="-5" dirty="0">
                <a:ln>
                  <a:solidFill>
                    <a:schemeClr val="accent1">
                      <a:lumMod val="60000"/>
                      <a:lumOff val="40000"/>
                    </a:schemeClr>
                  </a:solidFill>
                </a:ln>
                <a:solidFill>
                  <a:schemeClr val="bg1"/>
                </a:solidFill>
              </a:rPr>
              <a:t>Essentials of Pressure Ulcer Prevention</a:t>
            </a:r>
            <a:endParaRPr kumimoji="0" lang="en-GB" sz="2400" b="1" i="0" u="none" strike="noStrike" kern="0" cap="none" spc="-5" normalizeH="0" baseline="0" noProof="0" dirty="0">
              <a:ln>
                <a:solidFill>
                  <a:schemeClr val="accent1">
                    <a:lumMod val="60000"/>
                    <a:lumOff val="40000"/>
                  </a:schemeClr>
                </a:solidFill>
              </a:ln>
              <a:solidFill>
                <a:schemeClr val="bg1"/>
              </a:solidFill>
              <a:effectLst/>
              <a:uLnTx/>
              <a:uFillTx/>
            </a:endParaRPr>
          </a:p>
        </p:txBody>
      </p:sp>
    </p:spTree>
    <p:custDataLst>
      <p:tags r:id="rId1"/>
    </p:custDataLst>
    <p:extLst>
      <p:ext uri="{BB962C8B-B14F-4D97-AF65-F5344CB8AC3E}">
        <p14:creationId xmlns:p14="http://schemas.microsoft.com/office/powerpoint/2010/main" val="735842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22" fill="hold"/>
                                        <p:tgtEl>
                                          <p:spTgt spid="6"/>
                                        </p:tgtEl>
                                      </p:cBhvr>
                                    </p:cmd>
                                  </p:childTnLst>
                                </p:cTn>
                              </p:par>
                              <p:par>
                                <p:cTn id="7" presetID="42"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8000"/>
                                        <p:tgtEl>
                                          <p:spTgt spid="7"/>
                                        </p:tgtEl>
                                      </p:cBhvr>
                                    </p:animEffect>
                                    <p:anim calcmode="lin" valueType="num">
                                      <p:cBhvr>
                                        <p:cTn id="10" dur="8000" fill="hold"/>
                                        <p:tgtEl>
                                          <p:spTgt spid="7"/>
                                        </p:tgtEl>
                                        <p:attrNameLst>
                                          <p:attrName>ppt_x</p:attrName>
                                        </p:attrNameLst>
                                      </p:cBhvr>
                                      <p:tavLst>
                                        <p:tav tm="0">
                                          <p:val>
                                            <p:strVal val="#ppt_x"/>
                                          </p:val>
                                        </p:tav>
                                        <p:tav tm="100000">
                                          <p:val>
                                            <p:strVal val="#ppt_x"/>
                                          </p:val>
                                        </p:tav>
                                      </p:tavLst>
                                    </p:anim>
                                    <p:anim calcmode="lin" valueType="num">
                                      <p:cBhvr>
                                        <p:cTn id="11" dur="8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6"/>
                </p:tgtEl>
              </p:cMediaNode>
            </p:video>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F69726BB-04A1-4B33-91CC-47D86746CC7C}"/>
              </a:ext>
            </a:extLst>
          </p:cNvPr>
          <p:cNvSpPr txBox="1"/>
          <p:nvPr/>
        </p:nvSpPr>
        <p:spPr>
          <a:xfrm>
            <a:off x="520117" y="124039"/>
            <a:ext cx="11274804" cy="6388287"/>
          </a:xfrm>
          <a:prstGeom prst="rect">
            <a:avLst/>
          </a:prstGeom>
        </p:spPr>
        <p:txBody>
          <a:bodyPr vert="horz" wrap="square" lIns="0" tIns="17145" rIns="0" bIns="0" rtlCol="0">
            <a:spAutoFit/>
          </a:bodyPr>
          <a:lstStyle/>
          <a:p>
            <a:pPr marL="12700">
              <a:lnSpc>
                <a:spcPct val="100000"/>
              </a:lnSpc>
              <a:spcBef>
                <a:spcPts val="5"/>
              </a:spcBef>
            </a:pPr>
            <a:r>
              <a:rPr lang="en-GB" b="1" spc="20" dirty="0" smtClean="0">
                <a:solidFill>
                  <a:srgbClr val="2F5496"/>
                </a:solidFill>
                <a:cs typeface="Calibri"/>
              </a:rPr>
              <a:t>Assessment </a:t>
            </a:r>
            <a:r>
              <a:rPr lang="en-GB" b="1" spc="20" dirty="0">
                <a:solidFill>
                  <a:srgbClr val="2F5496"/>
                </a:solidFill>
                <a:cs typeface="Calibri"/>
              </a:rPr>
              <a:t>of </a:t>
            </a:r>
            <a:r>
              <a:rPr lang="en-GB" b="1" spc="20" dirty="0" smtClean="0">
                <a:solidFill>
                  <a:srgbClr val="2F5496"/>
                </a:solidFill>
                <a:cs typeface="Calibri"/>
              </a:rPr>
              <a:t>risk</a:t>
            </a:r>
          </a:p>
          <a:p>
            <a:pPr marL="12700">
              <a:lnSpc>
                <a:spcPct val="100000"/>
              </a:lnSpc>
              <a:spcBef>
                <a:spcPts val="5"/>
              </a:spcBef>
            </a:pPr>
            <a:endParaRPr lang="en-GB" b="1" spc="20" dirty="0" smtClean="0">
              <a:solidFill>
                <a:srgbClr val="2F5496"/>
              </a:solidFill>
              <a:latin typeface="Calibri"/>
              <a:cs typeface="Calibri"/>
            </a:endParaRPr>
          </a:p>
          <a:p>
            <a:pPr marL="12700">
              <a:lnSpc>
                <a:spcPct val="100000"/>
              </a:lnSpc>
              <a:spcBef>
                <a:spcPts val="5"/>
              </a:spcBef>
            </a:pPr>
            <a:r>
              <a:rPr lang="en-GB" spc="20" dirty="0">
                <a:solidFill>
                  <a:srgbClr val="2F5496"/>
                </a:solidFill>
                <a:cs typeface="Calibri"/>
              </a:rPr>
              <a:t>Assessing the risk of pressure area breakdown is the cornerstone of preventing pressure ulceration, as this allows the action to be taken based on the risks </a:t>
            </a:r>
            <a:r>
              <a:rPr lang="en-GB" spc="20" dirty="0" smtClean="0">
                <a:solidFill>
                  <a:srgbClr val="2F5496"/>
                </a:solidFill>
                <a:cs typeface="Calibri"/>
              </a:rPr>
              <a:t>identified. There </a:t>
            </a:r>
            <a:r>
              <a:rPr lang="en-GB" spc="20" dirty="0">
                <a:solidFill>
                  <a:srgbClr val="2F5496"/>
                </a:solidFill>
                <a:cs typeface="Calibri"/>
              </a:rPr>
              <a:t>are many different risk assessment tools used around the country. In England it is recommended that the PURPOSE </a:t>
            </a:r>
            <a:r>
              <a:rPr lang="en-GB" spc="20" dirty="0" smtClean="0">
                <a:solidFill>
                  <a:srgbClr val="2F5496"/>
                </a:solidFill>
                <a:cs typeface="Calibri"/>
              </a:rPr>
              <a:t>T </a:t>
            </a:r>
            <a:r>
              <a:rPr lang="en-GB" spc="20" dirty="0">
                <a:solidFill>
                  <a:srgbClr val="2F5496"/>
                </a:solidFill>
                <a:cs typeface="Calibri"/>
              </a:rPr>
              <a:t>risk assessment tool is </a:t>
            </a:r>
            <a:r>
              <a:rPr lang="en-GB" spc="20" dirty="0" smtClean="0">
                <a:solidFill>
                  <a:srgbClr val="2F5496"/>
                </a:solidFill>
                <a:cs typeface="Calibri"/>
              </a:rPr>
              <a:t>used.</a:t>
            </a:r>
          </a:p>
          <a:p>
            <a:pPr marL="12700">
              <a:lnSpc>
                <a:spcPct val="100000"/>
              </a:lnSpc>
              <a:spcBef>
                <a:spcPts val="5"/>
              </a:spcBef>
            </a:pPr>
            <a:endParaRPr lang="en-GB" spc="20" dirty="0">
              <a:solidFill>
                <a:srgbClr val="2F5496"/>
              </a:solidFill>
              <a:latin typeface="Calibri"/>
              <a:cs typeface="Calibri"/>
            </a:endParaRPr>
          </a:p>
          <a:p>
            <a:pPr marL="12700">
              <a:lnSpc>
                <a:spcPct val="100000"/>
              </a:lnSpc>
              <a:spcBef>
                <a:spcPts val="5"/>
              </a:spcBef>
            </a:pPr>
            <a:r>
              <a:rPr lang="en-GB" b="1" spc="20" dirty="0">
                <a:solidFill>
                  <a:srgbClr val="2F5496"/>
                </a:solidFill>
                <a:cs typeface="Calibri"/>
              </a:rPr>
              <a:t>Risk </a:t>
            </a:r>
            <a:r>
              <a:rPr lang="en-GB" b="1" spc="20" dirty="0" smtClean="0">
                <a:solidFill>
                  <a:srgbClr val="2F5496"/>
                </a:solidFill>
                <a:cs typeface="Calibri"/>
              </a:rPr>
              <a:t>assessment</a:t>
            </a:r>
          </a:p>
          <a:p>
            <a:pPr marL="12700">
              <a:lnSpc>
                <a:spcPct val="100000"/>
              </a:lnSpc>
              <a:spcBef>
                <a:spcPts val="5"/>
              </a:spcBef>
            </a:pPr>
            <a:r>
              <a:rPr lang="en-GB" spc="20" dirty="0">
                <a:solidFill>
                  <a:srgbClr val="2F5496"/>
                </a:solidFill>
                <a:cs typeface="Calibri"/>
              </a:rPr>
              <a:t>Certain population groups are at an increased risk of developing pressure </a:t>
            </a:r>
            <a:r>
              <a:rPr lang="en-GB" spc="20" dirty="0" smtClean="0">
                <a:solidFill>
                  <a:srgbClr val="2F5496"/>
                </a:solidFill>
                <a:cs typeface="Calibri"/>
              </a:rPr>
              <a:t>ulcers:</a:t>
            </a:r>
          </a:p>
          <a:p>
            <a:pPr marL="12700">
              <a:lnSpc>
                <a:spcPct val="100000"/>
              </a:lnSpc>
              <a:spcBef>
                <a:spcPts val="5"/>
              </a:spcBef>
            </a:pPr>
            <a:endParaRPr lang="en-GB" spc="20" dirty="0" smtClean="0">
              <a:solidFill>
                <a:srgbClr val="2F5496"/>
              </a:solidFill>
              <a:cs typeface="Calibri"/>
            </a:endParaRPr>
          </a:p>
          <a:p>
            <a:pPr marL="12700">
              <a:lnSpc>
                <a:spcPct val="100000"/>
              </a:lnSpc>
              <a:spcBef>
                <a:spcPts val="5"/>
              </a:spcBef>
            </a:pPr>
            <a:r>
              <a:rPr lang="en-GB" u="sng" spc="20" dirty="0" smtClean="0">
                <a:solidFill>
                  <a:srgbClr val="2F5496"/>
                </a:solidFill>
                <a:cs typeface="Calibri"/>
              </a:rPr>
              <a:t>People in critical care</a:t>
            </a:r>
            <a:endParaRPr lang="en-GB" u="sng" spc="20" dirty="0">
              <a:solidFill>
                <a:srgbClr val="2F5496"/>
              </a:solidFill>
              <a:cs typeface="Calibri"/>
            </a:endParaRPr>
          </a:p>
          <a:p>
            <a:pPr marL="298450" indent="-285750">
              <a:lnSpc>
                <a:spcPct val="100000"/>
              </a:lnSpc>
              <a:spcBef>
                <a:spcPts val="5"/>
              </a:spcBef>
              <a:buFont typeface="Arial" panose="020B0604020202020204" pitchFamily="34" charset="0"/>
              <a:buChar char="•"/>
            </a:pPr>
            <a:r>
              <a:rPr lang="en-GB" spc="20" dirty="0">
                <a:solidFill>
                  <a:srgbClr val="2F5496"/>
                </a:solidFill>
                <a:cs typeface="Calibri"/>
              </a:rPr>
              <a:t>These people are often immobile due to medications such as sedation and connection to machines such as mechanical ventilation, </a:t>
            </a:r>
            <a:r>
              <a:rPr lang="en-GB" spc="20" dirty="0" err="1">
                <a:solidFill>
                  <a:srgbClr val="2F5496"/>
                </a:solidFill>
                <a:cs typeface="Calibri"/>
              </a:rPr>
              <a:t>haemofiltration</a:t>
            </a:r>
            <a:r>
              <a:rPr lang="en-GB" spc="20" dirty="0">
                <a:solidFill>
                  <a:srgbClr val="2F5496"/>
                </a:solidFill>
                <a:cs typeface="Calibri"/>
              </a:rPr>
              <a:t>, heart monitors and infusion pumps.</a:t>
            </a:r>
          </a:p>
          <a:p>
            <a:pPr marL="298450" indent="-285750">
              <a:lnSpc>
                <a:spcPct val="100000"/>
              </a:lnSpc>
              <a:spcBef>
                <a:spcPts val="5"/>
              </a:spcBef>
              <a:buFont typeface="Arial" panose="020B0604020202020204" pitchFamily="34" charset="0"/>
              <a:buChar char="•"/>
            </a:pPr>
            <a:r>
              <a:rPr lang="en-GB" spc="20" dirty="0">
                <a:solidFill>
                  <a:srgbClr val="2F5496"/>
                </a:solidFill>
                <a:cs typeface="Calibri"/>
              </a:rPr>
              <a:t>Blood flow to skin and peripheries can be impaired due to blood loss, trauma, reduced heart function and drugs such as adrenaline.</a:t>
            </a:r>
          </a:p>
          <a:p>
            <a:pPr marL="298450" indent="-285750">
              <a:lnSpc>
                <a:spcPct val="100000"/>
              </a:lnSpc>
              <a:spcBef>
                <a:spcPts val="5"/>
              </a:spcBef>
              <a:buFont typeface="Arial" panose="020B0604020202020204" pitchFamily="34" charset="0"/>
              <a:buChar char="•"/>
            </a:pPr>
            <a:r>
              <a:rPr lang="en-GB" spc="20" dirty="0">
                <a:solidFill>
                  <a:srgbClr val="2F5496"/>
                </a:solidFill>
                <a:cs typeface="Calibri"/>
              </a:rPr>
              <a:t>The presence of medical devices such as urinary catheters, nasogastric tubes, endotracheal tubes, central lines and arterial lines increases the risk</a:t>
            </a:r>
            <a:r>
              <a:rPr lang="en-GB" spc="20" dirty="0" smtClean="0">
                <a:solidFill>
                  <a:srgbClr val="2F5496"/>
                </a:solidFill>
                <a:cs typeface="Calibri"/>
              </a:rPr>
              <a:t>.</a:t>
            </a:r>
          </a:p>
          <a:p>
            <a:pPr marL="12700">
              <a:lnSpc>
                <a:spcPct val="100000"/>
              </a:lnSpc>
              <a:spcBef>
                <a:spcPts val="5"/>
              </a:spcBef>
            </a:pPr>
            <a:r>
              <a:rPr lang="en-GB" u="sng" spc="20" dirty="0">
                <a:solidFill>
                  <a:srgbClr val="2F5496"/>
                </a:solidFill>
                <a:cs typeface="Calibri"/>
              </a:rPr>
              <a:t>Neonates</a:t>
            </a:r>
          </a:p>
          <a:p>
            <a:pPr marL="298450" indent="-285750">
              <a:lnSpc>
                <a:spcPct val="100000"/>
              </a:lnSpc>
              <a:spcBef>
                <a:spcPts val="5"/>
              </a:spcBef>
              <a:buFont typeface="Arial" panose="020B0604020202020204" pitchFamily="34" charset="0"/>
              <a:buChar char="•"/>
            </a:pPr>
            <a:r>
              <a:rPr lang="en-GB" spc="20" dirty="0">
                <a:solidFill>
                  <a:srgbClr val="2F5496"/>
                </a:solidFill>
                <a:cs typeface="Calibri"/>
              </a:rPr>
              <a:t>A neonate's head is approximately one-third of their total body mass, this is an abnormal weight with a large bone (the skull) and very small babies have very limited movement.</a:t>
            </a:r>
          </a:p>
          <a:p>
            <a:pPr marL="298450" indent="-285750">
              <a:lnSpc>
                <a:spcPct val="100000"/>
              </a:lnSpc>
              <a:spcBef>
                <a:spcPts val="5"/>
              </a:spcBef>
              <a:buFont typeface="Arial" panose="020B0604020202020204" pitchFamily="34" charset="0"/>
              <a:buChar char="•"/>
            </a:pPr>
            <a:r>
              <a:rPr lang="en-GB" spc="20" dirty="0">
                <a:solidFill>
                  <a:srgbClr val="2F5496"/>
                </a:solidFill>
                <a:cs typeface="Calibri"/>
              </a:rPr>
              <a:t>Neonates, particularly those born prematurely, will sleep a lot which means they are immobile for long periods.</a:t>
            </a:r>
          </a:p>
          <a:p>
            <a:pPr marL="298450" indent="-285750">
              <a:lnSpc>
                <a:spcPct val="100000"/>
              </a:lnSpc>
              <a:spcBef>
                <a:spcPts val="5"/>
              </a:spcBef>
              <a:buFont typeface="Arial" panose="020B0604020202020204" pitchFamily="34" charset="0"/>
              <a:buChar char="•"/>
            </a:pPr>
            <a:r>
              <a:rPr lang="en-GB" spc="20" dirty="0">
                <a:solidFill>
                  <a:srgbClr val="2F5496"/>
                </a:solidFill>
                <a:cs typeface="Calibri"/>
              </a:rPr>
              <a:t>The skin of neonates is very thin and fragile.</a:t>
            </a:r>
          </a:p>
          <a:p>
            <a:pPr marL="298450" indent="-285750">
              <a:lnSpc>
                <a:spcPct val="100000"/>
              </a:lnSpc>
              <a:spcBef>
                <a:spcPts val="5"/>
              </a:spcBef>
              <a:buFont typeface="Arial" panose="020B0604020202020204" pitchFamily="34" charset="0"/>
              <a:buChar char="•"/>
            </a:pPr>
            <a:r>
              <a:rPr lang="en-GB" spc="20" dirty="0">
                <a:solidFill>
                  <a:srgbClr val="2F5496"/>
                </a:solidFill>
                <a:cs typeface="Calibri"/>
              </a:rPr>
              <a:t>The presence of medical devices such as urinary catheters, nasogastric tubes, endotracheal tubes and invasive lines increases the risk for neonates.</a:t>
            </a:r>
            <a:endParaRPr lang="en-GB" spc="20" dirty="0">
              <a:solidFill>
                <a:srgbClr val="2F5496"/>
              </a:solidFill>
              <a:latin typeface="Calibri"/>
              <a:cs typeface="Calibri"/>
            </a:endParaRPr>
          </a:p>
        </p:txBody>
      </p:sp>
    </p:spTree>
    <p:custDataLst>
      <p:tags r:id="rId1"/>
    </p:custDataLst>
    <p:extLst>
      <p:ext uri="{BB962C8B-B14F-4D97-AF65-F5344CB8AC3E}">
        <p14:creationId xmlns:p14="http://schemas.microsoft.com/office/powerpoint/2010/main" val="2475938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F69726BB-04A1-4B33-91CC-47D86746CC7C}"/>
              </a:ext>
            </a:extLst>
          </p:cNvPr>
          <p:cNvSpPr txBox="1"/>
          <p:nvPr/>
        </p:nvSpPr>
        <p:spPr>
          <a:xfrm>
            <a:off x="520117" y="124039"/>
            <a:ext cx="11274804" cy="6111288"/>
          </a:xfrm>
          <a:prstGeom prst="rect">
            <a:avLst/>
          </a:prstGeom>
        </p:spPr>
        <p:txBody>
          <a:bodyPr vert="horz" wrap="square" lIns="0" tIns="17145" rIns="0" bIns="0" rtlCol="0">
            <a:spAutoFit/>
          </a:bodyPr>
          <a:lstStyle/>
          <a:p>
            <a:pPr marL="12700">
              <a:lnSpc>
                <a:spcPct val="100000"/>
              </a:lnSpc>
              <a:spcBef>
                <a:spcPts val="5"/>
              </a:spcBef>
            </a:pPr>
            <a:r>
              <a:rPr lang="en-GB" b="1" spc="20" dirty="0" smtClean="0">
                <a:solidFill>
                  <a:srgbClr val="2F5496"/>
                </a:solidFill>
                <a:cs typeface="Calibri"/>
              </a:rPr>
              <a:t>Risk assessment (cont.)</a:t>
            </a:r>
          </a:p>
          <a:p>
            <a:pPr marL="12700">
              <a:lnSpc>
                <a:spcPct val="100000"/>
              </a:lnSpc>
              <a:spcBef>
                <a:spcPts val="5"/>
              </a:spcBef>
            </a:pPr>
            <a:endParaRPr lang="en-GB" spc="20" dirty="0" smtClean="0">
              <a:solidFill>
                <a:srgbClr val="2F5496"/>
              </a:solidFill>
              <a:cs typeface="Calibri"/>
            </a:endParaRPr>
          </a:p>
          <a:p>
            <a:pPr marL="12700">
              <a:lnSpc>
                <a:spcPct val="100000"/>
              </a:lnSpc>
              <a:spcBef>
                <a:spcPts val="5"/>
              </a:spcBef>
            </a:pPr>
            <a:r>
              <a:rPr lang="en-GB" u="sng" spc="20" dirty="0" smtClean="0">
                <a:solidFill>
                  <a:srgbClr val="2F5496"/>
                </a:solidFill>
                <a:cs typeface="Calibri"/>
              </a:rPr>
              <a:t>People </a:t>
            </a:r>
            <a:r>
              <a:rPr lang="en-GB" u="sng" spc="20" dirty="0">
                <a:solidFill>
                  <a:srgbClr val="2F5496"/>
                </a:solidFill>
                <a:cs typeface="Calibri"/>
              </a:rPr>
              <a:t>in operating theatres</a:t>
            </a:r>
          </a:p>
          <a:p>
            <a:pPr marL="298450" indent="-285750">
              <a:lnSpc>
                <a:spcPct val="100000"/>
              </a:lnSpc>
              <a:spcBef>
                <a:spcPts val="5"/>
              </a:spcBef>
              <a:buFont typeface="Arial" panose="020B0604020202020204" pitchFamily="34" charset="0"/>
              <a:buChar char="•"/>
            </a:pPr>
            <a:r>
              <a:rPr lang="en-GB" spc="20" dirty="0">
                <a:solidFill>
                  <a:srgbClr val="2F5496"/>
                </a:solidFill>
                <a:cs typeface="Calibri"/>
              </a:rPr>
              <a:t>The majority of people undergoing surgery in an operating theatre will be on medication to sedate and or paralyse and will be mechanically ventilated.</a:t>
            </a:r>
          </a:p>
          <a:p>
            <a:pPr marL="298450" indent="-285750">
              <a:lnSpc>
                <a:spcPct val="100000"/>
              </a:lnSpc>
              <a:spcBef>
                <a:spcPts val="5"/>
              </a:spcBef>
              <a:buFont typeface="Arial" panose="020B0604020202020204" pitchFamily="34" charset="0"/>
              <a:buChar char="•"/>
            </a:pPr>
            <a:r>
              <a:rPr lang="en-GB" spc="20" dirty="0">
                <a:solidFill>
                  <a:srgbClr val="2F5496"/>
                </a:solidFill>
                <a:cs typeface="Calibri"/>
              </a:rPr>
              <a:t>Some surgical operations can take many hours.</a:t>
            </a:r>
          </a:p>
          <a:p>
            <a:pPr marL="298450" indent="-285750">
              <a:lnSpc>
                <a:spcPct val="100000"/>
              </a:lnSpc>
              <a:spcBef>
                <a:spcPts val="5"/>
              </a:spcBef>
              <a:buFont typeface="Arial" panose="020B0604020202020204" pitchFamily="34" charset="0"/>
              <a:buChar char="•"/>
            </a:pPr>
            <a:r>
              <a:rPr lang="en-GB" spc="20" dirty="0">
                <a:solidFill>
                  <a:srgbClr val="2F5496"/>
                </a:solidFill>
                <a:cs typeface="Calibri"/>
              </a:rPr>
              <a:t>Focus is on the surgery and the need to keep the patient in one position, and not on relieving pressure areas.</a:t>
            </a:r>
          </a:p>
          <a:p>
            <a:pPr marL="298450" indent="-285750">
              <a:lnSpc>
                <a:spcPct val="100000"/>
              </a:lnSpc>
              <a:spcBef>
                <a:spcPts val="5"/>
              </a:spcBef>
              <a:buFont typeface="Arial" panose="020B0604020202020204" pitchFamily="34" charset="0"/>
              <a:buChar char="•"/>
            </a:pPr>
            <a:r>
              <a:rPr lang="en-GB" spc="20" dirty="0">
                <a:solidFill>
                  <a:srgbClr val="2F5496"/>
                </a:solidFill>
                <a:cs typeface="Calibri"/>
              </a:rPr>
              <a:t>Blood flow to skin and peripheries can be impaired due to blood loss, reduced heart function and drugs such as adrenaline.</a:t>
            </a:r>
          </a:p>
          <a:p>
            <a:pPr marL="298450" indent="-285750">
              <a:lnSpc>
                <a:spcPct val="100000"/>
              </a:lnSpc>
              <a:spcBef>
                <a:spcPts val="5"/>
              </a:spcBef>
              <a:buFont typeface="Arial" panose="020B0604020202020204" pitchFamily="34" charset="0"/>
              <a:buChar char="•"/>
            </a:pPr>
            <a:r>
              <a:rPr lang="en-GB" spc="20" dirty="0">
                <a:solidFill>
                  <a:srgbClr val="2F5496"/>
                </a:solidFill>
                <a:cs typeface="Calibri"/>
              </a:rPr>
              <a:t>The presence of medical devices such as urinary catheters, endotracheal tubes and invasive lines increases the risk</a:t>
            </a:r>
            <a:r>
              <a:rPr lang="en-GB" spc="20" dirty="0" smtClean="0">
                <a:solidFill>
                  <a:srgbClr val="2F5496"/>
                </a:solidFill>
                <a:cs typeface="Calibri"/>
              </a:rPr>
              <a:t>.</a:t>
            </a:r>
          </a:p>
          <a:p>
            <a:pPr marL="12700">
              <a:lnSpc>
                <a:spcPct val="100000"/>
              </a:lnSpc>
              <a:spcBef>
                <a:spcPts val="5"/>
              </a:spcBef>
            </a:pPr>
            <a:r>
              <a:rPr lang="en-GB" u="sng" spc="20" dirty="0">
                <a:solidFill>
                  <a:srgbClr val="2F5496"/>
                </a:solidFill>
                <a:cs typeface="Calibri"/>
              </a:rPr>
              <a:t>People who are immobile and living alone</a:t>
            </a:r>
          </a:p>
          <a:p>
            <a:pPr marL="298450" indent="-285750">
              <a:lnSpc>
                <a:spcPct val="100000"/>
              </a:lnSpc>
              <a:spcBef>
                <a:spcPts val="5"/>
              </a:spcBef>
              <a:buFont typeface="Arial" panose="020B0604020202020204" pitchFamily="34" charset="0"/>
              <a:buChar char="•"/>
            </a:pPr>
            <a:r>
              <a:rPr lang="en-GB" spc="20" dirty="0">
                <a:solidFill>
                  <a:srgbClr val="2F5496"/>
                </a:solidFill>
                <a:cs typeface="Calibri"/>
              </a:rPr>
              <a:t>Immobility is the greatest risk factor for pressure ulcer occurrence. The inability to move results in localised pressure being sustained for long periods. Where the person is alone there is no opportunity for assistance in repositioning.</a:t>
            </a:r>
          </a:p>
          <a:p>
            <a:pPr marL="298450" indent="-285750">
              <a:lnSpc>
                <a:spcPct val="100000"/>
              </a:lnSpc>
              <a:spcBef>
                <a:spcPts val="5"/>
              </a:spcBef>
              <a:buFont typeface="Arial" panose="020B0604020202020204" pitchFamily="34" charset="0"/>
              <a:buChar char="•"/>
            </a:pPr>
            <a:r>
              <a:rPr lang="en-GB" spc="20" dirty="0" smtClean="0">
                <a:solidFill>
                  <a:srgbClr val="2F5496"/>
                </a:solidFill>
                <a:cs typeface="Calibri"/>
              </a:rPr>
              <a:t>These </a:t>
            </a:r>
            <a:r>
              <a:rPr lang="en-GB" spc="20" dirty="0">
                <a:solidFill>
                  <a:srgbClr val="2F5496"/>
                </a:solidFill>
                <a:cs typeface="Calibri"/>
              </a:rPr>
              <a:t>people are often reliant on others to support their mobility and skin assessments.</a:t>
            </a:r>
          </a:p>
          <a:p>
            <a:pPr marL="298450" indent="-285750">
              <a:lnSpc>
                <a:spcPct val="100000"/>
              </a:lnSpc>
              <a:spcBef>
                <a:spcPts val="5"/>
              </a:spcBef>
              <a:buFont typeface="Arial" panose="020B0604020202020204" pitchFamily="34" charset="0"/>
              <a:buChar char="•"/>
            </a:pPr>
            <a:r>
              <a:rPr lang="en-GB" spc="20" dirty="0">
                <a:solidFill>
                  <a:srgbClr val="2F5496"/>
                </a:solidFill>
                <a:cs typeface="Calibri"/>
              </a:rPr>
              <a:t>Depending on their package of care or informal carer arrangement, there could be long periods during the day and night when there is sustained pressure as they are unable to move independently</a:t>
            </a:r>
            <a:r>
              <a:rPr lang="en-GB" spc="20" dirty="0" smtClean="0">
                <a:solidFill>
                  <a:srgbClr val="2F5496"/>
                </a:solidFill>
                <a:cs typeface="Calibri"/>
              </a:rPr>
              <a:t>.</a:t>
            </a:r>
          </a:p>
          <a:p>
            <a:pPr marL="12700">
              <a:lnSpc>
                <a:spcPct val="100000"/>
              </a:lnSpc>
              <a:spcBef>
                <a:spcPts val="5"/>
              </a:spcBef>
            </a:pPr>
            <a:r>
              <a:rPr lang="en-GB" u="sng" spc="20" dirty="0">
                <a:solidFill>
                  <a:srgbClr val="2F5496"/>
                </a:solidFill>
                <a:cs typeface="Calibri"/>
              </a:rPr>
              <a:t>People who have lost sensation in parts of their body</a:t>
            </a:r>
          </a:p>
          <a:p>
            <a:pPr marL="298450" indent="-285750">
              <a:lnSpc>
                <a:spcPct val="100000"/>
              </a:lnSpc>
              <a:spcBef>
                <a:spcPts val="5"/>
              </a:spcBef>
              <a:buFont typeface="Arial" panose="020B0604020202020204" pitchFamily="34" charset="0"/>
              <a:buChar char="•"/>
            </a:pPr>
            <a:r>
              <a:rPr lang="en-GB" spc="20" dirty="0">
                <a:solidFill>
                  <a:srgbClr val="2F5496"/>
                </a:solidFill>
                <a:cs typeface="Calibri"/>
              </a:rPr>
              <a:t>People who cannot feel over a pressure area will not notice any discomfort or pain that someone with sensation might feel. </a:t>
            </a:r>
          </a:p>
          <a:p>
            <a:pPr marL="298450" indent="-285750">
              <a:lnSpc>
                <a:spcPct val="100000"/>
              </a:lnSpc>
              <a:spcBef>
                <a:spcPts val="5"/>
              </a:spcBef>
              <a:buFont typeface="Arial" panose="020B0604020202020204" pitchFamily="34" charset="0"/>
              <a:buChar char="•"/>
            </a:pPr>
            <a:r>
              <a:rPr lang="en-GB" spc="20" dirty="0">
                <a:solidFill>
                  <a:srgbClr val="2F5496"/>
                </a:solidFill>
                <a:cs typeface="Calibri"/>
              </a:rPr>
              <a:t>This will mean their body does not prompt them to move themselves or seek help to move.</a:t>
            </a:r>
          </a:p>
          <a:p>
            <a:pPr marL="298450" indent="-285750">
              <a:lnSpc>
                <a:spcPct val="100000"/>
              </a:lnSpc>
              <a:spcBef>
                <a:spcPts val="5"/>
              </a:spcBef>
              <a:buFont typeface="Arial" panose="020B0604020202020204" pitchFamily="34" charset="0"/>
              <a:buChar char="•"/>
            </a:pPr>
            <a:r>
              <a:rPr lang="en-GB" spc="20" dirty="0">
                <a:solidFill>
                  <a:srgbClr val="2F5496"/>
                </a:solidFill>
                <a:cs typeface="Calibri"/>
              </a:rPr>
              <a:t>Pressure can subsequently remain over bony prominences and under devices for longer.</a:t>
            </a:r>
            <a:endParaRPr lang="en-GB" spc="20" dirty="0">
              <a:solidFill>
                <a:srgbClr val="2F5496"/>
              </a:solidFill>
              <a:latin typeface="Calibri"/>
              <a:cs typeface="Calibri"/>
            </a:endParaRPr>
          </a:p>
        </p:txBody>
      </p:sp>
    </p:spTree>
    <p:custDataLst>
      <p:tags r:id="rId1"/>
    </p:custDataLst>
    <p:extLst>
      <p:ext uri="{BB962C8B-B14F-4D97-AF65-F5344CB8AC3E}">
        <p14:creationId xmlns:p14="http://schemas.microsoft.com/office/powerpoint/2010/main" val="516447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F69726BB-04A1-4B33-91CC-47D86746CC7C}"/>
              </a:ext>
            </a:extLst>
          </p:cNvPr>
          <p:cNvSpPr txBox="1"/>
          <p:nvPr/>
        </p:nvSpPr>
        <p:spPr>
          <a:xfrm>
            <a:off x="520117" y="124039"/>
            <a:ext cx="6645858" cy="5280292"/>
          </a:xfrm>
          <a:prstGeom prst="rect">
            <a:avLst/>
          </a:prstGeom>
        </p:spPr>
        <p:txBody>
          <a:bodyPr vert="horz" wrap="square" lIns="0" tIns="17145" rIns="0" bIns="0" rtlCol="0">
            <a:spAutoFit/>
          </a:bodyPr>
          <a:lstStyle/>
          <a:p>
            <a:pPr marL="12700">
              <a:lnSpc>
                <a:spcPct val="100000"/>
              </a:lnSpc>
              <a:spcBef>
                <a:spcPts val="5"/>
              </a:spcBef>
            </a:pPr>
            <a:r>
              <a:rPr lang="en-GB" b="1" spc="20" dirty="0" smtClean="0">
                <a:solidFill>
                  <a:srgbClr val="2F5496"/>
                </a:solidFill>
                <a:cs typeface="Calibri"/>
              </a:rPr>
              <a:t>Skin </a:t>
            </a:r>
            <a:r>
              <a:rPr lang="en-GB" b="1" spc="20" dirty="0">
                <a:solidFill>
                  <a:srgbClr val="2F5496"/>
                </a:solidFill>
                <a:cs typeface="Calibri"/>
              </a:rPr>
              <a:t>inspection and </a:t>
            </a:r>
            <a:r>
              <a:rPr lang="en-GB" b="1" spc="20" dirty="0" smtClean="0">
                <a:solidFill>
                  <a:srgbClr val="2F5496"/>
                </a:solidFill>
                <a:cs typeface="Calibri"/>
              </a:rPr>
              <a:t>care</a:t>
            </a:r>
          </a:p>
          <a:p>
            <a:pPr marL="12700">
              <a:lnSpc>
                <a:spcPct val="100000"/>
              </a:lnSpc>
              <a:spcBef>
                <a:spcPts val="5"/>
              </a:spcBef>
            </a:pPr>
            <a:endParaRPr lang="en-GB" spc="20" dirty="0" smtClean="0">
              <a:solidFill>
                <a:srgbClr val="2F5496"/>
              </a:solidFill>
              <a:cs typeface="Calibri"/>
            </a:endParaRPr>
          </a:p>
          <a:p>
            <a:pPr marL="12700">
              <a:lnSpc>
                <a:spcPct val="100000"/>
              </a:lnSpc>
              <a:spcBef>
                <a:spcPts val="5"/>
              </a:spcBef>
            </a:pPr>
            <a:r>
              <a:rPr lang="en-GB" u="sng" spc="20" dirty="0">
                <a:solidFill>
                  <a:srgbClr val="2F5496"/>
                </a:solidFill>
                <a:cs typeface="Calibri"/>
              </a:rPr>
              <a:t>How do we assess the skin</a:t>
            </a:r>
            <a:r>
              <a:rPr lang="en-GB" u="sng" spc="20" dirty="0" smtClean="0">
                <a:solidFill>
                  <a:srgbClr val="2F5496"/>
                </a:solidFill>
                <a:cs typeface="Calibri"/>
              </a:rPr>
              <a:t>?</a:t>
            </a:r>
          </a:p>
          <a:p>
            <a:pPr marL="12700">
              <a:lnSpc>
                <a:spcPct val="100000"/>
              </a:lnSpc>
              <a:spcBef>
                <a:spcPts val="5"/>
              </a:spcBef>
            </a:pPr>
            <a:r>
              <a:rPr lang="en-GB" spc="20" dirty="0">
                <a:solidFill>
                  <a:srgbClr val="2F5496"/>
                </a:solidFill>
                <a:cs typeface="Calibri"/>
              </a:rPr>
              <a:t>An assessment of the skin includes more than just what you can </a:t>
            </a:r>
            <a:r>
              <a:rPr lang="en-GB" spc="20" dirty="0" smtClean="0">
                <a:solidFill>
                  <a:srgbClr val="2F5496"/>
                </a:solidFill>
                <a:cs typeface="Calibri"/>
              </a:rPr>
              <a:t>see.</a:t>
            </a:r>
          </a:p>
          <a:p>
            <a:pPr marL="12700">
              <a:lnSpc>
                <a:spcPct val="100000"/>
              </a:lnSpc>
              <a:spcBef>
                <a:spcPts val="5"/>
              </a:spcBef>
            </a:pPr>
            <a:r>
              <a:rPr lang="en-GB" spc="20" dirty="0" smtClean="0">
                <a:solidFill>
                  <a:srgbClr val="2F5496"/>
                </a:solidFill>
                <a:cs typeface="Calibri"/>
              </a:rPr>
              <a:t>Figure </a:t>
            </a:r>
            <a:r>
              <a:rPr lang="en-GB" spc="20" dirty="0">
                <a:solidFill>
                  <a:srgbClr val="2F5496"/>
                </a:solidFill>
                <a:cs typeface="Calibri"/>
              </a:rPr>
              <a:t>1 shows where the greatest pressure occurs when a </a:t>
            </a:r>
            <a:r>
              <a:rPr lang="en-GB" spc="20" dirty="0" smtClean="0">
                <a:solidFill>
                  <a:srgbClr val="2F5496"/>
                </a:solidFill>
                <a:cs typeface="Calibri"/>
              </a:rPr>
              <a:t>person</a:t>
            </a:r>
          </a:p>
          <a:p>
            <a:pPr marL="12700">
              <a:lnSpc>
                <a:spcPct val="100000"/>
              </a:lnSpc>
              <a:spcBef>
                <a:spcPts val="5"/>
              </a:spcBef>
            </a:pPr>
            <a:r>
              <a:rPr lang="en-GB" spc="20" dirty="0" smtClean="0">
                <a:solidFill>
                  <a:srgbClr val="2F5496"/>
                </a:solidFill>
                <a:cs typeface="Calibri"/>
              </a:rPr>
              <a:t>is </a:t>
            </a:r>
            <a:r>
              <a:rPr lang="en-GB" spc="20" dirty="0">
                <a:solidFill>
                  <a:srgbClr val="2F5496"/>
                </a:solidFill>
                <a:cs typeface="Calibri"/>
              </a:rPr>
              <a:t>in different positions. </a:t>
            </a:r>
            <a:endParaRPr lang="en-GB" spc="20" dirty="0" smtClean="0">
              <a:solidFill>
                <a:srgbClr val="2F5496"/>
              </a:solidFill>
              <a:cs typeface="Calibri"/>
            </a:endParaRPr>
          </a:p>
          <a:p>
            <a:pPr marL="12700">
              <a:lnSpc>
                <a:spcPct val="100000"/>
              </a:lnSpc>
              <a:spcBef>
                <a:spcPts val="5"/>
              </a:spcBef>
            </a:pPr>
            <a:endParaRPr lang="en-GB" spc="20" dirty="0">
              <a:solidFill>
                <a:srgbClr val="2F5496"/>
              </a:solidFill>
              <a:cs typeface="Calibri"/>
            </a:endParaRPr>
          </a:p>
          <a:p>
            <a:pPr marL="12700">
              <a:lnSpc>
                <a:spcPct val="100000"/>
              </a:lnSpc>
              <a:spcBef>
                <a:spcPts val="5"/>
              </a:spcBef>
            </a:pPr>
            <a:r>
              <a:rPr lang="en-GB" spc="20" dirty="0">
                <a:solidFill>
                  <a:srgbClr val="2F5496"/>
                </a:solidFill>
                <a:cs typeface="Calibri"/>
              </a:rPr>
              <a:t>Use your senses of sight, touch, hearing and smell when performing a top-to-toe examination of the skin, including between and under skin folds. </a:t>
            </a:r>
            <a:r>
              <a:rPr lang="en-GB" spc="20" dirty="0" smtClean="0">
                <a:solidFill>
                  <a:srgbClr val="2F5496"/>
                </a:solidFill>
                <a:cs typeface="Calibri"/>
              </a:rPr>
              <a:t>Ensure </a:t>
            </a:r>
            <a:r>
              <a:rPr lang="en-GB" spc="20" dirty="0">
                <a:solidFill>
                  <a:srgbClr val="2F5496"/>
                </a:solidFill>
                <a:cs typeface="Calibri"/>
              </a:rPr>
              <a:t>you lift and inspect under any devices</a:t>
            </a:r>
            <a:r>
              <a:rPr lang="en-GB" spc="20" dirty="0" smtClean="0">
                <a:solidFill>
                  <a:srgbClr val="2F5496"/>
                </a:solidFill>
                <a:cs typeface="Calibri"/>
              </a:rPr>
              <a:t>.</a:t>
            </a:r>
          </a:p>
          <a:p>
            <a:pPr marL="12700">
              <a:lnSpc>
                <a:spcPct val="100000"/>
              </a:lnSpc>
              <a:spcBef>
                <a:spcPts val="5"/>
              </a:spcBef>
            </a:pPr>
            <a:endParaRPr lang="en-GB" spc="20" dirty="0">
              <a:solidFill>
                <a:srgbClr val="2F5496"/>
              </a:solidFill>
              <a:cs typeface="Calibri"/>
            </a:endParaRPr>
          </a:p>
          <a:p>
            <a:pPr marL="12700">
              <a:lnSpc>
                <a:spcPct val="100000"/>
              </a:lnSpc>
              <a:spcBef>
                <a:spcPts val="5"/>
              </a:spcBef>
            </a:pPr>
            <a:r>
              <a:rPr lang="en-GB" spc="20" dirty="0">
                <a:solidFill>
                  <a:srgbClr val="2F5496"/>
                </a:solidFill>
                <a:cs typeface="Calibri"/>
              </a:rPr>
              <a:t>Focus on bony prominences where pressure most commonly occurs</a:t>
            </a:r>
            <a:r>
              <a:rPr lang="en-GB" spc="20" dirty="0" smtClean="0">
                <a:solidFill>
                  <a:srgbClr val="2F5496"/>
                </a:solidFill>
                <a:cs typeface="Calibri"/>
              </a:rPr>
              <a:t>.</a:t>
            </a:r>
          </a:p>
          <a:p>
            <a:pPr marL="12700">
              <a:lnSpc>
                <a:spcPct val="100000"/>
              </a:lnSpc>
              <a:spcBef>
                <a:spcPts val="5"/>
              </a:spcBef>
            </a:pPr>
            <a:endParaRPr lang="en-GB" spc="20" dirty="0">
              <a:solidFill>
                <a:srgbClr val="2F5496"/>
              </a:solidFill>
              <a:cs typeface="Calibri"/>
            </a:endParaRPr>
          </a:p>
          <a:p>
            <a:pPr marL="12700">
              <a:lnSpc>
                <a:spcPct val="100000"/>
              </a:lnSpc>
              <a:spcBef>
                <a:spcPts val="5"/>
              </a:spcBef>
            </a:pPr>
            <a:r>
              <a:rPr lang="en-GB" spc="20" dirty="0">
                <a:solidFill>
                  <a:srgbClr val="2F5496"/>
                </a:solidFill>
                <a:cs typeface="Calibri"/>
              </a:rPr>
              <a:t>Ask the person if they have any areas which are sore or which are causing pain</a:t>
            </a:r>
            <a:r>
              <a:rPr lang="en-GB" spc="20" dirty="0" smtClean="0">
                <a:solidFill>
                  <a:srgbClr val="2F5496"/>
                </a:solidFill>
                <a:cs typeface="Calibri"/>
              </a:rPr>
              <a:t>.</a:t>
            </a:r>
          </a:p>
          <a:p>
            <a:pPr marL="12700">
              <a:lnSpc>
                <a:spcPct val="100000"/>
              </a:lnSpc>
              <a:spcBef>
                <a:spcPts val="5"/>
              </a:spcBef>
            </a:pPr>
            <a:endParaRPr lang="en-GB" spc="20" dirty="0">
              <a:solidFill>
                <a:srgbClr val="2F5496"/>
              </a:solidFill>
              <a:cs typeface="Calibri"/>
            </a:endParaRPr>
          </a:p>
          <a:p>
            <a:pPr marL="12700">
              <a:lnSpc>
                <a:spcPct val="100000"/>
              </a:lnSpc>
              <a:spcBef>
                <a:spcPts val="5"/>
              </a:spcBef>
            </a:pPr>
            <a:r>
              <a:rPr lang="en-GB" spc="20" dirty="0">
                <a:solidFill>
                  <a:srgbClr val="2F5496"/>
                </a:solidFill>
                <a:cs typeface="Calibri"/>
              </a:rPr>
              <a:t>If the person is immobile ensure you use the correct equipment and number of people to move them in order to assess their skin.</a:t>
            </a:r>
          </a:p>
          <a:p>
            <a:pPr marL="12700">
              <a:lnSpc>
                <a:spcPct val="100000"/>
              </a:lnSpc>
              <a:spcBef>
                <a:spcPts val="5"/>
              </a:spcBef>
            </a:pPr>
            <a:endParaRPr lang="en-GB" spc="20" dirty="0">
              <a:solidFill>
                <a:srgbClr val="2F5496"/>
              </a:solidFill>
              <a:cs typeface="Calibri"/>
            </a:endParaRPr>
          </a:p>
        </p:txBody>
      </p:sp>
      <p:pic>
        <p:nvPicPr>
          <p:cNvPr id="7170" name="Picture 2" descr="https://portal.e-lfh.org.uk/ContentServer/content/WND_01_007/course/en/assets/6694efe851dc8e7b6fff601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5975" y="395287"/>
            <a:ext cx="4876800" cy="583882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35689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F69726BB-04A1-4B33-91CC-47D86746CC7C}"/>
              </a:ext>
            </a:extLst>
          </p:cNvPr>
          <p:cNvSpPr txBox="1"/>
          <p:nvPr/>
        </p:nvSpPr>
        <p:spPr>
          <a:xfrm>
            <a:off x="520117" y="124039"/>
            <a:ext cx="11548058" cy="5834289"/>
          </a:xfrm>
          <a:prstGeom prst="rect">
            <a:avLst/>
          </a:prstGeom>
        </p:spPr>
        <p:txBody>
          <a:bodyPr vert="horz" wrap="square" lIns="0" tIns="17145" rIns="0" bIns="0" rtlCol="0">
            <a:spAutoFit/>
          </a:bodyPr>
          <a:lstStyle/>
          <a:p>
            <a:pPr marL="12700">
              <a:lnSpc>
                <a:spcPct val="100000"/>
              </a:lnSpc>
              <a:spcBef>
                <a:spcPts val="5"/>
              </a:spcBef>
            </a:pPr>
            <a:r>
              <a:rPr lang="en-GB" b="1" spc="20" dirty="0">
                <a:solidFill>
                  <a:srgbClr val="2F5496"/>
                </a:solidFill>
                <a:cs typeface="Calibri"/>
              </a:rPr>
              <a:t>Assessing skin in dark skin </a:t>
            </a:r>
            <a:r>
              <a:rPr lang="en-GB" b="1" spc="20" dirty="0" smtClean="0">
                <a:solidFill>
                  <a:srgbClr val="2F5496"/>
                </a:solidFill>
                <a:cs typeface="Calibri"/>
              </a:rPr>
              <a:t>tones</a:t>
            </a:r>
          </a:p>
          <a:p>
            <a:pPr marL="12700">
              <a:lnSpc>
                <a:spcPct val="100000"/>
              </a:lnSpc>
              <a:spcBef>
                <a:spcPts val="5"/>
              </a:spcBef>
            </a:pPr>
            <a:endParaRPr lang="en-GB" spc="20" dirty="0" smtClean="0">
              <a:solidFill>
                <a:srgbClr val="2F5496"/>
              </a:solidFill>
              <a:cs typeface="Calibri"/>
            </a:endParaRPr>
          </a:p>
          <a:p>
            <a:pPr marL="12700">
              <a:lnSpc>
                <a:spcPct val="100000"/>
              </a:lnSpc>
              <a:spcBef>
                <a:spcPts val="5"/>
              </a:spcBef>
            </a:pPr>
            <a:r>
              <a:rPr lang="en-GB" spc="20" dirty="0">
                <a:solidFill>
                  <a:srgbClr val="2F5496"/>
                </a:solidFill>
                <a:cs typeface="Calibri"/>
              </a:rPr>
              <a:t>One of the most obvious first signs of pressure damage in lighter skin tones is the appearance of a red or discoloured </a:t>
            </a:r>
            <a:r>
              <a:rPr lang="en-GB" spc="20" dirty="0" smtClean="0">
                <a:solidFill>
                  <a:srgbClr val="2F5496"/>
                </a:solidFill>
                <a:cs typeface="Calibri"/>
              </a:rPr>
              <a:t>area. In </a:t>
            </a:r>
            <a:r>
              <a:rPr lang="en-GB" spc="20" dirty="0">
                <a:solidFill>
                  <a:srgbClr val="2F5496"/>
                </a:solidFill>
                <a:cs typeface="Calibri"/>
              </a:rPr>
              <a:t>people with dark skin tones, the discoloured area may go undetected, as the early stage of skin damage (category 1) is often harder to see and therefore preventative action is not instigated</a:t>
            </a:r>
            <a:r>
              <a:rPr lang="en-GB" spc="20" dirty="0" smtClean="0">
                <a:solidFill>
                  <a:srgbClr val="2F5496"/>
                </a:solidFill>
                <a:cs typeface="Calibri"/>
              </a:rPr>
              <a:t>.</a:t>
            </a:r>
          </a:p>
          <a:p>
            <a:pPr marL="12700">
              <a:lnSpc>
                <a:spcPct val="100000"/>
              </a:lnSpc>
              <a:spcBef>
                <a:spcPts val="5"/>
              </a:spcBef>
            </a:pPr>
            <a:endParaRPr lang="en-GB" spc="20" dirty="0">
              <a:solidFill>
                <a:srgbClr val="2F5496"/>
              </a:solidFill>
              <a:cs typeface="Calibri"/>
            </a:endParaRPr>
          </a:p>
          <a:p>
            <a:pPr marL="12700">
              <a:lnSpc>
                <a:spcPct val="100000"/>
              </a:lnSpc>
              <a:spcBef>
                <a:spcPts val="5"/>
              </a:spcBef>
            </a:pPr>
            <a:r>
              <a:rPr lang="en-GB" spc="20" dirty="0">
                <a:solidFill>
                  <a:srgbClr val="2F5496"/>
                </a:solidFill>
                <a:cs typeface="Calibri"/>
              </a:rPr>
              <a:t>1 of 3: Higher categories of pressure ulcers</a:t>
            </a:r>
          </a:p>
          <a:p>
            <a:pPr marL="12700">
              <a:lnSpc>
                <a:spcPct val="100000"/>
              </a:lnSpc>
              <a:spcBef>
                <a:spcPts val="5"/>
              </a:spcBef>
            </a:pPr>
            <a:r>
              <a:rPr lang="en-GB" spc="20" dirty="0">
                <a:solidFill>
                  <a:srgbClr val="2F5496"/>
                </a:solidFill>
                <a:cs typeface="Calibri"/>
              </a:rPr>
              <a:t>Evidence shows that people with dark skin tones are more likely to develop higher categories of pressure ulcers when compared with people presenting with light skin </a:t>
            </a:r>
            <a:r>
              <a:rPr lang="en-GB" spc="20" dirty="0" smtClean="0">
                <a:solidFill>
                  <a:srgbClr val="2F5496"/>
                </a:solidFill>
                <a:cs typeface="Calibri"/>
              </a:rPr>
              <a:t>tones.</a:t>
            </a:r>
          </a:p>
          <a:p>
            <a:pPr marL="12700">
              <a:lnSpc>
                <a:spcPct val="100000"/>
              </a:lnSpc>
              <a:spcBef>
                <a:spcPts val="5"/>
              </a:spcBef>
            </a:pPr>
            <a:endParaRPr lang="en-GB" spc="20" dirty="0">
              <a:solidFill>
                <a:srgbClr val="2F5496"/>
              </a:solidFill>
              <a:cs typeface="Calibri"/>
            </a:endParaRPr>
          </a:p>
          <a:p>
            <a:pPr marL="12700">
              <a:lnSpc>
                <a:spcPct val="100000"/>
              </a:lnSpc>
              <a:spcBef>
                <a:spcPts val="5"/>
              </a:spcBef>
            </a:pPr>
            <a:r>
              <a:rPr lang="en-GB" spc="20" dirty="0">
                <a:solidFill>
                  <a:srgbClr val="2F5496"/>
                </a:solidFill>
                <a:cs typeface="Calibri"/>
              </a:rPr>
              <a:t>2 of 3: Where pressure damage most commonly occurs</a:t>
            </a:r>
          </a:p>
          <a:p>
            <a:pPr marL="12700">
              <a:lnSpc>
                <a:spcPct val="100000"/>
              </a:lnSpc>
              <a:spcBef>
                <a:spcPts val="5"/>
              </a:spcBef>
            </a:pPr>
            <a:r>
              <a:rPr lang="en-GB" spc="20" dirty="0">
                <a:solidFill>
                  <a:srgbClr val="2F5496"/>
                </a:solidFill>
                <a:cs typeface="Calibri"/>
              </a:rPr>
              <a:t>If someone has a dark skin tone, check the skin where pressure damage most commonly occurs and compare it to the skin in other areas. As skin tone may vary across different anatomical locations on the body, it is important to inspect a similar area of skin for comparison. You may notice the skin is darker when pressure damage is starting to occur</a:t>
            </a:r>
            <a:r>
              <a:rPr lang="en-GB" spc="20" dirty="0" smtClean="0">
                <a:solidFill>
                  <a:srgbClr val="2F5496"/>
                </a:solidFill>
                <a:cs typeface="Calibri"/>
              </a:rPr>
              <a:t>.</a:t>
            </a:r>
          </a:p>
          <a:p>
            <a:pPr marL="12700">
              <a:lnSpc>
                <a:spcPct val="100000"/>
              </a:lnSpc>
              <a:spcBef>
                <a:spcPts val="5"/>
              </a:spcBef>
            </a:pPr>
            <a:endParaRPr lang="en-GB" spc="20" dirty="0">
              <a:solidFill>
                <a:srgbClr val="2F5496"/>
              </a:solidFill>
              <a:cs typeface="Calibri"/>
            </a:endParaRPr>
          </a:p>
          <a:p>
            <a:pPr marL="12700">
              <a:lnSpc>
                <a:spcPct val="100000"/>
              </a:lnSpc>
              <a:spcBef>
                <a:spcPts val="5"/>
              </a:spcBef>
            </a:pPr>
            <a:r>
              <a:rPr lang="en-GB" spc="20" dirty="0">
                <a:solidFill>
                  <a:srgbClr val="2F5496"/>
                </a:solidFill>
                <a:cs typeface="Calibri"/>
              </a:rPr>
              <a:t>3 of 3: Skin texture and temperature</a:t>
            </a:r>
          </a:p>
          <a:p>
            <a:pPr marL="12700">
              <a:lnSpc>
                <a:spcPct val="100000"/>
              </a:lnSpc>
              <a:spcBef>
                <a:spcPts val="5"/>
              </a:spcBef>
            </a:pPr>
            <a:r>
              <a:rPr lang="en-GB" spc="20" dirty="0">
                <a:solidFill>
                  <a:srgbClr val="2F5496"/>
                </a:solidFill>
                <a:cs typeface="Calibri"/>
              </a:rPr>
              <a:t>Remember to also check the skin texture for hardness (early inflammation) or softness (may indicate tissue death) and temperature. Warmer than surrounding skin may indicate early inflammation, coolness may indicate tissue and/or cell death.  </a:t>
            </a:r>
          </a:p>
          <a:p>
            <a:pPr marL="12700">
              <a:lnSpc>
                <a:spcPct val="100000"/>
              </a:lnSpc>
              <a:spcBef>
                <a:spcPts val="5"/>
              </a:spcBef>
            </a:pPr>
            <a:endParaRPr lang="en-GB" spc="20" dirty="0">
              <a:solidFill>
                <a:srgbClr val="2F5496"/>
              </a:solidFill>
              <a:cs typeface="Calibri"/>
            </a:endParaRPr>
          </a:p>
          <a:p>
            <a:pPr marL="12700">
              <a:lnSpc>
                <a:spcPct val="100000"/>
              </a:lnSpc>
              <a:spcBef>
                <a:spcPts val="5"/>
              </a:spcBef>
            </a:pPr>
            <a:r>
              <a:rPr lang="en-GB" spc="20" dirty="0">
                <a:solidFill>
                  <a:srgbClr val="2F5496"/>
                </a:solidFill>
                <a:cs typeface="Calibri"/>
              </a:rPr>
              <a:t>Also ask the patient about any pain or discomfort over any sites under pressure. </a:t>
            </a:r>
          </a:p>
        </p:txBody>
      </p:sp>
    </p:spTree>
    <p:custDataLst>
      <p:tags r:id="rId1"/>
    </p:custDataLst>
    <p:extLst>
      <p:ext uri="{BB962C8B-B14F-4D97-AF65-F5344CB8AC3E}">
        <p14:creationId xmlns:p14="http://schemas.microsoft.com/office/powerpoint/2010/main" val="748574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F69726BB-04A1-4B33-91CC-47D86746CC7C}"/>
              </a:ext>
            </a:extLst>
          </p:cNvPr>
          <p:cNvSpPr txBox="1"/>
          <p:nvPr/>
        </p:nvSpPr>
        <p:spPr>
          <a:xfrm>
            <a:off x="520117" y="124039"/>
            <a:ext cx="11548058" cy="6388287"/>
          </a:xfrm>
          <a:prstGeom prst="rect">
            <a:avLst/>
          </a:prstGeom>
        </p:spPr>
        <p:txBody>
          <a:bodyPr vert="horz" wrap="square" lIns="0" tIns="17145" rIns="0" bIns="0" rtlCol="0">
            <a:spAutoFit/>
          </a:bodyPr>
          <a:lstStyle/>
          <a:p>
            <a:pPr marL="12700">
              <a:lnSpc>
                <a:spcPct val="100000"/>
              </a:lnSpc>
              <a:spcBef>
                <a:spcPts val="5"/>
              </a:spcBef>
            </a:pPr>
            <a:r>
              <a:rPr lang="en-GB" b="1" spc="20" dirty="0">
                <a:solidFill>
                  <a:srgbClr val="2F5496"/>
                </a:solidFill>
                <a:cs typeface="Calibri"/>
              </a:rPr>
              <a:t>Skin </a:t>
            </a:r>
            <a:r>
              <a:rPr lang="en-GB" b="1" spc="20" dirty="0" smtClean="0">
                <a:solidFill>
                  <a:srgbClr val="2F5496"/>
                </a:solidFill>
                <a:cs typeface="Calibri"/>
              </a:rPr>
              <a:t>care</a:t>
            </a:r>
          </a:p>
          <a:p>
            <a:pPr marL="12700">
              <a:lnSpc>
                <a:spcPct val="100000"/>
              </a:lnSpc>
              <a:spcBef>
                <a:spcPts val="5"/>
              </a:spcBef>
            </a:pPr>
            <a:endParaRPr lang="en-GB" spc="20" dirty="0" smtClean="0">
              <a:solidFill>
                <a:srgbClr val="2F5496"/>
              </a:solidFill>
              <a:cs typeface="Calibri"/>
            </a:endParaRPr>
          </a:p>
          <a:p>
            <a:pPr marL="12700">
              <a:lnSpc>
                <a:spcPct val="100000"/>
              </a:lnSpc>
              <a:spcBef>
                <a:spcPts val="5"/>
              </a:spcBef>
            </a:pPr>
            <a:r>
              <a:rPr lang="en-GB" spc="20" dirty="0">
                <a:solidFill>
                  <a:srgbClr val="2F5496"/>
                </a:solidFill>
                <a:cs typeface="Calibri"/>
              </a:rPr>
              <a:t>Skin care is an important part of preventing pressure area breakdown. Where people can, enable them to care for their own skin.</a:t>
            </a:r>
          </a:p>
          <a:p>
            <a:pPr marL="12700">
              <a:lnSpc>
                <a:spcPct val="100000"/>
              </a:lnSpc>
              <a:spcBef>
                <a:spcPts val="5"/>
              </a:spcBef>
            </a:pPr>
            <a:endParaRPr lang="en-GB" spc="20" dirty="0">
              <a:solidFill>
                <a:srgbClr val="2F5496"/>
              </a:solidFill>
              <a:cs typeface="Calibri"/>
            </a:endParaRPr>
          </a:p>
          <a:p>
            <a:pPr marL="12700">
              <a:lnSpc>
                <a:spcPct val="100000"/>
              </a:lnSpc>
              <a:spcBef>
                <a:spcPts val="5"/>
              </a:spcBef>
            </a:pPr>
            <a:r>
              <a:rPr lang="en-GB" spc="20" dirty="0">
                <a:solidFill>
                  <a:srgbClr val="2F5496"/>
                </a:solidFill>
                <a:cs typeface="Calibri"/>
              </a:rPr>
              <a:t>The skin can be protected by:</a:t>
            </a:r>
          </a:p>
          <a:p>
            <a:pPr marL="12700">
              <a:lnSpc>
                <a:spcPct val="100000"/>
              </a:lnSpc>
              <a:spcBef>
                <a:spcPts val="5"/>
              </a:spcBef>
            </a:pPr>
            <a:endParaRPr lang="en-GB" spc="20" dirty="0">
              <a:solidFill>
                <a:srgbClr val="2F5496"/>
              </a:solidFill>
              <a:cs typeface="Calibri"/>
            </a:endParaRPr>
          </a:p>
          <a:p>
            <a:pPr marL="298450" indent="-285750">
              <a:lnSpc>
                <a:spcPct val="100000"/>
              </a:lnSpc>
              <a:spcBef>
                <a:spcPts val="5"/>
              </a:spcBef>
              <a:buFont typeface="Arial" panose="020B0604020202020204" pitchFamily="34" charset="0"/>
              <a:buChar char="•"/>
            </a:pPr>
            <a:r>
              <a:rPr lang="en-GB" spc="20" dirty="0">
                <a:solidFill>
                  <a:srgbClr val="2F5496"/>
                </a:solidFill>
                <a:cs typeface="Calibri"/>
              </a:rPr>
              <a:t>keeping it clean and dry</a:t>
            </a:r>
          </a:p>
          <a:p>
            <a:pPr marL="298450" indent="-285750">
              <a:lnSpc>
                <a:spcPct val="100000"/>
              </a:lnSpc>
              <a:spcBef>
                <a:spcPts val="5"/>
              </a:spcBef>
              <a:buFont typeface="Arial" panose="020B0604020202020204" pitchFamily="34" charset="0"/>
              <a:buChar char="•"/>
            </a:pPr>
            <a:r>
              <a:rPr lang="en-GB" spc="20" dirty="0">
                <a:solidFill>
                  <a:srgbClr val="2F5496"/>
                </a:solidFill>
                <a:cs typeface="Calibri"/>
              </a:rPr>
              <a:t>using an appropriate skin barrier</a:t>
            </a:r>
          </a:p>
          <a:p>
            <a:pPr marL="298450" indent="-285750">
              <a:lnSpc>
                <a:spcPct val="100000"/>
              </a:lnSpc>
              <a:spcBef>
                <a:spcPts val="5"/>
              </a:spcBef>
              <a:buFont typeface="Arial" panose="020B0604020202020204" pitchFamily="34" charset="0"/>
              <a:buChar char="•"/>
            </a:pPr>
            <a:r>
              <a:rPr lang="en-GB" spc="20" dirty="0">
                <a:solidFill>
                  <a:srgbClr val="2F5496"/>
                </a:solidFill>
                <a:cs typeface="Calibri"/>
              </a:rPr>
              <a:t>keeping the skin moisturised</a:t>
            </a:r>
          </a:p>
          <a:p>
            <a:pPr marL="298450" indent="-285750">
              <a:lnSpc>
                <a:spcPct val="100000"/>
              </a:lnSpc>
              <a:spcBef>
                <a:spcPts val="5"/>
              </a:spcBef>
              <a:buFont typeface="Arial" panose="020B0604020202020204" pitchFamily="34" charset="0"/>
              <a:buChar char="•"/>
            </a:pPr>
            <a:r>
              <a:rPr lang="en-GB" spc="20" dirty="0">
                <a:solidFill>
                  <a:srgbClr val="2F5496"/>
                </a:solidFill>
                <a:cs typeface="Calibri"/>
              </a:rPr>
              <a:t>keeping </a:t>
            </a:r>
            <a:r>
              <a:rPr lang="en-GB" spc="20" dirty="0" smtClean="0">
                <a:solidFill>
                  <a:srgbClr val="2F5496"/>
                </a:solidFill>
                <a:cs typeface="Calibri"/>
              </a:rPr>
              <a:t>hydrated</a:t>
            </a:r>
          </a:p>
          <a:p>
            <a:pPr marL="298450" indent="-285750">
              <a:lnSpc>
                <a:spcPct val="100000"/>
              </a:lnSpc>
              <a:spcBef>
                <a:spcPts val="5"/>
              </a:spcBef>
              <a:buFont typeface="Arial" panose="020B0604020202020204" pitchFamily="34" charset="0"/>
              <a:buChar char="•"/>
            </a:pPr>
            <a:endParaRPr lang="en-GB" spc="20" dirty="0">
              <a:solidFill>
                <a:srgbClr val="2F5496"/>
              </a:solidFill>
              <a:cs typeface="Calibri"/>
            </a:endParaRPr>
          </a:p>
          <a:p>
            <a:pPr marL="12700">
              <a:lnSpc>
                <a:spcPct val="100000"/>
              </a:lnSpc>
              <a:spcBef>
                <a:spcPts val="5"/>
              </a:spcBef>
            </a:pPr>
            <a:r>
              <a:rPr lang="en-GB" b="1" spc="20" dirty="0" smtClean="0">
                <a:solidFill>
                  <a:srgbClr val="2F5496"/>
                </a:solidFill>
                <a:cs typeface="Calibri"/>
              </a:rPr>
              <a:t>Keep moving</a:t>
            </a:r>
          </a:p>
          <a:p>
            <a:pPr marL="12700">
              <a:lnSpc>
                <a:spcPct val="100000"/>
              </a:lnSpc>
              <a:spcBef>
                <a:spcPts val="5"/>
              </a:spcBef>
            </a:pPr>
            <a:endParaRPr lang="en-GB" spc="20" dirty="0">
              <a:solidFill>
                <a:srgbClr val="2F5496"/>
              </a:solidFill>
              <a:cs typeface="Calibri"/>
            </a:endParaRPr>
          </a:p>
          <a:p>
            <a:pPr marL="12700">
              <a:lnSpc>
                <a:spcPct val="100000"/>
              </a:lnSpc>
              <a:spcBef>
                <a:spcPts val="5"/>
              </a:spcBef>
            </a:pPr>
            <a:r>
              <a:rPr lang="en-GB" spc="20" dirty="0">
                <a:solidFill>
                  <a:srgbClr val="2F5496"/>
                </a:solidFill>
                <a:cs typeface="Calibri"/>
              </a:rPr>
              <a:t>If the person is able, encourage them to move regularly and not to sit or lie in the same position for prolonged periods of time</a:t>
            </a:r>
            <a:r>
              <a:rPr lang="en-GB" spc="20" dirty="0" smtClean="0">
                <a:solidFill>
                  <a:srgbClr val="2F5496"/>
                </a:solidFill>
                <a:cs typeface="Calibri"/>
              </a:rPr>
              <a:t>.</a:t>
            </a:r>
          </a:p>
          <a:p>
            <a:pPr marL="12700">
              <a:lnSpc>
                <a:spcPct val="100000"/>
              </a:lnSpc>
              <a:spcBef>
                <a:spcPts val="5"/>
              </a:spcBef>
            </a:pPr>
            <a:endParaRPr lang="en-GB" spc="20" dirty="0" smtClean="0">
              <a:solidFill>
                <a:srgbClr val="2F5496"/>
              </a:solidFill>
              <a:cs typeface="Calibri"/>
            </a:endParaRPr>
          </a:p>
          <a:p>
            <a:pPr marL="12700">
              <a:lnSpc>
                <a:spcPct val="100000"/>
              </a:lnSpc>
              <a:spcBef>
                <a:spcPts val="5"/>
              </a:spcBef>
            </a:pPr>
            <a:r>
              <a:rPr lang="en-GB" spc="20" dirty="0">
                <a:solidFill>
                  <a:srgbClr val="2F5496"/>
                </a:solidFill>
                <a:cs typeface="Calibri"/>
              </a:rPr>
              <a:t>1 of 5: Assistance</a:t>
            </a:r>
          </a:p>
          <a:p>
            <a:pPr marL="12700">
              <a:lnSpc>
                <a:spcPct val="100000"/>
              </a:lnSpc>
              <a:spcBef>
                <a:spcPts val="5"/>
              </a:spcBef>
            </a:pPr>
            <a:r>
              <a:rPr lang="en-GB" spc="20" dirty="0">
                <a:solidFill>
                  <a:srgbClr val="2F5496"/>
                </a:solidFill>
                <a:cs typeface="Calibri"/>
              </a:rPr>
              <a:t>If people need assistance to move then we can support them to mobilise or reposition regularly. This should be an individual plan of care based on their risk level. In some cases, this is reliant on the availability of care support.</a:t>
            </a:r>
          </a:p>
          <a:p>
            <a:pPr marL="12700">
              <a:lnSpc>
                <a:spcPct val="100000"/>
              </a:lnSpc>
              <a:spcBef>
                <a:spcPts val="5"/>
              </a:spcBef>
            </a:pPr>
            <a:endParaRPr lang="en-GB" spc="20" dirty="0">
              <a:solidFill>
                <a:srgbClr val="2F5496"/>
              </a:solidFill>
              <a:cs typeface="Calibri"/>
            </a:endParaRPr>
          </a:p>
          <a:p>
            <a:pPr marL="12700">
              <a:lnSpc>
                <a:spcPct val="100000"/>
              </a:lnSpc>
              <a:spcBef>
                <a:spcPts val="5"/>
              </a:spcBef>
            </a:pPr>
            <a:r>
              <a:rPr lang="en-GB" spc="20" dirty="0">
                <a:solidFill>
                  <a:srgbClr val="2F5496"/>
                </a:solidFill>
                <a:cs typeface="Calibri"/>
              </a:rPr>
              <a:t>Ensure you use the appropriate moving and handling equipment, such as hoists and slide sheets, to prevent damage to the skin.</a:t>
            </a:r>
          </a:p>
        </p:txBody>
      </p:sp>
      <p:pic>
        <p:nvPicPr>
          <p:cNvPr id="10242" name="Picture 2" descr="https://portal.e-lfh.org.uk/ContentServer/content/WND_01_007/course/en/assets/fb09101ff84236dc16d5a655bf4737a67bc4db98.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7999" y="1103014"/>
            <a:ext cx="2879725" cy="224978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438581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F69726BB-04A1-4B33-91CC-47D86746CC7C}"/>
              </a:ext>
            </a:extLst>
          </p:cNvPr>
          <p:cNvSpPr txBox="1"/>
          <p:nvPr/>
        </p:nvSpPr>
        <p:spPr>
          <a:xfrm>
            <a:off x="266700" y="-18836"/>
            <a:ext cx="11925300" cy="6942285"/>
          </a:xfrm>
          <a:prstGeom prst="rect">
            <a:avLst/>
          </a:prstGeom>
        </p:spPr>
        <p:txBody>
          <a:bodyPr vert="horz" wrap="square" lIns="0" tIns="17145" rIns="0" bIns="0" rtlCol="0">
            <a:spAutoFit/>
          </a:bodyPr>
          <a:lstStyle/>
          <a:p>
            <a:pPr marL="12700">
              <a:lnSpc>
                <a:spcPct val="100000"/>
              </a:lnSpc>
              <a:spcBef>
                <a:spcPts val="5"/>
              </a:spcBef>
            </a:pPr>
            <a:r>
              <a:rPr lang="en-GB" b="1" spc="20" dirty="0" smtClean="0">
                <a:solidFill>
                  <a:srgbClr val="2F5496"/>
                </a:solidFill>
                <a:cs typeface="Calibri"/>
              </a:rPr>
              <a:t>Keep moving (cont.)</a:t>
            </a:r>
          </a:p>
          <a:p>
            <a:pPr marL="12700">
              <a:lnSpc>
                <a:spcPct val="100000"/>
              </a:lnSpc>
              <a:spcBef>
                <a:spcPts val="5"/>
              </a:spcBef>
            </a:pPr>
            <a:endParaRPr lang="en-GB" b="1" spc="20" dirty="0" smtClean="0">
              <a:solidFill>
                <a:srgbClr val="2F5496"/>
              </a:solidFill>
              <a:cs typeface="Calibri"/>
            </a:endParaRPr>
          </a:p>
          <a:p>
            <a:pPr marL="12700">
              <a:lnSpc>
                <a:spcPct val="100000"/>
              </a:lnSpc>
              <a:spcBef>
                <a:spcPts val="5"/>
              </a:spcBef>
            </a:pPr>
            <a:r>
              <a:rPr lang="en-GB" spc="20" dirty="0">
                <a:solidFill>
                  <a:srgbClr val="2F5496"/>
                </a:solidFill>
                <a:cs typeface="Calibri"/>
              </a:rPr>
              <a:t>2 of 5: What a reposition means</a:t>
            </a:r>
          </a:p>
          <a:p>
            <a:pPr marL="12700">
              <a:lnSpc>
                <a:spcPct val="100000"/>
              </a:lnSpc>
              <a:spcBef>
                <a:spcPts val="5"/>
              </a:spcBef>
            </a:pPr>
            <a:r>
              <a:rPr lang="en-GB" spc="20" dirty="0">
                <a:solidFill>
                  <a:srgbClr val="2F5496"/>
                </a:solidFill>
                <a:cs typeface="Calibri"/>
              </a:rPr>
              <a:t>Think about what a reposition means. Moving the patient from sitting in a chair to sitting up in bed is not a reposition, although they have moved, the same area of their body is supporting their </a:t>
            </a:r>
            <a:r>
              <a:rPr lang="en-GB" spc="20" dirty="0" smtClean="0">
                <a:solidFill>
                  <a:srgbClr val="2F5496"/>
                </a:solidFill>
                <a:cs typeface="Calibri"/>
              </a:rPr>
              <a:t>weigh</a:t>
            </a:r>
          </a:p>
          <a:p>
            <a:pPr marL="12700">
              <a:lnSpc>
                <a:spcPct val="100000"/>
              </a:lnSpc>
              <a:spcBef>
                <a:spcPts val="5"/>
              </a:spcBef>
            </a:pPr>
            <a:endParaRPr lang="en-GB" spc="20" dirty="0">
              <a:solidFill>
                <a:srgbClr val="2F5496"/>
              </a:solidFill>
              <a:cs typeface="Calibri"/>
            </a:endParaRPr>
          </a:p>
          <a:p>
            <a:pPr marL="12700">
              <a:lnSpc>
                <a:spcPct val="100000"/>
              </a:lnSpc>
              <a:spcBef>
                <a:spcPts val="5"/>
              </a:spcBef>
            </a:pPr>
            <a:r>
              <a:rPr lang="en-GB" spc="20" dirty="0">
                <a:solidFill>
                  <a:srgbClr val="2F5496"/>
                </a:solidFill>
                <a:cs typeface="Calibri"/>
              </a:rPr>
              <a:t>3 of 5: Immobile</a:t>
            </a:r>
          </a:p>
          <a:p>
            <a:pPr marL="12700">
              <a:lnSpc>
                <a:spcPct val="100000"/>
              </a:lnSpc>
              <a:spcBef>
                <a:spcPts val="5"/>
              </a:spcBef>
            </a:pPr>
            <a:r>
              <a:rPr lang="en-GB" spc="20" dirty="0">
                <a:solidFill>
                  <a:srgbClr val="2F5496"/>
                </a:solidFill>
                <a:cs typeface="Calibri"/>
              </a:rPr>
              <a:t>If someone is immobile, try to plan repositions around the person's routine:</a:t>
            </a:r>
          </a:p>
          <a:p>
            <a:pPr marL="298450" indent="-285750">
              <a:lnSpc>
                <a:spcPct val="100000"/>
              </a:lnSpc>
              <a:spcBef>
                <a:spcPts val="5"/>
              </a:spcBef>
              <a:buFont typeface="Arial" panose="020B0604020202020204" pitchFamily="34" charset="0"/>
              <a:buChar char="•"/>
            </a:pPr>
            <a:r>
              <a:rPr lang="en-GB" spc="20" dirty="0" smtClean="0">
                <a:solidFill>
                  <a:srgbClr val="2F5496"/>
                </a:solidFill>
                <a:cs typeface="Calibri"/>
              </a:rPr>
              <a:t>when </a:t>
            </a:r>
            <a:r>
              <a:rPr lang="en-GB" spc="20" dirty="0">
                <a:solidFill>
                  <a:srgbClr val="2F5496"/>
                </a:solidFill>
                <a:cs typeface="Calibri"/>
              </a:rPr>
              <a:t>do they eat? (a good time to sit up or in a chair)</a:t>
            </a:r>
          </a:p>
          <a:p>
            <a:pPr marL="298450" indent="-285750">
              <a:lnSpc>
                <a:spcPct val="100000"/>
              </a:lnSpc>
              <a:spcBef>
                <a:spcPts val="5"/>
              </a:spcBef>
              <a:buFont typeface="Arial" panose="020B0604020202020204" pitchFamily="34" charset="0"/>
              <a:buChar char="•"/>
            </a:pPr>
            <a:r>
              <a:rPr lang="en-GB" spc="20" dirty="0">
                <a:solidFill>
                  <a:srgbClr val="2F5496"/>
                </a:solidFill>
                <a:cs typeface="Calibri"/>
              </a:rPr>
              <a:t>when do they need to go to the toilet?</a:t>
            </a:r>
          </a:p>
          <a:p>
            <a:pPr marL="298450" indent="-285750">
              <a:lnSpc>
                <a:spcPct val="100000"/>
              </a:lnSpc>
              <a:spcBef>
                <a:spcPts val="5"/>
              </a:spcBef>
              <a:buFont typeface="Arial" panose="020B0604020202020204" pitchFamily="34" charset="0"/>
              <a:buChar char="•"/>
            </a:pPr>
            <a:r>
              <a:rPr lang="en-GB" spc="20" dirty="0">
                <a:solidFill>
                  <a:srgbClr val="2F5496"/>
                </a:solidFill>
                <a:cs typeface="Calibri"/>
              </a:rPr>
              <a:t>if they are in bed, think about the direction they face and what they can see or </a:t>
            </a:r>
            <a:r>
              <a:rPr lang="en-GB" spc="20" dirty="0" smtClean="0">
                <a:solidFill>
                  <a:srgbClr val="2F5496"/>
                </a:solidFill>
                <a:cs typeface="Calibri"/>
              </a:rPr>
              <a:t>do</a:t>
            </a:r>
          </a:p>
          <a:p>
            <a:pPr marL="12700">
              <a:lnSpc>
                <a:spcPct val="100000"/>
              </a:lnSpc>
              <a:spcBef>
                <a:spcPts val="5"/>
              </a:spcBef>
            </a:pPr>
            <a:endParaRPr lang="en-GB" spc="20" dirty="0">
              <a:solidFill>
                <a:srgbClr val="2F5496"/>
              </a:solidFill>
              <a:cs typeface="Calibri"/>
            </a:endParaRPr>
          </a:p>
          <a:p>
            <a:pPr marL="12700">
              <a:lnSpc>
                <a:spcPct val="100000"/>
              </a:lnSpc>
              <a:spcBef>
                <a:spcPts val="5"/>
              </a:spcBef>
            </a:pPr>
            <a:r>
              <a:rPr lang="en-GB" spc="20" dirty="0">
                <a:solidFill>
                  <a:srgbClr val="2F5496"/>
                </a:solidFill>
                <a:cs typeface="Calibri"/>
              </a:rPr>
              <a:t>4 of 5: Comfortable</a:t>
            </a:r>
          </a:p>
          <a:p>
            <a:pPr marL="12700">
              <a:lnSpc>
                <a:spcPct val="100000"/>
              </a:lnSpc>
              <a:spcBef>
                <a:spcPts val="5"/>
              </a:spcBef>
            </a:pPr>
            <a:r>
              <a:rPr lang="en-GB" spc="20" dirty="0">
                <a:solidFill>
                  <a:srgbClr val="2F5496"/>
                </a:solidFill>
                <a:cs typeface="Calibri"/>
              </a:rPr>
              <a:t>Use pillows or other devices to ensure the person is well supported and comfortable or they will move from the position you put them </a:t>
            </a:r>
            <a:r>
              <a:rPr lang="en-GB" spc="20" dirty="0" smtClean="0">
                <a:solidFill>
                  <a:srgbClr val="2F5496"/>
                </a:solidFill>
                <a:cs typeface="Calibri"/>
              </a:rPr>
              <a:t>in</a:t>
            </a:r>
          </a:p>
          <a:p>
            <a:pPr marL="12700">
              <a:lnSpc>
                <a:spcPct val="100000"/>
              </a:lnSpc>
              <a:spcBef>
                <a:spcPts val="5"/>
              </a:spcBef>
            </a:pPr>
            <a:endParaRPr lang="en-GB" spc="20" dirty="0">
              <a:solidFill>
                <a:srgbClr val="2F5496"/>
              </a:solidFill>
              <a:cs typeface="Calibri"/>
            </a:endParaRPr>
          </a:p>
          <a:p>
            <a:pPr marL="12700">
              <a:lnSpc>
                <a:spcPct val="100000"/>
              </a:lnSpc>
              <a:spcBef>
                <a:spcPts val="5"/>
              </a:spcBef>
            </a:pPr>
            <a:r>
              <a:rPr lang="en-GB" spc="20" dirty="0">
                <a:solidFill>
                  <a:srgbClr val="2F5496"/>
                </a:solidFill>
                <a:cs typeface="Calibri"/>
              </a:rPr>
              <a:t>5 of 5: Immobile in bed</a:t>
            </a:r>
          </a:p>
          <a:p>
            <a:pPr marL="12700">
              <a:lnSpc>
                <a:spcPct val="100000"/>
              </a:lnSpc>
              <a:spcBef>
                <a:spcPts val="5"/>
              </a:spcBef>
            </a:pPr>
            <a:r>
              <a:rPr lang="en-GB" spc="20" dirty="0">
                <a:solidFill>
                  <a:srgbClr val="2F5496"/>
                </a:solidFill>
                <a:cs typeface="Calibri"/>
              </a:rPr>
              <a:t>Evidence has shown the most effective position for preventing pressure ulcers is the 30 degree tilt. This is preferable in most cases to lying at 90 degrees right on the </a:t>
            </a:r>
            <a:r>
              <a:rPr lang="en-GB" spc="20" dirty="0" smtClean="0">
                <a:solidFill>
                  <a:srgbClr val="2F5496"/>
                </a:solidFill>
                <a:cs typeface="Calibri"/>
              </a:rPr>
              <a:t>hip</a:t>
            </a:r>
          </a:p>
          <a:p>
            <a:pPr marL="12700">
              <a:lnSpc>
                <a:spcPct val="100000"/>
              </a:lnSpc>
              <a:spcBef>
                <a:spcPts val="5"/>
              </a:spcBef>
            </a:pPr>
            <a:endParaRPr lang="en-GB" spc="20" dirty="0">
              <a:solidFill>
                <a:srgbClr val="2F5496"/>
              </a:solidFill>
              <a:cs typeface="Calibri"/>
            </a:endParaRPr>
          </a:p>
          <a:p>
            <a:pPr marL="12700">
              <a:lnSpc>
                <a:spcPct val="100000"/>
              </a:lnSpc>
              <a:spcBef>
                <a:spcPts val="5"/>
              </a:spcBef>
            </a:pPr>
            <a:r>
              <a:rPr lang="en-GB" spc="20" dirty="0">
                <a:solidFill>
                  <a:srgbClr val="2F5496"/>
                </a:solidFill>
                <a:cs typeface="Calibri"/>
              </a:rPr>
              <a:t>Some people may have too much movement, for example, if they are fidgety, have a tremor, or are confused.</a:t>
            </a:r>
          </a:p>
          <a:p>
            <a:pPr marL="12700">
              <a:lnSpc>
                <a:spcPct val="100000"/>
              </a:lnSpc>
              <a:spcBef>
                <a:spcPts val="5"/>
              </a:spcBef>
            </a:pPr>
            <a:r>
              <a:rPr lang="en-GB" spc="20" dirty="0" smtClean="0">
                <a:solidFill>
                  <a:srgbClr val="2F5496"/>
                </a:solidFill>
                <a:cs typeface="Calibri"/>
              </a:rPr>
              <a:t>This </a:t>
            </a:r>
            <a:r>
              <a:rPr lang="en-GB" spc="20" dirty="0">
                <a:solidFill>
                  <a:srgbClr val="2F5496"/>
                </a:solidFill>
                <a:cs typeface="Calibri"/>
              </a:rPr>
              <a:t>can also cause skin damage and appropriate precautions need to be taken:</a:t>
            </a:r>
          </a:p>
          <a:p>
            <a:pPr marL="298450" indent="-285750">
              <a:lnSpc>
                <a:spcPct val="100000"/>
              </a:lnSpc>
              <a:spcBef>
                <a:spcPts val="5"/>
              </a:spcBef>
              <a:buFont typeface="Arial" panose="020B0604020202020204" pitchFamily="34" charset="0"/>
              <a:buChar char="•"/>
            </a:pPr>
            <a:r>
              <a:rPr lang="en-GB" spc="20" dirty="0" smtClean="0">
                <a:solidFill>
                  <a:srgbClr val="2F5496"/>
                </a:solidFill>
                <a:cs typeface="Calibri"/>
              </a:rPr>
              <a:t>ensure </a:t>
            </a:r>
            <a:r>
              <a:rPr lang="en-GB" spc="20" dirty="0">
                <a:solidFill>
                  <a:srgbClr val="2F5496"/>
                </a:solidFill>
                <a:cs typeface="Calibri"/>
              </a:rPr>
              <a:t>limbs are well supported</a:t>
            </a:r>
          </a:p>
          <a:p>
            <a:pPr marL="298450" indent="-285750">
              <a:lnSpc>
                <a:spcPct val="100000"/>
              </a:lnSpc>
              <a:spcBef>
                <a:spcPts val="5"/>
              </a:spcBef>
              <a:buFont typeface="Arial" panose="020B0604020202020204" pitchFamily="34" charset="0"/>
              <a:buChar char="•"/>
            </a:pPr>
            <a:r>
              <a:rPr lang="en-GB" spc="20" dirty="0">
                <a:solidFill>
                  <a:srgbClr val="2F5496"/>
                </a:solidFill>
                <a:cs typeface="Calibri"/>
              </a:rPr>
              <a:t>consider the use of anti-friction fabrics</a:t>
            </a:r>
          </a:p>
          <a:p>
            <a:pPr marL="298450" indent="-285750">
              <a:lnSpc>
                <a:spcPct val="100000"/>
              </a:lnSpc>
              <a:spcBef>
                <a:spcPts val="5"/>
              </a:spcBef>
              <a:buFont typeface="Arial" panose="020B0604020202020204" pitchFamily="34" charset="0"/>
              <a:buChar char="•"/>
            </a:pPr>
            <a:r>
              <a:rPr lang="en-GB" spc="20" dirty="0">
                <a:solidFill>
                  <a:srgbClr val="2F5496"/>
                </a:solidFill>
                <a:cs typeface="Calibri"/>
              </a:rPr>
              <a:t>inspect skin more frequently to identify skin changes early</a:t>
            </a:r>
          </a:p>
        </p:txBody>
      </p:sp>
    </p:spTree>
    <p:custDataLst>
      <p:tags r:id="rId1"/>
    </p:custDataLst>
    <p:extLst>
      <p:ext uri="{BB962C8B-B14F-4D97-AF65-F5344CB8AC3E}">
        <p14:creationId xmlns:p14="http://schemas.microsoft.com/office/powerpoint/2010/main" val="789466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F69726BB-04A1-4B33-91CC-47D86746CC7C}"/>
              </a:ext>
            </a:extLst>
          </p:cNvPr>
          <p:cNvSpPr txBox="1"/>
          <p:nvPr/>
        </p:nvSpPr>
        <p:spPr>
          <a:xfrm>
            <a:off x="266700" y="-18836"/>
            <a:ext cx="11925300" cy="6665286"/>
          </a:xfrm>
          <a:prstGeom prst="rect">
            <a:avLst/>
          </a:prstGeom>
        </p:spPr>
        <p:txBody>
          <a:bodyPr vert="horz" wrap="square" lIns="0" tIns="17145" rIns="0" bIns="0" rtlCol="0">
            <a:spAutoFit/>
          </a:bodyPr>
          <a:lstStyle/>
          <a:p>
            <a:pPr marL="12700">
              <a:lnSpc>
                <a:spcPct val="100000"/>
              </a:lnSpc>
              <a:spcBef>
                <a:spcPts val="5"/>
              </a:spcBef>
            </a:pPr>
            <a:r>
              <a:rPr lang="en-GB" b="1" spc="20" dirty="0">
                <a:solidFill>
                  <a:srgbClr val="2F5496"/>
                </a:solidFill>
                <a:cs typeface="Calibri"/>
              </a:rPr>
              <a:t>Incontinence and increased moisture</a:t>
            </a:r>
            <a:endParaRPr lang="en-GB" b="1" spc="20" dirty="0" smtClean="0">
              <a:solidFill>
                <a:srgbClr val="2F5496"/>
              </a:solidFill>
              <a:cs typeface="Calibri"/>
            </a:endParaRPr>
          </a:p>
          <a:p>
            <a:pPr marL="12700">
              <a:lnSpc>
                <a:spcPct val="100000"/>
              </a:lnSpc>
              <a:spcBef>
                <a:spcPts val="5"/>
              </a:spcBef>
            </a:pPr>
            <a:endParaRPr lang="en-GB" b="1" spc="20" dirty="0" smtClean="0">
              <a:solidFill>
                <a:srgbClr val="2F5496"/>
              </a:solidFill>
              <a:cs typeface="Calibri"/>
            </a:endParaRPr>
          </a:p>
          <a:p>
            <a:pPr marL="12700">
              <a:lnSpc>
                <a:spcPct val="100000"/>
              </a:lnSpc>
              <a:spcBef>
                <a:spcPts val="5"/>
              </a:spcBef>
            </a:pPr>
            <a:r>
              <a:rPr lang="en-GB" spc="20" dirty="0">
                <a:solidFill>
                  <a:srgbClr val="2F5496"/>
                </a:solidFill>
                <a:cs typeface="Calibri"/>
              </a:rPr>
              <a:t>Increased moisture increases the risk of skin damage and makes the skin more susceptible to localised </a:t>
            </a:r>
            <a:r>
              <a:rPr lang="en-GB" spc="20" dirty="0" smtClean="0">
                <a:solidFill>
                  <a:srgbClr val="2F5496"/>
                </a:solidFill>
                <a:cs typeface="Calibri"/>
              </a:rPr>
              <a:t>infection.</a:t>
            </a:r>
          </a:p>
          <a:p>
            <a:pPr marL="12700">
              <a:lnSpc>
                <a:spcPct val="100000"/>
              </a:lnSpc>
              <a:spcBef>
                <a:spcPts val="5"/>
              </a:spcBef>
            </a:pPr>
            <a:r>
              <a:rPr lang="en-GB" spc="20" dirty="0" smtClean="0">
                <a:solidFill>
                  <a:srgbClr val="2F5496"/>
                </a:solidFill>
                <a:cs typeface="Calibri"/>
              </a:rPr>
              <a:t>Sources </a:t>
            </a:r>
            <a:r>
              <a:rPr lang="en-GB" spc="20" dirty="0">
                <a:solidFill>
                  <a:srgbClr val="2F5496"/>
                </a:solidFill>
                <a:cs typeface="Calibri"/>
              </a:rPr>
              <a:t>of moisture include:</a:t>
            </a:r>
          </a:p>
          <a:p>
            <a:pPr marL="298450" indent="-285750">
              <a:lnSpc>
                <a:spcPct val="100000"/>
              </a:lnSpc>
              <a:spcBef>
                <a:spcPts val="5"/>
              </a:spcBef>
              <a:buFont typeface="Arial" panose="020B0604020202020204" pitchFamily="34" charset="0"/>
              <a:buChar char="•"/>
            </a:pPr>
            <a:r>
              <a:rPr lang="en-GB" spc="20" dirty="0" smtClean="0">
                <a:solidFill>
                  <a:srgbClr val="2F5496"/>
                </a:solidFill>
                <a:cs typeface="Calibri"/>
              </a:rPr>
              <a:t>urinary </a:t>
            </a:r>
            <a:r>
              <a:rPr lang="en-GB" spc="20" dirty="0">
                <a:solidFill>
                  <a:srgbClr val="2F5496"/>
                </a:solidFill>
                <a:cs typeface="Calibri"/>
              </a:rPr>
              <a:t>incontinence</a:t>
            </a:r>
          </a:p>
          <a:p>
            <a:pPr marL="298450" indent="-285750">
              <a:lnSpc>
                <a:spcPct val="100000"/>
              </a:lnSpc>
              <a:spcBef>
                <a:spcPts val="5"/>
              </a:spcBef>
              <a:buFont typeface="Arial" panose="020B0604020202020204" pitchFamily="34" charset="0"/>
              <a:buChar char="•"/>
            </a:pPr>
            <a:r>
              <a:rPr lang="en-GB" spc="20" dirty="0">
                <a:solidFill>
                  <a:srgbClr val="2F5496"/>
                </a:solidFill>
                <a:cs typeface="Calibri"/>
              </a:rPr>
              <a:t>faeces</a:t>
            </a:r>
          </a:p>
          <a:p>
            <a:pPr marL="298450" indent="-285750">
              <a:lnSpc>
                <a:spcPct val="100000"/>
              </a:lnSpc>
              <a:spcBef>
                <a:spcPts val="5"/>
              </a:spcBef>
              <a:buFont typeface="Arial" panose="020B0604020202020204" pitchFamily="34" charset="0"/>
              <a:buChar char="•"/>
            </a:pPr>
            <a:r>
              <a:rPr lang="en-GB" spc="20" dirty="0">
                <a:solidFill>
                  <a:srgbClr val="2F5496"/>
                </a:solidFill>
                <a:cs typeface="Calibri"/>
              </a:rPr>
              <a:t>wound exudate</a:t>
            </a:r>
          </a:p>
          <a:p>
            <a:pPr marL="298450" indent="-285750">
              <a:lnSpc>
                <a:spcPct val="100000"/>
              </a:lnSpc>
              <a:spcBef>
                <a:spcPts val="5"/>
              </a:spcBef>
              <a:buFont typeface="Arial" panose="020B0604020202020204" pitchFamily="34" charset="0"/>
              <a:buChar char="•"/>
            </a:pPr>
            <a:r>
              <a:rPr lang="en-GB" spc="20" dirty="0">
                <a:solidFill>
                  <a:srgbClr val="2F5496"/>
                </a:solidFill>
                <a:cs typeface="Calibri"/>
              </a:rPr>
              <a:t>sweat</a:t>
            </a:r>
          </a:p>
          <a:p>
            <a:pPr marL="298450" indent="-285750">
              <a:lnSpc>
                <a:spcPct val="100000"/>
              </a:lnSpc>
              <a:spcBef>
                <a:spcPts val="5"/>
              </a:spcBef>
              <a:buFont typeface="Arial" panose="020B0604020202020204" pitchFamily="34" charset="0"/>
              <a:buChar char="•"/>
            </a:pPr>
            <a:r>
              <a:rPr lang="en-GB" spc="20" dirty="0">
                <a:solidFill>
                  <a:srgbClr val="2F5496"/>
                </a:solidFill>
                <a:cs typeface="Calibri"/>
              </a:rPr>
              <a:t>dribble (saliva)</a:t>
            </a:r>
          </a:p>
          <a:p>
            <a:pPr marL="298450" indent="-285750">
              <a:lnSpc>
                <a:spcPct val="100000"/>
              </a:lnSpc>
              <a:spcBef>
                <a:spcPts val="5"/>
              </a:spcBef>
              <a:buFont typeface="Arial" panose="020B0604020202020204" pitchFamily="34" charset="0"/>
              <a:buChar char="•"/>
            </a:pPr>
            <a:r>
              <a:rPr lang="en-GB" spc="20" dirty="0">
                <a:solidFill>
                  <a:srgbClr val="2F5496"/>
                </a:solidFill>
                <a:cs typeface="Calibri"/>
              </a:rPr>
              <a:t>stoma output (including tracheostomy</a:t>
            </a:r>
            <a:r>
              <a:rPr lang="en-GB" spc="20" dirty="0" smtClean="0">
                <a:solidFill>
                  <a:srgbClr val="2F5496"/>
                </a:solidFill>
                <a:cs typeface="Calibri"/>
              </a:rPr>
              <a:t>)</a:t>
            </a:r>
          </a:p>
          <a:p>
            <a:pPr marL="298450" indent="-285750">
              <a:lnSpc>
                <a:spcPct val="100000"/>
              </a:lnSpc>
              <a:spcBef>
                <a:spcPts val="5"/>
              </a:spcBef>
              <a:buFont typeface="Arial" panose="020B0604020202020204" pitchFamily="34" charset="0"/>
              <a:buChar char="•"/>
            </a:pPr>
            <a:endParaRPr lang="en-GB" spc="20" dirty="0">
              <a:solidFill>
                <a:srgbClr val="2F5496"/>
              </a:solidFill>
              <a:cs typeface="Calibri"/>
            </a:endParaRPr>
          </a:p>
          <a:p>
            <a:pPr marL="12700">
              <a:lnSpc>
                <a:spcPct val="100000"/>
              </a:lnSpc>
              <a:spcBef>
                <a:spcPts val="5"/>
              </a:spcBef>
            </a:pPr>
            <a:r>
              <a:rPr lang="en-GB" spc="20" dirty="0">
                <a:solidFill>
                  <a:srgbClr val="2F5496"/>
                </a:solidFill>
                <a:cs typeface="Calibri"/>
              </a:rPr>
              <a:t>Long-term exposure of the skin to moisture is harmful and can lead to moisture-associated skin damage (MASD).</a:t>
            </a:r>
          </a:p>
          <a:p>
            <a:pPr marL="12700">
              <a:lnSpc>
                <a:spcPct val="100000"/>
              </a:lnSpc>
              <a:spcBef>
                <a:spcPts val="5"/>
              </a:spcBef>
            </a:pPr>
            <a:endParaRPr lang="en-GB" spc="20" dirty="0">
              <a:solidFill>
                <a:srgbClr val="2F5496"/>
              </a:solidFill>
              <a:cs typeface="Calibri"/>
            </a:endParaRPr>
          </a:p>
          <a:p>
            <a:pPr marL="12700">
              <a:lnSpc>
                <a:spcPct val="100000"/>
              </a:lnSpc>
              <a:spcBef>
                <a:spcPts val="5"/>
              </a:spcBef>
            </a:pPr>
            <a:r>
              <a:rPr lang="en-GB" spc="20" dirty="0">
                <a:solidFill>
                  <a:srgbClr val="2F5496"/>
                </a:solidFill>
                <a:cs typeface="Calibri"/>
              </a:rPr>
              <a:t>The first step is to identify the cause of the moisture</a:t>
            </a:r>
            <a:r>
              <a:rPr lang="en-GB" spc="20" dirty="0" smtClean="0">
                <a:solidFill>
                  <a:srgbClr val="2F5496"/>
                </a:solidFill>
                <a:cs typeface="Calibri"/>
              </a:rPr>
              <a:t>.</a:t>
            </a:r>
          </a:p>
          <a:p>
            <a:pPr marL="12700">
              <a:lnSpc>
                <a:spcPct val="100000"/>
              </a:lnSpc>
              <a:spcBef>
                <a:spcPts val="5"/>
              </a:spcBef>
            </a:pPr>
            <a:r>
              <a:rPr lang="en-GB" spc="20" dirty="0">
                <a:solidFill>
                  <a:srgbClr val="2F5496"/>
                </a:solidFill>
                <a:cs typeface="Calibri"/>
              </a:rPr>
              <a:t>1 of 4: Incontinence</a:t>
            </a:r>
          </a:p>
          <a:p>
            <a:pPr marL="12700">
              <a:lnSpc>
                <a:spcPct val="100000"/>
              </a:lnSpc>
              <a:spcBef>
                <a:spcPts val="5"/>
              </a:spcBef>
            </a:pPr>
            <a:r>
              <a:rPr lang="en-GB" spc="20" dirty="0">
                <a:solidFill>
                  <a:srgbClr val="2F5496"/>
                </a:solidFill>
                <a:cs typeface="Calibri"/>
              </a:rPr>
              <a:t>If the moisture is due to incontinence, the cause of incontinence should be considered and an appropriate plan to manage this incontinence developed. Involve other members of the team to do this where necessary</a:t>
            </a:r>
            <a:r>
              <a:rPr lang="en-GB" spc="20" dirty="0" smtClean="0">
                <a:solidFill>
                  <a:srgbClr val="2F5496"/>
                </a:solidFill>
                <a:cs typeface="Calibri"/>
              </a:rPr>
              <a:t>.</a:t>
            </a:r>
          </a:p>
          <a:p>
            <a:pPr marL="12700">
              <a:lnSpc>
                <a:spcPct val="100000"/>
              </a:lnSpc>
              <a:spcBef>
                <a:spcPts val="5"/>
              </a:spcBef>
            </a:pPr>
            <a:r>
              <a:rPr lang="en-GB" spc="20" dirty="0">
                <a:solidFill>
                  <a:srgbClr val="2F5496"/>
                </a:solidFill>
                <a:cs typeface="Calibri"/>
              </a:rPr>
              <a:t>2 of 4: Source</a:t>
            </a:r>
          </a:p>
          <a:p>
            <a:pPr marL="12700">
              <a:lnSpc>
                <a:spcPct val="100000"/>
              </a:lnSpc>
              <a:spcBef>
                <a:spcPts val="5"/>
              </a:spcBef>
            </a:pPr>
            <a:r>
              <a:rPr lang="en-GB" spc="20" dirty="0">
                <a:solidFill>
                  <a:srgbClr val="2F5496"/>
                </a:solidFill>
                <a:cs typeface="Calibri"/>
              </a:rPr>
              <a:t>Where possible reduce, remove or contain the source of moisture</a:t>
            </a:r>
            <a:r>
              <a:rPr lang="en-GB" spc="20" dirty="0" smtClean="0">
                <a:solidFill>
                  <a:srgbClr val="2F5496"/>
                </a:solidFill>
                <a:cs typeface="Calibri"/>
              </a:rPr>
              <a:t>.</a:t>
            </a:r>
          </a:p>
          <a:p>
            <a:pPr marL="12700">
              <a:lnSpc>
                <a:spcPct val="100000"/>
              </a:lnSpc>
              <a:spcBef>
                <a:spcPts val="5"/>
              </a:spcBef>
            </a:pPr>
            <a:r>
              <a:rPr lang="en-GB" spc="20" dirty="0">
                <a:solidFill>
                  <a:srgbClr val="2F5496"/>
                </a:solidFill>
                <a:cs typeface="Calibri"/>
              </a:rPr>
              <a:t>3 of 4: Cleanse and protect</a:t>
            </a:r>
          </a:p>
          <a:p>
            <a:pPr marL="12700">
              <a:lnSpc>
                <a:spcPct val="100000"/>
              </a:lnSpc>
              <a:spcBef>
                <a:spcPts val="5"/>
              </a:spcBef>
            </a:pPr>
            <a:r>
              <a:rPr lang="en-GB" spc="20" dirty="0">
                <a:solidFill>
                  <a:srgbClr val="2F5496"/>
                </a:solidFill>
                <a:cs typeface="Calibri"/>
              </a:rPr>
              <a:t>Protect the skin. Wash the skin with a non-irritant, pH-balanced soap substitute (skin cleanser). Applying a moisturiser (an emollient) rehydrates the skin. Using a barrier cream or film protects the skin</a:t>
            </a:r>
            <a:r>
              <a:rPr lang="en-GB" spc="20" dirty="0" smtClean="0">
                <a:solidFill>
                  <a:srgbClr val="2F5496"/>
                </a:solidFill>
                <a:cs typeface="Calibri"/>
              </a:rPr>
              <a:t>.</a:t>
            </a:r>
          </a:p>
          <a:p>
            <a:pPr marL="12700">
              <a:lnSpc>
                <a:spcPct val="100000"/>
              </a:lnSpc>
              <a:spcBef>
                <a:spcPts val="5"/>
              </a:spcBef>
            </a:pPr>
            <a:r>
              <a:rPr lang="en-GB" spc="20" dirty="0">
                <a:solidFill>
                  <a:srgbClr val="2F5496"/>
                </a:solidFill>
                <a:cs typeface="Calibri"/>
              </a:rPr>
              <a:t>4 of 4: Incontinence materials</a:t>
            </a:r>
          </a:p>
          <a:p>
            <a:pPr marL="12700">
              <a:lnSpc>
                <a:spcPct val="100000"/>
              </a:lnSpc>
              <a:spcBef>
                <a:spcPts val="5"/>
              </a:spcBef>
            </a:pPr>
            <a:r>
              <a:rPr lang="en-GB" spc="20" dirty="0">
                <a:solidFill>
                  <a:srgbClr val="2F5496"/>
                </a:solidFill>
                <a:cs typeface="Calibri"/>
              </a:rPr>
              <a:t>Make careful use of incontinence materials, such as pads</a:t>
            </a:r>
            <a:r>
              <a:rPr lang="en-GB" spc="20" dirty="0" smtClean="0">
                <a:solidFill>
                  <a:srgbClr val="2F5496"/>
                </a:solidFill>
                <a:cs typeface="Calibri"/>
              </a:rPr>
              <a:t>.</a:t>
            </a:r>
            <a:endParaRPr lang="en-GB" spc="20" dirty="0">
              <a:solidFill>
                <a:srgbClr val="2F5496"/>
              </a:solidFill>
              <a:cs typeface="Calibri"/>
            </a:endParaRPr>
          </a:p>
        </p:txBody>
      </p:sp>
    </p:spTree>
    <p:custDataLst>
      <p:tags r:id="rId1"/>
    </p:custDataLst>
    <p:extLst>
      <p:ext uri="{BB962C8B-B14F-4D97-AF65-F5344CB8AC3E}">
        <p14:creationId xmlns:p14="http://schemas.microsoft.com/office/powerpoint/2010/main" val="4000536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F69726BB-04A1-4B33-91CC-47D86746CC7C}"/>
              </a:ext>
            </a:extLst>
          </p:cNvPr>
          <p:cNvSpPr txBox="1"/>
          <p:nvPr/>
        </p:nvSpPr>
        <p:spPr>
          <a:xfrm>
            <a:off x="266700" y="-18836"/>
            <a:ext cx="11925300" cy="6665286"/>
          </a:xfrm>
          <a:prstGeom prst="rect">
            <a:avLst/>
          </a:prstGeom>
        </p:spPr>
        <p:txBody>
          <a:bodyPr vert="horz" wrap="square" lIns="0" tIns="17145" rIns="0" bIns="0" rtlCol="0">
            <a:spAutoFit/>
          </a:bodyPr>
          <a:lstStyle/>
          <a:p>
            <a:pPr marL="12700">
              <a:lnSpc>
                <a:spcPct val="100000"/>
              </a:lnSpc>
              <a:spcBef>
                <a:spcPts val="5"/>
              </a:spcBef>
            </a:pPr>
            <a:r>
              <a:rPr lang="en-GB" b="1" spc="20" dirty="0">
                <a:solidFill>
                  <a:srgbClr val="2F5496"/>
                </a:solidFill>
                <a:cs typeface="Calibri"/>
              </a:rPr>
              <a:t>Pressure </a:t>
            </a:r>
            <a:r>
              <a:rPr lang="en-GB" b="1" spc="20" dirty="0" smtClean="0">
                <a:solidFill>
                  <a:srgbClr val="2F5496"/>
                </a:solidFill>
                <a:cs typeface="Calibri"/>
              </a:rPr>
              <a:t>ulceration</a:t>
            </a:r>
          </a:p>
          <a:p>
            <a:pPr marL="12700">
              <a:lnSpc>
                <a:spcPct val="100000"/>
              </a:lnSpc>
              <a:spcBef>
                <a:spcPts val="5"/>
              </a:spcBef>
            </a:pPr>
            <a:endParaRPr lang="en-GB" b="1" spc="20" dirty="0">
              <a:solidFill>
                <a:srgbClr val="2F5496"/>
              </a:solidFill>
              <a:cs typeface="Calibri"/>
            </a:endParaRPr>
          </a:p>
          <a:p>
            <a:pPr marL="12700">
              <a:lnSpc>
                <a:spcPct val="100000"/>
              </a:lnSpc>
              <a:spcBef>
                <a:spcPts val="5"/>
              </a:spcBef>
            </a:pPr>
            <a:r>
              <a:rPr lang="en-GB" spc="20" dirty="0">
                <a:solidFill>
                  <a:srgbClr val="2F5496"/>
                </a:solidFill>
                <a:cs typeface="Calibri"/>
              </a:rPr>
              <a:t>What should you do if a pressure ulcer occurs?</a:t>
            </a:r>
          </a:p>
          <a:p>
            <a:pPr marL="12700">
              <a:lnSpc>
                <a:spcPct val="100000"/>
              </a:lnSpc>
              <a:spcBef>
                <a:spcPts val="5"/>
              </a:spcBef>
            </a:pPr>
            <a:r>
              <a:rPr lang="en-GB" spc="20" dirty="0" smtClean="0">
                <a:solidFill>
                  <a:srgbClr val="2F5496"/>
                </a:solidFill>
                <a:cs typeface="Calibri"/>
              </a:rPr>
              <a:t>You </a:t>
            </a:r>
            <a:r>
              <a:rPr lang="en-GB" spc="20" dirty="0">
                <a:solidFill>
                  <a:srgbClr val="2F5496"/>
                </a:solidFill>
                <a:cs typeface="Calibri"/>
              </a:rPr>
              <a:t>should:</a:t>
            </a:r>
          </a:p>
          <a:p>
            <a:pPr marL="12700">
              <a:lnSpc>
                <a:spcPct val="100000"/>
              </a:lnSpc>
              <a:spcBef>
                <a:spcPts val="5"/>
              </a:spcBef>
            </a:pPr>
            <a:endParaRPr lang="en-GB" spc="20" dirty="0">
              <a:solidFill>
                <a:srgbClr val="2F5496"/>
              </a:solidFill>
              <a:cs typeface="Calibri"/>
            </a:endParaRPr>
          </a:p>
          <a:p>
            <a:pPr marL="298450" indent="-285750">
              <a:lnSpc>
                <a:spcPct val="100000"/>
              </a:lnSpc>
              <a:spcBef>
                <a:spcPts val="5"/>
              </a:spcBef>
              <a:buFont typeface="Arial" panose="020B0604020202020204" pitchFamily="34" charset="0"/>
              <a:buChar char="•"/>
            </a:pPr>
            <a:r>
              <a:rPr lang="en-GB" spc="20" dirty="0">
                <a:solidFill>
                  <a:srgbClr val="2F5496"/>
                </a:solidFill>
                <a:cs typeface="Calibri"/>
              </a:rPr>
              <a:t>review the preventative care and increase this if necessary</a:t>
            </a:r>
          </a:p>
          <a:p>
            <a:pPr marL="298450" indent="-285750">
              <a:lnSpc>
                <a:spcPct val="100000"/>
              </a:lnSpc>
              <a:spcBef>
                <a:spcPts val="5"/>
              </a:spcBef>
              <a:buFont typeface="Arial" panose="020B0604020202020204" pitchFamily="34" charset="0"/>
              <a:buChar char="•"/>
            </a:pPr>
            <a:r>
              <a:rPr lang="en-GB" spc="20" dirty="0">
                <a:solidFill>
                  <a:srgbClr val="2F5496"/>
                </a:solidFill>
                <a:cs typeface="Calibri"/>
              </a:rPr>
              <a:t>report to the team or person in charge and refer on to another team if necessary</a:t>
            </a:r>
          </a:p>
          <a:p>
            <a:pPr marL="298450" indent="-285750">
              <a:lnSpc>
                <a:spcPct val="100000"/>
              </a:lnSpc>
              <a:spcBef>
                <a:spcPts val="5"/>
              </a:spcBef>
              <a:buFont typeface="Arial" panose="020B0604020202020204" pitchFamily="34" charset="0"/>
              <a:buChar char="•"/>
            </a:pPr>
            <a:r>
              <a:rPr lang="en-GB" spc="20" dirty="0">
                <a:solidFill>
                  <a:srgbClr val="2F5496"/>
                </a:solidFill>
                <a:cs typeface="Calibri"/>
              </a:rPr>
              <a:t>categorise the wound</a:t>
            </a:r>
          </a:p>
          <a:p>
            <a:pPr marL="298450" indent="-285750">
              <a:lnSpc>
                <a:spcPct val="100000"/>
              </a:lnSpc>
              <a:spcBef>
                <a:spcPts val="5"/>
              </a:spcBef>
              <a:buFont typeface="Arial" panose="020B0604020202020204" pitchFamily="34" charset="0"/>
              <a:buChar char="•"/>
            </a:pPr>
            <a:r>
              <a:rPr lang="en-GB" spc="20" dirty="0">
                <a:solidFill>
                  <a:srgbClr val="2F5496"/>
                </a:solidFill>
                <a:cs typeface="Calibri"/>
              </a:rPr>
              <a:t>document the wound on the patient </a:t>
            </a:r>
            <a:r>
              <a:rPr lang="en-GB" spc="20" dirty="0" smtClean="0">
                <a:solidFill>
                  <a:srgbClr val="2F5496"/>
                </a:solidFill>
                <a:cs typeface="Calibri"/>
              </a:rPr>
              <a:t>record</a:t>
            </a:r>
          </a:p>
          <a:p>
            <a:pPr marL="298450" indent="-285750">
              <a:lnSpc>
                <a:spcPct val="100000"/>
              </a:lnSpc>
              <a:spcBef>
                <a:spcPts val="5"/>
              </a:spcBef>
              <a:buFont typeface="Arial" panose="020B0604020202020204" pitchFamily="34" charset="0"/>
              <a:buChar char="•"/>
            </a:pPr>
            <a:endParaRPr lang="en-GB" spc="20" dirty="0">
              <a:solidFill>
                <a:srgbClr val="2F5496"/>
              </a:solidFill>
              <a:cs typeface="Calibri"/>
            </a:endParaRPr>
          </a:p>
          <a:p>
            <a:pPr marL="12700">
              <a:lnSpc>
                <a:spcPct val="100000"/>
              </a:lnSpc>
              <a:spcBef>
                <a:spcPts val="5"/>
              </a:spcBef>
            </a:pPr>
            <a:r>
              <a:rPr lang="en-GB" b="1" spc="20" dirty="0">
                <a:solidFill>
                  <a:srgbClr val="2F5496"/>
                </a:solidFill>
                <a:cs typeface="Calibri"/>
              </a:rPr>
              <a:t>Categorising a pressure </a:t>
            </a:r>
            <a:r>
              <a:rPr lang="en-GB" b="1" spc="20" dirty="0" smtClean="0">
                <a:solidFill>
                  <a:srgbClr val="2F5496"/>
                </a:solidFill>
                <a:cs typeface="Calibri"/>
              </a:rPr>
              <a:t>ulcer</a:t>
            </a:r>
          </a:p>
          <a:p>
            <a:pPr marL="12700">
              <a:lnSpc>
                <a:spcPct val="100000"/>
              </a:lnSpc>
              <a:spcBef>
                <a:spcPts val="5"/>
              </a:spcBef>
            </a:pPr>
            <a:endParaRPr lang="en-GB" spc="20" dirty="0">
              <a:solidFill>
                <a:srgbClr val="2F5496"/>
              </a:solidFill>
              <a:cs typeface="Calibri"/>
            </a:endParaRPr>
          </a:p>
          <a:p>
            <a:pPr marL="12700">
              <a:lnSpc>
                <a:spcPct val="100000"/>
              </a:lnSpc>
              <a:spcBef>
                <a:spcPts val="5"/>
              </a:spcBef>
            </a:pPr>
            <a:r>
              <a:rPr lang="en-GB" u="sng" spc="20" dirty="0">
                <a:solidFill>
                  <a:srgbClr val="2F5496"/>
                </a:solidFill>
                <a:cs typeface="Calibri"/>
              </a:rPr>
              <a:t>Blanching erythema</a:t>
            </a:r>
          </a:p>
          <a:p>
            <a:pPr marL="12700">
              <a:lnSpc>
                <a:spcPct val="100000"/>
              </a:lnSpc>
              <a:spcBef>
                <a:spcPts val="5"/>
              </a:spcBef>
            </a:pPr>
            <a:r>
              <a:rPr lang="en-GB" spc="20" dirty="0">
                <a:solidFill>
                  <a:srgbClr val="2F5496"/>
                </a:solidFill>
                <a:cs typeface="Calibri"/>
              </a:rPr>
              <a:t>This component is an accordion comprised of collapsible content panels containing display text. Select the item titles to toggle the visibility of these content panels.</a:t>
            </a:r>
          </a:p>
          <a:p>
            <a:pPr marL="12700">
              <a:lnSpc>
                <a:spcPct val="100000"/>
              </a:lnSpc>
              <a:spcBef>
                <a:spcPts val="5"/>
              </a:spcBef>
            </a:pPr>
            <a:r>
              <a:rPr lang="en-GB" spc="20" dirty="0">
                <a:solidFill>
                  <a:srgbClr val="2F5496"/>
                </a:solidFill>
                <a:cs typeface="Calibri"/>
              </a:rPr>
              <a:t>Healthy skin may develop transient redness with hyperpigmentation (increased pigmentation) when subjected to pressure, for example, if the legs are </a:t>
            </a:r>
            <a:r>
              <a:rPr lang="en-GB" spc="20" dirty="0" smtClean="0">
                <a:solidFill>
                  <a:srgbClr val="2F5496"/>
                </a:solidFill>
                <a:cs typeface="Calibri"/>
              </a:rPr>
              <a:t>crossed. To </a:t>
            </a:r>
            <a:r>
              <a:rPr lang="en-GB" spc="20" dirty="0">
                <a:solidFill>
                  <a:srgbClr val="2F5496"/>
                </a:solidFill>
                <a:cs typeface="Calibri"/>
              </a:rPr>
              <a:t>test if damage has occurred, light finger pressure should be applied to see if the skin blanches (goes white</a:t>
            </a:r>
            <a:r>
              <a:rPr lang="en-GB" spc="20" dirty="0" smtClean="0">
                <a:solidFill>
                  <a:srgbClr val="2F5496"/>
                </a:solidFill>
                <a:cs typeface="Calibri"/>
              </a:rPr>
              <a:t>). This </a:t>
            </a:r>
            <a:r>
              <a:rPr lang="en-GB" spc="20" dirty="0">
                <a:solidFill>
                  <a:srgbClr val="2F5496"/>
                </a:solidFill>
                <a:cs typeface="Calibri"/>
              </a:rPr>
              <a:t>is not a pressure ulcer, it is an early warning sign that pressure damage might occur if no action is </a:t>
            </a:r>
            <a:r>
              <a:rPr lang="en-GB" spc="20" dirty="0" smtClean="0">
                <a:solidFill>
                  <a:srgbClr val="2F5496"/>
                </a:solidFill>
                <a:cs typeface="Calibri"/>
              </a:rPr>
              <a:t>taken.</a:t>
            </a:r>
            <a:endParaRPr lang="en-GB" spc="20" dirty="0">
              <a:solidFill>
                <a:srgbClr val="2F5496"/>
              </a:solidFill>
              <a:cs typeface="Calibri"/>
            </a:endParaRPr>
          </a:p>
          <a:p>
            <a:pPr marL="12700">
              <a:lnSpc>
                <a:spcPct val="100000"/>
              </a:lnSpc>
              <a:spcBef>
                <a:spcPts val="5"/>
              </a:spcBef>
            </a:pPr>
            <a:endParaRPr lang="en-GB" spc="20" dirty="0">
              <a:solidFill>
                <a:srgbClr val="2F5496"/>
              </a:solidFill>
              <a:cs typeface="Calibri"/>
            </a:endParaRPr>
          </a:p>
          <a:p>
            <a:pPr marL="12700">
              <a:lnSpc>
                <a:spcPct val="100000"/>
              </a:lnSpc>
              <a:spcBef>
                <a:spcPts val="5"/>
              </a:spcBef>
            </a:pPr>
            <a:r>
              <a:rPr lang="en-GB" spc="20" dirty="0">
                <a:solidFill>
                  <a:srgbClr val="2F5496"/>
                </a:solidFill>
                <a:cs typeface="Calibri"/>
              </a:rPr>
              <a:t>In darker skin tones redness may not be present, but skin may appear darker in colour to usual colour. In darker skin tones, blanching erythema is rarely visible. The skin over the pressure area may feel harder and warmer to touch than surrounding skin, it may appear shiny and the patient may be experiencing pain or discomfort in that area. It may not be possible to know if this is transient response to pressure or equivalent to non-blanching erythema category 1, or worse.</a:t>
            </a:r>
          </a:p>
        </p:txBody>
      </p:sp>
    </p:spTree>
    <p:custDataLst>
      <p:tags r:id="rId1"/>
    </p:custDataLst>
    <p:extLst>
      <p:ext uri="{BB962C8B-B14F-4D97-AF65-F5344CB8AC3E}">
        <p14:creationId xmlns:p14="http://schemas.microsoft.com/office/powerpoint/2010/main" val="1875482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F69726BB-04A1-4B33-91CC-47D86746CC7C}"/>
              </a:ext>
            </a:extLst>
          </p:cNvPr>
          <p:cNvSpPr txBox="1"/>
          <p:nvPr/>
        </p:nvSpPr>
        <p:spPr>
          <a:xfrm>
            <a:off x="266700" y="-18836"/>
            <a:ext cx="11925300" cy="6111288"/>
          </a:xfrm>
          <a:prstGeom prst="rect">
            <a:avLst/>
          </a:prstGeom>
        </p:spPr>
        <p:txBody>
          <a:bodyPr vert="horz" wrap="square" lIns="0" tIns="17145" rIns="0" bIns="0" rtlCol="0">
            <a:spAutoFit/>
          </a:bodyPr>
          <a:lstStyle/>
          <a:p>
            <a:pPr marL="12700">
              <a:lnSpc>
                <a:spcPct val="100000"/>
              </a:lnSpc>
              <a:spcBef>
                <a:spcPts val="5"/>
              </a:spcBef>
            </a:pPr>
            <a:endParaRPr lang="en-GB" b="1" spc="20" dirty="0" smtClean="0">
              <a:solidFill>
                <a:srgbClr val="2F5496"/>
              </a:solidFill>
              <a:cs typeface="Calibri"/>
            </a:endParaRPr>
          </a:p>
          <a:p>
            <a:pPr marL="12700">
              <a:lnSpc>
                <a:spcPct val="100000"/>
              </a:lnSpc>
              <a:spcBef>
                <a:spcPts val="5"/>
              </a:spcBef>
            </a:pPr>
            <a:r>
              <a:rPr lang="en-GB" b="1" spc="20" dirty="0" smtClean="0">
                <a:solidFill>
                  <a:srgbClr val="2F5496"/>
                </a:solidFill>
                <a:cs typeface="Calibri"/>
              </a:rPr>
              <a:t>Category </a:t>
            </a:r>
            <a:r>
              <a:rPr lang="en-GB" b="1" spc="20" dirty="0">
                <a:solidFill>
                  <a:srgbClr val="2F5496"/>
                </a:solidFill>
                <a:cs typeface="Calibri"/>
              </a:rPr>
              <a:t>1 pressure ulcer / non-</a:t>
            </a:r>
            <a:r>
              <a:rPr lang="en-GB" b="1" spc="20" dirty="0" err="1">
                <a:solidFill>
                  <a:srgbClr val="2F5496"/>
                </a:solidFill>
                <a:cs typeface="Calibri"/>
              </a:rPr>
              <a:t>blanchable</a:t>
            </a:r>
            <a:r>
              <a:rPr lang="en-GB" b="1" spc="20" dirty="0">
                <a:solidFill>
                  <a:srgbClr val="2F5496"/>
                </a:solidFill>
                <a:cs typeface="Calibri"/>
              </a:rPr>
              <a:t> erythema</a:t>
            </a:r>
          </a:p>
          <a:p>
            <a:pPr marL="12700">
              <a:lnSpc>
                <a:spcPct val="100000"/>
              </a:lnSpc>
              <a:spcBef>
                <a:spcPts val="5"/>
              </a:spcBef>
            </a:pPr>
            <a:r>
              <a:rPr lang="en-GB" spc="20" dirty="0" smtClean="0">
                <a:solidFill>
                  <a:srgbClr val="2F5496"/>
                </a:solidFill>
                <a:cs typeface="Calibri"/>
              </a:rPr>
              <a:t>The </a:t>
            </a:r>
            <a:r>
              <a:rPr lang="en-GB" spc="20" dirty="0">
                <a:solidFill>
                  <a:srgbClr val="2F5496"/>
                </a:solidFill>
                <a:cs typeface="Calibri"/>
              </a:rPr>
              <a:t>ulcer appears as a defined area of persistent redness (erythema) in lightly pigmented skin tones, whereas in darker skin tones, the ulcer may appear with persistent red, blue or purple hues, without skin loss. The patient may report pain or discomfort over the area</a:t>
            </a:r>
            <a:r>
              <a:rPr lang="en-GB" spc="20" dirty="0" smtClean="0">
                <a:solidFill>
                  <a:srgbClr val="2F5496"/>
                </a:solidFill>
                <a:cs typeface="Calibri"/>
              </a:rPr>
              <a:t>.</a:t>
            </a:r>
          </a:p>
          <a:p>
            <a:pPr marL="12700">
              <a:lnSpc>
                <a:spcPct val="100000"/>
              </a:lnSpc>
              <a:spcBef>
                <a:spcPts val="5"/>
              </a:spcBef>
            </a:pPr>
            <a:endParaRPr lang="en-GB" spc="20" dirty="0">
              <a:solidFill>
                <a:srgbClr val="2F5496"/>
              </a:solidFill>
              <a:cs typeface="Calibri"/>
            </a:endParaRPr>
          </a:p>
          <a:p>
            <a:pPr marL="12700">
              <a:lnSpc>
                <a:spcPct val="100000"/>
              </a:lnSpc>
              <a:spcBef>
                <a:spcPts val="5"/>
              </a:spcBef>
            </a:pPr>
            <a:r>
              <a:rPr lang="en-GB" b="1" spc="20" dirty="0">
                <a:solidFill>
                  <a:srgbClr val="2F5496"/>
                </a:solidFill>
                <a:cs typeface="Calibri"/>
              </a:rPr>
              <a:t>Category 2 pressure ulcer</a:t>
            </a:r>
          </a:p>
          <a:p>
            <a:pPr marL="12700">
              <a:lnSpc>
                <a:spcPct val="100000"/>
              </a:lnSpc>
              <a:spcBef>
                <a:spcPts val="5"/>
              </a:spcBef>
            </a:pPr>
            <a:r>
              <a:rPr lang="en-GB" spc="20" dirty="0" smtClean="0">
                <a:solidFill>
                  <a:srgbClr val="2F5496"/>
                </a:solidFill>
                <a:cs typeface="Calibri"/>
              </a:rPr>
              <a:t>Pressure </a:t>
            </a:r>
            <a:r>
              <a:rPr lang="en-GB" spc="20" dirty="0">
                <a:solidFill>
                  <a:srgbClr val="2F5496"/>
                </a:solidFill>
                <a:cs typeface="Calibri"/>
              </a:rPr>
              <a:t>ulcer with abrasion, blister, partial thickness skin loss involving epidermis and or dermis</a:t>
            </a:r>
            <a:r>
              <a:rPr lang="en-GB" spc="20" dirty="0" smtClean="0">
                <a:solidFill>
                  <a:srgbClr val="2F5496"/>
                </a:solidFill>
                <a:cs typeface="Calibri"/>
              </a:rPr>
              <a:t>.</a:t>
            </a:r>
          </a:p>
          <a:p>
            <a:pPr marL="12700">
              <a:lnSpc>
                <a:spcPct val="100000"/>
              </a:lnSpc>
              <a:spcBef>
                <a:spcPts val="5"/>
              </a:spcBef>
            </a:pPr>
            <a:endParaRPr lang="en-GB" spc="20" dirty="0">
              <a:solidFill>
                <a:srgbClr val="2F5496"/>
              </a:solidFill>
              <a:cs typeface="Calibri"/>
            </a:endParaRPr>
          </a:p>
          <a:p>
            <a:pPr marL="12700">
              <a:lnSpc>
                <a:spcPct val="100000"/>
              </a:lnSpc>
              <a:spcBef>
                <a:spcPts val="5"/>
              </a:spcBef>
            </a:pPr>
            <a:r>
              <a:rPr lang="en-GB" b="1" spc="20" dirty="0">
                <a:solidFill>
                  <a:srgbClr val="2F5496"/>
                </a:solidFill>
                <a:cs typeface="Calibri"/>
              </a:rPr>
              <a:t>Category 3 pressure ulcer</a:t>
            </a:r>
          </a:p>
          <a:p>
            <a:pPr marL="12700">
              <a:lnSpc>
                <a:spcPct val="100000"/>
              </a:lnSpc>
              <a:spcBef>
                <a:spcPts val="5"/>
              </a:spcBef>
            </a:pPr>
            <a:r>
              <a:rPr lang="en-GB" spc="20" dirty="0" smtClean="0">
                <a:solidFill>
                  <a:srgbClr val="2F5496"/>
                </a:solidFill>
                <a:cs typeface="Calibri"/>
              </a:rPr>
              <a:t>Pressure </a:t>
            </a:r>
            <a:r>
              <a:rPr lang="en-GB" spc="20" dirty="0">
                <a:solidFill>
                  <a:srgbClr val="2F5496"/>
                </a:solidFill>
                <a:cs typeface="Calibri"/>
              </a:rPr>
              <a:t>ulcer with full thickness skin-loss involving damage or necrosis of subcutaneous tissue. Undermining and tunnelling may occur, fascia, muscle, tendon, ligament, cartilage and or bone are not exposed. </a:t>
            </a:r>
            <a:endParaRPr lang="en-GB" spc="20" dirty="0" smtClean="0">
              <a:solidFill>
                <a:srgbClr val="2F5496"/>
              </a:solidFill>
              <a:cs typeface="Calibri"/>
            </a:endParaRPr>
          </a:p>
          <a:p>
            <a:pPr marL="12700">
              <a:lnSpc>
                <a:spcPct val="100000"/>
              </a:lnSpc>
              <a:spcBef>
                <a:spcPts val="5"/>
              </a:spcBef>
            </a:pPr>
            <a:endParaRPr lang="en-GB" spc="20" dirty="0">
              <a:solidFill>
                <a:srgbClr val="2F5496"/>
              </a:solidFill>
              <a:cs typeface="Calibri"/>
            </a:endParaRPr>
          </a:p>
          <a:p>
            <a:pPr marL="12700">
              <a:lnSpc>
                <a:spcPct val="100000"/>
              </a:lnSpc>
              <a:spcBef>
                <a:spcPts val="5"/>
              </a:spcBef>
            </a:pPr>
            <a:r>
              <a:rPr lang="en-GB" b="1" spc="20" dirty="0">
                <a:solidFill>
                  <a:srgbClr val="2F5496"/>
                </a:solidFill>
                <a:cs typeface="Calibri"/>
              </a:rPr>
              <a:t>Category 4 pressure ulcer</a:t>
            </a:r>
          </a:p>
          <a:p>
            <a:pPr marL="12700">
              <a:lnSpc>
                <a:spcPct val="100000"/>
              </a:lnSpc>
              <a:spcBef>
                <a:spcPts val="5"/>
              </a:spcBef>
            </a:pPr>
            <a:r>
              <a:rPr lang="en-GB" spc="20" dirty="0" smtClean="0">
                <a:solidFill>
                  <a:srgbClr val="2F5496"/>
                </a:solidFill>
                <a:cs typeface="Calibri"/>
              </a:rPr>
              <a:t>Full </a:t>
            </a:r>
            <a:r>
              <a:rPr lang="en-GB" spc="20" dirty="0">
                <a:solidFill>
                  <a:srgbClr val="2F5496"/>
                </a:solidFill>
                <a:cs typeface="Calibri"/>
              </a:rPr>
              <a:t>thickness skin and tissue loss with exposed or directly palpable fascia, muscle, tendon, ligament, cartilage and or bone in the ulcer. There is an increased risk of osteomyelitis.</a:t>
            </a:r>
          </a:p>
          <a:p>
            <a:pPr marL="12700">
              <a:lnSpc>
                <a:spcPct val="100000"/>
              </a:lnSpc>
              <a:spcBef>
                <a:spcPts val="5"/>
              </a:spcBef>
            </a:pPr>
            <a:r>
              <a:rPr lang="en-GB" spc="20" dirty="0" smtClean="0">
                <a:solidFill>
                  <a:srgbClr val="2F5496"/>
                </a:solidFill>
                <a:cs typeface="Calibri"/>
              </a:rPr>
              <a:t>Slough </a:t>
            </a:r>
            <a:r>
              <a:rPr lang="en-GB" spc="20" dirty="0">
                <a:solidFill>
                  <a:srgbClr val="2F5496"/>
                </a:solidFill>
                <a:cs typeface="Calibri"/>
              </a:rPr>
              <a:t>or eschar may be present on some parts of the wound bed and it will often include undermining and tunnelling</a:t>
            </a:r>
            <a:r>
              <a:rPr lang="en-GB" spc="20" dirty="0" smtClean="0">
                <a:solidFill>
                  <a:srgbClr val="2F5496"/>
                </a:solidFill>
                <a:cs typeface="Calibri"/>
              </a:rPr>
              <a:t>.</a:t>
            </a:r>
          </a:p>
          <a:p>
            <a:pPr marL="12700">
              <a:lnSpc>
                <a:spcPct val="100000"/>
              </a:lnSpc>
              <a:spcBef>
                <a:spcPts val="5"/>
              </a:spcBef>
            </a:pPr>
            <a:endParaRPr lang="en-GB" spc="20" dirty="0">
              <a:solidFill>
                <a:srgbClr val="2F5496"/>
              </a:solidFill>
              <a:cs typeface="Calibri"/>
            </a:endParaRPr>
          </a:p>
          <a:p>
            <a:pPr marL="12700">
              <a:lnSpc>
                <a:spcPct val="100000"/>
              </a:lnSpc>
              <a:spcBef>
                <a:spcPts val="5"/>
              </a:spcBef>
            </a:pPr>
            <a:r>
              <a:rPr lang="en-GB" b="1" spc="20" dirty="0" err="1" smtClean="0">
                <a:solidFill>
                  <a:srgbClr val="2F5496"/>
                </a:solidFill>
                <a:cs typeface="Calibri"/>
              </a:rPr>
              <a:t>Unstageable</a:t>
            </a:r>
            <a:r>
              <a:rPr lang="en-GB" b="1" spc="20" dirty="0">
                <a:solidFill>
                  <a:srgbClr val="2F5496"/>
                </a:solidFill>
                <a:cs typeface="Calibri"/>
              </a:rPr>
              <a:t>: depth unknown</a:t>
            </a:r>
          </a:p>
          <a:p>
            <a:pPr marL="12700">
              <a:lnSpc>
                <a:spcPct val="100000"/>
              </a:lnSpc>
              <a:spcBef>
                <a:spcPts val="5"/>
              </a:spcBef>
            </a:pPr>
            <a:r>
              <a:rPr lang="en-GB" spc="20" dirty="0">
                <a:solidFill>
                  <a:srgbClr val="2F5496"/>
                </a:solidFill>
                <a:cs typeface="Calibri"/>
              </a:rPr>
              <a:t>This category is no longer being used in England. These pressure ulcers should initially be recorded as category 3 but immediately re-categorised and re-recorded in the patient's records if debridement reveals category 4.</a:t>
            </a:r>
          </a:p>
          <a:p>
            <a:pPr marL="12700">
              <a:lnSpc>
                <a:spcPct val="100000"/>
              </a:lnSpc>
              <a:spcBef>
                <a:spcPts val="5"/>
              </a:spcBef>
            </a:pPr>
            <a:endParaRPr lang="en-GB" spc="20" dirty="0">
              <a:solidFill>
                <a:srgbClr val="2F5496"/>
              </a:solidFill>
              <a:cs typeface="Calibri"/>
            </a:endParaRPr>
          </a:p>
        </p:txBody>
      </p:sp>
    </p:spTree>
    <p:custDataLst>
      <p:tags r:id="rId1"/>
    </p:custDataLst>
    <p:extLst>
      <p:ext uri="{BB962C8B-B14F-4D97-AF65-F5344CB8AC3E}">
        <p14:creationId xmlns:p14="http://schemas.microsoft.com/office/powerpoint/2010/main" val="244852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F69726BB-04A1-4B33-91CC-47D86746CC7C}"/>
              </a:ext>
            </a:extLst>
          </p:cNvPr>
          <p:cNvSpPr txBox="1"/>
          <p:nvPr/>
        </p:nvSpPr>
        <p:spPr>
          <a:xfrm>
            <a:off x="266700" y="333589"/>
            <a:ext cx="11925300" cy="6388287"/>
          </a:xfrm>
          <a:prstGeom prst="rect">
            <a:avLst/>
          </a:prstGeom>
        </p:spPr>
        <p:txBody>
          <a:bodyPr vert="horz" wrap="square" lIns="0" tIns="17145" rIns="0" bIns="0" rtlCol="0">
            <a:spAutoFit/>
          </a:bodyPr>
          <a:lstStyle/>
          <a:p>
            <a:pPr marL="12700">
              <a:lnSpc>
                <a:spcPct val="100000"/>
              </a:lnSpc>
              <a:spcBef>
                <a:spcPts val="5"/>
              </a:spcBef>
            </a:pPr>
            <a:r>
              <a:rPr lang="en-GB" b="1" spc="20" dirty="0">
                <a:solidFill>
                  <a:srgbClr val="2F5496"/>
                </a:solidFill>
                <a:cs typeface="Calibri"/>
              </a:rPr>
              <a:t>Vulnerable skin</a:t>
            </a:r>
          </a:p>
          <a:p>
            <a:pPr marL="12700">
              <a:lnSpc>
                <a:spcPct val="100000"/>
              </a:lnSpc>
              <a:spcBef>
                <a:spcPts val="5"/>
              </a:spcBef>
            </a:pPr>
            <a:r>
              <a:rPr lang="en-GB" spc="20" dirty="0" smtClean="0">
                <a:solidFill>
                  <a:srgbClr val="2F5496"/>
                </a:solidFill>
                <a:cs typeface="Calibri"/>
              </a:rPr>
              <a:t>Any </a:t>
            </a:r>
            <a:r>
              <a:rPr lang="en-GB" spc="20" dirty="0">
                <a:solidFill>
                  <a:srgbClr val="2F5496"/>
                </a:solidFill>
                <a:cs typeface="Calibri"/>
              </a:rPr>
              <a:t>area of skin discolouration with associated changes in skin texture and temperature or patient reports of pain and discomfort that does not fit the above categories should be clearly documented with a full description of the clinical signs, and recorded as vulnerable skin so that the pressure ulcer prevention pathway (Orange pathway in PURPOSE T) is triggered. If this area of discolouration breaks down and can be fully categorised, it should be.</a:t>
            </a:r>
          </a:p>
          <a:p>
            <a:pPr marL="12700">
              <a:lnSpc>
                <a:spcPct val="100000"/>
              </a:lnSpc>
              <a:spcBef>
                <a:spcPts val="5"/>
              </a:spcBef>
            </a:pPr>
            <a:endParaRPr lang="en-GB" spc="20" dirty="0">
              <a:solidFill>
                <a:srgbClr val="2F5496"/>
              </a:solidFill>
              <a:cs typeface="Calibri"/>
            </a:endParaRPr>
          </a:p>
          <a:p>
            <a:pPr marL="12700">
              <a:lnSpc>
                <a:spcPct val="100000"/>
              </a:lnSpc>
              <a:spcBef>
                <a:spcPts val="5"/>
              </a:spcBef>
            </a:pPr>
            <a:r>
              <a:rPr lang="en-GB" spc="20" dirty="0">
                <a:solidFill>
                  <a:srgbClr val="2F5496"/>
                </a:solidFill>
                <a:cs typeface="Calibri"/>
              </a:rPr>
              <a:t>It is important to note that whilst in many situations, the level of tissue injury can be accurately assessed with visual inspection the tissue surrounding the 'visible injury' should also be assessed for changes in sensation (for example, pain), temperature (for example, warmer from inflammation, colder as tissues die), firmness (firmer or boggy with tissue destruction and oedema), colour (signs of inflammation consistent with skin tone) and drainage expressed from surrounding tissues as they are palpated. This more thorough assessment of surrounding tissue may alert the clinician to more extensive damage than is readily </a:t>
            </a:r>
            <a:r>
              <a:rPr lang="en-GB" spc="20" dirty="0" smtClean="0">
                <a:solidFill>
                  <a:srgbClr val="2F5496"/>
                </a:solidFill>
                <a:cs typeface="Calibri"/>
              </a:rPr>
              <a:t>visible. </a:t>
            </a:r>
          </a:p>
          <a:p>
            <a:pPr marL="12700">
              <a:lnSpc>
                <a:spcPct val="100000"/>
              </a:lnSpc>
              <a:spcBef>
                <a:spcPts val="5"/>
              </a:spcBef>
            </a:pPr>
            <a:endParaRPr lang="en-GB" spc="20" dirty="0">
              <a:solidFill>
                <a:srgbClr val="2F5496"/>
              </a:solidFill>
              <a:cs typeface="Calibri"/>
            </a:endParaRPr>
          </a:p>
          <a:p>
            <a:pPr marL="12700">
              <a:lnSpc>
                <a:spcPct val="100000"/>
              </a:lnSpc>
              <a:spcBef>
                <a:spcPts val="5"/>
              </a:spcBef>
            </a:pPr>
            <a:r>
              <a:rPr lang="en-GB" b="1" spc="20" dirty="0">
                <a:solidFill>
                  <a:srgbClr val="2F5496"/>
                </a:solidFill>
                <a:cs typeface="Calibri"/>
              </a:rPr>
              <a:t>Medical device-related pressure ulcers</a:t>
            </a:r>
          </a:p>
          <a:p>
            <a:pPr marL="12700">
              <a:lnSpc>
                <a:spcPct val="100000"/>
              </a:lnSpc>
              <a:spcBef>
                <a:spcPts val="5"/>
              </a:spcBef>
            </a:pPr>
            <a:r>
              <a:rPr lang="en-GB" spc="20" dirty="0" smtClean="0">
                <a:solidFill>
                  <a:srgbClr val="2F5496"/>
                </a:solidFill>
                <a:cs typeface="Calibri"/>
              </a:rPr>
              <a:t>Device-related </a:t>
            </a:r>
            <a:r>
              <a:rPr lang="en-GB" spc="20" dirty="0">
                <a:solidFill>
                  <a:srgbClr val="2F5496"/>
                </a:solidFill>
                <a:cs typeface="Calibri"/>
              </a:rPr>
              <a:t>pressure ulcers should be categorised as per any other pressure ulcer where possible. If the pressure ulcer is on a mucosal membrane, it should not be categorised, but recorded as a mucosal pressure ulcer. </a:t>
            </a:r>
          </a:p>
          <a:p>
            <a:pPr marL="12700">
              <a:lnSpc>
                <a:spcPct val="100000"/>
              </a:lnSpc>
              <a:spcBef>
                <a:spcPts val="5"/>
              </a:spcBef>
            </a:pPr>
            <a:endParaRPr lang="en-GB" spc="20" dirty="0">
              <a:solidFill>
                <a:srgbClr val="2F5496"/>
              </a:solidFill>
              <a:cs typeface="Calibri"/>
            </a:endParaRPr>
          </a:p>
          <a:p>
            <a:pPr marL="12700">
              <a:lnSpc>
                <a:spcPct val="100000"/>
              </a:lnSpc>
              <a:spcBef>
                <a:spcPts val="5"/>
              </a:spcBef>
            </a:pPr>
            <a:r>
              <a:rPr lang="en-GB" spc="20" dirty="0">
                <a:solidFill>
                  <a:srgbClr val="2F5496"/>
                </a:solidFill>
                <a:cs typeface="Calibri"/>
              </a:rPr>
              <a:t>Details of the device that caused the wound should also be recorded and if a cause (for example, ties too tight, incorrect securement system, tubing underneath the patient) is known, that should also be documented.</a:t>
            </a:r>
          </a:p>
          <a:p>
            <a:pPr marL="12700">
              <a:lnSpc>
                <a:spcPct val="100000"/>
              </a:lnSpc>
              <a:spcBef>
                <a:spcPts val="5"/>
              </a:spcBef>
            </a:pPr>
            <a:endParaRPr lang="en-GB" spc="20" dirty="0">
              <a:solidFill>
                <a:srgbClr val="2F5496"/>
              </a:solidFill>
              <a:cs typeface="Calibri"/>
            </a:endParaRPr>
          </a:p>
          <a:p>
            <a:pPr marL="12700">
              <a:lnSpc>
                <a:spcPct val="100000"/>
              </a:lnSpc>
              <a:spcBef>
                <a:spcPts val="5"/>
              </a:spcBef>
            </a:pPr>
            <a:r>
              <a:rPr lang="en-GB" spc="20" dirty="0">
                <a:solidFill>
                  <a:srgbClr val="2F5496"/>
                </a:solidFill>
                <a:cs typeface="Calibri"/>
              </a:rPr>
              <a:t>Device-related pressure ulcers can often be observed over challenging anatomical sites, for example, bridge of the nose (continuous positive airway pressure (CPAP)), top of ear (oxygen tubing). Therefore, careful consideration of tissue depth is needed prior to categorisation.</a:t>
            </a:r>
          </a:p>
        </p:txBody>
      </p:sp>
    </p:spTree>
    <p:custDataLst>
      <p:tags r:id="rId1"/>
    </p:custDataLst>
    <p:extLst>
      <p:ext uri="{BB962C8B-B14F-4D97-AF65-F5344CB8AC3E}">
        <p14:creationId xmlns:p14="http://schemas.microsoft.com/office/powerpoint/2010/main" val="2614308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A488B69-634B-4DA6-883A-960183482E86}"/>
              </a:ext>
            </a:extLst>
          </p:cNvPr>
          <p:cNvSpPr/>
          <p:nvPr/>
        </p:nvSpPr>
        <p:spPr>
          <a:xfrm>
            <a:off x="866775" y="277261"/>
            <a:ext cx="10586316" cy="6529993"/>
          </a:xfrm>
          <a:prstGeom prst="rect">
            <a:avLst/>
          </a:prstGeom>
        </p:spPr>
        <p:txBody>
          <a:bodyPr wrap="square">
            <a:spAutoFit/>
          </a:bodyPr>
          <a:lstStyle/>
          <a:p>
            <a:pPr marL="12700">
              <a:lnSpc>
                <a:spcPct val="100000"/>
              </a:lnSpc>
              <a:spcBef>
                <a:spcPts val="1060"/>
              </a:spcBef>
            </a:pPr>
            <a:r>
              <a:rPr lang="en-GB" b="1" u="sng" spc="-5" dirty="0">
                <a:solidFill>
                  <a:srgbClr val="2F5496"/>
                </a:solidFill>
                <a:uFill>
                  <a:solidFill>
                    <a:srgbClr val="2F5496"/>
                  </a:solidFill>
                </a:uFill>
                <a:cs typeface="Calibri"/>
              </a:rPr>
              <a:t>BEFORE BEGINNING</a:t>
            </a:r>
          </a:p>
          <a:p>
            <a:pPr marL="298450" indent="-285750">
              <a:lnSpc>
                <a:spcPct val="100000"/>
              </a:lnSpc>
              <a:spcBef>
                <a:spcPts val="1060"/>
              </a:spcBef>
              <a:buFont typeface="Courier New" panose="02070309020205020404" pitchFamily="49" charset="0"/>
              <a:buChar char="o"/>
            </a:pPr>
            <a:r>
              <a:rPr lang="en-GB" sz="1600" spc="-5" dirty="0">
                <a:solidFill>
                  <a:srgbClr val="2F5496"/>
                </a:solidFill>
                <a:uFill>
                  <a:solidFill>
                    <a:srgbClr val="2F5496"/>
                  </a:solidFill>
                </a:uFill>
                <a:cs typeface="Calibri"/>
              </a:rPr>
              <a:t>If you are </a:t>
            </a:r>
            <a:r>
              <a:rPr lang="en-GB" sz="1600" spc="-5" dirty="0">
                <a:solidFill>
                  <a:schemeClr val="accent1">
                    <a:lumMod val="75000"/>
                  </a:schemeClr>
                </a:solidFill>
                <a:uFill>
                  <a:solidFill>
                    <a:srgbClr val="2F5496"/>
                  </a:solidFill>
                </a:uFill>
                <a:cs typeface="Calibri"/>
              </a:rPr>
              <a:t>using</a:t>
            </a:r>
            <a:r>
              <a:rPr lang="en-GB" sz="1600" spc="-5" dirty="0">
                <a:solidFill>
                  <a:srgbClr val="2F5496"/>
                </a:solidFill>
                <a:uFill>
                  <a:solidFill>
                    <a:srgbClr val="2F5496"/>
                  </a:solidFill>
                </a:uFill>
                <a:cs typeface="Calibri"/>
              </a:rPr>
              <a:t> a mobile device or laptop, please ensure that it is fully charged. </a:t>
            </a:r>
          </a:p>
          <a:p>
            <a:pPr marL="298450" indent="-285750">
              <a:spcBef>
                <a:spcPts val="1060"/>
              </a:spcBef>
              <a:buFont typeface="Courier New" panose="02070309020205020404" pitchFamily="49" charset="0"/>
              <a:buChar char="o"/>
            </a:pPr>
            <a:r>
              <a:rPr lang="en-GB" sz="1600" spc="-5" dirty="0">
                <a:solidFill>
                  <a:srgbClr val="2F5496"/>
                </a:solidFill>
                <a:uFill>
                  <a:solidFill>
                    <a:srgbClr val="2F5496"/>
                  </a:solidFill>
                </a:uFill>
                <a:cs typeface="Calibri"/>
              </a:rPr>
              <a:t>You should also have a pen and notepad ready.</a:t>
            </a:r>
          </a:p>
          <a:p>
            <a:pPr marL="298450" indent="-285750">
              <a:spcBef>
                <a:spcPts val="1060"/>
              </a:spcBef>
              <a:buFont typeface="Courier New" panose="02070309020205020404" pitchFamily="49" charset="0"/>
              <a:buChar char="o"/>
            </a:pPr>
            <a:r>
              <a:rPr lang="en-GB" sz="1600" spc="-5" dirty="0">
                <a:solidFill>
                  <a:srgbClr val="2F5496"/>
                </a:solidFill>
                <a:uFill>
                  <a:solidFill>
                    <a:srgbClr val="2F5496"/>
                  </a:solidFill>
                </a:uFill>
                <a:cs typeface="Calibri"/>
              </a:rPr>
              <a:t>Ensure you are in a quiet area with minimal distractions.</a:t>
            </a:r>
          </a:p>
          <a:p>
            <a:pPr marL="12700">
              <a:spcBef>
                <a:spcPts val="1060"/>
              </a:spcBef>
            </a:pPr>
            <a:r>
              <a:rPr lang="en-GB" sz="1600" spc="-5" dirty="0">
                <a:solidFill>
                  <a:srgbClr val="2F5496"/>
                </a:solidFill>
                <a:uFill>
                  <a:solidFill>
                    <a:srgbClr val="2F5496"/>
                  </a:solidFill>
                </a:uFill>
                <a:cs typeface="Calibri"/>
              </a:rPr>
              <a:t>In addition to the above please make yourself familiar with some of the tools available above such as;</a:t>
            </a:r>
          </a:p>
          <a:p>
            <a:pPr marL="12700">
              <a:spcBef>
                <a:spcPts val="1060"/>
              </a:spcBef>
            </a:pPr>
            <a:r>
              <a:rPr lang="en-GB" sz="1600" b="1" u="sng" spc="-5" dirty="0">
                <a:solidFill>
                  <a:srgbClr val="2F5496"/>
                </a:solidFill>
                <a:uFill>
                  <a:solidFill>
                    <a:srgbClr val="2F5496"/>
                  </a:solidFill>
                </a:uFill>
                <a:cs typeface="Calibri"/>
              </a:rPr>
              <a:t>Resource Bank </a:t>
            </a:r>
          </a:p>
          <a:p>
            <a:pPr marL="12700">
              <a:spcBef>
                <a:spcPts val="1060"/>
              </a:spcBef>
            </a:pPr>
            <a:r>
              <a:rPr lang="en-GB" sz="1600" spc="-5" dirty="0">
                <a:solidFill>
                  <a:srgbClr val="2F5496"/>
                </a:solidFill>
                <a:uFill>
                  <a:solidFill>
                    <a:srgbClr val="2F5496"/>
                  </a:solidFill>
                </a:uFill>
                <a:cs typeface="Calibri"/>
              </a:rPr>
              <a:t>Here you will find useful documents that will be relevant to the course you are undertaking but also you will have access to a CPD reflective learning template which you can download and complete to gain your points. </a:t>
            </a:r>
          </a:p>
          <a:p>
            <a:pPr marL="12700">
              <a:spcBef>
                <a:spcPts val="1060"/>
              </a:spcBef>
            </a:pPr>
            <a:r>
              <a:rPr lang="en-GB" sz="1600" b="1" u="sng" spc="-5" dirty="0">
                <a:solidFill>
                  <a:srgbClr val="2F5496"/>
                </a:solidFill>
                <a:uFill>
                  <a:solidFill>
                    <a:srgbClr val="2F5496"/>
                  </a:solidFill>
                </a:uFill>
                <a:cs typeface="Calibri"/>
              </a:rPr>
              <a:t>Highlighter/Pen tool</a:t>
            </a:r>
          </a:p>
          <a:p>
            <a:pPr marL="12700">
              <a:spcBef>
                <a:spcPts val="1060"/>
              </a:spcBef>
            </a:pPr>
            <a:r>
              <a:rPr lang="en-GB" sz="1600" spc="-5" dirty="0">
                <a:solidFill>
                  <a:srgbClr val="2F5496"/>
                </a:solidFill>
                <a:uFill>
                  <a:solidFill>
                    <a:srgbClr val="2F5496"/>
                  </a:solidFill>
                </a:uFill>
                <a:cs typeface="Calibri"/>
              </a:rPr>
              <a:t>This feature allows to highlight, circle and write notes on parts of the material wherever you feel necessary.</a:t>
            </a:r>
          </a:p>
          <a:p>
            <a:pPr marL="12700">
              <a:spcBef>
                <a:spcPts val="1060"/>
              </a:spcBef>
            </a:pPr>
            <a:r>
              <a:rPr lang="en-GB" sz="1600" b="1" u="sng" spc="-5" dirty="0">
                <a:solidFill>
                  <a:srgbClr val="2F5496"/>
                </a:solidFill>
                <a:uFill>
                  <a:solidFill>
                    <a:srgbClr val="2F5496"/>
                  </a:solidFill>
                </a:uFill>
                <a:cs typeface="Calibri"/>
              </a:rPr>
              <a:t>Presenter Function</a:t>
            </a:r>
          </a:p>
          <a:p>
            <a:pPr marL="12700">
              <a:spcBef>
                <a:spcPts val="1060"/>
              </a:spcBef>
            </a:pPr>
            <a:r>
              <a:rPr lang="en-GB" sz="1600" spc="-5" dirty="0">
                <a:solidFill>
                  <a:srgbClr val="2F5496"/>
                </a:solidFill>
                <a:uFill>
                  <a:solidFill>
                    <a:srgbClr val="2F5496"/>
                  </a:solidFill>
                </a:uFill>
                <a:cs typeface="Calibri"/>
              </a:rPr>
              <a:t>Selecting this function will give you instant access to our contact details without having to leave the course should you require support with the system or any assistance from one of our qualified trainers.</a:t>
            </a:r>
          </a:p>
          <a:p>
            <a:pPr marL="12700">
              <a:spcBef>
                <a:spcPts val="1060"/>
              </a:spcBef>
            </a:pPr>
            <a:r>
              <a:rPr lang="en-GB" sz="1600" b="1" u="sng" spc="-5" dirty="0">
                <a:solidFill>
                  <a:srgbClr val="2F5496"/>
                </a:solidFill>
                <a:uFill>
                  <a:solidFill>
                    <a:srgbClr val="2F5496"/>
                  </a:solidFill>
                </a:uFill>
                <a:cs typeface="Calibri"/>
              </a:rPr>
              <a:t>Audio Dictation</a:t>
            </a:r>
          </a:p>
          <a:p>
            <a:pPr marL="12700">
              <a:spcBef>
                <a:spcPts val="1060"/>
              </a:spcBef>
            </a:pPr>
            <a:r>
              <a:rPr lang="en-GB" sz="1600" spc="-5" dirty="0">
                <a:solidFill>
                  <a:srgbClr val="2F5496"/>
                </a:solidFill>
                <a:uFill>
                  <a:solidFill>
                    <a:srgbClr val="2F5496"/>
                  </a:solidFill>
                </a:uFill>
                <a:cs typeface="Calibri"/>
              </a:rPr>
              <a:t>Please note this feature is auto-enabled. If this isn’t required simply select the mute function or decrease the volume.</a:t>
            </a:r>
          </a:p>
          <a:p>
            <a:pPr marL="12700">
              <a:spcBef>
                <a:spcPts val="1060"/>
              </a:spcBef>
            </a:pPr>
            <a:r>
              <a:rPr lang="en-GB" sz="1600" b="1" u="sng" spc="-5" dirty="0">
                <a:solidFill>
                  <a:srgbClr val="2F5496"/>
                </a:solidFill>
                <a:uFill>
                  <a:solidFill>
                    <a:srgbClr val="2F5496"/>
                  </a:solidFill>
                </a:uFill>
                <a:cs typeface="Calibri"/>
              </a:rPr>
              <a:t>Hyperlinks</a:t>
            </a:r>
          </a:p>
          <a:p>
            <a:pPr marL="12700">
              <a:spcBef>
                <a:spcPts val="1060"/>
              </a:spcBef>
            </a:pPr>
            <a:r>
              <a:rPr lang="en-GB" sz="1600" spc="-5" dirty="0">
                <a:solidFill>
                  <a:srgbClr val="2F5496"/>
                </a:solidFill>
                <a:uFill>
                  <a:solidFill>
                    <a:srgbClr val="2F5496"/>
                  </a:solidFill>
                </a:uFill>
                <a:cs typeface="Calibri"/>
              </a:rPr>
              <a:t>Should you click on a hyperlink within the course material you will be required to click your back button on your browser or device once you are ready to resume.</a:t>
            </a:r>
          </a:p>
        </p:txBody>
      </p:sp>
      <p:pic>
        <p:nvPicPr>
          <p:cNvPr id="1028" name="Picture 4" descr="Image result for charge mobile icon blue">
            <a:extLst>
              <a:ext uri="{FF2B5EF4-FFF2-40B4-BE49-F238E27FC236}">
                <a16:creationId xmlns:a16="http://schemas.microsoft.com/office/drawing/2014/main" id="{B5ECC52B-C595-43AF-A667-BCF09BD48D1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89024" y="580925"/>
            <a:ext cx="449418" cy="44941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pen and paper icon blue">
            <a:extLst>
              <a:ext uri="{FF2B5EF4-FFF2-40B4-BE49-F238E27FC236}">
                <a16:creationId xmlns:a16="http://schemas.microsoft.com/office/drawing/2014/main" id="{FAD98D7D-A060-4D1E-B70A-858B3B9FFED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99640" y="951212"/>
            <a:ext cx="449418" cy="44941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quiet icon blue">
            <a:extLst>
              <a:ext uri="{FF2B5EF4-FFF2-40B4-BE49-F238E27FC236}">
                <a16:creationId xmlns:a16="http://schemas.microsoft.com/office/drawing/2014/main" id="{0FF8E0E6-1897-4171-B675-0385C0430B4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39026" y="1326173"/>
            <a:ext cx="441813" cy="44181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57559858"/>
      </p:ext>
    </p:extLst>
  </p:cSld>
  <p:clrMapOvr>
    <a:masterClrMapping/>
  </p:clrMapOvr>
  <mc:AlternateContent xmlns:mc="http://schemas.openxmlformats.org/markup-compatibility/2006" xmlns:p14="http://schemas.microsoft.com/office/powerpoint/2010/main">
    <mc:Choice Requires="p14">
      <p:transition p14:dur="11">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30"/>
                                        </p:tgtEl>
                                        <p:attrNameLst>
                                          <p:attrName>style.visibility</p:attrName>
                                        </p:attrNameLst>
                                      </p:cBhvr>
                                      <p:to>
                                        <p:strVal val="visible"/>
                                      </p:to>
                                    </p:set>
                                    <p:anim calcmode="lin" valueType="num">
                                      <p:cBhvr additive="base">
                                        <p:cTn id="13" dur="500" fill="hold"/>
                                        <p:tgtEl>
                                          <p:spTgt spid="1030"/>
                                        </p:tgtEl>
                                        <p:attrNameLst>
                                          <p:attrName>ppt_x</p:attrName>
                                        </p:attrNameLst>
                                      </p:cBhvr>
                                      <p:tavLst>
                                        <p:tav tm="0">
                                          <p:val>
                                            <p:strVal val="#ppt_x"/>
                                          </p:val>
                                        </p:tav>
                                        <p:tav tm="100000">
                                          <p:val>
                                            <p:strVal val="#ppt_x"/>
                                          </p:val>
                                        </p:tav>
                                      </p:tavLst>
                                    </p:anim>
                                    <p:anim calcmode="lin" valueType="num">
                                      <p:cBhvr additive="base">
                                        <p:cTn id="14"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32"/>
                                        </p:tgtEl>
                                        <p:attrNameLst>
                                          <p:attrName>style.visibility</p:attrName>
                                        </p:attrNameLst>
                                      </p:cBhvr>
                                      <p:to>
                                        <p:strVal val="visible"/>
                                      </p:to>
                                    </p:set>
                                    <p:anim calcmode="lin" valueType="num">
                                      <p:cBhvr additive="base">
                                        <p:cTn id="19" dur="500" fill="hold"/>
                                        <p:tgtEl>
                                          <p:spTgt spid="1032"/>
                                        </p:tgtEl>
                                        <p:attrNameLst>
                                          <p:attrName>ppt_x</p:attrName>
                                        </p:attrNameLst>
                                      </p:cBhvr>
                                      <p:tavLst>
                                        <p:tav tm="0">
                                          <p:val>
                                            <p:strVal val="#ppt_x"/>
                                          </p:val>
                                        </p:tav>
                                        <p:tav tm="100000">
                                          <p:val>
                                            <p:strVal val="#ppt_x"/>
                                          </p:val>
                                        </p:tav>
                                      </p:tavLst>
                                    </p:anim>
                                    <p:anim calcmode="lin" valueType="num">
                                      <p:cBhvr additive="base">
                                        <p:cTn id="20" dur="500" fill="hold"/>
                                        <p:tgtEl>
                                          <p:spTgt spid="10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F69726BB-04A1-4B33-91CC-47D86746CC7C}"/>
              </a:ext>
            </a:extLst>
          </p:cNvPr>
          <p:cNvSpPr txBox="1"/>
          <p:nvPr/>
        </p:nvSpPr>
        <p:spPr>
          <a:xfrm>
            <a:off x="266700" y="333589"/>
            <a:ext cx="11925300" cy="1956305"/>
          </a:xfrm>
          <a:prstGeom prst="rect">
            <a:avLst/>
          </a:prstGeom>
        </p:spPr>
        <p:txBody>
          <a:bodyPr vert="horz" wrap="square" lIns="0" tIns="17145" rIns="0" bIns="0" rtlCol="0">
            <a:spAutoFit/>
          </a:bodyPr>
          <a:lstStyle/>
          <a:p>
            <a:pPr marL="12700">
              <a:lnSpc>
                <a:spcPct val="100000"/>
              </a:lnSpc>
              <a:spcBef>
                <a:spcPts val="5"/>
              </a:spcBef>
            </a:pPr>
            <a:r>
              <a:rPr lang="en-GB" b="1" spc="20" dirty="0">
                <a:solidFill>
                  <a:srgbClr val="2F5496"/>
                </a:solidFill>
                <a:cs typeface="Calibri"/>
              </a:rPr>
              <a:t>Mucosal pressure ulcers</a:t>
            </a:r>
          </a:p>
          <a:p>
            <a:pPr marL="12700">
              <a:lnSpc>
                <a:spcPct val="100000"/>
              </a:lnSpc>
              <a:spcBef>
                <a:spcPts val="5"/>
              </a:spcBef>
            </a:pPr>
            <a:r>
              <a:rPr lang="en-GB" spc="20" dirty="0" smtClean="0">
                <a:solidFill>
                  <a:srgbClr val="2F5496"/>
                </a:solidFill>
                <a:cs typeface="Calibri"/>
              </a:rPr>
              <a:t>Mucosal </a:t>
            </a:r>
            <a:r>
              <a:rPr lang="en-GB" spc="20" dirty="0">
                <a:solidFill>
                  <a:srgbClr val="2F5496"/>
                </a:solidFill>
                <a:cs typeface="Calibri"/>
              </a:rPr>
              <a:t>membrane pressure ulcers occur in the moist membranes that line the respiratory, gastrointestinal, and genitourinary tracts. They do not have the same anatomical structures as the skin, therefore it is not possible to categorise them. They are usually caused by devices. Locally record them as an </a:t>
            </a:r>
            <a:r>
              <a:rPr lang="en-GB" spc="20" dirty="0" err="1">
                <a:solidFill>
                  <a:srgbClr val="2F5496"/>
                </a:solidFill>
                <a:cs typeface="Calibri"/>
              </a:rPr>
              <a:t>uncategorisable</a:t>
            </a:r>
            <a:r>
              <a:rPr lang="en-GB" spc="20" dirty="0">
                <a:solidFill>
                  <a:srgbClr val="2F5496"/>
                </a:solidFill>
                <a:cs typeface="Calibri"/>
              </a:rPr>
              <a:t> mucosal pressure ulcer and identify the device that caused it</a:t>
            </a:r>
            <a:r>
              <a:rPr lang="en-GB" spc="20" dirty="0" smtClean="0">
                <a:solidFill>
                  <a:srgbClr val="2F5496"/>
                </a:solidFill>
                <a:cs typeface="Calibri"/>
              </a:rPr>
              <a:t>.</a:t>
            </a:r>
          </a:p>
          <a:p>
            <a:pPr marL="12700">
              <a:lnSpc>
                <a:spcPct val="100000"/>
              </a:lnSpc>
              <a:spcBef>
                <a:spcPts val="5"/>
              </a:spcBef>
            </a:pPr>
            <a:endParaRPr lang="en-GB" spc="20" dirty="0">
              <a:solidFill>
                <a:srgbClr val="2F5496"/>
              </a:solidFill>
              <a:cs typeface="Calibri"/>
            </a:endParaRPr>
          </a:p>
          <a:p>
            <a:pPr marL="12700">
              <a:lnSpc>
                <a:spcPct val="100000"/>
              </a:lnSpc>
              <a:spcBef>
                <a:spcPts val="5"/>
              </a:spcBef>
            </a:pPr>
            <a:endParaRPr lang="en-GB" spc="20" dirty="0">
              <a:solidFill>
                <a:srgbClr val="2F5496"/>
              </a:solidFill>
              <a:cs typeface="Calibri"/>
            </a:endParaRPr>
          </a:p>
        </p:txBody>
      </p:sp>
    </p:spTree>
    <p:custDataLst>
      <p:tags r:id="rId1"/>
    </p:custDataLst>
    <p:extLst>
      <p:ext uri="{BB962C8B-B14F-4D97-AF65-F5344CB8AC3E}">
        <p14:creationId xmlns:p14="http://schemas.microsoft.com/office/powerpoint/2010/main" val="2935881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E54CC5E5-9E20-47B7-BD37-EBA7DE8A4B9C}"/>
              </a:ext>
            </a:extLst>
          </p:cNvPr>
          <p:cNvSpPr txBox="1"/>
          <p:nvPr/>
        </p:nvSpPr>
        <p:spPr>
          <a:xfrm>
            <a:off x="873125" y="322579"/>
            <a:ext cx="10752744" cy="6222088"/>
          </a:xfrm>
          <a:prstGeom prst="rect">
            <a:avLst/>
          </a:prstGeom>
        </p:spPr>
        <p:txBody>
          <a:bodyPr vert="horz" wrap="square" lIns="0" tIns="17145" rIns="0" bIns="0" rtlCol="0">
            <a:spAutoFit/>
          </a:bodyPr>
          <a:lstStyle/>
          <a:p>
            <a:pPr marL="12700" marR="5080">
              <a:lnSpc>
                <a:spcPct val="105100"/>
              </a:lnSpc>
              <a:spcBef>
                <a:spcPts val="5"/>
              </a:spcBef>
            </a:pPr>
            <a:r>
              <a:rPr lang="en-GB" sz="1600" b="1" u="sng" spc="15" dirty="0" smtClean="0">
                <a:solidFill>
                  <a:srgbClr val="2F5496"/>
                </a:solidFill>
                <a:cs typeface="Calibri"/>
              </a:rPr>
              <a:t>Session Key Points:</a:t>
            </a:r>
          </a:p>
          <a:p>
            <a:pPr marL="298450" marR="5080" indent="-285750">
              <a:lnSpc>
                <a:spcPct val="105100"/>
              </a:lnSpc>
              <a:spcBef>
                <a:spcPts val="5"/>
              </a:spcBef>
              <a:buFont typeface="Arial" panose="020B0604020202020204" pitchFamily="34" charset="0"/>
              <a:buChar char="•"/>
            </a:pPr>
            <a:endParaRPr lang="en-GB" sz="1600" spc="15" dirty="0">
              <a:solidFill>
                <a:srgbClr val="2F5496"/>
              </a:solidFill>
              <a:cs typeface="Calibri"/>
            </a:endParaRP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Pressure ulcers are a complex problem that challenge staff and people across all areas of health and care.</a:t>
            </a: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Simple preventative actions based on the </a:t>
            </a:r>
            <a:r>
              <a:rPr lang="en-GB" sz="1600" spc="15" dirty="0" err="1">
                <a:solidFill>
                  <a:srgbClr val="2F5496"/>
                </a:solidFill>
                <a:cs typeface="Calibri"/>
              </a:rPr>
              <a:t>aSSKINg</a:t>
            </a:r>
            <a:r>
              <a:rPr lang="en-GB" sz="1600" spc="15" dirty="0">
                <a:solidFill>
                  <a:srgbClr val="2F5496"/>
                </a:solidFill>
                <a:cs typeface="Calibri"/>
              </a:rPr>
              <a:t> bundle can help reduce the risk of occurrence.</a:t>
            </a: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Working with a multidisciplinary approach supports prevention, recognition and treatment of pressure ulceration</a:t>
            </a:r>
            <a:r>
              <a:rPr lang="en-GB" sz="1600" spc="15" dirty="0" smtClean="0">
                <a:solidFill>
                  <a:srgbClr val="2F5496"/>
                </a:solidFill>
                <a:cs typeface="Calibri"/>
              </a:rPr>
              <a:t>.</a:t>
            </a:r>
          </a:p>
          <a:p>
            <a:pPr marL="298450" marR="5080" indent="-285750">
              <a:lnSpc>
                <a:spcPct val="105100"/>
              </a:lnSpc>
              <a:spcBef>
                <a:spcPts val="5"/>
              </a:spcBef>
              <a:buFont typeface="Arial" panose="020B0604020202020204" pitchFamily="34" charset="0"/>
              <a:buChar char="•"/>
            </a:pPr>
            <a:endParaRPr lang="en-GB" sz="1600" spc="15" dirty="0">
              <a:solidFill>
                <a:srgbClr val="2F5496"/>
              </a:solidFill>
              <a:cs typeface="Calibri"/>
            </a:endParaRPr>
          </a:p>
          <a:p>
            <a:pPr marL="12700" marR="5080">
              <a:lnSpc>
                <a:spcPct val="105100"/>
              </a:lnSpc>
              <a:spcBef>
                <a:spcPts val="5"/>
              </a:spcBef>
            </a:pPr>
            <a:r>
              <a:rPr lang="en-GB" sz="1600" b="1" dirty="0">
                <a:solidFill>
                  <a:schemeClr val="accent5">
                    <a:lumMod val="75000"/>
                  </a:schemeClr>
                </a:solidFill>
                <a:cs typeface="Calibri"/>
              </a:rPr>
              <a:t>References</a:t>
            </a:r>
          </a:p>
          <a:p>
            <a:pPr marL="298450" marR="5080" indent="-285750">
              <a:lnSpc>
                <a:spcPct val="105100"/>
              </a:lnSpc>
              <a:spcBef>
                <a:spcPts val="5"/>
              </a:spcBef>
              <a:buFont typeface="Arial" panose="020B0604020202020204" pitchFamily="34" charset="0"/>
              <a:buChar char="•"/>
            </a:pPr>
            <a:r>
              <a:rPr lang="en-GB" sz="1600" dirty="0">
                <a:solidFill>
                  <a:schemeClr val="accent5">
                    <a:lumMod val="75000"/>
                  </a:schemeClr>
                </a:solidFill>
                <a:cs typeface="Calibri"/>
              </a:rPr>
              <a:t>Emily </a:t>
            </a:r>
            <a:r>
              <a:rPr lang="en-GB" sz="1600" dirty="0" err="1">
                <a:solidFill>
                  <a:schemeClr val="accent5">
                    <a:lumMod val="75000"/>
                  </a:schemeClr>
                </a:solidFill>
                <a:cs typeface="Calibri"/>
              </a:rPr>
              <a:t>Haesler</a:t>
            </a:r>
            <a:r>
              <a:rPr lang="en-GB" sz="1600" dirty="0">
                <a:solidFill>
                  <a:schemeClr val="accent5">
                    <a:lumMod val="75000"/>
                  </a:schemeClr>
                </a:solidFill>
                <a:cs typeface="Calibri"/>
              </a:rPr>
              <a:t> (</a:t>
            </a:r>
            <a:r>
              <a:rPr lang="en-GB" sz="1600" dirty="0" err="1">
                <a:solidFill>
                  <a:schemeClr val="accent5">
                    <a:lumMod val="75000"/>
                  </a:schemeClr>
                </a:solidFill>
                <a:cs typeface="Calibri"/>
              </a:rPr>
              <a:t>ed</a:t>
            </a:r>
            <a:r>
              <a:rPr lang="en-GB" sz="1600" dirty="0">
                <a:solidFill>
                  <a:schemeClr val="accent5">
                    <a:lumMod val="75000"/>
                  </a:schemeClr>
                </a:solidFill>
                <a:cs typeface="Calibri"/>
              </a:rPr>
              <a:t>). Prevention and Treatment of Pressure Ulcers/Injuries: Clinical Practice Guideline. The International Guideline. Pressure Injury Alliance. EPUAP/NPIAP/PPPIA 2019:203-205 </a:t>
            </a:r>
            <a:endParaRPr lang="en-GB" sz="1600" dirty="0" smtClean="0">
              <a:solidFill>
                <a:schemeClr val="accent5">
                  <a:lumMod val="75000"/>
                </a:schemeClr>
              </a:solidFill>
              <a:cs typeface="Calibri"/>
            </a:endParaRPr>
          </a:p>
          <a:p>
            <a:pPr marL="298450" marR="5080" indent="-285750">
              <a:lnSpc>
                <a:spcPct val="105100"/>
              </a:lnSpc>
              <a:spcBef>
                <a:spcPts val="5"/>
              </a:spcBef>
              <a:buFont typeface="Arial" panose="020B0604020202020204" pitchFamily="34" charset="0"/>
              <a:buChar char="•"/>
            </a:pPr>
            <a:r>
              <a:rPr lang="en-GB" sz="1600" dirty="0" err="1" smtClean="0">
                <a:solidFill>
                  <a:schemeClr val="accent5">
                    <a:lumMod val="75000"/>
                  </a:schemeClr>
                </a:solidFill>
                <a:cs typeface="Calibri"/>
              </a:rPr>
              <a:t>Gefen</a:t>
            </a:r>
            <a:r>
              <a:rPr lang="en-GB" sz="1600" dirty="0" smtClean="0">
                <a:solidFill>
                  <a:schemeClr val="accent5">
                    <a:lumMod val="75000"/>
                  </a:schemeClr>
                </a:solidFill>
                <a:cs typeface="Calibri"/>
              </a:rPr>
              <a:t> </a:t>
            </a:r>
            <a:r>
              <a:rPr lang="en-GB" sz="1600" dirty="0">
                <a:solidFill>
                  <a:schemeClr val="accent5">
                    <a:lumMod val="75000"/>
                  </a:schemeClr>
                </a:solidFill>
                <a:cs typeface="Calibri"/>
              </a:rPr>
              <a:t>A, </a:t>
            </a:r>
            <a:r>
              <a:rPr lang="en-GB" sz="1600" dirty="0" err="1">
                <a:solidFill>
                  <a:schemeClr val="accent5">
                    <a:lumMod val="75000"/>
                  </a:schemeClr>
                </a:solidFill>
                <a:cs typeface="Calibri"/>
              </a:rPr>
              <a:t>Brienza</a:t>
            </a:r>
            <a:r>
              <a:rPr lang="en-GB" sz="1600" dirty="0">
                <a:solidFill>
                  <a:schemeClr val="accent5">
                    <a:lumMod val="75000"/>
                  </a:schemeClr>
                </a:solidFill>
                <a:cs typeface="Calibri"/>
              </a:rPr>
              <a:t> DM et al. Our contemporary understanding of the aetiology of pressure ulcers/pressure injuries. </a:t>
            </a:r>
            <a:r>
              <a:rPr lang="en-GB" sz="1600" dirty="0" err="1">
                <a:solidFill>
                  <a:schemeClr val="accent5">
                    <a:lumMod val="75000"/>
                  </a:schemeClr>
                </a:solidFill>
                <a:cs typeface="Calibri"/>
              </a:rPr>
              <a:t>Int</a:t>
            </a:r>
            <a:r>
              <a:rPr lang="en-GB" sz="1600" dirty="0">
                <a:solidFill>
                  <a:schemeClr val="accent5">
                    <a:lumMod val="75000"/>
                  </a:schemeClr>
                </a:solidFill>
                <a:cs typeface="Calibri"/>
              </a:rPr>
              <a:t> Wound J 2022;19(3):692-704. </a:t>
            </a:r>
          </a:p>
          <a:p>
            <a:pPr marL="298450" marR="5080" indent="-285750">
              <a:lnSpc>
                <a:spcPct val="105100"/>
              </a:lnSpc>
              <a:spcBef>
                <a:spcPts val="5"/>
              </a:spcBef>
              <a:buFont typeface="Arial" panose="020B0604020202020204" pitchFamily="34" charset="0"/>
              <a:buChar char="•"/>
            </a:pPr>
            <a:r>
              <a:rPr lang="en-GB" sz="1600" dirty="0">
                <a:solidFill>
                  <a:schemeClr val="accent5">
                    <a:lumMod val="75000"/>
                  </a:schemeClr>
                </a:solidFill>
                <a:cs typeface="Calibri"/>
              </a:rPr>
              <a:t>Nixon J, Nelson EA, Rutherford C at al. Pressure </a:t>
            </a:r>
            <a:r>
              <a:rPr lang="en-GB" sz="1600" dirty="0" err="1">
                <a:solidFill>
                  <a:schemeClr val="accent5">
                    <a:lumMod val="75000"/>
                  </a:schemeClr>
                </a:solidFill>
                <a:cs typeface="Calibri"/>
              </a:rPr>
              <a:t>UlceR</a:t>
            </a:r>
            <a:r>
              <a:rPr lang="en-GB" sz="1600" dirty="0">
                <a:solidFill>
                  <a:schemeClr val="accent5">
                    <a:lumMod val="75000"/>
                  </a:schemeClr>
                </a:solidFill>
                <a:cs typeface="Calibri"/>
              </a:rPr>
              <a:t> Programme Of </a:t>
            </a:r>
            <a:r>
              <a:rPr lang="en-GB" sz="1600" dirty="0" err="1">
                <a:solidFill>
                  <a:schemeClr val="accent5">
                    <a:lumMod val="75000"/>
                  </a:schemeClr>
                </a:solidFill>
                <a:cs typeface="Calibri"/>
              </a:rPr>
              <a:t>reSEarch</a:t>
            </a:r>
            <a:r>
              <a:rPr lang="en-GB" sz="1600" dirty="0">
                <a:solidFill>
                  <a:schemeClr val="accent5">
                    <a:lumMod val="75000"/>
                  </a:schemeClr>
                </a:solidFill>
                <a:cs typeface="Calibri"/>
              </a:rPr>
              <a:t> (PURPOSE): using mixed methods (systematic reviews, prospective cohort, case study, consensus and psychometrics) to identify patient and organisational risk, develop a risk assessment tool and patient-reported outcome Quality of Life and Health Utility measures. Southampton (UK): NIHR Journals Library 2015. </a:t>
            </a:r>
            <a:endParaRPr lang="en-GB" sz="1600" dirty="0" smtClean="0">
              <a:solidFill>
                <a:schemeClr val="accent5">
                  <a:lumMod val="75000"/>
                </a:schemeClr>
              </a:solidFill>
              <a:cs typeface="Calibri"/>
            </a:endParaRPr>
          </a:p>
          <a:p>
            <a:pPr marL="298450" marR="5080" indent="-285750">
              <a:lnSpc>
                <a:spcPct val="105100"/>
              </a:lnSpc>
              <a:spcBef>
                <a:spcPts val="5"/>
              </a:spcBef>
              <a:buFont typeface="Arial" panose="020B0604020202020204" pitchFamily="34" charset="0"/>
              <a:buChar char="•"/>
            </a:pPr>
            <a:r>
              <a:rPr lang="en-GB" sz="1600" dirty="0" smtClean="0">
                <a:solidFill>
                  <a:schemeClr val="accent5">
                    <a:lumMod val="75000"/>
                  </a:schemeClr>
                </a:solidFill>
                <a:cs typeface="Calibri"/>
              </a:rPr>
              <a:t>Pressure </a:t>
            </a:r>
            <a:r>
              <a:rPr lang="en-GB" sz="1600" dirty="0">
                <a:solidFill>
                  <a:schemeClr val="accent5">
                    <a:lumMod val="75000"/>
                  </a:schemeClr>
                </a:solidFill>
                <a:cs typeface="Calibri"/>
              </a:rPr>
              <a:t>Ulcer Recommendations and Clinical pathway. NWCSP 2023. </a:t>
            </a:r>
            <a:endParaRPr lang="en-GB" sz="1600" dirty="0" smtClean="0">
              <a:solidFill>
                <a:schemeClr val="accent5">
                  <a:lumMod val="75000"/>
                </a:schemeClr>
              </a:solidFill>
              <a:cs typeface="Calibri"/>
            </a:endParaRPr>
          </a:p>
          <a:p>
            <a:pPr marL="298450" marR="5080" indent="-285750">
              <a:lnSpc>
                <a:spcPct val="105100"/>
              </a:lnSpc>
              <a:spcBef>
                <a:spcPts val="5"/>
              </a:spcBef>
              <a:buFont typeface="Arial" panose="020B0604020202020204" pitchFamily="34" charset="0"/>
              <a:buChar char="•"/>
            </a:pPr>
            <a:r>
              <a:rPr lang="en-GB" sz="1600" dirty="0" err="1" smtClean="0">
                <a:solidFill>
                  <a:schemeClr val="accent5">
                    <a:lumMod val="75000"/>
                  </a:schemeClr>
                </a:solidFill>
                <a:cs typeface="Calibri"/>
              </a:rPr>
              <a:t>Oozageer</a:t>
            </a:r>
            <a:r>
              <a:rPr lang="en-GB" sz="1600" dirty="0" smtClean="0">
                <a:solidFill>
                  <a:schemeClr val="accent5">
                    <a:lumMod val="75000"/>
                  </a:schemeClr>
                </a:solidFill>
                <a:cs typeface="Calibri"/>
              </a:rPr>
              <a:t> </a:t>
            </a:r>
            <a:r>
              <a:rPr lang="en-GB" sz="1600" dirty="0" err="1">
                <a:solidFill>
                  <a:schemeClr val="accent5">
                    <a:lumMod val="75000"/>
                  </a:schemeClr>
                </a:solidFill>
                <a:cs typeface="Calibri"/>
              </a:rPr>
              <a:t>Gunowa</a:t>
            </a:r>
            <a:r>
              <a:rPr lang="en-GB" sz="1600" dirty="0">
                <a:solidFill>
                  <a:schemeClr val="accent5">
                    <a:lumMod val="75000"/>
                  </a:schemeClr>
                </a:solidFill>
                <a:cs typeface="Calibri"/>
              </a:rPr>
              <a:t> N, Hutchinson M, Brooke et al. Pressure injuries in people with darker skin tones: A literature review. J </a:t>
            </a:r>
            <a:r>
              <a:rPr lang="en-GB" sz="1600" dirty="0" err="1">
                <a:solidFill>
                  <a:schemeClr val="accent5">
                    <a:lumMod val="75000"/>
                  </a:schemeClr>
                </a:solidFill>
                <a:cs typeface="Calibri"/>
              </a:rPr>
              <a:t>Clin</a:t>
            </a:r>
            <a:r>
              <a:rPr lang="en-GB" sz="1600" dirty="0">
                <a:solidFill>
                  <a:schemeClr val="accent5">
                    <a:lumMod val="75000"/>
                  </a:schemeClr>
                </a:solidFill>
                <a:cs typeface="Calibri"/>
              </a:rPr>
              <a:t> </a:t>
            </a:r>
            <a:r>
              <a:rPr lang="en-GB" sz="1600" dirty="0" err="1">
                <a:solidFill>
                  <a:schemeClr val="accent5">
                    <a:lumMod val="75000"/>
                  </a:schemeClr>
                </a:solidFill>
                <a:cs typeface="Calibri"/>
              </a:rPr>
              <a:t>Nurs</a:t>
            </a:r>
            <a:r>
              <a:rPr lang="en-GB" sz="1600" dirty="0">
                <a:solidFill>
                  <a:schemeClr val="accent5">
                    <a:lumMod val="75000"/>
                  </a:schemeClr>
                </a:solidFill>
                <a:cs typeface="Calibri"/>
              </a:rPr>
              <a:t> 2018. Wiley Online Library. </a:t>
            </a:r>
            <a:endParaRPr lang="en-GB" sz="1600" dirty="0" smtClean="0">
              <a:solidFill>
                <a:schemeClr val="accent5">
                  <a:lumMod val="75000"/>
                </a:schemeClr>
              </a:solidFill>
              <a:cs typeface="Calibri"/>
            </a:endParaRPr>
          </a:p>
          <a:p>
            <a:pPr marL="298450" marR="5080" indent="-285750">
              <a:lnSpc>
                <a:spcPct val="105100"/>
              </a:lnSpc>
              <a:spcBef>
                <a:spcPts val="5"/>
              </a:spcBef>
              <a:buFont typeface="Arial" panose="020B0604020202020204" pitchFamily="34" charset="0"/>
              <a:buChar char="•"/>
            </a:pPr>
            <a:r>
              <a:rPr lang="en-GB" sz="1600" dirty="0" smtClean="0">
                <a:solidFill>
                  <a:schemeClr val="accent5">
                    <a:lumMod val="75000"/>
                  </a:schemeClr>
                </a:solidFill>
                <a:cs typeface="Calibri"/>
              </a:rPr>
              <a:t>National </a:t>
            </a:r>
            <a:r>
              <a:rPr lang="en-GB" sz="1600" dirty="0">
                <a:solidFill>
                  <a:schemeClr val="accent5">
                    <a:lumMod val="75000"/>
                  </a:schemeClr>
                </a:solidFill>
                <a:cs typeface="Calibri"/>
              </a:rPr>
              <a:t>Institute for Health and Care Excellence (NICE). Clinical guideline 179. Pressure ulcers: prevention and management. London: NICE, 2014. </a:t>
            </a:r>
            <a:endParaRPr lang="en-GB" sz="1600" dirty="0" smtClean="0">
              <a:solidFill>
                <a:schemeClr val="accent5">
                  <a:lumMod val="75000"/>
                </a:schemeClr>
              </a:solidFill>
              <a:cs typeface="Calibri"/>
            </a:endParaRPr>
          </a:p>
          <a:p>
            <a:pPr marL="298450" marR="5080" indent="-285750">
              <a:lnSpc>
                <a:spcPct val="105100"/>
              </a:lnSpc>
              <a:spcBef>
                <a:spcPts val="5"/>
              </a:spcBef>
              <a:buFont typeface="Arial" panose="020B0604020202020204" pitchFamily="34" charset="0"/>
              <a:buChar char="•"/>
            </a:pPr>
            <a:r>
              <a:rPr lang="en-GB" sz="1600" dirty="0" smtClean="0">
                <a:solidFill>
                  <a:schemeClr val="accent5">
                    <a:lumMod val="75000"/>
                  </a:schemeClr>
                </a:solidFill>
                <a:cs typeface="Calibri"/>
              </a:rPr>
              <a:t>The </a:t>
            </a:r>
            <a:r>
              <a:rPr lang="en-GB" sz="1600" dirty="0">
                <a:solidFill>
                  <a:schemeClr val="accent5">
                    <a:lumMod val="75000"/>
                  </a:schemeClr>
                </a:solidFill>
                <a:cs typeface="Calibri"/>
              </a:rPr>
              <a:t>British Association for Parenteral and Enteral Nutrition (BAPEN) 'MUST' calculator. </a:t>
            </a:r>
            <a:endParaRPr lang="en-GB" sz="1600" dirty="0" smtClean="0">
              <a:solidFill>
                <a:schemeClr val="accent5">
                  <a:lumMod val="75000"/>
                </a:schemeClr>
              </a:solidFill>
              <a:cs typeface="Calibri"/>
            </a:endParaRPr>
          </a:p>
          <a:p>
            <a:pPr marL="298450" marR="5080" indent="-285750">
              <a:lnSpc>
                <a:spcPct val="105100"/>
              </a:lnSpc>
              <a:spcBef>
                <a:spcPts val="5"/>
              </a:spcBef>
              <a:buFont typeface="Arial" panose="020B0604020202020204" pitchFamily="34" charset="0"/>
              <a:buChar char="•"/>
            </a:pPr>
            <a:r>
              <a:rPr lang="en-GB" sz="1600" dirty="0" smtClean="0">
                <a:solidFill>
                  <a:schemeClr val="accent5">
                    <a:lumMod val="75000"/>
                  </a:schemeClr>
                </a:solidFill>
                <a:cs typeface="Calibri"/>
              </a:rPr>
              <a:t>Best </a:t>
            </a:r>
            <a:r>
              <a:rPr lang="en-GB" sz="1600" dirty="0">
                <a:solidFill>
                  <a:schemeClr val="accent5">
                    <a:lumMod val="75000"/>
                  </a:schemeClr>
                </a:solidFill>
                <a:cs typeface="Calibri"/>
              </a:rPr>
              <a:t>Practice Statement: Addressing skin tone bias in wound care: assessing signs and symptoms in people with dark skin tones. Wounds UK, London 2021. </a:t>
            </a:r>
            <a:endParaRPr lang="en-GB" sz="1600" dirty="0" smtClean="0">
              <a:solidFill>
                <a:schemeClr val="accent5">
                  <a:lumMod val="75000"/>
                </a:schemeClr>
              </a:solidFill>
              <a:cs typeface="Calibri"/>
            </a:endParaRPr>
          </a:p>
          <a:p>
            <a:pPr marL="298450" marR="5080" indent="-285750">
              <a:lnSpc>
                <a:spcPct val="105100"/>
              </a:lnSpc>
              <a:spcBef>
                <a:spcPts val="5"/>
              </a:spcBef>
              <a:buFont typeface="Arial" panose="020B0604020202020204" pitchFamily="34" charset="0"/>
              <a:buChar char="•"/>
            </a:pPr>
            <a:r>
              <a:rPr lang="en-GB" sz="1600" dirty="0" smtClean="0">
                <a:solidFill>
                  <a:schemeClr val="accent5">
                    <a:lumMod val="75000"/>
                  </a:schemeClr>
                </a:solidFill>
                <a:cs typeface="Calibri"/>
              </a:rPr>
              <a:t>National </a:t>
            </a:r>
            <a:r>
              <a:rPr lang="en-GB" sz="1600" dirty="0">
                <a:solidFill>
                  <a:schemeClr val="accent5">
                    <a:lumMod val="75000"/>
                  </a:schemeClr>
                </a:solidFill>
                <a:cs typeface="Calibri"/>
              </a:rPr>
              <a:t>Wound Care Strategy Programme: Pressure Ulcer Categorisation Tool. NWCSP, 2024. </a:t>
            </a:r>
            <a:endParaRPr lang="en-GB" sz="1600" dirty="0" smtClean="0">
              <a:solidFill>
                <a:schemeClr val="accent5">
                  <a:lumMod val="75000"/>
                </a:schemeClr>
              </a:solidFill>
              <a:cs typeface="Calibri"/>
            </a:endParaRPr>
          </a:p>
        </p:txBody>
      </p:sp>
    </p:spTree>
    <p:custDataLst>
      <p:tags r:id="rId1"/>
    </p:custDataLst>
    <p:extLst>
      <p:ext uri="{BB962C8B-B14F-4D97-AF65-F5344CB8AC3E}">
        <p14:creationId xmlns:p14="http://schemas.microsoft.com/office/powerpoint/2010/main" val="2690660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566194-9FA0-4594-BEE2-6C0A5220CF5F}"/>
              </a:ext>
            </a:extLst>
          </p:cNvPr>
          <p:cNvPicPr>
            <a:picLocks noChangeAspect="1"/>
          </p:cNvPicPr>
          <p:nvPr/>
        </p:nvPicPr>
        <p:blipFill>
          <a:blip r:embed="rId4"/>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4B9EEB52-D18E-4C10-902C-4DC4B4CC6157}"/>
              </a:ext>
            </a:extLst>
          </p:cNvPr>
          <p:cNvSpPr/>
          <p:nvPr/>
        </p:nvSpPr>
        <p:spPr>
          <a:xfrm>
            <a:off x="1427285" y="911820"/>
            <a:ext cx="9337431" cy="4468916"/>
          </a:xfrm>
          <a:prstGeom prst="rect">
            <a:avLst/>
          </a:prstGeom>
        </p:spPr>
        <p:txBody>
          <a:bodyPr wrap="square">
            <a:spAutoFit/>
          </a:bodyPr>
          <a:lstStyle/>
          <a:p>
            <a:pPr marL="11430" marR="5080" lvl="0" algn="ctr">
              <a:lnSpc>
                <a:spcPct val="110000"/>
              </a:lnSpc>
              <a:spcBef>
                <a:spcPts val="100"/>
              </a:spcBef>
              <a:defRPr/>
            </a:pPr>
            <a:r>
              <a:rPr lang="en-GB" sz="3600" b="1" kern="0" spc="-5" dirty="0">
                <a:ln>
                  <a:solidFill>
                    <a:schemeClr val="bg1"/>
                  </a:solidFill>
                </a:ln>
                <a:solidFill>
                  <a:schemeClr val="accent1">
                    <a:lumMod val="75000"/>
                  </a:schemeClr>
                </a:solidFill>
              </a:rPr>
              <a:t>TIME TO TAKE YOUR TEST</a:t>
            </a:r>
          </a:p>
          <a:p>
            <a:pPr marL="11430" marR="5080" lvl="0" algn="ctr">
              <a:lnSpc>
                <a:spcPct val="110000"/>
              </a:lnSpc>
              <a:spcBef>
                <a:spcPts val="100"/>
              </a:spcBef>
              <a:defRPr/>
            </a:pPr>
            <a:endParaRPr lang="en-GB" sz="3600" b="1" kern="0" spc="-5" dirty="0">
              <a:ln>
                <a:solidFill>
                  <a:schemeClr val="bg1"/>
                </a:solidFill>
              </a:ln>
              <a:solidFill>
                <a:schemeClr val="accent1">
                  <a:lumMod val="75000"/>
                </a:schemeClr>
              </a:solidFill>
            </a:endParaRPr>
          </a:p>
          <a:p>
            <a:pPr marL="11430" marR="5080" lvl="0" algn="ctr">
              <a:lnSpc>
                <a:spcPct val="110000"/>
              </a:lnSpc>
              <a:spcBef>
                <a:spcPts val="100"/>
              </a:spcBef>
              <a:defRPr/>
            </a:pPr>
            <a:endParaRPr lang="en-GB" sz="3600" b="1" kern="0" spc="-5" dirty="0">
              <a:ln>
                <a:solidFill>
                  <a:schemeClr val="bg1"/>
                </a:solidFill>
              </a:ln>
              <a:solidFill>
                <a:schemeClr val="accent1">
                  <a:lumMod val="75000"/>
                </a:schemeClr>
              </a:solidFill>
            </a:endParaRPr>
          </a:p>
          <a:p>
            <a:pPr marL="11430" marR="5080" lvl="0" algn="ctr">
              <a:lnSpc>
                <a:spcPct val="110000"/>
              </a:lnSpc>
              <a:spcBef>
                <a:spcPts val="100"/>
              </a:spcBef>
              <a:defRPr/>
            </a:pPr>
            <a:endParaRPr lang="en-GB" sz="3600" b="1" kern="0" spc="-5" dirty="0">
              <a:ln>
                <a:solidFill>
                  <a:schemeClr val="bg1"/>
                </a:solidFill>
              </a:ln>
              <a:solidFill>
                <a:schemeClr val="accent1">
                  <a:lumMod val="75000"/>
                </a:schemeClr>
              </a:solidFill>
            </a:endParaRPr>
          </a:p>
          <a:p>
            <a:pPr marL="11430" marR="5080" lvl="0" algn="ctr">
              <a:lnSpc>
                <a:spcPct val="110000"/>
              </a:lnSpc>
              <a:spcBef>
                <a:spcPts val="100"/>
              </a:spcBef>
              <a:defRPr/>
            </a:pPr>
            <a:endParaRPr lang="en-GB" sz="3600" b="1" kern="0" spc="-5" dirty="0">
              <a:ln>
                <a:solidFill>
                  <a:schemeClr val="bg1"/>
                </a:solidFill>
              </a:ln>
              <a:solidFill>
                <a:schemeClr val="accent1">
                  <a:lumMod val="75000"/>
                </a:schemeClr>
              </a:solidFill>
            </a:endParaRPr>
          </a:p>
          <a:p>
            <a:pPr marL="11430" marR="5080" lvl="0" algn="ctr">
              <a:lnSpc>
                <a:spcPct val="110000"/>
              </a:lnSpc>
              <a:spcBef>
                <a:spcPts val="100"/>
              </a:spcBef>
              <a:defRPr/>
            </a:pPr>
            <a:endParaRPr lang="en-GB" sz="3600" b="1" kern="0" spc="-5" dirty="0">
              <a:ln>
                <a:solidFill>
                  <a:schemeClr val="bg1"/>
                </a:solidFill>
              </a:ln>
              <a:solidFill>
                <a:schemeClr val="accent1">
                  <a:lumMod val="75000"/>
                </a:schemeClr>
              </a:solidFill>
            </a:endParaRPr>
          </a:p>
          <a:p>
            <a:pPr marL="11430" marR="5080" lvl="0" algn="ctr">
              <a:lnSpc>
                <a:spcPct val="110000"/>
              </a:lnSpc>
              <a:spcBef>
                <a:spcPts val="100"/>
              </a:spcBef>
              <a:defRPr/>
            </a:pPr>
            <a:r>
              <a:rPr lang="en-GB" sz="3600" b="1" kern="0" spc="-5" dirty="0">
                <a:ln>
                  <a:solidFill>
                    <a:schemeClr val="bg1"/>
                  </a:solidFill>
                </a:ln>
                <a:solidFill>
                  <a:schemeClr val="accent1">
                    <a:lumMod val="75000"/>
                  </a:schemeClr>
                </a:solidFill>
              </a:rPr>
              <a:t>Good Luck!</a:t>
            </a:r>
            <a:endParaRPr lang="en-GB" b="1" kern="0" spc="-5" dirty="0">
              <a:ln>
                <a:solidFill>
                  <a:schemeClr val="bg1"/>
                </a:solidFill>
              </a:ln>
              <a:solidFill>
                <a:schemeClr val="accent1">
                  <a:lumMod val="75000"/>
                </a:schemeClr>
              </a:solidFill>
            </a:endParaRPr>
          </a:p>
        </p:txBody>
      </p:sp>
    </p:spTree>
    <p:custDataLst>
      <p:tags r:id="rId1"/>
    </p:custDataLst>
    <p:extLst>
      <p:ext uri="{BB962C8B-B14F-4D97-AF65-F5344CB8AC3E}">
        <p14:creationId xmlns:p14="http://schemas.microsoft.com/office/powerpoint/2010/main" val="3883179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4B3FDC8E-98DA-420C-9F74-27C8EAFFE855}"/>
              </a:ext>
            </a:extLst>
          </p:cNvPr>
          <p:cNvSpPr txBox="1"/>
          <p:nvPr/>
        </p:nvSpPr>
        <p:spPr>
          <a:xfrm>
            <a:off x="1024188" y="479693"/>
            <a:ext cx="10170285" cy="5841856"/>
          </a:xfrm>
          <a:prstGeom prst="rect">
            <a:avLst/>
          </a:prstGeom>
        </p:spPr>
        <p:txBody>
          <a:bodyPr vert="horz" wrap="square" lIns="0" tIns="140970" rIns="0" bIns="0" rtlCol="0">
            <a:spAutoFit/>
          </a:bodyPr>
          <a:lstStyle/>
          <a:p>
            <a:pPr marL="12700">
              <a:lnSpc>
                <a:spcPct val="100000"/>
              </a:lnSpc>
              <a:spcBef>
                <a:spcPts val="1110"/>
              </a:spcBef>
            </a:pPr>
            <a:r>
              <a:rPr b="1" u="sng" spc="20" dirty="0" smtClean="0">
                <a:solidFill>
                  <a:srgbClr val="2F5496"/>
                </a:solidFill>
                <a:uFill>
                  <a:solidFill>
                    <a:srgbClr val="2F5496"/>
                  </a:solidFill>
                </a:uFill>
                <a:latin typeface="Calibri"/>
                <a:cs typeface="Calibri"/>
              </a:rPr>
              <a:t>INTRODUCTION</a:t>
            </a:r>
            <a:endParaRPr lang="en-GB" b="1" u="sng" spc="20" dirty="0" smtClean="0">
              <a:solidFill>
                <a:srgbClr val="2F5496"/>
              </a:solidFill>
              <a:uFill>
                <a:solidFill>
                  <a:srgbClr val="2F5496"/>
                </a:solidFill>
              </a:uFill>
              <a:latin typeface="Calibri"/>
              <a:cs typeface="Calibri"/>
            </a:endParaRPr>
          </a:p>
          <a:p>
            <a:pPr marL="12700">
              <a:lnSpc>
                <a:spcPct val="100000"/>
              </a:lnSpc>
              <a:spcBef>
                <a:spcPts val="1110"/>
              </a:spcBef>
            </a:pPr>
            <a:endParaRPr dirty="0">
              <a:latin typeface="Calibri"/>
              <a:cs typeface="Calibri"/>
            </a:endParaRPr>
          </a:p>
          <a:p>
            <a:pPr marL="12700" marR="67945">
              <a:lnSpc>
                <a:spcPct val="104900"/>
              </a:lnSpc>
              <a:spcBef>
                <a:spcPts val="930"/>
              </a:spcBef>
            </a:pPr>
            <a:r>
              <a:rPr lang="en-GB" sz="1600" spc="20" dirty="0">
                <a:solidFill>
                  <a:srgbClr val="2F5496"/>
                </a:solidFill>
                <a:cs typeface="Calibri"/>
              </a:rPr>
              <a:t>This session discusses how to identify and manage some of the risk factors which can cause pressure ulceration.</a:t>
            </a:r>
          </a:p>
          <a:p>
            <a:pPr marL="12700" marR="67945">
              <a:lnSpc>
                <a:spcPct val="104900"/>
              </a:lnSpc>
              <a:spcBef>
                <a:spcPts val="930"/>
              </a:spcBef>
            </a:pPr>
            <a:endParaRPr lang="en-GB" sz="1600" spc="20" dirty="0">
              <a:solidFill>
                <a:srgbClr val="2F5496"/>
              </a:solidFill>
              <a:cs typeface="Calibri"/>
            </a:endParaRPr>
          </a:p>
          <a:p>
            <a:pPr marL="12700" marR="67945">
              <a:lnSpc>
                <a:spcPct val="104900"/>
              </a:lnSpc>
              <a:spcBef>
                <a:spcPts val="930"/>
              </a:spcBef>
            </a:pPr>
            <a:r>
              <a:rPr lang="en-GB" sz="1600" spc="20" dirty="0">
                <a:solidFill>
                  <a:srgbClr val="2F5496"/>
                </a:solidFill>
                <a:cs typeface="Calibri"/>
              </a:rPr>
              <a:t>The session is appropriate for any health and care practitioner who provides care in any setting. If you have a role providing direct care to people then it is important you have the knowledge and skills to prevent pressure ulceration</a:t>
            </a:r>
            <a:r>
              <a:rPr lang="en-GB" sz="1600" spc="20" dirty="0" smtClean="0">
                <a:solidFill>
                  <a:srgbClr val="2F5496"/>
                </a:solidFill>
                <a:cs typeface="Calibri"/>
              </a:rPr>
              <a:t>.</a:t>
            </a:r>
          </a:p>
          <a:p>
            <a:pPr marL="12700" marR="67945">
              <a:lnSpc>
                <a:spcPct val="104900"/>
              </a:lnSpc>
              <a:spcBef>
                <a:spcPts val="930"/>
              </a:spcBef>
            </a:pPr>
            <a:endParaRPr lang="en-GB" sz="1600" spc="20" dirty="0">
              <a:solidFill>
                <a:srgbClr val="2F5496"/>
              </a:solidFill>
              <a:cs typeface="Calibri"/>
            </a:endParaRPr>
          </a:p>
          <a:p>
            <a:pPr marL="12700" marR="67945">
              <a:lnSpc>
                <a:spcPct val="104900"/>
              </a:lnSpc>
              <a:spcBef>
                <a:spcPts val="930"/>
              </a:spcBef>
            </a:pPr>
            <a:r>
              <a:rPr lang="en-GB" sz="1600" spc="20" dirty="0" smtClean="0">
                <a:solidFill>
                  <a:srgbClr val="2F5496"/>
                </a:solidFill>
                <a:cs typeface="Calibri"/>
              </a:rPr>
              <a:t>By the </a:t>
            </a:r>
            <a:r>
              <a:rPr lang="en-GB" sz="1600" spc="20" dirty="0">
                <a:solidFill>
                  <a:srgbClr val="2F5496"/>
                </a:solidFill>
                <a:cs typeface="Calibri"/>
              </a:rPr>
              <a:t>end of the session you should be able to:</a:t>
            </a:r>
          </a:p>
          <a:p>
            <a:pPr marL="12700" marR="67945">
              <a:lnSpc>
                <a:spcPct val="104900"/>
              </a:lnSpc>
              <a:spcBef>
                <a:spcPts val="930"/>
              </a:spcBef>
            </a:pPr>
            <a:endParaRPr lang="en-GB" sz="1600" spc="20" dirty="0">
              <a:solidFill>
                <a:srgbClr val="2F5496"/>
              </a:solidFill>
              <a:cs typeface="Calibri"/>
            </a:endParaRPr>
          </a:p>
          <a:p>
            <a:pPr marL="298450" marR="67945" indent="-285750">
              <a:lnSpc>
                <a:spcPct val="104900"/>
              </a:lnSpc>
              <a:spcBef>
                <a:spcPts val="930"/>
              </a:spcBef>
              <a:buFont typeface="Arial" panose="020B0604020202020204" pitchFamily="34" charset="0"/>
              <a:buChar char="•"/>
            </a:pPr>
            <a:r>
              <a:rPr lang="en-GB" sz="1600" spc="20" dirty="0">
                <a:solidFill>
                  <a:srgbClr val="2F5496"/>
                </a:solidFill>
                <a:cs typeface="Calibri"/>
              </a:rPr>
              <a:t>identify risk factors associated with impaired skin integrity including: disease, surface, mobility, incontinence and nutrition</a:t>
            </a:r>
          </a:p>
          <a:p>
            <a:pPr marL="298450" marR="67945" indent="-285750">
              <a:lnSpc>
                <a:spcPct val="104900"/>
              </a:lnSpc>
              <a:spcBef>
                <a:spcPts val="930"/>
              </a:spcBef>
              <a:buFont typeface="Arial" panose="020B0604020202020204" pitchFamily="34" charset="0"/>
              <a:buChar char="•"/>
            </a:pPr>
            <a:r>
              <a:rPr lang="en-GB" sz="1600" spc="20" dirty="0">
                <a:solidFill>
                  <a:srgbClr val="2F5496"/>
                </a:solidFill>
                <a:cs typeface="Calibri"/>
              </a:rPr>
              <a:t>describe reasons why these factors contribute to risk</a:t>
            </a:r>
          </a:p>
          <a:p>
            <a:pPr marL="298450" marR="67945" indent="-285750">
              <a:lnSpc>
                <a:spcPct val="104900"/>
              </a:lnSpc>
              <a:spcBef>
                <a:spcPts val="930"/>
              </a:spcBef>
              <a:buFont typeface="Arial" panose="020B0604020202020204" pitchFamily="34" charset="0"/>
              <a:buChar char="•"/>
            </a:pPr>
            <a:r>
              <a:rPr lang="en-GB" sz="1600" spc="20" dirty="0">
                <a:solidFill>
                  <a:srgbClr val="2F5496"/>
                </a:solidFill>
                <a:cs typeface="Calibri"/>
              </a:rPr>
              <a:t>refer to appropriate members of the </a:t>
            </a:r>
            <a:r>
              <a:rPr lang="en-GB" sz="1600" spc="20" dirty="0" err="1">
                <a:solidFill>
                  <a:srgbClr val="2F5496"/>
                </a:solidFill>
                <a:cs typeface="Calibri"/>
              </a:rPr>
              <a:t>interprofessional</a:t>
            </a:r>
            <a:r>
              <a:rPr lang="en-GB" sz="1600" spc="20" dirty="0">
                <a:solidFill>
                  <a:srgbClr val="2F5496"/>
                </a:solidFill>
                <a:cs typeface="Calibri"/>
              </a:rPr>
              <a:t> team when required throughout the patient journey</a:t>
            </a:r>
          </a:p>
          <a:p>
            <a:pPr marL="298450" marR="67945" indent="-285750">
              <a:lnSpc>
                <a:spcPct val="104900"/>
              </a:lnSpc>
              <a:spcBef>
                <a:spcPts val="930"/>
              </a:spcBef>
              <a:buFont typeface="Arial" panose="020B0604020202020204" pitchFamily="34" charset="0"/>
              <a:buChar char="•"/>
            </a:pPr>
            <a:r>
              <a:rPr lang="en-GB" sz="1600" spc="20" dirty="0">
                <a:solidFill>
                  <a:srgbClr val="2F5496"/>
                </a:solidFill>
                <a:cs typeface="Calibri"/>
              </a:rPr>
              <a:t>identify appropriate interventions to reduce and manage risk of pressure ulcer development</a:t>
            </a:r>
          </a:p>
          <a:p>
            <a:pPr marL="298450" marR="67945" indent="-285750">
              <a:lnSpc>
                <a:spcPct val="104900"/>
              </a:lnSpc>
              <a:spcBef>
                <a:spcPts val="930"/>
              </a:spcBef>
              <a:buFont typeface="Arial" panose="020B0604020202020204" pitchFamily="34" charset="0"/>
              <a:buChar char="•"/>
            </a:pPr>
            <a:r>
              <a:rPr lang="en-GB" sz="1600" spc="20" dirty="0">
                <a:solidFill>
                  <a:srgbClr val="2F5496"/>
                </a:solidFill>
                <a:cs typeface="Calibri"/>
              </a:rPr>
              <a:t>implement appropriate prevention and management strategies</a:t>
            </a:r>
          </a:p>
          <a:p>
            <a:pPr marL="12700" marR="67945">
              <a:lnSpc>
                <a:spcPct val="104900"/>
              </a:lnSpc>
              <a:spcBef>
                <a:spcPts val="930"/>
              </a:spcBef>
            </a:pPr>
            <a:endParaRPr sz="16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983289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F69726BB-04A1-4B33-91CC-47D86746CC7C}"/>
              </a:ext>
            </a:extLst>
          </p:cNvPr>
          <p:cNvSpPr txBox="1"/>
          <p:nvPr/>
        </p:nvSpPr>
        <p:spPr>
          <a:xfrm>
            <a:off x="654341" y="627379"/>
            <a:ext cx="11006355" cy="5557291"/>
          </a:xfrm>
          <a:prstGeom prst="rect">
            <a:avLst/>
          </a:prstGeom>
        </p:spPr>
        <p:txBody>
          <a:bodyPr vert="horz" wrap="square" lIns="0" tIns="17145" rIns="0" bIns="0" rtlCol="0">
            <a:spAutoFit/>
          </a:bodyPr>
          <a:lstStyle/>
          <a:p>
            <a:pPr>
              <a:lnSpc>
                <a:spcPct val="100000"/>
              </a:lnSpc>
              <a:spcBef>
                <a:spcPts val="10"/>
              </a:spcBef>
            </a:pPr>
            <a:endParaRPr dirty="0">
              <a:latin typeface="Times New Roman"/>
              <a:cs typeface="Times New Roman"/>
            </a:endParaRPr>
          </a:p>
          <a:p>
            <a:pPr marL="12700">
              <a:lnSpc>
                <a:spcPct val="100000"/>
              </a:lnSpc>
              <a:spcBef>
                <a:spcPts val="5"/>
              </a:spcBef>
            </a:pPr>
            <a:r>
              <a:rPr lang="en-GB" b="1" spc="15" dirty="0">
                <a:solidFill>
                  <a:srgbClr val="2F5496"/>
                </a:solidFill>
                <a:cs typeface="Calibri"/>
              </a:rPr>
              <a:t>What is a pressure ulcer</a:t>
            </a:r>
            <a:r>
              <a:rPr lang="en-GB" b="1" spc="15" dirty="0" smtClean="0">
                <a:solidFill>
                  <a:srgbClr val="2F5496"/>
                </a:solidFill>
                <a:cs typeface="Calibri"/>
              </a:rPr>
              <a:t>?</a:t>
            </a:r>
          </a:p>
          <a:p>
            <a:pPr marL="12700">
              <a:lnSpc>
                <a:spcPct val="100000"/>
              </a:lnSpc>
              <a:spcBef>
                <a:spcPts val="5"/>
              </a:spcBef>
            </a:pPr>
            <a:endParaRPr dirty="0" smtClean="0">
              <a:latin typeface="Times New Roman"/>
              <a:cs typeface="Times New Roman"/>
            </a:endParaRPr>
          </a:p>
          <a:p>
            <a:pPr marL="12700">
              <a:lnSpc>
                <a:spcPct val="100000"/>
              </a:lnSpc>
              <a:spcBef>
                <a:spcPts val="5"/>
              </a:spcBef>
            </a:pPr>
            <a:r>
              <a:rPr lang="en-GB" spc="15" dirty="0">
                <a:solidFill>
                  <a:srgbClr val="2F5496"/>
                </a:solidFill>
                <a:cs typeface="Calibri"/>
              </a:rPr>
              <a:t>A pressure ulcer is defined </a:t>
            </a:r>
            <a:r>
              <a:rPr lang="en-GB" spc="15" dirty="0" smtClean="0">
                <a:solidFill>
                  <a:srgbClr val="2F5496"/>
                </a:solidFill>
                <a:cs typeface="Calibri"/>
              </a:rPr>
              <a:t>as:</a:t>
            </a:r>
          </a:p>
          <a:p>
            <a:pPr marL="12700">
              <a:lnSpc>
                <a:spcPct val="100000"/>
              </a:lnSpc>
              <a:spcBef>
                <a:spcPts val="5"/>
              </a:spcBef>
            </a:pPr>
            <a:endParaRPr lang="en-GB" spc="15" dirty="0">
              <a:solidFill>
                <a:srgbClr val="2F5496"/>
              </a:solidFill>
              <a:latin typeface="Calibri"/>
              <a:cs typeface="Calibri"/>
            </a:endParaRPr>
          </a:p>
          <a:p>
            <a:pPr marL="12700">
              <a:lnSpc>
                <a:spcPct val="100000"/>
              </a:lnSpc>
              <a:spcBef>
                <a:spcPts val="5"/>
              </a:spcBef>
            </a:pPr>
            <a:r>
              <a:rPr lang="en-GB" spc="15" dirty="0">
                <a:solidFill>
                  <a:srgbClr val="2F5496"/>
                </a:solidFill>
                <a:cs typeface="Calibri"/>
              </a:rPr>
              <a:t>“...localised damage to the skin and/or underlying tissue as a result of pressure or pressure in combination with shear. Pressure injuries usually occur over a bony prominence but may also be related to a medical device or other object.” International Guideline, </a:t>
            </a:r>
            <a:r>
              <a:rPr lang="en-GB" spc="15" dirty="0" smtClean="0">
                <a:solidFill>
                  <a:srgbClr val="2F5496"/>
                </a:solidFill>
                <a:cs typeface="Calibri"/>
              </a:rPr>
              <a:t>2019</a:t>
            </a:r>
          </a:p>
          <a:p>
            <a:pPr marL="12700">
              <a:lnSpc>
                <a:spcPct val="100000"/>
              </a:lnSpc>
              <a:spcBef>
                <a:spcPts val="5"/>
              </a:spcBef>
            </a:pPr>
            <a:endParaRPr lang="en-GB" spc="15" dirty="0">
              <a:solidFill>
                <a:srgbClr val="2F5496"/>
              </a:solidFill>
              <a:latin typeface="Calibri"/>
              <a:cs typeface="Calibri"/>
            </a:endParaRPr>
          </a:p>
          <a:p>
            <a:pPr marL="12700">
              <a:lnSpc>
                <a:spcPct val="100000"/>
              </a:lnSpc>
              <a:spcBef>
                <a:spcPts val="5"/>
              </a:spcBef>
            </a:pPr>
            <a:r>
              <a:rPr lang="en-GB" spc="20" dirty="0">
                <a:solidFill>
                  <a:srgbClr val="2F5496"/>
                </a:solidFill>
                <a:cs typeface="Calibri"/>
              </a:rPr>
              <a:t>Pressure ulcers can vary in size and intensity</a:t>
            </a:r>
            <a:r>
              <a:rPr lang="en-GB" spc="20" dirty="0" smtClean="0">
                <a:solidFill>
                  <a:srgbClr val="2F5496"/>
                </a:solidFill>
                <a:cs typeface="Calibri"/>
              </a:rPr>
              <a:t>.</a:t>
            </a:r>
          </a:p>
          <a:p>
            <a:pPr marL="12700">
              <a:lnSpc>
                <a:spcPct val="100000"/>
              </a:lnSpc>
              <a:spcBef>
                <a:spcPts val="5"/>
              </a:spcBef>
            </a:pPr>
            <a:endParaRPr lang="en-GB" spc="20" dirty="0">
              <a:solidFill>
                <a:srgbClr val="2F5496"/>
              </a:solidFill>
              <a:latin typeface="Calibri"/>
              <a:cs typeface="Calibri"/>
            </a:endParaRPr>
          </a:p>
          <a:p>
            <a:pPr marL="12700">
              <a:spcBef>
                <a:spcPts val="5"/>
              </a:spcBef>
            </a:pPr>
            <a:r>
              <a:rPr lang="en-GB" b="1" spc="15" dirty="0">
                <a:solidFill>
                  <a:srgbClr val="2F5496"/>
                </a:solidFill>
                <a:cs typeface="Calibri"/>
              </a:rPr>
              <a:t>How pressure ulcers </a:t>
            </a:r>
            <a:r>
              <a:rPr lang="en-GB" b="1" spc="15" dirty="0" smtClean="0">
                <a:solidFill>
                  <a:srgbClr val="2F5496"/>
                </a:solidFill>
                <a:cs typeface="Calibri"/>
              </a:rPr>
              <a:t>develop</a:t>
            </a:r>
          </a:p>
          <a:p>
            <a:pPr marL="12700">
              <a:spcBef>
                <a:spcPts val="5"/>
              </a:spcBef>
            </a:pPr>
            <a:endParaRPr lang="en-GB" b="1" spc="15" dirty="0">
              <a:solidFill>
                <a:srgbClr val="2F5496"/>
              </a:solidFill>
              <a:latin typeface="Calibri"/>
              <a:cs typeface="Calibri"/>
            </a:endParaRPr>
          </a:p>
          <a:p>
            <a:pPr marL="12700">
              <a:spcBef>
                <a:spcPts val="5"/>
              </a:spcBef>
            </a:pPr>
            <a:r>
              <a:rPr lang="en-GB" spc="20" dirty="0">
                <a:solidFill>
                  <a:srgbClr val="2F5496"/>
                </a:solidFill>
                <a:cs typeface="Calibri"/>
              </a:rPr>
              <a:t>Pressure is a force acting perpendicularly against the skin and soft tissues, such as muscle (Figure </a:t>
            </a:r>
            <a:r>
              <a:rPr lang="en-GB" spc="20" dirty="0" smtClean="0">
                <a:solidFill>
                  <a:srgbClr val="2F5496"/>
                </a:solidFill>
                <a:cs typeface="Calibri"/>
              </a:rPr>
              <a:t>1)</a:t>
            </a:r>
          </a:p>
          <a:p>
            <a:pPr marL="12700">
              <a:spcBef>
                <a:spcPts val="5"/>
              </a:spcBef>
            </a:pPr>
            <a:endParaRPr lang="en-GB" spc="20" dirty="0" smtClean="0">
              <a:solidFill>
                <a:srgbClr val="2F5496"/>
              </a:solidFill>
              <a:cs typeface="Calibri"/>
            </a:endParaRPr>
          </a:p>
          <a:p>
            <a:pPr marL="12700">
              <a:spcBef>
                <a:spcPts val="5"/>
              </a:spcBef>
            </a:pPr>
            <a:r>
              <a:rPr lang="en-GB" b="1" spc="20" dirty="0" smtClean="0">
                <a:solidFill>
                  <a:srgbClr val="2F5496"/>
                </a:solidFill>
                <a:cs typeface="Calibri"/>
              </a:rPr>
              <a:t>	</a:t>
            </a:r>
            <a:r>
              <a:rPr lang="en-GB" b="1" spc="20" dirty="0">
                <a:solidFill>
                  <a:srgbClr val="2F5496"/>
                </a:solidFill>
                <a:cs typeface="Calibri"/>
              </a:rPr>
              <a:t> </a:t>
            </a:r>
            <a:r>
              <a:rPr lang="en-GB" b="1" spc="20" dirty="0" smtClean="0">
                <a:solidFill>
                  <a:srgbClr val="2F5496"/>
                </a:solidFill>
                <a:cs typeface="Calibri"/>
              </a:rPr>
              <a:t>           Figure </a:t>
            </a:r>
            <a:r>
              <a:rPr lang="en-GB" b="1" spc="20" dirty="0">
                <a:solidFill>
                  <a:srgbClr val="2F5496"/>
                </a:solidFill>
                <a:cs typeface="Calibri"/>
              </a:rPr>
              <a:t>1 </a:t>
            </a:r>
            <a:r>
              <a:rPr lang="en-GB" b="1" spc="20" dirty="0" smtClean="0">
                <a:solidFill>
                  <a:srgbClr val="2F5496"/>
                </a:solidFill>
                <a:cs typeface="Calibri"/>
              </a:rPr>
              <a:t> </a:t>
            </a:r>
            <a:r>
              <a:rPr lang="en-GB" spc="20" dirty="0" smtClean="0">
                <a:solidFill>
                  <a:srgbClr val="2F5496"/>
                </a:solidFill>
                <a:cs typeface="Calibri"/>
              </a:rPr>
              <a:t>Pressure </a:t>
            </a:r>
            <a:r>
              <a:rPr lang="en-GB" spc="20" dirty="0">
                <a:solidFill>
                  <a:srgbClr val="2F5496"/>
                </a:solidFill>
                <a:cs typeface="Calibri"/>
              </a:rPr>
              <a:t>is a force acting </a:t>
            </a:r>
            <a:r>
              <a:rPr lang="en-GB" spc="20" dirty="0" smtClean="0">
                <a:solidFill>
                  <a:srgbClr val="2F5496"/>
                </a:solidFill>
                <a:cs typeface="Calibri"/>
              </a:rPr>
              <a:t>perpendicularly against </a:t>
            </a:r>
            <a:r>
              <a:rPr lang="en-GB" spc="20" dirty="0">
                <a:solidFill>
                  <a:srgbClr val="2F5496"/>
                </a:solidFill>
                <a:cs typeface="Calibri"/>
              </a:rPr>
              <a:t>the skin and soft </a:t>
            </a:r>
            <a:r>
              <a:rPr lang="en-GB" spc="20" dirty="0" smtClean="0">
                <a:solidFill>
                  <a:srgbClr val="2F5496"/>
                </a:solidFill>
                <a:cs typeface="Calibri"/>
              </a:rPr>
              <a:t>tissues</a:t>
            </a:r>
          </a:p>
          <a:p>
            <a:pPr marL="12700">
              <a:spcBef>
                <a:spcPts val="5"/>
              </a:spcBef>
            </a:pPr>
            <a:endParaRPr lang="en-GB" spc="20" dirty="0">
              <a:solidFill>
                <a:srgbClr val="2F5496"/>
              </a:solidFill>
              <a:cs typeface="Calibri"/>
            </a:endParaRPr>
          </a:p>
          <a:p>
            <a:pPr marL="12700">
              <a:spcBef>
                <a:spcPts val="5"/>
              </a:spcBef>
            </a:pPr>
            <a:endParaRPr lang="en-GB" spc="20" dirty="0" smtClean="0">
              <a:solidFill>
                <a:srgbClr val="2F5496"/>
              </a:solidFill>
              <a:cs typeface="Calibri"/>
            </a:endParaRPr>
          </a:p>
          <a:p>
            <a:pPr marL="12700">
              <a:spcBef>
                <a:spcPts val="5"/>
              </a:spcBef>
            </a:pPr>
            <a:endParaRPr lang="en-GB" spc="20" dirty="0">
              <a:solidFill>
                <a:srgbClr val="2F5496"/>
              </a:solidFill>
              <a:latin typeface="Calibri"/>
              <a:cs typeface="Calibri"/>
            </a:endParaRPr>
          </a:p>
          <a:p>
            <a:pPr marL="12700">
              <a:spcBef>
                <a:spcPts val="5"/>
              </a:spcBef>
            </a:pPr>
            <a:endParaRPr lang="en-GB" spc="20" dirty="0" smtClean="0">
              <a:solidFill>
                <a:srgbClr val="2F5496"/>
              </a:solidFill>
              <a:latin typeface="Calibri"/>
              <a:cs typeface="Calibri"/>
            </a:endParaRPr>
          </a:p>
        </p:txBody>
      </p:sp>
      <p:pic>
        <p:nvPicPr>
          <p:cNvPr id="1027" name="Picture 3" descr="https://portal.e-lfh.org.uk/ContentServer/content/WND_01_007/course/en/assets/66310c90b05204a7f233d8d8.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341" y="4639111"/>
            <a:ext cx="2353391" cy="18385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523257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F69726BB-04A1-4B33-91CC-47D86746CC7C}"/>
              </a:ext>
            </a:extLst>
          </p:cNvPr>
          <p:cNvSpPr txBox="1"/>
          <p:nvPr/>
        </p:nvSpPr>
        <p:spPr>
          <a:xfrm>
            <a:off x="654341" y="627379"/>
            <a:ext cx="11006355" cy="5003293"/>
          </a:xfrm>
          <a:prstGeom prst="rect">
            <a:avLst/>
          </a:prstGeom>
        </p:spPr>
        <p:txBody>
          <a:bodyPr vert="horz" wrap="square" lIns="0" tIns="17145" rIns="0" bIns="0" rtlCol="0">
            <a:spAutoFit/>
          </a:bodyPr>
          <a:lstStyle/>
          <a:p>
            <a:pPr marL="12700">
              <a:spcBef>
                <a:spcPts val="5"/>
              </a:spcBef>
            </a:pPr>
            <a:r>
              <a:rPr lang="en-GB" b="1" spc="15" dirty="0" smtClean="0">
                <a:solidFill>
                  <a:srgbClr val="2F5496"/>
                </a:solidFill>
                <a:cs typeface="Calibri"/>
              </a:rPr>
              <a:t>How </a:t>
            </a:r>
            <a:r>
              <a:rPr lang="en-GB" b="1" spc="15" dirty="0">
                <a:solidFill>
                  <a:srgbClr val="2F5496"/>
                </a:solidFill>
                <a:cs typeface="Calibri"/>
              </a:rPr>
              <a:t>pressure ulcers </a:t>
            </a:r>
            <a:r>
              <a:rPr lang="en-GB" b="1" spc="15" dirty="0" smtClean="0">
                <a:solidFill>
                  <a:srgbClr val="2F5496"/>
                </a:solidFill>
                <a:cs typeface="Calibri"/>
              </a:rPr>
              <a:t>develop</a:t>
            </a:r>
          </a:p>
          <a:p>
            <a:pPr marL="12700">
              <a:spcBef>
                <a:spcPts val="5"/>
              </a:spcBef>
            </a:pPr>
            <a:endParaRPr lang="en-GB" b="1" spc="15" dirty="0">
              <a:solidFill>
                <a:srgbClr val="2F5496"/>
              </a:solidFill>
              <a:latin typeface="Calibri"/>
              <a:cs typeface="Calibri"/>
            </a:endParaRPr>
          </a:p>
          <a:p>
            <a:pPr marL="12700">
              <a:spcBef>
                <a:spcPts val="5"/>
              </a:spcBef>
            </a:pPr>
            <a:r>
              <a:rPr lang="en-GB" spc="20" dirty="0">
                <a:solidFill>
                  <a:srgbClr val="2F5496"/>
                </a:solidFill>
                <a:cs typeface="Calibri"/>
              </a:rPr>
              <a:t>Shear is a force that acts parallel to the skin (Figure 2), such as when a patient is sliding down in a bed or chair</a:t>
            </a:r>
            <a:r>
              <a:rPr lang="en-GB" spc="20" dirty="0" smtClean="0">
                <a:solidFill>
                  <a:srgbClr val="2F5496"/>
                </a:solidFill>
                <a:cs typeface="Calibri"/>
              </a:rPr>
              <a:t>.</a:t>
            </a:r>
          </a:p>
          <a:p>
            <a:pPr marL="12700">
              <a:spcBef>
                <a:spcPts val="5"/>
              </a:spcBef>
            </a:pPr>
            <a:endParaRPr lang="en-GB" spc="20" dirty="0">
              <a:solidFill>
                <a:srgbClr val="2F5496"/>
              </a:solidFill>
              <a:cs typeface="Calibri"/>
            </a:endParaRPr>
          </a:p>
          <a:p>
            <a:pPr marL="12700">
              <a:spcBef>
                <a:spcPts val="5"/>
              </a:spcBef>
            </a:pPr>
            <a:r>
              <a:rPr lang="en-GB" spc="20" dirty="0" smtClean="0">
                <a:solidFill>
                  <a:srgbClr val="2F5496"/>
                </a:solidFill>
                <a:cs typeface="Calibri"/>
              </a:rPr>
              <a:t>	</a:t>
            </a:r>
            <a:r>
              <a:rPr lang="en-GB" spc="20" dirty="0">
                <a:solidFill>
                  <a:srgbClr val="2F5496"/>
                </a:solidFill>
                <a:cs typeface="Calibri"/>
              </a:rPr>
              <a:t>           </a:t>
            </a:r>
            <a:r>
              <a:rPr lang="en-GB" b="1" spc="20" dirty="0">
                <a:solidFill>
                  <a:srgbClr val="2F5496"/>
                </a:solidFill>
                <a:cs typeface="Calibri"/>
              </a:rPr>
              <a:t>Figure 2</a:t>
            </a:r>
            <a:r>
              <a:rPr lang="en-GB" spc="20" dirty="0">
                <a:solidFill>
                  <a:srgbClr val="2F5496"/>
                </a:solidFill>
                <a:cs typeface="Calibri"/>
              </a:rPr>
              <a:t> </a:t>
            </a:r>
            <a:r>
              <a:rPr lang="en-GB" spc="20" dirty="0" smtClean="0">
                <a:solidFill>
                  <a:srgbClr val="2F5496"/>
                </a:solidFill>
                <a:cs typeface="Calibri"/>
              </a:rPr>
              <a:t> Shear </a:t>
            </a:r>
            <a:r>
              <a:rPr lang="en-GB" spc="20" dirty="0">
                <a:solidFill>
                  <a:srgbClr val="2F5496"/>
                </a:solidFill>
                <a:cs typeface="Calibri"/>
              </a:rPr>
              <a:t>is a force that acts parallel to the skin</a:t>
            </a:r>
          </a:p>
          <a:p>
            <a:pPr marL="12700">
              <a:spcBef>
                <a:spcPts val="5"/>
              </a:spcBef>
            </a:pPr>
            <a:endParaRPr lang="en-GB" spc="20" dirty="0" smtClean="0">
              <a:solidFill>
                <a:srgbClr val="2F5496"/>
              </a:solidFill>
              <a:cs typeface="Calibri"/>
            </a:endParaRPr>
          </a:p>
          <a:p>
            <a:pPr marL="12700">
              <a:spcBef>
                <a:spcPts val="5"/>
              </a:spcBef>
            </a:pPr>
            <a:endParaRPr lang="en-GB" spc="20" dirty="0">
              <a:solidFill>
                <a:srgbClr val="2F5496"/>
              </a:solidFill>
              <a:cs typeface="Calibri"/>
            </a:endParaRPr>
          </a:p>
          <a:p>
            <a:pPr marL="12700">
              <a:spcBef>
                <a:spcPts val="5"/>
              </a:spcBef>
            </a:pPr>
            <a:endParaRPr lang="en-GB" spc="20" dirty="0" smtClean="0">
              <a:solidFill>
                <a:srgbClr val="2F5496"/>
              </a:solidFill>
              <a:cs typeface="Calibri"/>
            </a:endParaRPr>
          </a:p>
          <a:p>
            <a:pPr marL="12700">
              <a:spcBef>
                <a:spcPts val="5"/>
              </a:spcBef>
            </a:pPr>
            <a:endParaRPr lang="en-GB" spc="20" dirty="0">
              <a:solidFill>
                <a:srgbClr val="2F5496"/>
              </a:solidFill>
              <a:cs typeface="Calibri"/>
            </a:endParaRPr>
          </a:p>
          <a:p>
            <a:pPr marL="12700">
              <a:spcBef>
                <a:spcPts val="5"/>
              </a:spcBef>
            </a:pPr>
            <a:endParaRPr lang="en-GB" spc="20" dirty="0" smtClean="0">
              <a:solidFill>
                <a:srgbClr val="2F5496"/>
              </a:solidFill>
              <a:cs typeface="Calibri"/>
            </a:endParaRPr>
          </a:p>
          <a:p>
            <a:pPr marL="12700">
              <a:spcBef>
                <a:spcPts val="5"/>
              </a:spcBef>
            </a:pPr>
            <a:endParaRPr lang="en-GB" spc="20" dirty="0" smtClean="0">
              <a:solidFill>
                <a:srgbClr val="2F5496"/>
              </a:solidFill>
              <a:cs typeface="Calibri"/>
            </a:endParaRPr>
          </a:p>
          <a:p>
            <a:pPr marL="12700">
              <a:spcBef>
                <a:spcPts val="5"/>
              </a:spcBef>
            </a:pPr>
            <a:endParaRPr lang="en-GB" spc="20" dirty="0">
              <a:solidFill>
                <a:srgbClr val="2F5496"/>
              </a:solidFill>
              <a:cs typeface="Calibri"/>
            </a:endParaRPr>
          </a:p>
          <a:p>
            <a:pPr marL="298450" indent="-285750">
              <a:spcBef>
                <a:spcPts val="5"/>
              </a:spcBef>
              <a:buFont typeface="Arial" panose="020B0604020202020204" pitchFamily="34" charset="0"/>
              <a:buChar char="•"/>
            </a:pPr>
            <a:r>
              <a:rPr lang="en-GB" spc="20" dirty="0">
                <a:solidFill>
                  <a:srgbClr val="2F5496"/>
                </a:solidFill>
                <a:cs typeface="Calibri"/>
              </a:rPr>
              <a:t>Pressure, often with shear, occurs when a patient is sitting or lying against a surface, because of gravity. </a:t>
            </a:r>
          </a:p>
          <a:p>
            <a:pPr marL="298450" indent="-285750">
              <a:spcBef>
                <a:spcPts val="5"/>
              </a:spcBef>
              <a:buFont typeface="Arial" panose="020B0604020202020204" pitchFamily="34" charset="0"/>
              <a:buChar char="•"/>
            </a:pPr>
            <a:r>
              <a:rPr lang="en-GB" spc="20" dirty="0">
                <a:solidFill>
                  <a:srgbClr val="2F5496"/>
                </a:solidFill>
                <a:cs typeface="Calibri"/>
              </a:rPr>
              <a:t>When a bony prominence is pushing down through the skin and soft tissue against a surface for a long enough period of time this can lead to tissue damage. This can also happen when a medical device is pressing against the skin with enough force. </a:t>
            </a:r>
          </a:p>
          <a:p>
            <a:pPr marL="298450" indent="-285750">
              <a:spcBef>
                <a:spcPts val="5"/>
              </a:spcBef>
              <a:buFont typeface="Arial" panose="020B0604020202020204" pitchFamily="34" charset="0"/>
              <a:buChar char="•"/>
            </a:pPr>
            <a:r>
              <a:rPr lang="en-GB" spc="20" dirty="0">
                <a:solidFill>
                  <a:srgbClr val="2F5496"/>
                </a:solidFill>
                <a:cs typeface="Calibri"/>
              </a:rPr>
              <a:t>This is more likely to happen if a patient is not moving or the medical device is not being moved. </a:t>
            </a:r>
          </a:p>
          <a:p>
            <a:pPr marL="298450" indent="-285750">
              <a:spcBef>
                <a:spcPts val="5"/>
              </a:spcBef>
              <a:buFont typeface="Arial" panose="020B0604020202020204" pitchFamily="34" charset="0"/>
              <a:buChar char="•"/>
            </a:pPr>
            <a:r>
              <a:rPr lang="en-GB" spc="20" dirty="0">
                <a:solidFill>
                  <a:srgbClr val="2F5496"/>
                </a:solidFill>
                <a:cs typeface="Calibri"/>
              </a:rPr>
              <a:t>The harder the surface, the higher the pressures.</a:t>
            </a:r>
            <a:endParaRPr lang="en-GB" spc="20" dirty="0" smtClean="0">
              <a:solidFill>
                <a:srgbClr val="2F5496"/>
              </a:solidFill>
              <a:latin typeface="Calibri"/>
              <a:cs typeface="Calibri"/>
            </a:endParaRPr>
          </a:p>
        </p:txBody>
      </p:sp>
      <p:pic>
        <p:nvPicPr>
          <p:cNvPr id="1029" name="Picture 5" descr="https://portal.e-lfh.org.uk/ContentServer/content/WND_01_007/course/en/assets/66963c0b7013f02cfd200a7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341" y="1535932"/>
            <a:ext cx="2353391" cy="18385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022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F69726BB-04A1-4B33-91CC-47D86746CC7C}"/>
              </a:ext>
            </a:extLst>
          </p:cNvPr>
          <p:cNvSpPr txBox="1"/>
          <p:nvPr/>
        </p:nvSpPr>
        <p:spPr>
          <a:xfrm>
            <a:off x="520117" y="124039"/>
            <a:ext cx="11274804" cy="6665286"/>
          </a:xfrm>
          <a:prstGeom prst="rect">
            <a:avLst/>
          </a:prstGeom>
        </p:spPr>
        <p:txBody>
          <a:bodyPr vert="horz" wrap="square" lIns="0" tIns="17145" rIns="0" bIns="0" rtlCol="0">
            <a:spAutoFit/>
          </a:bodyPr>
          <a:lstStyle/>
          <a:p>
            <a:pPr>
              <a:lnSpc>
                <a:spcPct val="100000"/>
              </a:lnSpc>
              <a:spcBef>
                <a:spcPts val="10"/>
              </a:spcBef>
            </a:pPr>
            <a:endParaRPr dirty="0">
              <a:latin typeface="Times New Roman"/>
              <a:cs typeface="Times New Roman"/>
            </a:endParaRPr>
          </a:p>
          <a:p>
            <a:pPr marL="12700">
              <a:lnSpc>
                <a:spcPct val="100000"/>
              </a:lnSpc>
              <a:spcBef>
                <a:spcPts val="5"/>
              </a:spcBef>
            </a:pPr>
            <a:r>
              <a:rPr lang="en-GB" b="1" spc="15" dirty="0">
                <a:solidFill>
                  <a:srgbClr val="2F5496"/>
                </a:solidFill>
                <a:cs typeface="Calibri"/>
              </a:rPr>
              <a:t>Examples of pressure </a:t>
            </a:r>
            <a:r>
              <a:rPr lang="en-GB" b="1" spc="15" dirty="0" smtClean="0">
                <a:solidFill>
                  <a:srgbClr val="2F5496"/>
                </a:solidFill>
                <a:cs typeface="Calibri"/>
              </a:rPr>
              <a:t>ulcers</a:t>
            </a:r>
          </a:p>
          <a:p>
            <a:pPr marL="12700">
              <a:lnSpc>
                <a:spcPct val="100000"/>
              </a:lnSpc>
              <a:spcBef>
                <a:spcPts val="5"/>
              </a:spcBef>
            </a:pPr>
            <a:endParaRPr dirty="0" smtClean="0">
              <a:latin typeface="Times New Roman"/>
              <a:cs typeface="Times New Roman"/>
            </a:endParaRPr>
          </a:p>
          <a:p>
            <a:pPr marL="12700">
              <a:lnSpc>
                <a:spcPct val="100000"/>
              </a:lnSpc>
              <a:spcBef>
                <a:spcPts val="5"/>
              </a:spcBef>
            </a:pPr>
            <a:r>
              <a:rPr lang="en-GB" spc="15" dirty="0">
                <a:solidFill>
                  <a:srgbClr val="2F5496"/>
                </a:solidFill>
                <a:cs typeface="Calibri"/>
              </a:rPr>
              <a:t>1 of 4: Category 1 pressure ulcer, non-blanching erythema</a:t>
            </a:r>
          </a:p>
          <a:p>
            <a:pPr marL="12700">
              <a:lnSpc>
                <a:spcPct val="100000"/>
              </a:lnSpc>
              <a:spcBef>
                <a:spcPts val="5"/>
              </a:spcBef>
            </a:pPr>
            <a:r>
              <a:rPr lang="en-GB" b="1" spc="15" dirty="0">
                <a:solidFill>
                  <a:srgbClr val="2F5496"/>
                </a:solidFill>
                <a:cs typeface="Calibri"/>
              </a:rPr>
              <a:t>Figure 4</a:t>
            </a:r>
            <a:r>
              <a:rPr lang="en-GB" spc="15" dirty="0">
                <a:solidFill>
                  <a:srgbClr val="2F5496"/>
                </a:solidFill>
                <a:cs typeface="Calibri"/>
              </a:rPr>
              <a:t> shows a category 1 pressure ulcer, non-blanching erythema; this </a:t>
            </a:r>
            <a:endParaRPr lang="en-GB" spc="15" dirty="0" smtClean="0">
              <a:solidFill>
                <a:srgbClr val="2F5496"/>
              </a:solidFill>
              <a:cs typeface="Calibri"/>
            </a:endParaRPr>
          </a:p>
          <a:p>
            <a:pPr marL="12700">
              <a:lnSpc>
                <a:spcPct val="100000"/>
              </a:lnSpc>
              <a:spcBef>
                <a:spcPts val="5"/>
              </a:spcBef>
            </a:pPr>
            <a:r>
              <a:rPr lang="en-GB" spc="15" dirty="0" smtClean="0">
                <a:solidFill>
                  <a:srgbClr val="2F5496"/>
                </a:solidFill>
                <a:cs typeface="Calibri"/>
              </a:rPr>
              <a:t>redness </a:t>
            </a:r>
            <a:r>
              <a:rPr lang="en-GB" spc="15" dirty="0">
                <a:solidFill>
                  <a:srgbClr val="2F5496"/>
                </a:solidFill>
                <a:cs typeface="Calibri"/>
              </a:rPr>
              <a:t>would not blanche when pressed</a:t>
            </a:r>
            <a:r>
              <a:rPr lang="en-GB" spc="15" dirty="0" smtClean="0">
                <a:solidFill>
                  <a:srgbClr val="2F5496"/>
                </a:solidFill>
                <a:cs typeface="Calibri"/>
              </a:rPr>
              <a:t>.</a:t>
            </a:r>
          </a:p>
          <a:p>
            <a:pPr marL="12700">
              <a:lnSpc>
                <a:spcPct val="100000"/>
              </a:lnSpc>
              <a:spcBef>
                <a:spcPts val="5"/>
              </a:spcBef>
            </a:pPr>
            <a:endParaRPr lang="en-GB" spc="15" dirty="0">
              <a:solidFill>
                <a:srgbClr val="2F5496"/>
              </a:solidFill>
              <a:latin typeface="Calibri"/>
              <a:cs typeface="Calibri"/>
            </a:endParaRPr>
          </a:p>
          <a:p>
            <a:pPr marL="12700">
              <a:lnSpc>
                <a:spcPct val="100000"/>
              </a:lnSpc>
              <a:spcBef>
                <a:spcPts val="5"/>
              </a:spcBef>
            </a:pPr>
            <a:endParaRPr lang="en-GB" spc="15" dirty="0" smtClean="0">
              <a:solidFill>
                <a:srgbClr val="2F5496"/>
              </a:solidFill>
              <a:latin typeface="Calibri"/>
              <a:cs typeface="Calibri"/>
            </a:endParaRPr>
          </a:p>
          <a:p>
            <a:pPr marL="12700">
              <a:lnSpc>
                <a:spcPct val="100000"/>
              </a:lnSpc>
              <a:spcBef>
                <a:spcPts val="5"/>
              </a:spcBef>
            </a:pPr>
            <a:endParaRPr lang="en-GB" spc="15" dirty="0">
              <a:solidFill>
                <a:srgbClr val="2F5496"/>
              </a:solidFill>
              <a:latin typeface="Calibri"/>
              <a:cs typeface="Calibri"/>
            </a:endParaRPr>
          </a:p>
          <a:p>
            <a:pPr marL="12700">
              <a:lnSpc>
                <a:spcPct val="100000"/>
              </a:lnSpc>
              <a:spcBef>
                <a:spcPts val="5"/>
              </a:spcBef>
            </a:pPr>
            <a:endParaRPr lang="en-GB" spc="15" dirty="0">
              <a:solidFill>
                <a:srgbClr val="2F5496"/>
              </a:solidFill>
              <a:latin typeface="Calibri"/>
              <a:cs typeface="Calibri"/>
            </a:endParaRPr>
          </a:p>
          <a:p>
            <a:pPr marL="12700">
              <a:lnSpc>
                <a:spcPct val="100000"/>
              </a:lnSpc>
              <a:spcBef>
                <a:spcPts val="5"/>
              </a:spcBef>
            </a:pPr>
            <a:r>
              <a:rPr lang="en-GB" spc="15" dirty="0" smtClean="0">
                <a:solidFill>
                  <a:srgbClr val="2F5496"/>
                </a:solidFill>
                <a:cs typeface="Calibri"/>
              </a:rPr>
              <a:t>			    2 </a:t>
            </a:r>
            <a:r>
              <a:rPr lang="en-GB" spc="15" dirty="0">
                <a:solidFill>
                  <a:srgbClr val="2F5496"/>
                </a:solidFill>
                <a:cs typeface="Calibri"/>
              </a:rPr>
              <a:t>of 4: Category 2 pressure ulcer</a:t>
            </a:r>
          </a:p>
          <a:p>
            <a:pPr marL="12700">
              <a:lnSpc>
                <a:spcPct val="100000"/>
              </a:lnSpc>
              <a:spcBef>
                <a:spcPts val="5"/>
              </a:spcBef>
            </a:pPr>
            <a:r>
              <a:rPr lang="en-GB" spc="15" dirty="0" smtClean="0">
                <a:solidFill>
                  <a:srgbClr val="2F5496"/>
                </a:solidFill>
                <a:cs typeface="Calibri"/>
              </a:rPr>
              <a:t>			    An </a:t>
            </a:r>
            <a:r>
              <a:rPr lang="en-GB" spc="15" dirty="0">
                <a:solidFill>
                  <a:srgbClr val="2F5496"/>
                </a:solidFill>
                <a:cs typeface="Calibri"/>
              </a:rPr>
              <a:t>intact, open or ruptured serum-filled blister </a:t>
            </a:r>
            <a:r>
              <a:rPr lang="en-GB" b="1" spc="15" dirty="0">
                <a:solidFill>
                  <a:srgbClr val="2F5496"/>
                </a:solidFill>
                <a:cs typeface="Calibri"/>
              </a:rPr>
              <a:t>(Figure 5) </a:t>
            </a:r>
            <a:r>
              <a:rPr lang="en-GB" spc="15" dirty="0">
                <a:solidFill>
                  <a:srgbClr val="2F5496"/>
                </a:solidFill>
                <a:cs typeface="Calibri"/>
              </a:rPr>
              <a:t>is defined as a category 2 </a:t>
            </a:r>
            <a:r>
              <a:rPr lang="en-GB" spc="15" dirty="0" smtClean="0">
                <a:solidFill>
                  <a:srgbClr val="2F5496"/>
                </a:solidFill>
                <a:cs typeface="Calibri"/>
              </a:rPr>
              <a:t>				    pressure </a:t>
            </a:r>
            <a:r>
              <a:rPr lang="en-GB" spc="15" dirty="0">
                <a:solidFill>
                  <a:srgbClr val="2F5496"/>
                </a:solidFill>
                <a:cs typeface="Calibri"/>
              </a:rPr>
              <a:t>ulcer. The top half of the blister is more transparent and the fluid is pooling in </a:t>
            </a:r>
            <a:r>
              <a:rPr lang="en-GB" spc="15" dirty="0" smtClean="0">
                <a:solidFill>
                  <a:srgbClr val="2F5496"/>
                </a:solidFill>
                <a:cs typeface="Calibri"/>
              </a:rPr>
              <a:t>			    the </a:t>
            </a:r>
            <a:r>
              <a:rPr lang="en-GB" spc="15" dirty="0">
                <a:solidFill>
                  <a:srgbClr val="2F5496"/>
                </a:solidFill>
                <a:cs typeface="Calibri"/>
              </a:rPr>
              <a:t>lower portion of the blister</a:t>
            </a:r>
            <a:r>
              <a:rPr lang="en-GB" spc="15" dirty="0" smtClean="0">
                <a:solidFill>
                  <a:srgbClr val="2F5496"/>
                </a:solidFill>
                <a:cs typeface="Calibri"/>
              </a:rPr>
              <a:t>.</a:t>
            </a:r>
          </a:p>
          <a:p>
            <a:pPr marL="12700">
              <a:lnSpc>
                <a:spcPct val="100000"/>
              </a:lnSpc>
              <a:spcBef>
                <a:spcPts val="5"/>
              </a:spcBef>
            </a:pPr>
            <a:endParaRPr lang="en-GB" spc="15" dirty="0">
              <a:solidFill>
                <a:srgbClr val="2F5496"/>
              </a:solidFill>
              <a:cs typeface="Calibri"/>
            </a:endParaRPr>
          </a:p>
          <a:p>
            <a:pPr marL="12700">
              <a:lnSpc>
                <a:spcPct val="100000"/>
              </a:lnSpc>
              <a:spcBef>
                <a:spcPts val="5"/>
              </a:spcBef>
            </a:pPr>
            <a:endParaRPr lang="en-GB" spc="15" dirty="0" smtClean="0">
              <a:solidFill>
                <a:srgbClr val="2F5496"/>
              </a:solidFill>
              <a:cs typeface="Calibri"/>
            </a:endParaRPr>
          </a:p>
          <a:p>
            <a:pPr marL="12700">
              <a:lnSpc>
                <a:spcPct val="100000"/>
              </a:lnSpc>
              <a:spcBef>
                <a:spcPts val="5"/>
              </a:spcBef>
            </a:pPr>
            <a:r>
              <a:rPr lang="en-GB" spc="15" dirty="0">
                <a:solidFill>
                  <a:srgbClr val="2F5496"/>
                </a:solidFill>
                <a:cs typeface="Calibri"/>
              </a:rPr>
              <a:t>3 of 4: Category 3 pressure ulcer</a:t>
            </a:r>
          </a:p>
          <a:p>
            <a:pPr marL="12700">
              <a:lnSpc>
                <a:spcPct val="100000"/>
              </a:lnSpc>
              <a:spcBef>
                <a:spcPts val="5"/>
              </a:spcBef>
            </a:pPr>
            <a:r>
              <a:rPr lang="en-GB" b="1" spc="15" dirty="0">
                <a:solidFill>
                  <a:srgbClr val="2F5496"/>
                </a:solidFill>
                <a:cs typeface="Calibri"/>
              </a:rPr>
              <a:t>Figure 6 </a:t>
            </a:r>
            <a:r>
              <a:rPr lang="en-GB" spc="15" dirty="0">
                <a:solidFill>
                  <a:srgbClr val="2F5496"/>
                </a:solidFill>
                <a:cs typeface="Calibri"/>
              </a:rPr>
              <a:t>shows a category 3 pressure ulcer (previously known as an </a:t>
            </a:r>
            <a:r>
              <a:rPr lang="en-GB" spc="15" dirty="0" err="1">
                <a:solidFill>
                  <a:srgbClr val="2F5496"/>
                </a:solidFill>
                <a:cs typeface="Calibri"/>
              </a:rPr>
              <a:t>unstageable</a:t>
            </a:r>
            <a:r>
              <a:rPr lang="en-GB" spc="15" dirty="0">
                <a:solidFill>
                  <a:srgbClr val="2F5496"/>
                </a:solidFill>
                <a:cs typeface="Calibri"/>
              </a:rPr>
              <a:t> </a:t>
            </a:r>
            <a:endParaRPr lang="en-GB" spc="15" dirty="0" smtClean="0">
              <a:solidFill>
                <a:srgbClr val="2F5496"/>
              </a:solidFill>
              <a:cs typeface="Calibri"/>
            </a:endParaRPr>
          </a:p>
          <a:p>
            <a:pPr marL="12700">
              <a:lnSpc>
                <a:spcPct val="100000"/>
              </a:lnSpc>
              <a:spcBef>
                <a:spcPts val="5"/>
              </a:spcBef>
            </a:pPr>
            <a:r>
              <a:rPr lang="en-GB" spc="15" dirty="0" smtClean="0">
                <a:solidFill>
                  <a:srgbClr val="2F5496"/>
                </a:solidFill>
                <a:cs typeface="Calibri"/>
              </a:rPr>
              <a:t>pressure </a:t>
            </a:r>
            <a:r>
              <a:rPr lang="en-GB" spc="15" dirty="0">
                <a:solidFill>
                  <a:srgbClr val="2F5496"/>
                </a:solidFill>
                <a:cs typeface="Calibri"/>
              </a:rPr>
              <a:t>ulcer). The true depth of the damage is not visible due to the presence </a:t>
            </a:r>
            <a:endParaRPr lang="en-GB" spc="15" dirty="0" smtClean="0">
              <a:solidFill>
                <a:srgbClr val="2F5496"/>
              </a:solidFill>
              <a:cs typeface="Calibri"/>
            </a:endParaRPr>
          </a:p>
          <a:p>
            <a:pPr marL="12700">
              <a:lnSpc>
                <a:spcPct val="100000"/>
              </a:lnSpc>
              <a:spcBef>
                <a:spcPts val="5"/>
              </a:spcBef>
            </a:pPr>
            <a:r>
              <a:rPr lang="en-GB" spc="15" dirty="0" smtClean="0">
                <a:solidFill>
                  <a:srgbClr val="2F5496"/>
                </a:solidFill>
                <a:cs typeface="Calibri"/>
              </a:rPr>
              <a:t>of </a:t>
            </a:r>
            <a:r>
              <a:rPr lang="en-GB" spc="15" dirty="0">
                <a:solidFill>
                  <a:srgbClr val="2F5496"/>
                </a:solidFill>
                <a:cs typeface="Calibri"/>
              </a:rPr>
              <a:t>slough and necrosis  but it is most likely to be the depth of at least a category </a:t>
            </a:r>
            <a:r>
              <a:rPr lang="en-GB" spc="15" dirty="0" smtClean="0">
                <a:solidFill>
                  <a:srgbClr val="2F5496"/>
                </a:solidFill>
                <a:cs typeface="Calibri"/>
              </a:rPr>
              <a:t>3.</a:t>
            </a:r>
          </a:p>
          <a:p>
            <a:pPr marL="12700">
              <a:lnSpc>
                <a:spcPct val="100000"/>
              </a:lnSpc>
              <a:spcBef>
                <a:spcPts val="5"/>
              </a:spcBef>
            </a:pPr>
            <a:r>
              <a:rPr lang="en-GB" spc="15" dirty="0" smtClean="0">
                <a:solidFill>
                  <a:srgbClr val="2F5496"/>
                </a:solidFill>
                <a:cs typeface="Calibri"/>
              </a:rPr>
              <a:t>Once </a:t>
            </a:r>
            <a:r>
              <a:rPr lang="en-GB" spc="15" dirty="0">
                <a:solidFill>
                  <a:srgbClr val="2F5496"/>
                </a:solidFill>
                <a:cs typeface="Calibri"/>
              </a:rPr>
              <a:t>the wound has debrided the true extent of the damage will be visible.</a:t>
            </a:r>
          </a:p>
          <a:p>
            <a:pPr marL="12700">
              <a:lnSpc>
                <a:spcPct val="100000"/>
              </a:lnSpc>
              <a:spcBef>
                <a:spcPts val="5"/>
              </a:spcBef>
            </a:pPr>
            <a:endParaRPr lang="en-GB" spc="20" dirty="0" smtClean="0">
              <a:solidFill>
                <a:srgbClr val="2F5496"/>
              </a:solidFill>
              <a:latin typeface="Calibri"/>
              <a:cs typeface="Calibri"/>
            </a:endParaRPr>
          </a:p>
          <a:p>
            <a:pPr marL="12700">
              <a:lnSpc>
                <a:spcPct val="100000"/>
              </a:lnSpc>
              <a:spcBef>
                <a:spcPts val="5"/>
              </a:spcBef>
            </a:pPr>
            <a:endParaRPr lang="en-GB" spc="20" dirty="0">
              <a:solidFill>
                <a:srgbClr val="2F5496"/>
              </a:solidFill>
              <a:latin typeface="Calibri"/>
              <a:cs typeface="Calibri"/>
            </a:endParaRPr>
          </a:p>
          <a:p>
            <a:pPr marL="12700">
              <a:lnSpc>
                <a:spcPct val="100000"/>
              </a:lnSpc>
              <a:spcBef>
                <a:spcPts val="5"/>
              </a:spcBef>
            </a:pPr>
            <a:endParaRPr lang="en-GB" spc="20" dirty="0" smtClean="0">
              <a:solidFill>
                <a:srgbClr val="2F5496"/>
              </a:solidFill>
              <a:latin typeface="Calibri"/>
              <a:cs typeface="Calibri"/>
            </a:endParaRPr>
          </a:p>
        </p:txBody>
      </p:sp>
      <p:pic>
        <p:nvPicPr>
          <p:cNvPr id="2052" name="Picture 4" descr="https://portal.e-lfh.org.uk/ContentServer/content/WND_01_007/course/en/assets/635a02899d384061f14d8cb4378a97b49161215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51427" y="285225"/>
            <a:ext cx="3179428" cy="248392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portal.e-lfh.org.uk/ContentServer/content/WND_01_007/course/en/assets/66277ed29cb8a6775fa42508.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0117" y="2047700"/>
            <a:ext cx="2911763" cy="227481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portal.e-lfh.org.uk/ContentServer/content/WND_01_007/course/en/assets/e7bb52398b0c595313411a78f15dea38775ed56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79601" y="4322515"/>
            <a:ext cx="2815320" cy="219946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22323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F69726BB-04A1-4B33-91CC-47D86746CC7C}"/>
              </a:ext>
            </a:extLst>
          </p:cNvPr>
          <p:cNvSpPr txBox="1"/>
          <p:nvPr/>
        </p:nvSpPr>
        <p:spPr>
          <a:xfrm>
            <a:off x="520117" y="124039"/>
            <a:ext cx="11274804" cy="5280292"/>
          </a:xfrm>
          <a:prstGeom prst="rect">
            <a:avLst/>
          </a:prstGeom>
        </p:spPr>
        <p:txBody>
          <a:bodyPr vert="horz" wrap="square" lIns="0" tIns="17145" rIns="0" bIns="0" rtlCol="0">
            <a:spAutoFit/>
          </a:bodyPr>
          <a:lstStyle/>
          <a:p>
            <a:pPr>
              <a:lnSpc>
                <a:spcPct val="100000"/>
              </a:lnSpc>
              <a:spcBef>
                <a:spcPts val="10"/>
              </a:spcBef>
            </a:pPr>
            <a:endParaRPr dirty="0">
              <a:latin typeface="Times New Roman"/>
              <a:cs typeface="Times New Roman"/>
            </a:endParaRPr>
          </a:p>
          <a:p>
            <a:pPr marL="12700">
              <a:lnSpc>
                <a:spcPct val="100000"/>
              </a:lnSpc>
              <a:spcBef>
                <a:spcPts val="5"/>
              </a:spcBef>
            </a:pPr>
            <a:r>
              <a:rPr lang="en-GB" b="1" spc="15" dirty="0">
                <a:solidFill>
                  <a:srgbClr val="2F5496"/>
                </a:solidFill>
                <a:cs typeface="Calibri"/>
              </a:rPr>
              <a:t>Examples of pressure </a:t>
            </a:r>
            <a:r>
              <a:rPr lang="en-GB" b="1" spc="15" dirty="0" smtClean="0">
                <a:solidFill>
                  <a:srgbClr val="2F5496"/>
                </a:solidFill>
                <a:cs typeface="Calibri"/>
              </a:rPr>
              <a:t>ulcers (cont.)</a:t>
            </a:r>
          </a:p>
          <a:p>
            <a:pPr marL="12700">
              <a:lnSpc>
                <a:spcPct val="100000"/>
              </a:lnSpc>
              <a:spcBef>
                <a:spcPts val="5"/>
              </a:spcBef>
            </a:pPr>
            <a:endParaRPr dirty="0" smtClean="0">
              <a:latin typeface="Times New Roman"/>
              <a:cs typeface="Times New Roman"/>
            </a:endParaRPr>
          </a:p>
          <a:p>
            <a:pPr marL="12700">
              <a:lnSpc>
                <a:spcPct val="100000"/>
              </a:lnSpc>
              <a:spcBef>
                <a:spcPts val="5"/>
              </a:spcBef>
            </a:pPr>
            <a:r>
              <a:rPr lang="en-GB" spc="15" dirty="0">
                <a:solidFill>
                  <a:srgbClr val="2F5496"/>
                </a:solidFill>
                <a:cs typeface="Calibri"/>
              </a:rPr>
              <a:t>4 of 4: Category 4 pressure ulcer</a:t>
            </a:r>
          </a:p>
          <a:p>
            <a:pPr marL="12700">
              <a:lnSpc>
                <a:spcPct val="100000"/>
              </a:lnSpc>
              <a:spcBef>
                <a:spcPts val="5"/>
              </a:spcBef>
            </a:pPr>
            <a:r>
              <a:rPr lang="en-GB" spc="15" dirty="0">
                <a:solidFill>
                  <a:srgbClr val="2F5496"/>
                </a:solidFill>
                <a:cs typeface="Calibri"/>
              </a:rPr>
              <a:t>Figure 7 shows a healing category 4 pressure ulcer. There is full-thickness </a:t>
            </a:r>
            <a:endParaRPr lang="en-GB" spc="15" dirty="0" smtClean="0">
              <a:solidFill>
                <a:srgbClr val="2F5496"/>
              </a:solidFill>
              <a:cs typeface="Calibri"/>
            </a:endParaRPr>
          </a:p>
          <a:p>
            <a:pPr marL="12700">
              <a:lnSpc>
                <a:spcPct val="100000"/>
              </a:lnSpc>
              <a:spcBef>
                <a:spcPts val="5"/>
              </a:spcBef>
            </a:pPr>
            <a:r>
              <a:rPr lang="en-GB" spc="15" dirty="0">
                <a:solidFill>
                  <a:srgbClr val="2F5496"/>
                </a:solidFill>
                <a:cs typeface="Calibri"/>
              </a:rPr>
              <a:t>t</a:t>
            </a:r>
            <a:r>
              <a:rPr lang="en-GB" spc="15" dirty="0" smtClean="0">
                <a:solidFill>
                  <a:srgbClr val="2F5496"/>
                </a:solidFill>
                <a:cs typeface="Calibri"/>
              </a:rPr>
              <a:t>issue </a:t>
            </a:r>
            <a:r>
              <a:rPr lang="en-GB" spc="15" dirty="0">
                <a:solidFill>
                  <a:srgbClr val="2F5496"/>
                </a:solidFill>
                <a:cs typeface="Calibri"/>
              </a:rPr>
              <a:t>loss and bone was visible in the lower portion of the </a:t>
            </a:r>
            <a:r>
              <a:rPr lang="en-GB" spc="15" dirty="0" smtClean="0">
                <a:solidFill>
                  <a:srgbClr val="2F5496"/>
                </a:solidFill>
                <a:cs typeface="Calibri"/>
              </a:rPr>
              <a:t>wound</a:t>
            </a:r>
          </a:p>
          <a:p>
            <a:pPr marL="12700">
              <a:lnSpc>
                <a:spcPct val="100000"/>
              </a:lnSpc>
              <a:spcBef>
                <a:spcPts val="5"/>
              </a:spcBef>
            </a:pPr>
            <a:r>
              <a:rPr lang="en-GB" spc="15" dirty="0" smtClean="0">
                <a:solidFill>
                  <a:srgbClr val="2F5496"/>
                </a:solidFill>
                <a:cs typeface="Calibri"/>
              </a:rPr>
              <a:t>(on </a:t>
            </a:r>
            <a:r>
              <a:rPr lang="en-GB" spc="15" dirty="0">
                <a:solidFill>
                  <a:srgbClr val="2F5496"/>
                </a:solidFill>
                <a:cs typeface="Calibri"/>
              </a:rPr>
              <a:t>the left as you look at the image). You can see from the pale </a:t>
            </a:r>
            <a:r>
              <a:rPr lang="en-GB" spc="15" dirty="0" smtClean="0">
                <a:solidFill>
                  <a:srgbClr val="2F5496"/>
                </a:solidFill>
                <a:cs typeface="Calibri"/>
              </a:rPr>
              <a:t>pink</a:t>
            </a:r>
          </a:p>
          <a:p>
            <a:pPr marL="12700">
              <a:lnSpc>
                <a:spcPct val="100000"/>
              </a:lnSpc>
              <a:spcBef>
                <a:spcPts val="5"/>
              </a:spcBef>
            </a:pPr>
            <a:r>
              <a:rPr lang="en-GB" spc="15" dirty="0" smtClean="0">
                <a:solidFill>
                  <a:srgbClr val="2F5496"/>
                </a:solidFill>
                <a:cs typeface="Calibri"/>
              </a:rPr>
              <a:t>areas </a:t>
            </a:r>
            <a:r>
              <a:rPr lang="en-GB" spc="15" dirty="0">
                <a:solidFill>
                  <a:srgbClr val="2F5496"/>
                </a:solidFill>
                <a:cs typeface="Calibri"/>
              </a:rPr>
              <a:t>of newly </a:t>
            </a:r>
            <a:r>
              <a:rPr lang="en-GB" spc="15" dirty="0" err="1">
                <a:solidFill>
                  <a:srgbClr val="2F5496"/>
                </a:solidFill>
                <a:cs typeface="Calibri"/>
              </a:rPr>
              <a:t>epithelialised</a:t>
            </a:r>
            <a:r>
              <a:rPr lang="en-GB" spc="15" dirty="0">
                <a:solidFill>
                  <a:srgbClr val="2F5496"/>
                </a:solidFill>
                <a:cs typeface="Calibri"/>
              </a:rPr>
              <a:t> tissue around the wound that this </a:t>
            </a:r>
            <a:r>
              <a:rPr lang="en-GB" spc="15" dirty="0" smtClean="0">
                <a:solidFill>
                  <a:srgbClr val="2F5496"/>
                </a:solidFill>
                <a:cs typeface="Calibri"/>
              </a:rPr>
              <a:t>has</a:t>
            </a:r>
          </a:p>
          <a:p>
            <a:pPr marL="12700">
              <a:lnSpc>
                <a:spcPct val="100000"/>
              </a:lnSpc>
              <a:spcBef>
                <a:spcPts val="5"/>
              </a:spcBef>
            </a:pPr>
            <a:r>
              <a:rPr lang="en-GB" spc="15" dirty="0" smtClean="0">
                <a:solidFill>
                  <a:srgbClr val="2F5496"/>
                </a:solidFill>
                <a:cs typeface="Calibri"/>
              </a:rPr>
              <a:t>been </a:t>
            </a:r>
            <a:r>
              <a:rPr lang="en-GB" spc="15" dirty="0">
                <a:solidFill>
                  <a:srgbClr val="2F5496"/>
                </a:solidFill>
                <a:cs typeface="Calibri"/>
              </a:rPr>
              <a:t>bigger and is starting to heal by both contraction and granulation</a:t>
            </a:r>
            <a:r>
              <a:rPr lang="en-GB" spc="15" dirty="0" smtClean="0">
                <a:solidFill>
                  <a:srgbClr val="2F5496"/>
                </a:solidFill>
                <a:cs typeface="Calibri"/>
              </a:rPr>
              <a:t>.</a:t>
            </a:r>
          </a:p>
          <a:p>
            <a:pPr marL="12700">
              <a:lnSpc>
                <a:spcPct val="100000"/>
              </a:lnSpc>
              <a:spcBef>
                <a:spcPts val="5"/>
              </a:spcBef>
            </a:pPr>
            <a:endParaRPr lang="en-GB" spc="15" dirty="0">
              <a:solidFill>
                <a:srgbClr val="2F5496"/>
              </a:solidFill>
              <a:latin typeface="Calibri"/>
              <a:cs typeface="Calibri"/>
            </a:endParaRPr>
          </a:p>
          <a:p>
            <a:pPr marL="12700">
              <a:lnSpc>
                <a:spcPct val="100000"/>
              </a:lnSpc>
              <a:spcBef>
                <a:spcPts val="5"/>
              </a:spcBef>
            </a:pPr>
            <a:endParaRPr lang="en-GB" spc="15" dirty="0" smtClean="0">
              <a:solidFill>
                <a:srgbClr val="2F5496"/>
              </a:solidFill>
              <a:latin typeface="Calibri"/>
              <a:cs typeface="Calibri"/>
            </a:endParaRPr>
          </a:p>
          <a:p>
            <a:pPr marL="12700">
              <a:lnSpc>
                <a:spcPct val="100000"/>
              </a:lnSpc>
              <a:spcBef>
                <a:spcPts val="5"/>
              </a:spcBef>
            </a:pPr>
            <a:endParaRPr lang="en-GB" spc="15" dirty="0">
              <a:solidFill>
                <a:srgbClr val="2F5496"/>
              </a:solidFill>
              <a:latin typeface="Calibri"/>
              <a:cs typeface="Calibri"/>
            </a:endParaRPr>
          </a:p>
          <a:p>
            <a:pPr marL="12700">
              <a:lnSpc>
                <a:spcPct val="100000"/>
              </a:lnSpc>
              <a:spcBef>
                <a:spcPts val="5"/>
              </a:spcBef>
            </a:pPr>
            <a:endParaRPr lang="en-GB" spc="15" dirty="0" smtClean="0">
              <a:solidFill>
                <a:srgbClr val="2F5496"/>
              </a:solidFill>
              <a:latin typeface="Calibri"/>
              <a:cs typeface="Calibri"/>
            </a:endParaRPr>
          </a:p>
          <a:p>
            <a:pPr marL="12700">
              <a:lnSpc>
                <a:spcPct val="100000"/>
              </a:lnSpc>
              <a:spcBef>
                <a:spcPts val="5"/>
              </a:spcBef>
            </a:pPr>
            <a:r>
              <a:rPr lang="en-GB" b="1" spc="20" dirty="0">
                <a:solidFill>
                  <a:srgbClr val="2F5496"/>
                </a:solidFill>
                <a:cs typeface="Calibri"/>
              </a:rPr>
              <a:t>Who do pressure ulcers affect?</a:t>
            </a:r>
            <a:endParaRPr lang="en-GB" b="1" spc="20" dirty="0" smtClean="0">
              <a:solidFill>
                <a:srgbClr val="2F5496"/>
              </a:solidFill>
              <a:latin typeface="Calibri"/>
              <a:cs typeface="Calibri"/>
            </a:endParaRPr>
          </a:p>
          <a:p>
            <a:pPr marL="12700">
              <a:lnSpc>
                <a:spcPct val="100000"/>
              </a:lnSpc>
              <a:spcBef>
                <a:spcPts val="5"/>
              </a:spcBef>
            </a:pPr>
            <a:r>
              <a:rPr lang="en-GB" spc="20" dirty="0">
                <a:solidFill>
                  <a:srgbClr val="2F5496"/>
                </a:solidFill>
                <a:cs typeface="Calibri"/>
              </a:rPr>
              <a:t>Pressure ulcers can affect anyone, young or old, physically or mentally unwell. They are a true birth to death experience.</a:t>
            </a:r>
          </a:p>
          <a:p>
            <a:pPr marL="12700">
              <a:lnSpc>
                <a:spcPct val="100000"/>
              </a:lnSpc>
              <a:spcBef>
                <a:spcPts val="5"/>
              </a:spcBef>
            </a:pPr>
            <a:endParaRPr lang="en-GB" spc="20" dirty="0">
              <a:solidFill>
                <a:srgbClr val="2F5496"/>
              </a:solidFill>
              <a:cs typeface="Calibri"/>
            </a:endParaRPr>
          </a:p>
          <a:p>
            <a:pPr marL="12700">
              <a:lnSpc>
                <a:spcPct val="100000"/>
              </a:lnSpc>
              <a:spcBef>
                <a:spcPts val="5"/>
              </a:spcBef>
            </a:pPr>
            <a:r>
              <a:rPr lang="en-GB" spc="20" dirty="0">
                <a:solidFill>
                  <a:srgbClr val="2F5496"/>
                </a:solidFill>
                <a:cs typeface="Calibri"/>
              </a:rPr>
              <a:t>As well as causing pain and increasing the risk of infection they can have a significant impact on the quality of life.</a:t>
            </a:r>
          </a:p>
          <a:p>
            <a:pPr marL="12700">
              <a:lnSpc>
                <a:spcPct val="100000"/>
              </a:lnSpc>
              <a:spcBef>
                <a:spcPts val="5"/>
              </a:spcBef>
            </a:pPr>
            <a:endParaRPr lang="en-GB" spc="20" dirty="0" smtClean="0">
              <a:solidFill>
                <a:srgbClr val="2F5496"/>
              </a:solidFill>
              <a:latin typeface="Calibri"/>
              <a:cs typeface="Calibri"/>
            </a:endParaRPr>
          </a:p>
        </p:txBody>
      </p:sp>
      <p:pic>
        <p:nvPicPr>
          <p:cNvPr id="4098" name="Picture 2" descr="https://portal.e-lfh.org.uk/ContentServer/content/WND_01_007/course/en/assets/cae0be7543c072ce2b38e9944d168a57bcd5ca2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8599" y="837935"/>
            <a:ext cx="3546475" cy="277068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24465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F69726BB-04A1-4B33-91CC-47D86746CC7C}"/>
              </a:ext>
            </a:extLst>
          </p:cNvPr>
          <p:cNvSpPr txBox="1"/>
          <p:nvPr/>
        </p:nvSpPr>
        <p:spPr>
          <a:xfrm>
            <a:off x="520117" y="124039"/>
            <a:ext cx="11274804" cy="6388287"/>
          </a:xfrm>
          <a:prstGeom prst="rect">
            <a:avLst/>
          </a:prstGeom>
        </p:spPr>
        <p:txBody>
          <a:bodyPr vert="horz" wrap="square" lIns="0" tIns="17145" rIns="0" bIns="0" rtlCol="0">
            <a:spAutoFit/>
          </a:bodyPr>
          <a:lstStyle/>
          <a:p>
            <a:pPr>
              <a:lnSpc>
                <a:spcPct val="100000"/>
              </a:lnSpc>
              <a:spcBef>
                <a:spcPts val="10"/>
              </a:spcBef>
            </a:pPr>
            <a:endParaRPr dirty="0">
              <a:latin typeface="Times New Roman"/>
              <a:cs typeface="Times New Roman"/>
            </a:endParaRPr>
          </a:p>
          <a:p>
            <a:pPr marL="12700">
              <a:lnSpc>
                <a:spcPct val="100000"/>
              </a:lnSpc>
              <a:spcBef>
                <a:spcPts val="5"/>
              </a:spcBef>
            </a:pPr>
            <a:r>
              <a:rPr lang="en-GB" b="1" spc="15" dirty="0">
                <a:solidFill>
                  <a:srgbClr val="2F5496"/>
                </a:solidFill>
                <a:cs typeface="Calibri"/>
              </a:rPr>
              <a:t>Quality of </a:t>
            </a:r>
            <a:r>
              <a:rPr lang="en-GB" b="1" spc="15" dirty="0" smtClean="0">
                <a:solidFill>
                  <a:srgbClr val="2F5496"/>
                </a:solidFill>
                <a:cs typeface="Calibri"/>
              </a:rPr>
              <a:t>life</a:t>
            </a:r>
          </a:p>
          <a:p>
            <a:pPr marL="12700">
              <a:lnSpc>
                <a:spcPct val="100000"/>
              </a:lnSpc>
              <a:spcBef>
                <a:spcPts val="5"/>
              </a:spcBef>
            </a:pPr>
            <a:endParaRPr dirty="0" smtClean="0">
              <a:latin typeface="Times New Roman"/>
              <a:cs typeface="Times New Roman"/>
            </a:endParaRPr>
          </a:p>
          <a:p>
            <a:pPr marL="12700">
              <a:lnSpc>
                <a:spcPct val="100000"/>
              </a:lnSpc>
              <a:spcBef>
                <a:spcPts val="5"/>
              </a:spcBef>
            </a:pPr>
            <a:r>
              <a:rPr lang="en-GB" spc="15" dirty="0">
                <a:solidFill>
                  <a:srgbClr val="2F5496"/>
                </a:solidFill>
                <a:cs typeface="Calibri"/>
              </a:rPr>
              <a:t>Pressure ulcers may affect someone's quality of life due to:</a:t>
            </a:r>
          </a:p>
          <a:p>
            <a:pPr marL="298450" indent="-285750">
              <a:lnSpc>
                <a:spcPct val="100000"/>
              </a:lnSpc>
              <a:spcBef>
                <a:spcPts val="5"/>
              </a:spcBef>
              <a:buFont typeface="Arial" panose="020B0604020202020204" pitchFamily="34" charset="0"/>
              <a:buChar char="•"/>
            </a:pPr>
            <a:endParaRPr lang="en-GB" spc="15" dirty="0">
              <a:solidFill>
                <a:srgbClr val="2F5496"/>
              </a:solidFill>
              <a:cs typeface="Calibri"/>
            </a:endParaRP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pain</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the need to stay in bed to relieve pressure – can't go to work, care for family or participate in normal activities</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isolation</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the smell from the wound, which can result in reduced appetite, be embarrassing and may also put people off </a:t>
            </a:r>
            <a:r>
              <a:rPr lang="en-GB" spc="15" dirty="0" smtClean="0">
                <a:solidFill>
                  <a:srgbClr val="2F5496"/>
                </a:solidFill>
                <a:cs typeface="Calibri"/>
              </a:rPr>
              <a:t>visiting</a:t>
            </a:r>
          </a:p>
          <a:p>
            <a:pPr marL="12700">
              <a:lnSpc>
                <a:spcPct val="100000"/>
              </a:lnSpc>
              <a:spcBef>
                <a:spcPts val="5"/>
              </a:spcBef>
            </a:pPr>
            <a:endParaRPr lang="en-GB" spc="15" dirty="0">
              <a:solidFill>
                <a:srgbClr val="2F5496"/>
              </a:solidFill>
              <a:latin typeface="Calibri"/>
              <a:cs typeface="Calibri"/>
            </a:endParaRPr>
          </a:p>
          <a:p>
            <a:pPr marL="12700">
              <a:lnSpc>
                <a:spcPct val="100000"/>
              </a:lnSpc>
              <a:spcBef>
                <a:spcPts val="5"/>
              </a:spcBef>
            </a:pPr>
            <a:r>
              <a:rPr lang="en-GB" b="1" spc="20" dirty="0">
                <a:solidFill>
                  <a:srgbClr val="2F5496"/>
                </a:solidFill>
                <a:cs typeface="Calibri"/>
              </a:rPr>
              <a:t>How do we prevent pressure ulcers</a:t>
            </a:r>
            <a:r>
              <a:rPr lang="en-GB" b="1" spc="20" dirty="0" smtClean="0">
                <a:solidFill>
                  <a:srgbClr val="2F5496"/>
                </a:solidFill>
                <a:cs typeface="Calibri"/>
              </a:rPr>
              <a:t>?</a:t>
            </a:r>
          </a:p>
          <a:p>
            <a:pPr marL="12700">
              <a:lnSpc>
                <a:spcPct val="100000"/>
              </a:lnSpc>
              <a:spcBef>
                <a:spcPts val="5"/>
              </a:spcBef>
            </a:pPr>
            <a:endParaRPr lang="en-GB" b="1" spc="20" dirty="0">
              <a:solidFill>
                <a:srgbClr val="2F5496"/>
              </a:solidFill>
              <a:latin typeface="Calibri"/>
              <a:cs typeface="Calibri"/>
            </a:endParaRPr>
          </a:p>
          <a:p>
            <a:pPr marL="12700">
              <a:lnSpc>
                <a:spcPct val="100000"/>
              </a:lnSpc>
              <a:spcBef>
                <a:spcPts val="5"/>
              </a:spcBef>
            </a:pPr>
            <a:r>
              <a:rPr lang="en-GB" spc="20" dirty="0">
                <a:solidFill>
                  <a:srgbClr val="2F5496"/>
                </a:solidFill>
                <a:cs typeface="Calibri"/>
              </a:rPr>
              <a:t>What are the things we can do to prevent pressure area breakdown</a:t>
            </a:r>
            <a:r>
              <a:rPr lang="en-GB" spc="20" dirty="0" smtClean="0">
                <a:solidFill>
                  <a:srgbClr val="2F5496"/>
                </a:solidFill>
                <a:cs typeface="Calibri"/>
              </a:rPr>
              <a:t>?</a:t>
            </a:r>
          </a:p>
          <a:p>
            <a:pPr marL="12700">
              <a:lnSpc>
                <a:spcPct val="100000"/>
              </a:lnSpc>
              <a:spcBef>
                <a:spcPts val="5"/>
              </a:spcBef>
            </a:pPr>
            <a:r>
              <a:rPr lang="en-GB" spc="20" dirty="0">
                <a:solidFill>
                  <a:srgbClr val="2F5496"/>
                </a:solidFill>
                <a:cs typeface="Calibri"/>
              </a:rPr>
              <a:t>To prevent pressure area breakdown you should:</a:t>
            </a:r>
          </a:p>
          <a:p>
            <a:pPr marL="12700">
              <a:lnSpc>
                <a:spcPct val="100000"/>
              </a:lnSpc>
              <a:spcBef>
                <a:spcPts val="5"/>
              </a:spcBef>
            </a:pPr>
            <a:endParaRPr lang="en-GB" spc="20" dirty="0">
              <a:solidFill>
                <a:srgbClr val="2F5496"/>
              </a:solidFill>
              <a:cs typeface="Calibri"/>
            </a:endParaRPr>
          </a:p>
          <a:p>
            <a:pPr marL="298450" indent="-285750">
              <a:lnSpc>
                <a:spcPct val="100000"/>
              </a:lnSpc>
              <a:spcBef>
                <a:spcPts val="5"/>
              </a:spcBef>
              <a:buFont typeface="Arial" panose="020B0604020202020204" pitchFamily="34" charset="0"/>
              <a:buChar char="•"/>
            </a:pPr>
            <a:r>
              <a:rPr lang="en-GB" spc="20" dirty="0">
                <a:solidFill>
                  <a:srgbClr val="2F5496"/>
                </a:solidFill>
                <a:cs typeface="Calibri"/>
              </a:rPr>
              <a:t>assess pressure ulcer risk regularly</a:t>
            </a:r>
          </a:p>
          <a:p>
            <a:pPr marL="298450" indent="-285750">
              <a:lnSpc>
                <a:spcPct val="100000"/>
              </a:lnSpc>
              <a:spcBef>
                <a:spcPts val="5"/>
              </a:spcBef>
              <a:buFont typeface="Arial" panose="020B0604020202020204" pitchFamily="34" charset="0"/>
              <a:buChar char="•"/>
            </a:pPr>
            <a:r>
              <a:rPr lang="en-GB" spc="20" dirty="0">
                <a:solidFill>
                  <a:srgbClr val="2F5496"/>
                </a:solidFill>
                <a:cs typeface="Calibri"/>
              </a:rPr>
              <a:t>help people to keep moving</a:t>
            </a:r>
          </a:p>
          <a:p>
            <a:pPr marL="298450" indent="-285750">
              <a:lnSpc>
                <a:spcPct val="100000"/>
              </a:lnSpc>
              <a:spcBef>
                <a:spcPts val="5"/>
              </a:spcBef>
              <a:buFont typeface="Arial" panose="020B0604020202020204" pitchFamily="34" charset="0"/>
              <a:buChar char="•"/>
            </a:pPr>
            <a:r>
              <a:rPr lang="en-GB" spc="20" dirty="0">
                <a:solidFill>
                  <a:srgbClr val="2F5496"/>
                </a:solidFill>
                <a:cs typeface="Calibri"/>
              </a:rPr>
              <a:t>inspect the skin</a:t>
            </a:r>
          </a:p>
          <a:p>
            <a:pPr marL="298450" indent="-285750">
              <a:lnSpc>
                <a:spcPct val="100000"/>
              </a:lnSpc>
              <a:spcBef>
                <a:spcPts val="5"/>
              </a:spcBef>
              <a:buFont typeface="Arial" panose="020B0604020202020204" pitchFamily="34" charset="0"/>
              <a:buChar char="•"/>
            </a:pPr>
            <a:r>
              <a:rPr lang="en-GB" spc="20" dirty="0">
                <a:solidFill>
                  <a:srgbClr val="2F5496"/>
                </a:solidFill>
                <a:cs typeface="Calibri"/>
              </a:rPr>
              <a:t>use an appropriate pressure-relieving aid</a:t>
            </a:r>
          </a:p>
          <a:p>
            <a:pPr marL="298450" indent="-285750">
              <a:lnSpc>
                <a:spcPct val="100000"/>
              </a:lnSpc>
              <a:spcBef>
                <a:spcPts val="5"/>
              </a:spcBef>
              <a:buFont typeface="Arial" panose="020B0604020202020204" pitchFamily="34" charset="0"/>
              <a:buChar char="•"/>
            </a:pPr>
            <a:r>
              <a:rPr lang="en-GB" spc="20" dirty="0">
                <a:solidFill>
                  <a:srgbClr val="2F5496"/>
                </a:solidFill>
                <a:cs typeface="Calibri"/>
              </a:rPr>
              <a:t>help people to keep their skin clean and dry</a:t>
            </a:r>
          </a:p>
          <a:p>
            <a:pPr marL="298450" indent="-285750">
              <a:lnSpc>
                <a:spcPct val="100000"/>
              </a:lnSpc>
              <a:spcBef>
                <a:spcPts val="5"/>
              </a:spcBef>
              <a:buFont typeface="Arial" panose="020B0604020202020204" pitchFamily="34" charset="0"/>
              <a:buChar char="•"/>
            </a:pPr>
            <a:r>
              <a:rPr lang="en-GB" spc="20" dirty="0">
                <a:solidFill>
                  <a:srgbClr val="2F5496"/>
                </a:solidFill>
                <a:cs typeface="Calibri"/>
              </a:rPr>
              <a:t>help people to keep hydrated and to have a nutritious </a:t>
            </a:r>
            <a:r>
              <a:rPr lang="en-GB" spc="20" dirty="0" smtClean="0">
                <a:solidFill>
                  <a:srgbClr val="2F5496"/>
                </a:solidFill>
                <a:cs typeface="Calibri"/>
              </a:rPr>
              <a:t>diet</a:t>
            </a:r>
          </a:p>
          <a:p>
            <a:pPr marL="12700">
              <a:lnSpc>
                <a:spcPct val="100000"/>
              </a:lnSpc>
              <a:spcBef>
                <a:spcPts val="5"/>
              </a:spcBef>
            </a:pPr>
            <a:endParaRPr lang="en-GB" spc="20" dirty="0">
              <a:solidFill>
                <a:srgbClr val="2F5496"/>
              </a:solidFill>
              <a:cs typeface="Calibri"/>
            </a:endParaRPr>
          </a:p>
        </p:txBody>
      </p:sp>
    </p:spTree>
    <p:custDataLst>
      <p:tags r:id="rId1"/>
    </p:custDataLst>
    <p:extLst>
      <p:ext uri="{BB962C8B-B14F-4D97-AF65-F5344CB8AC3E}">
        <p14:creationId xmlns:p14="http://schemas.microsoft.com/office/powerpoint/2010/main" val="3460940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F69726BB-04A1-4B33-91CC-47D86746CC7C}"/>
              </a:ext>
            </a:extLst>
          </p:cNvPr>
          <p:cNvSpPr txBox="1"/>
          <p:nvPr/>
        </p:nvSpPr>
        <p:spPr>
          <a:xfrm>
            <a:off x="520117" y="124039"/>
            <a:ext cx="11274804" cy="6111288"/>
          </a:xfrm>
          <a:prstGeom prst="rect">
            <a:avLst/>
          </a:prstGeom>
        </p:spPr>
        <p:txBody>
          <a:bodyPr vert="horz" wrap="square" lIns="0" tIns="17145" rIns="0" bIns="0" rtlCol="0">
            <a:spAutoFit/>
          </a:bodyPr>
          <a:lstStyle/>
          <a:p>
            <a:pPr>
              <a:lnSpc>
                <a:spcPct val="100000"/>
              </a:lnSpc>
              <a:spcBef>
                <a:spcPts val="10"/>
              </a:spcBef>
            </a:pPr>
            <a:endParaRPr dirty="0">
              <a:latin typeface="Times New Roman"/>
              <a:cs typeface="Times New Roman"/>
            </a:endParaRPr>
          </a:p>
          <a:p>
            <a:pPr marL="12700">
              <a:lnSpc>
                <a:spcPct val="100000"/>
              </a:lnSpc>
              <a:spcBef>
                <a:spcPts val="5"/>
              </a:spcBef>
            </a:pPr>
            <a:r>
              <a:rPr lang="en-GB" b="1" spc="20" dirty="0" smtClean="0">
                <a:solidFill>
                  <a:srgbClr val="2F5496"/>
                </a:solidFill>
                <a:cs typeface="Calibri"/>
              </a:rPr>
              <a:t>How </a:t>
            </a:r>
            <a:r>
              <a:rPr lang="en-GB" b="1" spc="20" dirty="0">
                <a:solidFill>
                  <a:srgbClr val="2F5496"/>
                </a:solidFill>
                <a:cs typeface="Calibri"/>
              </a:rPr>
              <a:t>do we prevent pressure ulcers</a:t>
            </a:r>
            <a:r>
              <a:rPr lang="en-GB" b="1" spc="20" dirty="0" smtClean="0">
                <a:solidFill>
                  <a:srgbClr val="2F5496"/>
                </a:solidFill>
                <a:cs typeface="Calibri"/>
              </a:rPr>
              <a:t>? (cont.)</a:t>
            </a:r>
          </a:p>
          <a:p>
            <a:pPr marL="12700">
              <a:lnSpc>
                <a:spcPct val="100000"/>
              </a:lnSpc>
              <a:spcBef>
                <a:spcPts val="5"/>
              </a:spcBef>
            </a:pPr>
            <a:endParaRPr lang="en-GB" b="1" spc="20" dirty="0">
              <a:solidFill>
                <a:srgbClr val="2F5496"/>
              </a:solidFill>
              <a:latin typeface="Calibri"/>
              <a:cs typeface="Calibri"/>
            </a:endParaRPr>
          </a:p>
          <a:p>
            <a:pPr marL="12700">
              <a:lnSpc>
                <a:spcPct val="100000"/>
              </a:lnSpc>
              <a:spcBef>
                <a:spcPts val="5"/>
              </a:spcBef>
            </a:pPr>
            <a:r>
              <a:rPr lang="en-GB" spc="20" dirty="0" smtClean="0">
                <a:solidFill>
                  <a:srgbClr val="2F5496"/>
                </a:solidFill>
                <a:cs typeface="Calibri"/>
              </a:rPr>
              <a:t>Rubbing </a:t>
            </a:r>
            <a:r>
              <a:rPr lang="en-GB" spc="20" dirty="0">
                <a:solidFill>
                  <a:srgbClr val="2F5496"/>
                </a:solidFill>
                <a:cs typeface="Calibri"/>
              </a:rPr>
              <a:t>the skin can cause further damage to the tissues, breaking superficial blood vessels and causing further distortion to the tissues.</a:t>
            </a:r>
          </a:p>
          <a:p>
            <a:pPr marL="12700">
              <a:lnSpc>
                <a:spcPct val="100000"/>
              </a:lnSpc>
              <a:spcBef>
                <a:spcPts val="5"/>
              </a:spcBef>
            </a:pPr>
            <a:endParaRPr lang="en-GB" spc="20" dirty="0">
              <a:solidFill>
                <a:srgbClr val="2F5496"/>
              </a:solidFill>
              <a:cs typeface="Calibri"/>
            </a:endParaRPr>
          </a:p>
          <a:p>
            <a:pPr marL="12700">
              <a:lnSpc>
                <a:spcPct val="100000"/>
              </a:lnSpc>
              <a:spcBef>
                <a:spcPts val="5"/>
              </a:spcBef>
            </a:pPr>
            <a:r>
              <a:rPr lang="en-GB" spc="20" dirty="0">
                <a:solidFill>
                  <a:srgbClr val="2F5496"/>
                </a:solidFill>
                <a:cs typeface="Calibri"/>
              </a:rPr>
              <a:t>Water-filled gloves provide inconsistent pressure reduction and there is no guidance on how much water to put in. There needs to be enough to support the foot but not too much or it increases pressure. It is incredibly difficult to keep the gloves under the heel. The water-filled glove can easily be burst exposing the patient to increased risk of moisture damage</a:t>
            </a:r>
            <a:r>
              <a:rPr lang="en-GB" spc="20" dirty="0" smtClean="0">
                <a:solidFill>
                  <a:srgbClr val="2F5496"/>
                </a:solidFill>
                <a:cs typeface="Calibri"/>
              </a:rPr>
              <a:t>.</a:t>
            </a:r>
          </a:p>
          <a:p>
            <a:pPr marL="12700">
              <a:lnSpc>
                <a:spcPct val="100000"/>
              </a:lnSpc>
              <a:spcBef>
                <a:spcPts val="5"/>
              </a:spcBef>
            </a:pPr>
            <a:endParaRPr lang="en-GB" spc="20" dirty="0">
              <a:solidFill>
                <a:srgbClr val="2F5496"/>
              </a:solidFill>
              <a:latin typeface="Calibri"/>
              <a:cs typeface="Calibri"/>
            </a:endParaRPr>
          </a:p>
          <a:p>
            <a:pPr marL="12700">
              <a:lnSpc>
                <a:spcPct val="100000"/>
              </a:lnSpc>
              <a:spcBef>
                <a:spcPts val="5"/>
              </a:spcBef>
            </a:pPr>
            <a:r>
              <a:rPr lang="en-GB" b="1" spc="20" dirty="0" err="1">
                <a:solidFill>
                  <a:srgbClr val="2F5496"/>
                </a:solidFill>
                <a:cs typeface="Calibri"/>
              </a:rPr>
              <a:t>aSSKINg</a:t>
            </a:r>
            <a:r>
              <a:rPr lang="en-GB" b="1" spc="20" dirty="0">
                <a:solidFill>
                  <a:srgbClr val="2F5496"/>
                </a:solidFill>
                <a:cs typeface="Calibri"/>
              </a:rPr>
              <a:t> </a:t>
            </a:r>
            <a:r>
              <a:rPr lang="en-GB" b="1" spc="20" dirty="0" smtClean="0">
                <a:solidFill>
                  <a:srgbClr val="2F5496"/>
                </a:solidFill>
                <a:cs typeface="Calibri"/>
              </a:rPr>
              <a:t>framework</a:t>
            </a:r>
          </a:p>
          <a:p>
            <a:pPr marL="12700">
              <a:lnSpc>
                <a:spcPct val="100000"/>
              </a:lnSpc>
              <a:spcBef>
                <a:spcPts val="5"/>
              </a:spcBef>
            </a:pPr>
            <a:endParaRPr lang="en-GB" spc="20" dirty="0">
              <a:solidFill>
                <a:srgbClr val="2F5496"/>
              </a:solidFill>
              <a:latin typeface="Calibri"/>
              <a:cs typeface="Calibri"/>
            </a:endParaRPr>
          </a:p>
          <a:p>
            <a:pPr marL="12700">
              <a:lnSpc>
                <a:spcPct val="100000"/>
              </a:lnSpc>
              <a:spcBef>
                <a:spcPts val="5"/>
              </a:spcBef>
            </a:pPr>
            <a:r>
              <a:rPr lang="en-GB" spc="20" dirty="0">
                <a:solidFill>
                  <a:srgbClr val="2F5496"/>
                </a:solidFill>
                <a:cs typeface="Calibri"/>
              </a:rPr>
              <a:t>Pressure areas should be cared for using the </a:t>
            </a:r>
            <a:r>
              <a:rPr lang="en-GB" spc="20" dirty="0" err="1">
                <a:solidFill>
                  <a:srgbClr val="2F5496"/>
                </a:solidFill>
                <a:cs typeface="Calibri"/>
              </a:rPr>
              <a:t>aSSKINg</a:t>
            </a:r>
            <a:r>
              <a:rPr lang="en-GB" spc="20" dirty="0">
                <a:solidFill>
                  <a:srgbClr val="2F5496"/>
                </a:solidFill>
                <a:cs typeface="Calibri"/>
              </a:rPr>
              <a:t> framework, which stands for:</a:t>
            </a:r>
          </a:p>
          <a:p>
            <a:pPr marL="12700">
              <a:lnSpc>
                <a:spcPct val="100000"/>
              </a:lnSpc>
              <a:spcBef>
                <a:spcPts val="5"/>
              </a:spcBef>
            </a:pPr>
            <a:endParaRPr lang="en-GB" spc="20" dirty="0">
              <a:solidFill>
                <a:srgbClr val="2F5496"/>
              </a:solidFill>
              <a:cs typeface="Calibri"/>
            </a:endParaRPr>
          </a:p>
          <a:p>
            <a:pPr marL="12700">
              <a:lnSpc>
                <a:spcPct val="100000"/>
              </a:lnSpc>
              <a:spcBef>
                <a:spcPts val="5"/>
              </a:spcBef>
            </a:pPr>
            <a:r>
              <a:rPr lang="en-GB" spc="20" dirty="0">
                <a:solidFill>
                  <a:srgbClr val="2F5496"/>
                </a:solidFill>
                <a:cs typeface="Calibri"/>
              </a:rPr>
              <a:t>a-Assessment of risk</a:t>
            </a:r>
          </a:p>
          <a:p>
            <a:pPr marL="12700">
              <a:lnSpc>
                <a:spcPct val="100000"/>
              </a:lnSpc>
              <a:spcBef>
                <a:spcPts val="5"/>
              </a:spcBef>
            </a:pPr>
            <a:r>
              <a:rPr lang="en-GB" spc="20" dirty="0">
                <a:solidFill>
                  <a:srgbClr val="2F5496"/>
                </a:solidFill>
                <a:cs typeface="Calibri"/>
              </a:rPr>
              <a:t>S-Skin inspection and care</a:t>
            </a:r>
          </a:p>
          <a:p>
            <a:pPr marL="12700">
              <a:lnSpc>
                <a:spcPct val="100000"/>
              </a:lnSpc>
              <a:spcBef>
                <a:spcPts val="5"/>
              </a:spcBef>
            </a:pPr>
            <a:r>
              <a:rPr lang="en-GB" spc="20" dirty="0">
                <a:solidFill>
                  <a:srgbClr val="2F5496"/>
                </a:solidFill>
                <a:cs typeface="Calibri"/>
              </a:rPr>
              <a:t>S-Support surface selection and use</a:t>
            </a:r>
          </a:p>
          <a:p>
            <a:pPr marL="12700">
              <a:lnSpc>
                <a:spcPct val="100000"/>
              </a:lnSpc>
              <a:spcBef>
                <a:spcPts val="5"/>
              </a:spcBef>
            </a:pPr>
            <a:r>
              <a:rPr lang="en-GB" spc="20" dirty="0">
                <a:solidFill>
                  <a:srgbClr val="2F5496"/>
                </a:solidFill>
                <a:cs typeface="Calibri"/>
              </a:rPr>
              <a:t>K-Keep your patient moving</a:t>
            </a:r>
          </a:p>
          <a:p>
            <a:pPr marL="12700">
              <a:lnSpc>
                <a:spcPct val="100000"/>
              </a:lnSpc>
              <a:spcBef>
                <a:spcPts val="5"/>
              </a:spcBef>
            </a:pPr>
            <a:r>
              <a:rPr lang="en-GB" spc="20" dirty="0">
                <a:solidFill>
                  <a:srgbClr val="2F5496"/>
                </a:solidFill>
                <a:cs typeface="Calibri"/>
              </a:rPr>
              <a:t>I-Incontinence and moisture care</a:t>
            </a:r>
          </a:p>
          <a:p>
            <a:pPr marL="12700">
              <a:lnSpc>
                <a:spcPct val="100000"/>
              </a:lnSpc>
              <a:spcBef>
                <a:spcPts val="5"/>
              </a:spcBef>
            </a:pPr>
            <a:r>
              <a:rPr lang="en-GB" spc="20" dirty="0">
                <a:solidFill>
                  <a:srgbClr val="2F5496"/>
                </a:solidFill>
                <a:cs typeface="Calibri"/>
              </a:rPr>
              <a:t>N-Nutrition and hydration management</a:t>
            </a:r>
          </a:p>
          <a:p>
            <a:pPr marL="12700">
              <a:lnSpc>
                <a:spcPct val="100000"/>
              </a:lnSpc>
              <a:spcBef>
                <a:spcPts val="5"/>
              </a:spcBef>
            </a:pPr>
            <a:r>
              <a:rPr lang="en-GB" spc="20" dirty="0">
                <a:solidFill>
                  <a:srgbClr val="2F5496"/>
                </a:solidFill>
                <a:cs typeface="Calibri"/>
              </a:rPr>
              <a:t>g-Giving information</a:t>
            </a:r>
          </a:p>
        </p:txBody>
      </p:sp>
      <p:pic>
        <p:nvPicPr>
          <p:cNvPr id="5122" name="Picture 2" descr="https://portal.e-lfh.org.uk/ContentServer/content/WND_01_007/course/en/assets/6672b3bb7d80c969b53a26d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38846" y="3281362"/>
            <a:ext cx="4156075" cy="385718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68252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GENSWF_ADVANCE_TIME" val="10.022"/>
  <p:tag name="ISPRING_CUSTOM_TIMING_USED" val="1"/>
  <p:tag name="ISPRING_SLIDE_ID_2" val="{279B9A9A-D9B0-44D7-ADBA-CE805C082A99}"/>
</p:tagLst>
</file>

<file path=ppt/tags/tag10.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3.677"/>
  <p:tag name="ISPRING_SLIDE_ID_2" val="{F4045B29-6AE9-49C4-8029-411D26C77D42}"/>
</p:tagLst>
</file>

<file path=ppt/tags/tag11.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3.677"/>
  <p:tag name="ISPRING_SLIDE_ID_2" val="{F4045B29-6AE9-49C4-8029-411D26C77D42}"/>
</p:tagLst>
</file>

<file path=ppt/tags/tag12.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3.677"/>
  <p:tag name="ISPRING_SLIDE_ID_2" val="{F4045B29-6AE9-49C4-8029-411D26C77D42}"/>
</p:tagLst>
</file>

<file path=ppt/tags/tag13.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3.677"/>
  <p:tag name="ISPRING_SLIDE_ID_2" val="{F4045B29-6AE9-49C4-8029-411D26C77D42}"/>
</p:tagLst>
</file>

<file path=ppt/tags/tag14.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3.677"/>
  <p:tag name="ISPRING_SLIDE_ID_2" val="{F4045B29-6AE9-49C4-8029-411D26C77D42}"/>
</p:tagLst>
</file>

<file path=ppt/tags/tag15.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3.677"/>
  <p:tag name="ISPRING_SLIDE_ID_2" val="{F4045B29-6AE9-49C4-8029-411D26C77D42}"/>
</p:tagLst>
</file>

<file path=ppt/tags/tag16.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3.677"/>
  <p:tag name="ISPRING_SLIDE_ID_2" val="{F4045B29-6AE9-49C4-8029-411D26C77D42}"/>
</p:tagLst>
</file>

<file path=ppt/tags/tag17.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3.677"/>
  <p:tag name="ISPRING_SLIDE_ID_2" val="{F4045B29-6AE9-49C4-8029-411D26C77D42}"/>
</p:tagLst>
</file>

<file path=ppt/tags/tag18.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3.677"/>
  <p:tag name="ISPRING_SLIDE_ID_2" val="{F4045B29-6AE9-49C4-8029-411D26C77D42}"/>
</p:tagLst>
</file>

<file path=ppt/tags/tag19.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3.677"/>
  <p:tag name="ISPRING_SLIDE_ID_2" val="{F4045B29-6AE9-49C4-8029-411D26C77D42}"/>
</p:tagLst>
</file>

<file path=ppt/tags/tag2.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8373E404-572D-4FFD-9E20-F91B8778815A}"/>
  <p:tag name="GENSWF_ADVANCE_TIME" val="88.514"/>
  <p:tag name="TIMING" val="|0.001|0.001|1.688"/>
</p:tagLst>
</file>

<file path=ppt/tags/tag20.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3.677"/>
  <p:tag name="ISPRING_SLIDE_ID_2" val="{F4045B29-6AE9-49C4-8029-411D26C77D42}"/>
</p:tagLst>
</file>

<file path=ppt/tags/tag21.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01.303"/>
  <p:tag name="ISPRING_SLIDE_ID_2" val="{41C70B91-28A3-4F95-B67A-523EA388CC04}"/>
</p:tagLst>
</file>

<file path=ppt/tags/tag22.xml><?xml version="1.0" encoding="utf-8"?>
<p:tagLst xmlns:a="http://schemas.openxmlformats.org/drawingml/2006/main" xmlns:r="http://schemas.openxmlformats.org/officeDocument/2006/relationships" xmlns:p="http://schemas.openxmlformats.org/presentationml/2006/main">
  <p:tag name="GENSWF_ADVANCE_TIME" val="5.000"/>
  <p:tag name="ISPRING_CUSTOM_TIMING_USED" val="1"/>
  <p:tag name="ISPRING_SLIDE_ID_2" val="{61BCF852-3E8D-43E3-A0C9-E2307A6EFB32}"/>
</p:tagLst>
</file>

<file path=ppt/tags/tag3.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GENSWF_ADVANCE_TIME" val="89.705"/>
  <p:tag name="ISPRING_SLIDE_ID_2" val="{002FB468-4D9D-4B5B-A033-13DFD3307CFD}"/>
</p:tagLst>
</file>

<file path=ppt/tags/tag4.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3.677"/>
  <p:tag name="ISPRING_SLIDE_ID_2" val="{F4045B29-6AE9-49C4-8029-411D26C77D42}"/>
</p:tagLst>
</file>

<file path=ppt/tags/tag5.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3.677"/>
  <p:tag name="ISPRING_SLIDE_ID_2" val="{F4045B29-6AE9-49C4-8029-411D26C77D42}"/>
</p:tagLst>
</file>

<file path=ppt/tags/tag6.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3.677"/>
  <p:tag name="ISPRING_SLIDE_ID_2" val="{F4045B29-6AE9-49C4-8029-411D26C77D42}"/>
</p:tagLst>
</file>

<file path=ppt/tags/tag7.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3.677"/>
  <p:tag name="ISPRING_SLIDE_ID_2" val="{F4045B29-6AE9-49C4-8029-411D26C77D42}"/>
</p:tagLst>
</file>

<file path=ppt/tags/tag8.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3.677"/>
  <p:tag name="ISPRING_SLIDE_ID_2" val="{F4045B29-6AE9-49C4-8029-411D26C77D42}"/>
</p:tagLst>
</file>

<file path=ppt/tags/tag9.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3.677"/>
  <p:tag name="ISPRING_SLIDE_ID_2" val="{F4045B29-6AE9-49C4-8029-411D26C77D4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317</TotalTime>
  <Words>3861</Words>
  <Application>Microsoft Office PowerPoint</Application>
  <PresentationFormat>Widescreen</PresentationFormat>
  <Paragraphs>351</Paragraphs>
  <Slides>22</Slides>
  <Notes>22</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Calibri</vt:lpstr>
      <vt:lpstr>Calibri Light</vt:lpstr>
      <vt:lpstr>Courier New</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Joanna Osborne</dc:creator>
  <cp:lastModifiedBy>Joanna Osborne</cp:lastModifiedBy>
  <cp:revision>41</cp:revision>
  <dcterms:created xsi:type="dcterms:W3CDTF">2024-07-16T13:12:44Z</dcterms:created>
  <dcterms:modified xsi:type="dcterms:W3CDTF">2025-03-03T11:52:54Z</dcterms:modified>
</cp:coreProperties>
</file>