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9" r:id="rId3"/>
    <p:sldId id="257" r:id="rId4"/>
    <p:sldId id="258" r:id="rId5"/>
    <p:sldId id="259" r:id="rId6"/>
    <p:sldId id="260" r:id="rId7"/>
    <p:sldId id="265" r:id="rId8"/>
    <p:sldId id="262" r:id="rId9"/>
    <p:sldId id="263" r:id="rId10"/>
    <p:sldId id="264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3906A8-7B6E-4045-A308-EF5B37FF6F02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AB07B8-703C-44F5-9645-8F3F1543608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B07B8-703C-44F5-9645-8F3F1543608D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FFB63-E59C-4760-A2C0-670416417C50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9A2B0-845E-4BA6-98B4-CF702CEE75F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overnment/.../managing-healthcare-fire-safety" TargetMode="External"/><Relationship Id="rId2" Type="http://schemas.openxmlformats.org/officeDocument/2006/relationships/hyperlink" Target="http://www.firesafe.org.uk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1470025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2852936"/>
            <a:ext cx="6400800" cy="1752600"/>
          </a:xfrm>
        </p:spPr>
        <p:txBody>
          <a:bodyPr>
            <a:normAutofit/>
          </a:bodyPr>
          <a:lstStyle/>
          <a:p>
            <a:r>
              <a:rPr lang="en-GB" sz="4800" dirty="0" smtClean="0">
                <a:solidFill>
                  <a:srgbClr val="FF0000"/>
                </a:solidFill>
              </a:rPr>
              <a:t>Fire Safety</a:t>
            </a:r>
            <a:endParaRPr lang="en-GB" sz="4800" dirty="0">
              <a:solidFill>
                <a:srgbClr val="FF0000"/>
              </a:solidFill>
            </a:endParaRPr>
          </a:p>
        </p:txBody>
      </p:sp>
      <p:pic>
        <p:nvPicPr>
          <p:cNvPr id="1029" name="Picture 5" descr="C:\Users\susan.murfet\AppData\Local\Microsoft\Windows\Temporary Internet Files\Content.IE5\OO3Z9E9J\MC90028733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3933056"/>
            <a:ext cx="1525509" cy="1792586"/>
          </a:xfrm>
          <a:prstGeom prst="rect">
            <a:avLst/>
          </a:prstGeom>
          <a:noFill/>
        </p:spPr>
      </p:pic>
      <p:pic>
        <p:nvPicPr>
          <p:cNvPr id="8" name="MS900069738[1].wav">
            <a:hlinkClick r:id="" action="ppaction://media"/>
          </p:cNvPr>
          <p:cNvPicPr>
            <a:picLocks noRot="1" noChangeAspect="1"/>
          </p:cNvPicPr>
          <p:nvPr>
            <a:wavAudioFile r:embed="rId1" name="MS900069738[1].wav"/>
          </p:nvPr>
        </p:nvPicPr>
        <p:blipFill>
          <a:blip r:embed="rId4" cstate="print"/>
          <a:stretch>
            <a:fillRect/>
          </a:stretch>
        </p:blipFill>
        <p:spPr>
          <a:xfrm>
            <a:off x="395536" y="6309320"/>
            <a:ext cx="304800" cy="304800"/>
          </a:xfrm>
          <a:prstGeom prst="rect">
            <a:avLst/>
          </a:prstGeom>
        </p:spPr>
      </p:pic>
      <p:pic>
        <p:nvPicPr>
          <p:cNvPr id="1026" name="Picture 2" descr="C:\Users\susan.murfet\AppData\Local\Microsoft\Windows\Temporary Internet Files\Content.Outlook\RUPDOA60\TotalAssistTraining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11760" y="908720"/>
            <a:ext cx="4176464" cy="1080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40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IN THE EVENT OF A FIRE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Raise the alarm</a:t>
            </a:r>
          </a:p>
          <a:p>
            <a:r>
              <a:rPr lang="en-GB" dirty="0" smtClean="0"/>
              <a:t>Extinguish the fire if you are able to do so and without putting yourself at risk</a:t>
            </a:r>
          </a:p>
          <a:p>
            <a:r>
              <a:rPr lang="en-GB" dirty="0" smtClean="0"/>
              <a:t>Follow the emergency plan for the area that you are working in</a:t>
            </a:r>
          </a:p>
          <a:p>
            <a:r>
              <a:rPr lang="en-GB" dirty="0" smtClean="0"/>
              <a:t>It is your responsibility to ask if you are unsure of procedures- don’t leave it until the alarm rings!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Need to know more?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www.</a:t>
            </a:r>
            <a:r>
              <a:rPr lang="en-GB" b="1" dirty="0" smtClean="0">
                <a:hlinkClick r:id="rId2"/>
              </a:rPr>
              <a:t>firesafe</a:t>
            </a:r>
            <a:r>
              <a:rPr lang="en-GB" dirty="0" smtClean="0">
                <a:hlinkClick r:id="rId2"/>
              </a:rPr>
              <a:t>.org.uk</a:t>
            </a:r>
            <a:endParaRPr lang="en-GB" dirty="0" smtClean="0"/>
          </a:p>
          <a:p>
            <a:r>
              <a:rPr lang="en-GB" dirty="0" smtClean="0">
                <a:hlinkClick r:id="rId3"/>
              </a:rPr>
              <a:t>https://www.gov.uk/government/.../managing-healthcare-</a:t>
            </a:r>
            <a:r>
              <a:rPr lang="en-GB" b="1" dirty="0" smtClean="0">
                <a:hlinkClick r:id="rId3"/>
              </a:rPr>
              <a:t>fire</a:t>
            </a:r>
            <a:r>
              <a:rPr lang="en-GB" dirty="0" smtClean="0">
                <a:hlinkClick r:id="rId3"/>
              </a:rPr>
              <a:t>-</a:t>
            </a:r>
            <a:r>
              <a:rPr lang="en-GB" b="1" dirty="0" smtClean="0">
                <a:hlinkClick r:id="rId3"/>
              </a:rPr>
              <a:t>safety</a:t>
            </a:r>
            <a:endParaRPr lang="en-GB" b="1" dirty="0" smtClean="0"/>
          </a:p>
          <a:p>
            <a:r>
              <a:rPr lang="en-GB" dirty="0" smtClean="0"/>
              <a:t>ww.uhs.</a:t>
            </a:r>
            <a:r>
              <a:rPr lang="en-GB" b="1" dirty="0" smtClean="0"/>
              <a:t>nhs</a:t>
            </a:r>
            <a:r>
              <a:rPr lang="en-GB" dirty="0" smtClean="0"/>
              <a:t>.uk/Media/</a:t>
            </a:r>
            <a:r>
              <a:rPr lang="en-GB" dirty="0" err="1" smtClean="0"/>
              <a:t>suhtideal</a:t>
            </a:r>
            <a:r>
              <a:rPr lang="en-GB" dirty="0" smtClean="0"/>
              <a:t>/.../</a:t>
            </a:r>
            <a:r>
              <a:rPr lang="en-GB" b="1" dirty="0" err="1" smtClean="0"/>
              <a:t>FireSafety</a:t>
            </a:r>
            <a:r>
              <a:rPr lang="en-GB" smtClean="0"/>
              <a:t>/</a:t>
            </a:r>
            <a:r>
              <a:rPr lang="en-GB" b="1" smtClean="0"/>
              <a:t>FireSafety</a:t>
            </a:r>
            <a:r>
              <a:rPr lang="en-GB" smtClean="0"/>
              <a:t>Legislation.pdf</a:t>
            </a:r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Learning Objectives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47248" cy="4525963"/>
          </a:xfrm>
        </p:spPr>
        <p:txBody>
          <a:bodyPr/>
          <a:lstStyle/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By the end of this module you will be able to:</a:t>
            </a:r>
          </a:p>
          <a:p>
            <a:pPr>
              <a:buNone/>
            </a:pPr>
            <a:endParaRPr lang="en-GB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r>
              <a:rPr lang="en-GB" dirty="0" smtClean="0"/>
              <a:t>List the 3 things needed to start a fire</a:t>
            </a:r>
          </a:p>
          <a:p>
            <a:pPr marL="514350" indent="-514350">
              <a:buAutoNum type="arabicPeriod"/>
            </a:pPr>
            <a:r>
              <a:rPr lang="en-GB" dirty="0" smtClean="0"/>
              <a:t>Describe the 3 causes of death in a fire</a:t>
            </a:r>
          </a:p>
          <a:p>
            <a:pPr marL="514350" indent="-514350">
              <a:buAutoNum type="arabicPeriod"/>
            </a:pPr>
            <a:r>
              <a:rPr lang="en-GB" dirty="0" smtClean="0"/>
              <a:t>Name the most common causes of fire</a:t>
            </a:r>
          </a:p>
          <a:p>
            <a:pPr marL="514350" indent="-514350">
              <a:buAutoNum type="arabicPeriod"/>
            </a:pPr>
            <a:r>
              <a:rPr lang="en-GB" dirty="0" smtClean="0"/>
              <a:t>Understand why risk assessments are necessary</a:t>
            </a:r>
          </a:p>
          <a:p>
            <a:pPr marL="514350" indent="-514350">
              <a:buAutoNum type="arabicPeriod"/>
            </a:pPr>
            <a:r>
              <a:rPr lang="en-GB" dirty="0" smtClean="0"/>
              <a:t>Identify the different class of fires</a:t>
            </a:r>
          </a:p>
          <a:p>
            <a:pPr marL="514350" indent="-514350">
              <a:buAutoNum type="arabicPeriod"/>
            </a:pPr>
            <a:r>
              <a:rPr lang="en-GB" dirty="0" smtClean="0"/>
              <a:t>Pass the test!</a:t>
            </a:r>
          </a:p>
          <a:p>
            <a:pPr marL="514350" indent="-514350">
              <a:buAutoNum type="arabicPeriod"/>
            </a:pPr>
            <a:endParaRPr lang="en-GB" dirty="0" smtClean="0"/>
          </a:p>
          <a:p>
            <a:pPr marL="514350" indent="-514350">
              <a:buAutoNum type="arabicPeriod"/>
            </a:pPr>
            <a:endParaRPr lang="en-GB" dirty="0" smtClean="0"/>
          </a:p>
          <a:p>
            <a:pPr marL="514350" indent="-514350">
              <a:buAutoNum type="arabicPeriod"/>
            </a:pPr>
            <a:endParaRPr lang="en-GB" dirty="0" smtClean="0"/>
          </a:p>
          <a:p>
            <a:pPr marL="514350" indent="-514350">
              <a:buAutoNum type="arabicPeriod"/>
            </a:pPr>
            <a:endParaRPr lang="en-GB" dirty="0" smtClean="0"/>
          </a:p>
          <a:p>
            <a:pPr marL="514350" indent="-514350">
              <a:buAutoNum type="arabicPeriod"/>
            </a:pPr>
            <a:endParaRPr lang="en-GB" dirty="0" smtClean="0"/>
          </a:p>
          <a:p>
            <a:pPr marL="514350" indent="-514350">
              <a:buAutoNum type="arabicPeriod"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INSTRUCTIONS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GB" dirty="0" smtClean="0"/>
              <a:t>Go through the slides</a:t>
            </a:r>
          </a:p>
          <a:p>
            <a:pPr marL="514350" indent="-514350"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2. </a:t>
            </a:r>
            <a:r>
              <a:rPr lang="en-GB" smtClean="0"/>
              <a:t>Pay particular </a:t>
            </a:r>
            <a:r>
              <a:rPr lang="en-GB" dirty="0" smtClean="0"/>
              <a:t>attention to...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3.  Take the test</a:t>
            </a:r>
            <a:endParaRPr lang="en-GB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5796136" y="2276872"/>
            <a:ext cx="1440160" cy="576064"/>
          </a:xfrm>
          <a:prstGeom prst="wedgeRoundRectCallout">
            <a:avLst>
              <a:gd name="adj1" fmla="val -38885"/>
              <a:gd name="adj2" fmla="val 10029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Key Learning Point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RISK ASSESSMENT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536" y="1340768"/>
            <a:ext cx="4038600" cy="4824536"/>
          </a:xfrm>
          <a:ln>
            <a:solidFill>
              <a:schemeClr val="accent1">
                <a:alpha val="96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sz="2600" dirty="0" smtClean="0"/>
              <a:t>It is a legal requirement for </a:t>
            </a:r>
            <a:r>
              <a:rPr lang="en-GB" sz="2600" dirty="0" smtClean="0">
                <a:solidFill>
                  <a:srgbClr val="FF0000"/>
                </a:solidFill>
              </a:rPr>
              <a:t>ALL </a:t>
            </a:r>
            <a:r>
              <a:rPr lang="en-GB" sz="2600" dirty="0" smtClean="0"/>
              <a:t>organisations to:</a:t>
            </a:r>
          </a:p>
          <a:p>
            <a:pPr>
              <a:buNone/>
            </a:pPr>
            <a:endParaRPr lang="en-GB" dirty="0" smtClean="0"/>
          </a:p>
          <a:p>
            <a:pPr>
              <a:buFont typeface="Wingdings" pitchFamily="2" charset="2"/>
              <a:buChar char="ü"/>
            </a:pPr>
            <a:r>
              <a:rPr lang="en-GB" dirty="0" smtClean="0"/>
              <a:t> carryout a risk assessment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/>
              <a:t>Implement emergency procedures to be taken in the event of a fire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/>
              <a:t>The larger the organisation the more complex the arrangements will be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40768"/>
            <a:ext cx="4038600" cy="4896544"/>
          </a:xfrm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GB" sz="2600" dirty="0" smtClean="0"/>
              <a:t>The organisation must tell you what their local arrangements are: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/>
              <a:t>How to activate the fire alarm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/>
              <a:t>Where fire alarms are situated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/>
              <a:t>What are the escape routes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/>
              <a:t>What to do to evacuate walking patients, patients confined to bed and members of the public</a:t>
            </a:r>
            <a:endParaRPr lang="en-GB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2987824" y="2060848"/>
            <a:ext cx="1440160" cy="576064"/>
          </a:xfrm>
          <a:prstGeom prst="wedgeRoundRectCallout">
            <a:avLst>
              <a:gd name="adj1" fmla="val -38885"/>
              <a:gd name="adj2" fmla="val 10029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Key Learning Point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CONSEQUENCES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Fires can lead to </a:t>
            </a:r>
            <a:r>
              <a:rPr lang="en-GB" dirty="0" smtClean="0">
                <a:solidFill>
                  <a:srgbClr val="FF0000"/>
                </a:solidFill>
              </a:rPr>
              <a:t>DEATH- </a:t>
            </a:r>
            <a:r>
              <a:rPr lang="en-GB" dirty="0" smtClean="0"/>
              <a:t>Deaths  can be caused by:</a:t>
            </a:r>
          </a:p>
          <a:p>
            <a:r>
              <a:rPr lang="en-GB" dirty="0" smtClean="0"/>
              <a:t>Being overcome by the inhalation of smoke or gas</a:t>
            </a:r>
          </a:p>
          <a:p>
            <a:r>
              <a:rPr lang="en-GB" dirty="0" smtClean="0"/>
              <a:t>Burns</a:t>
            </a:r>
          </a:p>
          <a:p>
            <a:r>
              <a:rPr lang="en-GB" dirty="0" smtClean="0"/>
              <a:t>Being overcome by inhalation of smoke or gas and burns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4" name="Rounded Rectangular Callout 3"/>
          <p:cNvSpPr/>
          <p:nvPr/>
        </p:nvSpPr>
        <p:spPr>
          <a:xfrm>
            <a:off x="7092280" y="5589240"/>
            <a:ext cx="1440160" cy="576064"/>
          </a:xfrm>
          <a:prstGeom prst="wedgeRoundRectCallout">
            <a:avLst>
              <a:gd name="adj1" fmla="val -38885"/>
              <a:gd name="adj2" fmla="val 10029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Key Learning Point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COMMON CAUSES OF FIRE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8680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400" dirty="0" smtClean="0"/>
              <a:t>Fires need three things to start:</a:t>
            </a:r>
          </a:p>
          <a:p>
            <a:pPr>
              <a:buNone/>
            </a:pPr>
            <a:endParaRPr lang="en-GB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GB" sz="2400" dirty="0"/>
              <a:t>1</a:t>
            </a:r>
            <a:r>
              <a:rPr lang="en-GB" sz="2400" dirty="0" smtClean="0"/>
              <a:t> – a source of ignition (heat)</a:t>
            </a:r>
          </a:p>
          <a:p>
            <a:pPr>
              <a:buNone/>
            </a:pPr>
            <a:endParaRPr lang="en-GB" sz="2400" dirty="0" smtClean="0"/>
          </a:p>
          <a:p>
            <a:pPr>
              <a:buNone/>
            </a:pPr>
            <a:r>
              <a:rPr lang="en-GB" sz="2400" dirty="0" smtClean="0"/>
              <a:t>2- a source of fuel (something that burns)</a:t>
            </a:r>
          </a:p>
          <a:p>
            <a:pPr>
              <a:buNone/>
            </a:pPr>
            <a:endParaRPr lang="en-GB" sz="2400" dirty="0" smtClean="0"/>
          </a:p>
          <a:p>
            <a:pPr>
              <a:buNone/>
            </a:pPr>
            <a:r>
              <a:rPr lang="en-GB" sz="2400" dirty="0" smtClean="0"/>
              <a:t>3- oxygen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80112" y="1700808"/>
            <a:ext cx="3168352" cy="406265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400" dirty="0" smtClean="0">
                <a:solidFill>
                  <a:srgbClr val="0070C0"/>
                </a:solidFill>
              </a:rPr>
              <a:t>Arson</a:t>
            </a:r>
          </a:p>
          <a:p>
            <a:endParaRPr lang="en-GB" sz="2400" dirty="0" smtClean="0">
              <a:solidFill>
                <a:srgbClr val="0070C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sz="2400" dirty="0" smtClean="0">
                <a:solidFill>
                  <a:srgbClr val="0070C0"/>
                </a:solidFill>
              </a:rPr>
              <a:t>Faulty appliances and leads</a:t>
            </a:r>
          </a:p>
          <a:p>
            <a:endParaRPr lang="en-GB" sz="2400" dirty="0" smtClean="0">
              <a:solidFill>
                <a:srgbClr val="0070C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sz="2400" dirty="0" smtClean="0">
                <a:solidFill>
                  <a:srgbClr val="0070C0"/>
                </a:solidFill>
              </a:rPr>
              <a:t>The misuse of equipment</a:t>
            </a:r>
          </a:p>
          <a:p>
            <a:endParaRPr lang="en-GB" sz="2400" dirty="0" smtClean="0">
              <a:solidFill>
                <a:srgbClr val="0070C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sz="2400" dirty="0" smtClean="0">
                <a:solidFill>
                  <a:srgbClr val="0070C0"/>
                </a:solidFill>
              </a:rPr>
              <a:t>Articles being left to close to heat</a:t>
            </a:r>
          </a:p>
          <a:p>
            <a:endParaRPr lang="en-GB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3419872" y="4581128"/>
            <a:ext cx="1440160" cy="576064"/>
          </a:xfrm>
          <a:prstGeom prst="wedgeRoundRectCallout">
            <a:avLst>
              <a:gd name="adj1" fmla="val -38885"/>
              <a:gd name="adj2" fmla="val 10029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Key Learning Point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FIRE!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dirty="0" smtClean="0">
                <a:solidFill>
                  <a:srgbClr val="FF0000"/>
                </a:solidFill>
              </a:rPr>
              <a:t>Fires need three things to start:</a:t>
            </a:r>
          </a:p>
          <a:p>
            <a:pPr>
              <a:buNone/>
            </a:pPr>
            <a:endParaRPr lang="en-GB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rgbClr val="0070C0"/>
                </a:solidFill>
              </a:rPr>
              <a:t>1 – a source of ignition (heat)</a:t>
            </a:r>
          </a:p>
          <a:p>
            <a:pPr>
              <a:buNone/>
            </a:pPr>
            <a:endParaRPr lang="en-GB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rgbClr val="0070C0"/>
                </a:solidFill>
              </a:rPr>
              <a:t>2- a source of fuel (something that burns)</a:t>
            </a:r>
          </a:p>
          <a:p>
            <a:pPr>
              <a:buNone/>
            </a:pPr>
            <a:endParaRPr lang="en-GB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rgbClr val="0070C0"/>
                </a:solidFill>
              </a:rPr>
              <a:t>3- oxygen: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endParaRPr lang="en-GB" dirty="0" smtClean="0">
              <a:solidFill>
                <a:srgbClr val="0070C0"/>
              </a:solidFill>
            </a:endParaRPr>
          </a:p>
          <a:p>
            <a:r>
              <a:rPr lang="en-GB" dirty="0" smtClean="0">
                <a:solidFill>
                  <a:srgbClr val="FF0000"/>
                </a:solidFill>
              </a:rPr>
              <a:t>Arson</a:t>
            </a:r>
          </a:p>
          <a:p>
            <a:endParaRPr lang="en-GB" dirty="0" smtClean="0">
              <a:solidFill>
                <a:srgbClr val="0070C0"/>
              </a:solidFill>
            </a:endParaRPr>
          </a:p>
          <a:p>
            <a:r>
              <a:rPr lang="en-GB" dirty="0" smtClean="0">
                <a:solidFill>
                  <a:srgbClr val="FF0000"/>
                </a:solidFill>
              </a:rPr>
              <a:t>Faulty appliances and leads</a:t>
            </a:r>
          </a:p>
          <a:p>
            <a:endParaRPr lang="en-GB" dirty="0" smtClean="0">
              <a:solidFill>
                <a:srgbClr val="0070C0"/>
              </a:solidFill>
            </a:endParaRPr>
          </a:p>
          <a:p>
            <a:r>
              <a:rPr lang="en-GB" dirty="0" smtClean="0">
                <a:solidFill>
                  <a:srgbClr val="FF0000"/>
                </a:solidFill>
              </a:rPr>
              <a:t>The misuse of equipment</a:t>
            </a:r>
          </a:p>
          <a:p>
            <a:endParaRPr lang="en-GB" dirty="0" smtClean="0">
              <a:solidFill>
                <a:srgbClr val="0070C0"/>
              </a:solidFill>
            </a:endParaRPr>
          </a:p>
          <a:p>
            <a:r>
              <a:rPr lang="en-GB" dirty="0" smtClean="0">
                <a:solidFill>
                  <a:srgbClr val="FF0000"/>
                </a:solidFill>
              </a:rPr>
              <a:t>Articles being left to close to heat</a:t>
            </a:r>
          </a:p>
          <a:p>
            <a:endParaRPr lang="en-GB" dirty="0"/>
          </a:p>
        </p:txBody>
      </p:sp>
      <p:sp>
        <p:nvSpPr>
          <p:cNvPr id="5" name="Flowchart: Punched Tape 4"/>
          <p:cNvSpPr/>
          <p:nvPr/>
        </p:nvSpPr>
        <p:spPr>
          <a:xfrm>
            <a:off x="6012160" y="1556792"/>
            <a:ext cx="2664296" cy="936104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COMMON CAUSES OF FIRE</a:t>
            </a:r>
            <a:endParaRPr lang="en-GB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3131840" y="5589240"/>
            <a:ext cx="1440160" cy="576064"/>
          </a:xfrm>
          <a:prstGeom prst="wedgeRoundRectCallout">
            <a:avLst>
              <a:gd name="adj1" fmla="val -38885"/>
              <a:gd name="adj2" fmla="val 10029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Key Learning Point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TYPES OF FIRE</a:t>
            </a:r>
            <a:endParaRPr lang="en-GB" dirty="0">
              <a:solidFill>
                <a:srgbClr val="FF000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755576" y="1916832"/>
          <a:ext cx="7632848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2848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Class A</a:t>
                      </a:r>
                      <a:r>
                        <a:rPr lang="en-GB" dirty="0" smtClean="0"/>
                        <a:t> fires are ordinary materials like burning paper, wood, cardboard, plastics etc.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Class B</a:t>
                      </a:r>
                      <a:r>
                        <a:rPr lang="en-GB" dirty="0" smtClean="0"/>
                        <a:t> fires involve flammable or combustible liquids such as gasoline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Class C</a:t>
                      </a:r>
                      <a:r>
                        <a:rPr lang="en-GB" dirty="0" smtClean="0"/>
                        <a:t> fires involve energised electrical equipment, such as appliances, switches, panel boxes, power tools, hot plates and stirrers. Water is usually a dangerous extinguishing medium for class C fires because of the risk of electrical shock unless a specialised water mist extinguisher is used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Class D</a:t>
                      </a:r>
                      <a:r>
                        <a:rPr lang="en-GB" dirty="0" smtClean="0"/>
                        <a:t> fires involve combustible metals, such as magnesium, titanium, potassium and sodium These materials burn at high temperatures and will react violently with water, air, and/or other chemicals. Handle with care!!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ounded Rectangular Callout 3"/>
          <p:cNvSpPr/>
          <p:nvPr/>
        </p:nvSpPr>
        <p:spPr>
          <a:xfrm>
            <a:off x="7092280" y="692696"/>
            <a:ext cx="1440160" cy="576064"/>
          </a:xfrm>
          <a:prstGeom prst="wedgeRoundRectCallout">
            <a:avLst>
              <a:gd name="adj1" fmla="val -38885"/>
              <a:gd name="adj2" fmla="val 10029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Key Learning Point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FIRE EXTINGUISHERS</a:t>
            </a:r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5" name="Content Placeholder 4" descr="http://www.ch.cam.ac.uk/sites/ch/files/users/meg27/foam_extinguishers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20688"/>
            <a:ext cx="108012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475656" y="836712"/>
            <a:ext cx="72008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</a:t>
            </a:r>
            <a:r>
              <a:rPr lang="en-GB" dirty="0" smtClean="0">
                <a:solidFill>
                  <a:srgbClr val="FF0000"/>
                </a:solidFill>
              </a:rPr>
              <a:t>FOAM</a:t>
            </a:r>
            <a:r>
              <a:rPr lang="en-GB" dirty="0" smtClean="0"/>
              <a:t> -</a:t>
            </a:r>
            <a:r>
              <a:rPr lang="en-GB" dirty="0" smtClean="0">
                <a:solidFill>
                  <a:srgbClr val="FF0000"/>
                </a:solidFill>
              </a:rPr>
              <a:t>Red </a:t>
            </a:r>
            <a:r>
              <a:rPr lang="en-GB" dirty="0" smtClean="0"/>
              <a:t>with cream strip - </a:t>
            </a:r>
            <a:r>
              <a:rPr lang="en-GB" dirty="0"/>
              <a:t>Can be used on solids such as wood, plastics and liquids such as </a:t>
            </a:r>
            <a:r>
              <a:rPr lang="en-GB" dirty="0" smtClean="0"/>
              <a:t>petrol/paints</a:t>
            </a:r>
            <a:r>
              <a:rPr lang="en-GB" dirty="0"/>
              <a:t>. Safe to use near electrical appliances. Extinguishes by smothering liquids with film or cooling and smothering solids</a:t>
            </a:r>
            <a:r>
              <a:rPr lang="en-GB" dirty="0" smtClean="0"/>
              <a:t>.</a:t>
            </a:r>
          </a:p>
          <a:p>
            <a:endParaRPr lang="en-GB" dirty="0" smtClean="0">
              <a:solidFill>
                <a:srgbClr val="FF0000"/>
              </a:solidFill>
            </a:endParaRPr>
          </a:p>
          <a:p>
            <a:r>
              <a:rPr lang="en-GB" dirty="0" smtClean="0">
                <a:solidFill>
                  <a:srgbClr val="FF0000"/>
                </a:solidFill>
              </a:rPr>
              <a:t>CARBON DIOXIDE </a:t>
            </a:r>
            <a:r>
              <a:rPr lang="en-GB" dirty="0" smtClean="0"/>
              <a:t>-</a:t>
            </a:r>
            <a:r>
              <a:rPr lang="en-GB" dirty="0" smtClean="0">
                <a:solidFill>
                  <a:srgbClr val="FF0000"/>
                </a:solidFill>
              </a:rPr>
              <a:t>Red </a:t>
            </a:r>
            <a:r>
              <a:rPr lang="en-GB" dirty="0" smtClean="0"/>
              <a:t>with </a:t>
            </a:r>
            <a:r>
              <a:rPr lang="en-GB" b="1" dirty="0" smtClean="0"/>
              <a:t>black</a:t>
            </a:r>
            <a:r>
              <a:rPr lang="en-GB" dirty="0" smtClean="0"/>
              <a:t> strip- can be used on electrical fires and flammable liquids such as paraffin, petrol and oil. </a:t>
            </a:r>
            <a:r>
              <a:rPr lang="en-GB" dirty="0"/>
              <a:t>Extinguishes by displacing oxygen. Does not cool and not suitable for solids</a:t>
            </a:r>
            <a:r>
              <a:rPr lang="en-GB" dirty="0" smtClean="0"/>
              <a:t>.</a:t>
            </a:r>
          </a:p>
          <a:p>
            <a:r>
              <a:rPr lang="en-GB" dirty="0" smtClean="0"/>
              <a:t>NO POST-FIRE SECURITY, meaning the fire could easily reignite</a:t>
            </a:r>
          </a:p>
          <a:p>
            <a:endParaRPr lang="en-GB" dirty="0" smtClean="0">
              <a:solidFill>
                <a:srgbClr val="FF0000"/>
              </a:solidFill>
            </a:endParaRPr>
          </a:p>
          <a:p>
            <a:endParaRPr lang="en-GB" dirty="0">
              <a:solidFill>
                <a:srgbClr val="FF0000"/>
              </a:solidFill>
            </a:endParaRPr>
          </a:p>
          <a:p>
            <a:r>
              <a:rPr lang="en-GB" dirty="0" smtClean="0">
                <a:solidFill>
                  <a:srgbClr val="FF0000"/>
                </a:solidFill>
              </a:rPr>
              <a:t>WATER- Red- </a:t>
            </a:r>
            <a:r>
              <a:rPr lang="en-GB" dirty="0" smtClean="0"/>
              <a:t>Can be used on  </a:t>
            </a:r>
            <a:r>
              <a:rPr lang="en-GB" dirty="0"/>
              <a:t>Class A fires only, e.g. solids such as wood, plastics. Extinguishes by cooling. Not safe on petrol/oil fires and </a:t>
            </a:r>
            <a:r>
              <a:rPr lang="en-GB" dirty="0">
                <a:solidFill>
                  <a:srgbClr val="FF0000"/>
                </a:solidFill>
              </a:rPr>
              <a:t>not</a:t>
            </a:r>
            <a:r>
              <a:rPr lang="en-GB" dirty="0"/>
              <a:t> to be used near electrical </a:t>
            </a:r>
            <a:r>
              <a:rPr lang="en-GB" dirty="0" smtClean="0"/>
              <a:t>equipment</a:t>
            </a:r>
          </a:p>
          <a:p>
            <a:endParaRPr lang="en-GB" dirty="0" smtClean="0"/>
          </a:p>
          <a:p>
            <a:endParaRPr lang="en-GB" dirty="0" smtClean="0">
              <a:solidFill>
                <a:srgbClr val="FF0000"/>
              </a:solidFill>
            </a:endParaRPr>
          </a:p>
          <a:p>
            <a:r>
              <a:rPr lang="en-GB" dirty="0" smtClean="0">
                <a:solidFill>
                  <a:srgbClr val="FF0000"/>
                </a:solidFill>
              </a:rPr>
              <a:t>POWDER- Red </a:t>
            </a:r>
            <a:r>
              <a:rPr lang="en-GB" dirty="0" smtClean="0"/>
              <a:t>with </a:t>
            </a:r>
            <a:r>
              <a:rPr lang="en-GB" dirty="0" smtClean="0">
                <a:solidFill>
                  <a:srgbClr val="0070C0"/>
                </a:solidFill>
              </a:rPr>
              <a:t>blue</a:t>
            </a:r>
            <a:r>
              <a:rPr lang="en-GB" dirty="0" smtClean="0"/>
              <a:t> strip  -  Can </a:t>
            </a:r>
            <a:r>
              <a:rPr lang="en-GB" dirty="0"/>
              <a:t>be used on solids such as wood, </a:t>
            </a:r>
            <a:r>
              <a:rPr lang="en-GB" dirty="0" smtClean="0"/>
              <a:t>plastics, flammable liquids such </a:t>
            </a:r>
            <a:r>
              <a:rPr lang="en-GB" dirty="0"/>
              <a:t>as </a:t>
            </a:r>
            <a:r>
              <a:rPr lang="en-GB" dirty="0" smtClean="0"/>
              <a:t>petrol, paints, oil. </a:t>
            </a:r>
            <a:r>
              <a:rPr lang="en-GB" dirty="0"/>
              <a:t>Safe to use near electrical appliances. Extinguishes by smothering the flames. Does not cool very well.</a:t>
            </a:r>
          </a:p>
          <a:p>
            <a:endParaRPr lang="en-GB" dirty="0"/>
          </a:p>
          <a:p>
            <a:endParaRPr lang="en-GB" dirty="0">
              <a:solidFill>
                <a:srgbClr val="FF0000"/>
              </a:solidFill>
            </a:endParaRPr>
          </a:p>
          <a:p>
            <a:r>
              <a:rPr lang="en-GB" b="1" dirty="0"/>
              <a:t> </a:t>
            </a:r>
          </a:p>
          <a:p>
            <a:endParaRPr lang="en-GB" dirty="0"/>
          </a:p>
        </p:txBody>
      </p:sp>
      <p:pic>
        <p:nvPicPr>
          <p:cNvPr id="7" name="Picture 6" descr="http://www.ch.cam.ac.uk/sites/ch/files/users/meg27/co2_extinguishers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204864"/>
            <a:ext cx="1008112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http://www.ch.cam.ac.uk/sites/ch/files/users/meg27/water_extinguisher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3717032"/>
            <a:ext cx="936103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http://www.ch.cam.ac.uk/sites/ch/files/users/meg27/powder_extinguishers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5373216"/>
            <a:ext cx="1152128" cy="1277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ounded Rectangular Callout 8"/>
          <p:cNvSpPr/>
          <p:nvPr/>
        </p:nvSpPr>
        <p:spPr>
          <a:xfrm>
            <a:off x="7740352" y="2636912"/>
            <a:ext cx="1260648" cy="792088"/>
          </a:xfrm>
          <a:prstGeom prst="wedgeRoundRectCallout">
            <a:avLst>
              <a:gd name="adj1" fmla="val -77996"/>
              <a:gd name="adj2" fmla="val 3487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Key Learning Point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</TotalTime>
  <Words>679</Words>
  <Application>Microsoft Office PowerPoint</Application>
  <PresentationFormat>On-screen Show (4:3)</PresentationFormat>
  <Paragraphs>106</Paragraphs>
  <Slides>11</Slides>
  <Notes>1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Learning Objectives</vt:lpstr>
      <vt:lpstr>INSTRUCTIONS</vt:lpstr>
      <vt:lpstr>RISK ASSESSMENT</vt:lpstr>
      <vt:lpstr>CONSEQUENCES</vt:lpstr>
      <vt:lpstr>COMMON CAUSES OF FIRE</vt:lpstr>
      <vt:lpstr>FIRE!</vt:lpstr>
      <vt:lpstr>TYPES OF FIRE</vt:lpstr>
      <vt:lpstr>FIRE EXTINGUISHERS</vt:lpstr>
      <vt:lpstr>IN THE EVENT OF A FIRE</vt:lpstr>
      <vt:lpstr>Need to know more?</vt:lpstr>
    </vt:vector>
  </TitlesOfParts>
  <Company>TAR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susan.murfet</dc:creator>
  <cp:lastModifiedBy>saloni.khanna</cp:lastModifiedBy>
  <cp:revision>74</cp:revision>
  <dcterms:created xsi:type="dcterms:W3CDTF">2013-09-27T07:39:21Z</dcterms:created>
  <dcterms:modified xsi:type="dcterms:W3CDTF">2015-06-23T08:33:44Z</dcterms:modified>
</cp:coreProperties>
</file>