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F25F-950A-4F5E-AB09-4172AA3E27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D806E5-080C-4D88-A193-8CFF013887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F81170-8787-423B-8EF9-29E0DFB1EE79}"/>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02A72789-EDE7-4B00-B4A6-33B0EB8245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5C8203-4770-46C8-BA80-0356FA736278}"/>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271847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3760-C3E5-4F61-9A4B-77A915D02FD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1E2BD9-43B4-49B1-BC7C-E20ED59C06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A316CD-E56D-4D1A-8266-8D53F474D9FF}"/>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080CDC1E-D039-4160-BCB2-72226997FD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3A63D-53FC-4C1E-AB80-F89E0663450E}"/>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172610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BC72B-1C1B-49AB-97F3-F461D6A5E9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3CA9A0-71FC-4F03-857E-4A765478FD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C40C30-032F-4689-8C2A-3F29ACB83C73}"/>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FD0DB3A9-4105-4968-BBFB-68185E06E2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31A14E-ECA9-4AED-97AD-40F5D0AAAF49}"/>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55976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E1D3F-D73A-4914-A52D-9093E049EF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EDE35F-AC00-4126-B09B-DE33482704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01D9AB-81D8-45A6-BF40-55AE18E15AA9}"/>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C2837D5A-82E5-452C-96F4-362FE9FE61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B4602D-DD00-4BA3-AD5C-E5AE2FD5274A}"/>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242176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D776-2725-49E5-9BD0-DDDC5802E4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A89649-79A7-4B91-9554-F4A77625F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8E05AC-35A7-4830-9A00-9DFC876080E6}"/>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167B20AD-2A61-4BB0-A847-0DE5C5ADD1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F9CE37-54C1-420B-B23B-0240A5FF11C4}"/>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340635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0196-03F3-4E09-88F3-A758CD978F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01D2BF-4380-4064-A2E6-96B3786A7A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FE7016-6B73-48A1-A109-0116101DC3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C284A0-384D-44F4-8809-48EFCF899FA2}"/>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6" name="Footer Placeholder 5">
            <a:extLst>
              <a:ext uri="{FF2B5EF4-FFF2-40B4-BE49-F238E27FC236}">
                <a16:creationId xmlns:a16="http://schemas.microsoft.com/office/drawing/2014/main" id="{7A58218B-ED20-40A3-A025-7EB16366C2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9FFAA6-7160-4CBE-AEE2-4B832DBD3159}"/>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398251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90793-436B-42C7-A0E9-A26C57CFB8F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120205-AD5B-4749-9915-A5F32E3F83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F5BCDE-9FC7-41FA-B60D-3A4E323267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FEA742-9E21-4A61-A382-4FD277790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01F460-5B8A-4D37-860F-3AC452A8EC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91F1B97-F228-4A1A-9E32-84CC0179D0CB}"/>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8" name="Footer Placeholder 7">
            <a:extLst>
              <a:ext uri="{FF2B5EF4-FFF2-40B4-BE49-F238E27FC236}">
                <a16:creationId xmlns:a16="http://schemas.microsoft.com/office/drawing/2014/main" id="{607274FF-E380-4528-97D1-6E0A44450F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85CC33-A3AA-4363-BB8D-8E4A8B82C1D6}"/>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428813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ED8BB-8956-4A3C-9A8B-12230E326B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70B956-236E-48C2-92EA-9C1CCBAB0582}"/>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4" name="Footer Placeholder 3">
            <a:extLst>
              <a:ext uri="{FF2B5EF4-FFF2-40B4-BE49-F238E27FC236}">
                <a16:creationId xmlns:a16="http://schemas.microsoft.com/office/drawing/2014/main" id="{2D175429-F11C-4078-A95F-C8A9BB429F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1A336E-C6DA-479A-91FA-66DAAA255951}"/>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1170806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67D8FF-8739-41D8-A7A8-BD4A436E3D14}"/>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3" name="Footer Placeholder 2">
            <a:extLst>
              <a:ext uri="{FF2B5EF4-FFF2-40B4-BE49-F238E27FC236}">
                <a16:creationId xmlns:a16="http://schemas.microsoft.com/office/drawing/2014/main" id="{C02337C7-377B-4953-BA7D-21AD0FF74E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EC1C06-633D-4934-8DB0-6E7090E66274}"/>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97580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9B7D1-4924-4011-B0A7-7CC26F5454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B21412-C549-4BA4-9AEB-E74F8A047B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A4EB70-1E1C-44D1-8F92-D2D47BE3E0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EB336A-D58D-4541-B241-A6815BF44B92}"/>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6" name="Footer Placeholder 5">
            <a:extLst>
              <a:ext uri="{FF2B5EF4-FFF2-40B4-BE49-F238E27FC236}">
                <a16:creationId xmlns:a16="http://schemas.microsoft.com/office/drawing/2014/main" id="{E85E520E-682B-4B10-8243-3BA838FF33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493E54-0D47-417B-A6C6-6F9B348C740E}"/>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389027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B7FD0-FC46-4589-B1E4-9125BF285F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08F310F-3A7F-44AB-930B-407B5A33DD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A2C16E4-D8A3-411D-A07B-00B109A8E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47A89E-DA73-4237-AB84-1280DA0A933E}"/>
              </a:ext>
            </a:extLst>
          </p:cNvPr>
          <p:cNvSpPr>
            <a:spLocks noGrp="1"/>
          </p:cNvSpPr>
          <p:nvPr>
            <p:ph type="dt" sz="half" idx="10"/>
          </p:nvPr>
        </p:nvSpPr>
        <p:spPr/>
        <p:txBody>
          <a:bodyPr/>
          <a:lstStyle/>
          <a:p>
            <a:fld id="{48CBF356-4F44-49AA-8DB7-FAE30685D54E}" type="datetimeFigureOut">
              <a:rPr lang="en-GB" smtClean="0"/>
              <a:t>29/08/2019</a:t>
            </a:fld>
            <a:endParaRPr lang="en-GB"/>
          </a:p>
        </p:txBody>
      </p:sp>
      <p:sp>
        <p:nvSpPr>
          <p:cNvPr id="6" name="Footer Placeholder 5">
            <a:extLst>
              <a:ext uri="{FF2B5EF4-FFF2-40B4-BE49-F238E27FC236}">
                <a16:creationId xmlns:a16="http://schemas.microsoft.com/office/drawing/2014/main" id="{36AC018D-233A-42D1-9EF3-0D8B916905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2A6F6A-52CE-42CA-AEC1-604E5188E776}"/>
              </a:ext>
            </a:extLst>
          </p:cNvPr>
          <p:cNvSpPr>
            <a:spLocks noGrp="1"/>
          </p:cNvSpPr>
          <p:nvPr>
            <p:ph type="sldNum" sz="quarter" idx="12"/>
          </p:nvPr>
        </p:nvSpPr>
        <p:spPr/>
        <p:txBody>
          <a:bodyPr/>
          <a:lstStyle/>
          <a:p>
            <a:fld id="{DEB0B73F-5A78-4630-91AB-5EE79B047338}" type="slidenum">
              <a:rPr lang="en-GB" smtClean="0"/>
              <a:t>‹#›</a:t>
            </a:fld>
            <a:endParaRPr lang="en-GB"/>
          </a:p>
        </p:txBody>
      </p:sp>
    </p:spTree>
    <p:extLst>
      <p:ext uri="{BB962C8B-B14F-4D97-AF65-F5344CB8AC3E}">
        <p14:creationId xmlns:p14="http://schemas.microsoft.com/office/powerpoint/2010/main" val="67391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F0FC18-3AC9-429D-93F6-CAA8F71156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A825CA-39C1-4DE8-A8D6-6D8E1F2025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F81D59-AFCA-4379-AF6E-16D5DD5B67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BF356-4F44-49AA-8DB7-FAE30685D54E}" type="datetimeFigureOut">
              <a:rPr lang="en-GB" smtClean="0"/>
              <a:t>29/08/2019</a:t>
            </a:fld>
            <a:endParaRPr lang="en-GB"/>
          </a:p>
        </p:txBody>
      </p:sp>
      <p:sp>
        <p:nvSpPr>
          <p:cNvPr id="5" name="Footer Placeholder 4">
            <a:extLst>
              <a:ext uri="{FF2B5EF4-FFF2-40B4-BE49-F238E27FC236}">
                <a16:creationId xmlns:a16="http://schemas.microsoft.com/office/drawing/2014/main" id="{BB11E181-D980-4121-9989-6222CEF3A5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F377E8-395C-4410-B9E2-513F702CB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0B73F-5A78-4630-91AB-5EE79B047338}" type="slidenum">
              <a:rPr lang="en-GB" smtClean="0"/>
              <a:t>‹#›</a:t>
            </a:fld>
            <a:endParaRPr lang="en-GB"/>
          </a:p>
        </p:txBody>
      </p:sp>
    </p:spTree>
    <p:extLst>
      <p:ext uri="{BB962C8B-B14F-4D97-AF65-F5344CB8AC3E}">
        <p14:creationId xmlns:p14="http://schemas.microsoft.com/office/powerpoint/2010/main" val="3503744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058CC-3A8F-4799-9EBD-D8BA6092382C}"/>
              </a:ext>
            </a:extLst>
          </p:cNvPr>
          <p:cNvSpPr>
            <a:spLocks noGrp="1"/>
          </p:cNvSpPr>
          <p:nvPr>
            <p:ph type="ctrTitle"/>
          </p:nvPr>
        </p:nvSpPr>
        <p:spPr>
          <a:xfrm>
            <a:off x="1524000" y="2372665"/>
            <a:ext cx="9144000" cy="2387600"/>
          </a:xfrm>
        </p:spPr>
        <p:txBody>
          <a:bodyPr>
            <a:normAutofit fontScale="90000"/>
          </a:bodyPr>
          <a:lstStyle/>
          <a:p>
            <a:r>
              <a:rPr lang="en-GB" b="1" dirty="0">
                <a:solidFill>
                  <a:schemeClr val="accent1">
                    <a:lumMod val="75000"/>
                  </a:schemeClr>
                </a:solidFill>
                <a:latin typeface="Arial" panose="020B0604020202020204" pitchFamily="34" charset="0"/>
                <a:cs typeface="Arial" panose="020B0604020202020204" pitchFamily="34" charset="0"/>
              </a:rPr>
              <a:t>FLUIDS AND NUTRITION</a:t>
            </a:r>
            <a:br>
              <a:rPr lang="en-GB" b="1" dirty="0">
                <a:solidFill>
                  <a:schemeClr val="accent1">
                    <a:lumMod val="75000"/>
                  </a:schemeClr>
                </a:solidFill>
                <a:latin typeface="Arial" panose="020B0604020202020204" pitchFamily="34" charset="0"/>
                <a:cs typeface="Arial" panose="020B0604020202020204" pitchFamily="34" charset="0"/>
              </a:rPr>
            </a:br>
            <a:r>
              <a:rPr lang="en-GB" b="1" dirty="0">
                <a:solidFill>
                  <a:schemeClr val="accent1">
                    <a:lumMod val="75000"/>
                  </a:schemeClr>
                </a:solidFill>
                <a:latin typeface="Arial" panose="020B0604020202020204" pitchFamily="34" charset="0"/>
                <a:cs typeface="Arial" panose="020B0604020202020204" pitchFamily="34" charset="0"/>
              </a:rPr>
              <a:t>AWARENESS</a:t>
            </a:r>
            <a:br>
              <a:rPr lang="en-GB" dirty="0"/>
            </a:br>
            <a:endParaRPr lang="en-GB" dirty="0"/>
          </a:p>
        </p:txBody>
      </p:sp>
    </p:spTree>
    <p:extLst>
      <p:ext uri="{BB962C8B-B14F-4D97-AF65-F5344CB8AC3E}">
        <p14:creationId xmlns:p14="http://schemas.microsoft.com/office/powerpoint/2010/main" val="303495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4B8A0A-7207-47C8-88E6-8451AA2511C6}"/>
              </a:ext>
            </a:extLst>
          </p:cNvPr>
          <p:cNvSpPr/>
          <p:nvPr/>
        </p:nvSpPr>
        <p:spPr>
          <a:xfrm>
            <a:off x="637562" y="612844"/>
            <a:ext cx="10494629" cy="3754874"/>
          </a:xfrm>
          <a:prstGeom prst="rect">
            <a:avLst/>
          </a:prstGeom>
        </p:spPr>
        <p:txBody>
          <a:bodyPr wrap="square">
            <a:spAutoFit/>
          </a:bodyPr>
          <a:lstStyle/>
          <a:p>
            <a:r>
              <a:rPr lang="en-US" sz="1400" b="1" u="sng" dirty="0">
                <a:solidFill>
                  <a:schemeClr val="accent1">
                    <a:lumMod val="75000"/>
                  </a:schemeClr>
                </a:solidFill>
                <a:latin typeface="Arial" panose="020B0604020202020204" pitchFamily="34" charset="0"/>
                <a:cs typeface="Arial" panose="020B0604020202020204" pitchFamily="34" charset="0"/>
              </a:rPr>
              <a:t>INTRODUCTION:</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The aim of this module is to provide the service provider/carer with a knowledge and understanding on the importance of good hydration and nutrition to maintain physical and mental health and well- being.</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b="1" dirty="0">
                <a:solidFill>
                  <a:schemeClr val="accent1">
                    <a:lumMod val="75000"/>
                  </a:schemeClr>
                </a:solidFill>
                <a:latin typeface="Arial" panose="020B0604020202020204" pitchFamily="34" charset="0"/>
                <a:cs typeface="Arial" panose="020B0604020202020204" pitchFamily="34" charset="0"/>
              </a:rPr>
              <a:t>LEARNING OUTCOMES:</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By the end of this module the learner should be able to;</a:t>
            </a:r>
          </a:p>
          <a:p>
            <a:endParaRPr lang="en-US" sz="1400" dirty="0">
              <a:solidFill>
                <a:schemeClr val="accent1">
                  <a:lumMod val="75000"/>
                </a:schemeClr>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Explain the importance of good hydration and nutrition in maintaining optimum health and wellbeing in service users</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Recognise the signs and symptoms of poor hydration and nutrition</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Explain how to promote adequate hydration and nutrition of individuals in care settings</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Identify how individuals can be supported and encouraged to access fluids, food and nutrition in accordance with their preferences, requirements and/or plan of care</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Identify the effects of culture and religion on an individual’s dietary requirements and preferences</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Describe the importance of food safety, including hygiene, in the preparation and handling of food in care settings</a:t>
            </a:r>
          </a:p>
          <a:p>
            <a:pPr marL="742950" lvl="1" indent="-285750">
              <a:buFont typeface="Arial" panose="020B0604020202020204" pitchFamily="34" charset="0"/>
              <a:buChar char="•"/>
            </a:pPr>
            <a:r>
              <a:rPr lang="en-US" sz="1400" dirty="0">
                <a:solidFill>
                  <a:schemeClr val="accent1">
                    <a:lumMod val="75000"/>
                  </a:schemeClr>
                </a:solidFill>
                <a:latin typeface="Arial" panose="020B0604020202020204" pitchFamily="34" charset="0"/>
                <a:cs typeface="Arial" panose="020B0604020202020204" pitchFamily="34" charset="0"/>
              </a:rPr>
              <a:t>Be aware of whom to raise concerns to where substandard care is provided in relation to hydration and nutrition  </a:t>
            </a:r>
          </a:p>
        </p:txBody>
      </p:sp>
    </p:spTree>
    <p:extLst>
      <p:ext uri="{BB962C8B-B14F-4D97-AF65-F5344CB8AC3E}">
        <p14:creationId xmlns:p14="http://schemas.microsoft.com/office/powerpoint/2010/main" val="347373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22A40B-4877-4CC3-8779-E331EA17A7C8}"/>
              </a:ext>
            </a:extLst>
          </p:cNvPr>
          <p:cNvSpPr txBox="1"/>
          <p:nvPr/>
        </p:nvSpPr>
        <p:spPr>
          <a:xfrm>
            <a:off x="553673" y="578840"/>
            <a:ext cx="10737908" cy="5109091"/>
          </a:xfrm>
          <a:prstGeom prst="rect">
            <a:avLst/>
          </a:prstGeom>
          <a:noFill/>
        </p:spPr>
        <p:txBody>
          <a:bodyPr wrap="square" rtlCol="0">
            <a:spAutoFit/>
          </a:bodyPr>
          <a:lstStyle/>
          <a:p>
            <a:r>
              <a:rPr lang="en-GB" sz="1400" b="1" u="sng" dirty="0">
                <a:solidFill>
                  <a:schemeClr val="accent1">
                    <a:lumMod val="75000"/>
                  </a:schemeClr>
                </a:solidFill>
                <a:latin typeface="Arial" panose="020B0604020202020204" pitchFamily="34" charset="0"/>
                <a:cs typeface="Arial" panose="020B0604020202020204" pitchFamily="34" charset="0"/>
              </a:rPr>
              <a:t>What is Nutrition?</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GB" sz="1400" dirty="0">
                <a:solidFill>
                  <a:schemeClr val="accent1">
                    <a:lumMod val="75000"/>
                  </a:schemeClr>
                </a:solidFill>
                <a:latin typeface="Arial" panose="020B0604020202020204" pitchFamily="34" charset="0"/>
                <a:cs typeface="Arial" panose="020B0604020202020204" pitchFamily="34" charset="0"/>
              </a:rPr>
              <a:t>Apart from breastmilk, no single food contains all the nutrients to enable the body needs to function efficiently and remain healthy and its vital that its sourced elsewhere to maintain that function. The World Health Organisation (WHO, 2018) defines </a:t>
            </a:r>
            <a:r>
              <a:rPr lang="en-GB" sz="1400" b="1" dirty="0">
                <a:solidFill>
                  <a:schemeClr val="accent1">
                    <a:lumMod val="75000"/>
                  </a:schemeClr>
                </a:solidFill>
                <a:latin typeface="Arial" panose="020B0604020202020204" pitchFamily="34" charset="0"/>
                <a:cs typeface="Arial" panose="020B0604020202020204" pitchFamily="34" charset="0"/>
              </a:rPr>
              <a:t>nutrition</a:t>
            </a:r>
            <a:r>
              <a:rPr lang="en-GB" sz="1400" dirty="0">
                <a:solidFill>
                  <a:schemeClr val="accent1">
                    <a:lumMod val="75000"/>
                  </a:schemeClr>
                </a:solidFill>
                <a:latin typeface="Arial" panose="020B0604020202020204" pitchFamily="34" charset="0"/>
                <a:cs typeface="Arial" panose="020B0604020202020204" pitchFamily="34" charset="0"/>
              </a:rPr>
              <a:t> as:</a:t>
            </a:r>
          </a:p>
          <a:p>
            <a:endParaRPr lang="en-GB"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	‘</a:t>
            </a:r>
            <a:r>
              <a:rPr lang="en-US" sz="1400" i="1" dirty="0">
                <a:solidFill>
                  <a:schemeClr val="accent1">
                    <a:lumMod val="75000"/>
                  </a:schemeClr>
                </a:solidFill>
                <a:latin typeface="Arial" panose="020B0604020202020204" pitchFamily="34" charset="0"/>
                <a:cs typeface="Arial" panose="020B0604020202020204" pitchFamily="34" charset="0"/>
              </a:rPr>
              <a:t>the intake of food, considered in relation to the body’s dietary needs. Good nutrition – an adequate, </a:t>
            </a:r>
          </a:p>
          <a:p>
            <a:r>
              <a:rPr lang="en-US" sz="1400" i="1" dirty="0">
                <a:solidFill>
                  <a:schemeClr val="accent1">
                    <a:lumMod val="75000"/>
                  </a:schemeClr>
                </a:solidFill>
                <a:latin typeface="Arial" panose="020B0604020202020204" pitchFamily="34" charset="0"/>
                <a:cs typeface="Arial" panose="020B0604020202020204" pitchFamily="34" charset="0"/>
              </a:rPr>
              <a:t>	well balanced diet combined with regular physical activity – is a cornerstone of good health. Poor </a:t>
            </a:r>
          </a:p>
          <a:p>
            <a:r>
              <a:rPr lang="en-US" sz="1400" i="1" dirty="0">
                <a:solidFill>
                  <a:schemeClr val="accent1">
                    <a:lumMod val="75000"/>
                  </a:schemeClr>
                </a:solidFill>
                <a:latin typeface="Arial" panose="020B0604020202020204" pitchFamily="34" charset="0"/>
                <a:cs typeface="Arial" panose="020B0604020202020204" pitchFamily="34" charset="0"/>
              </a:rPr>
              <a:t>	nutrition can lead to reduced immunity, increased susceptibility to disease, impaired physical and </a:t>
            </a:r>
          </a:p>
          <a:p>
            <a:r>
              <a:rPr lang="en-US" sz="1400" i="1" dirty="0">
                <a:solidFill>
                  <a:schemeClr val="accent1">
                    <a:lumMod val="75000"/>
                  </a:schemeClr>
                </a:solidFill>
                <a:latin typeface="Arial" panose="020B0604020202020204" pitchFamily="34" charset="0"/>
                <a:cs typeface="Arial" panose="020B0604020202020204" pitchFamily="34" charset="0"/>
              </a:rPr>
              <a:t>	mental development, and reduced productivity</a:t>
            </a:r>
            <a:r>
              <a:rPr lang="en-US" sz="1400" dirty="0">
                <a:solidFill>
                  <a:schemeClr val="accent1">
                    <a:lumMod val="75000"/>
                  </a:schemeClr>
                </a:solidFill>
                <a:latin typeface="Arial" panose="020B0604020202020204" pitchFamily="34" charset="0"/>
                <a:cs typeface="Arial" panose="020B0604020202020204" pitchFamily="34" charset="0"/>
              </a:rPr>
              <a:t>.’</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The </a:t>
            </a:r>
            <a:r>
              <a:rPr lang="en-US" sz="1400" b="1" dirty="0">
                <a:solidFill>
                  <a:schemeClr val="accent1">
                    <a:lumMod val="75000"/>
                  </a:schemeClr>
                </a:solidFill>
                <a:latin typeface="Arial" panose="020B0604020202020204" pitchFamily="34" charset="0"/>
                <a:cs typeface="Arial" panose="020B0604020202020204" pitchFamily="34" charset="0"/>
              </a:rPr>
              <a:t>National Institute for Health and Care Excellence (NICE) </a:t>
            </a:r>
            <a:r>
              <a:rPr lang="en-US" sz="1400" dirty="0">
                <a:solidFill>
                  <a:schemeClr val="accent1">
                    <a:lumMod val="75000"/>
                  </a:schemeClr>
                </a:solidFill>
                <a:latin typeface="Arial" panose="020B0604020202020204" pitchFamily="34" charset="0"/>
                <a:cs typeface="Arial" panose="020B0604020202020204" pitchFamily="34" charset="0"/>
              </a:rPr>
              <a:t>provides five quality statements regarding nutrition in hospital settings:</a:t>
            </a:r>
          </a:p>
          <a:p>
            <a:endParaRPr lang="en-US" sz="1400" dirty="0">
              <a:solidFill>
                <a:schemeClr val="accent1">
                  <a:lumMod val="75000"/>
                </a:schemeClr>
              </a:solidFill>
              <a:latin typeface="Arial" panose="020B0604020202020204" pitchFamily="34" charset="0"/>
              <a:cs typeface="Arial" panose="020B0604020202020204" pitchFamily="34" charset="0"/>
            </a:endParaRPr>
          </a:p>
          <a:p>
            <a:pPr marL="800100" lvl="1"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People in care settings are screened for the risk of malnutrition using a validated screening tool</a:t>
            </a:r>
          </a:p>
          <a:p>
            <a:pPr marL="800100" lvl="1"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People who are malnourished or at risk of malnutrition have a management care plan that aims to meet their nutritional requirements</a:t>
            </a:r>
          </a:p>
          <a:p>
            <a:pPr marL="800100" lvl="1"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All people who are screened for the risk of malnutrition have their screening results and nutrition support goals (if applicable) documented and communicated in writing within and between settings</a:t>
            </a:r>
          </a:p>
          <a:p>
            <a:pPr marL="800100" lvl="1"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People managing their own artificial nutrition support and/or their carers are trained to manage their nutrition delivery system and monitor their wellbeing</a:t>
            </a:r>
          </a:p>
          <a:p>
            <a:pPr marL="800100" lvl="1"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People receiving nutrition support are offered a review of the indications, route, risks, benefits, and goals of nutrition support at planned intervals</a:t>
            </a:r>
            <a:endParaRPr lang="en-GB" sz="1400" dirty="0">
              <a:solidFill>
                <a:schemeClr val="accent1">
                  <a:lumMod val="75000"/>
                </a:schemeClr>
              </a:solidFill>
              <a:latin typeface="Arial" panose="020B0604020202020204" pitchFamily="34" charset="0"/>
              <a:cs typeface="Arial" panose="020B0604020202020204" pitchFamily="34" charset="0"/>
            </a:endParaRPr>
          </a:p>
          <a:p>
            <a:endParaRPr lang="en-GB" dirty="0">
              <a:solidFill>
                <a:schemeClr val="accent1">
                  <a:lumMod val="75000"/>
                </a:schemeClr>
              </a:solidFill>
            </a:endParaRPr>
          </a:p>
        </p:txBody>
      </p:sp>
    </p:spTree>
    <p:extLst>
      <p:ext uri="{BB962C8B-B14F-4D97-AF65-F5344CB8AC3E}">
        <p14:creationId xmlns:p14="http://schemas.microsoft.com/office/powerpoint/2010/main" val="103369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9BAF14-5A47-4201-9882-AE2589D3346F}"/>
              </a:ext>
            </a:extLst>
          </p:cNvPr>
          <p:cNvSpPr/>
          <p:nvPr/>
        </p:nvSpPr>
        <p:spPr>
          <a:xfrm>
            <a:off x="587229" y="474345"/>
            <a:ext cx="10746297" cy="5663089"/>
          </a:xfrm>
          <a:prstGeom prst="rect">
            <a:avLst/>
          </a:prstGeom>
        </p:spPr>
        <p:txBody>
          <a:bodyPr wrap="square">
            <a:spAutoFit/>
          </a:bodyPr>
          <a:lstStyle/>
          <a:p>
            <a:r>
              <a:rPr lang="en-US" sz="1400" b="1" u="sng" dirty="0">
                <a:solidFill>
                  <a:schemeClr val="accent1">
                    <a:lumMod val="75000"/>
                  </a:schemeClr>
                </a:solidFill>
                <a:latin typeface="Arial" panose="020B0604020202020204" pitchFamily="34" charset="0"/>
                <a:cs typeface="Arial" panose="020B0604020202020204" pitchFamily="34" charset="0"/>
              </a:rPr>
              <a:t>LEGISLATION</a:t>
            </a:r>
          </a:p>
          <a:p>
            <a:endParaRPr lang="en-US" dirty="0"/>
          </a:p>
          <a:p>
            <a:r>
              <a:rPr lang="en-US" sz="1400" b="1" dirty="0">
                <a:solidFill>
                  <a:schemeClr val="accent1">
                    <a:lumMod val="75000"/>
                  </a:schemeClr>
                </a:solidFill>
                <a:latin typeface="Arial" panose="020B0604020202020204" pitchFamily="34" charset="0"/>
                <a:cs typeface="Arial" panose="020B0604020202020204" pitchFamily="34" charset="0"/>
              </a:rPr>
              <a:t>Regulation 14 of the Health and Social Care Act 2008 (Regulated Activities</a:t>
            </a:r>
            <a:r>
              <a:rPr lang="en-US" sz="1400" dirty="0">
                <a:solidFill>
                  <a:schemeClr val="accent1">
                    <a:lumMod val="75000"/>
                  </a:schemeClr>
                </a:solidFill>
                <a:latin typeface="Arial" panose="020B0604020202020204" pitchFamily="34" charset="0"/>
                <a:cs typeface="Arial" panose="020B0604020202020204" pitchFamily="34" charset="0"/>
              </a:rPr>
              <a:t>) </a:t>
            </a:r>
            <a:r>
              <a:rPr lang="en-US" sz="1400" b="1" dirty="0">
                <a:solidFill>
                  <a:schemeClr val="accent1">
                    <a:lumMod val="75000"/>
                  </a:schemeClr>
                </a:solidFill>
                <a:latin typeface="Arial" panose="020B0604020202020204" pitchFamily="34" charset="0"/>
                <a:cs typeface="Arial" panose="020B0604020202020204" pitchFamily="34" charset="0"/>
              </a:rPr>
              <a:t>Regulations 14 </a:t>
            </a:r>
            <a:r>
              <a:rPr lang="en-US" sz="1400" dirty="0">
                <a:solidFill>
                  <a:schemeClr val="accent1">
                    <a:lumMod val="75000"/>
                  </a:schemeClr>
                </a:solidFill>
                <a:latin typeface="Arial" panose="020B0604020202020204" pitchFamily="34" charset="0"/>
                <a:cs typeface="Arial" panose="020B0604020202020204" pitchFamily="34" charset="0"/>
              </a:rPr>
              <a:t>places a legal obligation to all providers of healthcare services to ensure the nutritional and hydration needs of service users are met and where full regulation states;</a:t>
            </a:r>
          </a:p>
          <a:p>
            <a:endParaRPr lang="en-US" sz="1400" dirty="0">
              <a:solidFill>
                <a:schemeClr val="accent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‘The nutritional and hydration needs of service users must be met.</a:t>
            </a:r>
          </a:p>
          <a:p>
            <a:pPr marL="342900" indent="-342900">
              <a:buFont typeface="+mj-lt"/>
              <a:buAutoNum type="arabicPeriod"/>
            </a:pPr>
            <a:r>
              <a:rPr lang="en-US" sz="1400" dirty="0">
                <a:solidFill>
                  <a:schemeClr val="accent1">
                    <a:lumMod val="75000"/>
                  </a:schemeClr>
                </a:solidFill>
                <a:latin typeface="Arial" panose="020B0604020202020204" pitchFamily="34" charset="0"/>
                <a:cs typeface="Arial" panose="020B0604020202020204" pitchFamily="34" charset="0"/>
              </a:rPr>
              <a:t>Paragraph (1) applies where—</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  care or treatment involves—</a:t>
            </a:r>
          </a:p>
          <a:p>
            <a:r>
              <a:rPr lang="en-US" sz="1400" dirty="0">
                <a:solidFill>
                  <a:schemeClr val="accent1">
                    <a:lumMod val="75000"/>
                  </a:schemeClr>
                </a:solidFill>
                <a:latin typeface="Arial" panose="020B0604020202020204" pitchFamily="34" charset="0"/>
                <a:cs typeface="Arial" panose="020B0604020202020204" pitchFamily="34" charset="0"/>
              </a:rPr>
              <a:t>	the provision of accommodation by the service provider, or an overnight stay for the service user on premises used by the 	service for the purposes of carrying on a regulated activity, or</a:t>
            </a:r>
          </a:p>
          <a:p>
            <a:pPr marL="800100" lvl="1" indent="-342900">
              <a:buAutoNum type="alphaLcParenR" startAt="2"/>
            </a:pPr>
            <a:r>
              <a:rPr lang="en-US" sz="1400" dirty="0">
                <a:solidFill>
                  <a:schemeClr val="accent1">
                    <a:lumMod val="75000"/>
                  </a:schemeClr>
                </a:solidFill>
                <a:latin typeface="Arial" panose="020B0604020202020204" pitchFamily="34" charset="0"/>
                <a:cs typeface="Arial" panose="020B0604020202020204" pitchFamily="34" charset="0"/>
              </a:rPr>
              <a:t>the meeting of the nutritional or hydration needs of service users is part of the arrangements made for the provision of care or treatment by the service provider.</a:t>
            </a:r>
          </a:p>
          <a:p>
            <a:pPr marL="342900" indent="-342900">
              <a:buAutoNum type="arabicPeriod" startAt="3"/>
            </a:pPr>
            <a:r>
              <a:rPr lang="en-US" sz="1400" dirty="0">
                <a:solidFill>
                  <a:schemeClr val="accent1">
                    <a:lumMod val="75000"/>
                  </a:schemeClr>
                </a:solidFill>
                <a:latin typeface="Arial" panose="020B0604020202020204" pitchFamily="34" charset="0"/>
                <a:cs typeface="Arial" panose="020B0604020202020204" pitchFamily="34" charset="0"/>
              </a:rPr>
              <a:t>But paragraph (1) does not apply to the extent that the meeting of such nutritional or hydration needs would—</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result in a breach of regulation 11, or</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not be in the service user's best interests.</a:t>
            </a:r>
          </a:p>
          <a:p>
            <a:r>
              <a:rPr lang="en-US" sz="1400" dirty="0">
                <a:solidFill>
                  <a:schemeClr val="accent1">
                    <a:lumMod val="75000"/>
                  </a:schemeClr>
                </a:solidFill>
                <a:latin typeface="Arial" panose="020B0604020202020204" pitchFamily="34" charset="0"/>
                <a:cs typeface="Arial" panose="020B0604020202020204" pitchFamily="34" charset="0"/>
              </a:rPr>
              <a:t>4.   For the purposes of paragraph (1), "nutritional and hydration needs" means—</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receipt by a service user of suitable and nutritious food and hydration which is adequate to sustain life and good health,</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receipt by a service user of parenteral nutrition and dietary supplements when prescribed by a health care professional,</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the meeting of any reasonable requirements of a service user for food and hydration arising from the service user's preferences or their religious or cultural background, and</a:t>
            </a:r>
          </a:p>
          <a:p>
            <a:pPr marL="800100" lvl="1" indent="-342900">
              <a:buFont typeface="+mj-lt"/>
              <a:buAutoNum type="alphaLcParenR"/>
            </a:pPr>
            <a:r>
              <a:rPr lang="en-US" sz="1400" dirty="0">
                <a:solidFill>
                  <a:schemeClr val="accent1">
                    <a:lumMod val="75000"/>
                  </a:schemeClr>
                </a:solidFill>
                <a:latin typeface="Arial" panose="020B0604020202020204" pitchFamily="34" charset="0"/>
                <a:cs typeface="Arial" panose="020B0604020202020204" pitchFamily="34" charset="0"/>
              </a:rPr>
              <a:t>if necessary, support for a service user to eat or drink.</a:t>
            </a:r>
          </a:p>
          <a:p>
            <a:r>
              <a:rPr lang="en-US" sz="1400" dirty="0">
                <a:solidFill>
                  <a:schemeClr val="accent1">
                    <a:lumMod val="75000"/>
                  </a:schemeClr>
                </a:solidFill>
                <a:latin typeface="Arial" panose="020B0604020202020204" pitchFamily="34" charset="0"/>
                <a:cs typeface="Arial" panose="020B0604020202020204" pitchFamily="34" charset="0"/>
              </a:rPr>
              <a:t>2.   Section 4 of the 2005 Act (best interests) applies for the purposes of determining the best interests of a service user who is 16 or  </a:t>
            </a:r>
          </a:p>
          <a:p>
            <a:r>
              <a:rPr lang="en-US" sz="1400" dirty="0">
                <a:solidFill>
                  <a:schemeClr val="accent1">
                    <a:lumMod val="75000"/>
                  </a:schemeClr>
                </a:solidFill>
                <a:latin typeface="Arial" panose="020B0604020202020204" pitchFamily="34" charset="0"/>
                <a:cs typeface="Arial" panose="020B0604020202020204" pitchFamily="34" charset="0"/>
              </a:rPr>
              <a:t>      over under this regulation as it applies for the purposes of that Act.</a:t>
            </a:r>
          </a:p>
          <a:p>
            <a:endParaRPr lang="en-US" dirty="0"/>
          </a:p>
          <a:p>
            <a:endParaRPr lang="en-US" dirty="0"/>
          </a:p>
        </p:txBody>
      </p:sp>
    </p:spTree>
    <p:extLst>
      <p:ext uri="{BB962C8B-B14F-4D97-AF65-F5344CB8AC3E}">
        <p14:creationId xmlns:p14="http://schemas.microsoft.com/office/powerpoint/2010/main" val="287263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16B5CA-F1BF-4835-BFF6-A4E8305A5CD0}"/>
              </a:ext>
            </a:extLst>
          </p:cNvPr>
          <p:cNvSpPr/>
          <p:nvPr/>
        </p:nvSpPr>
        <p:spPr>
          <a:xfrm>
            <a:off x="640359" y="454427"/>
            <a:ext cx="10802223" cy="4308872"/>
          </a:xfrm>
          <a:prstGeom prst="rect">
            <a:avLst/>
          </a:prstGeom>
        </p:spPr>
        <p:txBody>
          <a:bodyPr wrap="square">
            <a:spAutoFit/>
          </a:bodyPr>
          <a:lstStyle/>
          <a:p>
            <a:r>
              <a:rPr lang="en-US" b="1" u="sng" dirty="0">
                <a:solidFill>
                  <a:schemeClr val="accent1">
                    <a:lumMod val="75000"/>
                  </a:schemeClr>
                </a:solidFill>
                <a:latin typeface="Arial" panose="020B0604020202020204" pitchFamily="34" charset="0"/>
              </a:rPr>
              <a:t>The Human Rights Act 1998</a:t>
            </a:r>
          </a:p>
          <a:p>
            <a:endParaRPr lang="en-US" b="0" i="0" dirty="0">
              <a:solidFill>
                <a:srgbClr val="000000"/>
              </a:solidFill>
              <a:effectLst/>
              <a:latin typeface="Arial" panose="020B0604020202020204" pitchFamily="34" charset="0"/>
            </a:endParaRPr>
          </a:p>
          <a:p>
            <a:r>
              <a:rPr lang="en-US" sz="1400" b="1" dirty="0">
                <a:solidFill>
                  <a:schemeClr val="accent1">
                    <a:lumMod val="75000"/>
                  </a:schemeClr>
                </a:solidFill>
                <a:latin typeface="Arial" panose="020B0604020202020204" pitchFamily="34" charset="0"/>
              </a:rPr>
              <a:t>The Human Rights Act 1998 </a:t>
            </a:r>
            <a:r>
              <a:rPr lang="en-US" sz="1400" dirty="0">
                <a:solidFill>
                  <a:schemeClr val="accent1">
                    <a:lumMod val="75000"/>
                  </a:schemeClr>
                </a:solidFill>
                <a:latin typeface="Arial" panose="020B0604020202020204" pitchFamily="34" charset="0"/>
              </a:rPr>
              <a:t>came into force on 2 October 2000 and incorporates most of the provisions of the Convention into the law of England, Scotland, Wales and Northern Ireland. It is also contained in the </a:t>
            </a:r>
            <a:r>
              <a:rPr lang="en-US" sz="1400" b="1" dirty="0">
                <a:solidFill>
                  <a:schemeClr val="accent1">
                    <a:lumMod val="75000"/>
                  </a:schemeClr>
                </a:solidFill>
                <a:latin typeface="Arial" panose="020B0604020202020204" pitchFamily="34" charset="0"/>
              </a:rPr>
              <a:t>European Convention on Human Rights</a:t>
            </a:r>
            <a:r>
              <a:rPr lang="en-US" sz="1400" dirty="0">
                <a:solidFill>
                  <a:schemeClr val="accent1">
                    <a:lumMod val="75000"/>
                  </a:schemeClr>
                </a:solidFill>
                <a:latin typeface="Arial" panose="020B0604020202020204" pitchFamily="34" charset="0"/>
              </a:rPr>
              <a:t>. </a:t>
            </a:r>
            <a:endParaRPr lang="en-US" sz="1400" b="0" i="0" dirty="0">
              <a:solidFill>
                <a:schemeClr val="accent1">
                  <a:lumMod val="75000"/>
                </a:schemeClr>
              </a:solidFill>
              <a:effectLst/>
              <a:latin typeface="Arial" panose="020B0604020202020204" pitchFamily="34" charset="0"/>
            </a:endParaRPr>
          </a:p>
          <a:p>
            <a:endParaRPr lang="en-US" sz="1400" b="0" i="0" dirty="0">
              <a:solidFill>
                <a:schemeClr val="accent1">
                  <a:lumMod val="75000"/>
                </a:schemeClr>
              </a:solidFill>
              <a:effectLst/>
              <a:latin typeface="Arial" panose="020B0604020202020204" pitchFamily="34" charset="0"/>
            </a:endParaRPr>
          </a:p>
          <a:p>
            <a:pPr lvl="1"/>
            <a:r>
              <a:rPr lang="en-US" sz="1400" b="1" i="1" dirty="0">
                <a:solidFill>
                  <a:schemeClr val="accent1">
                    <a:lumMod val="75000"/>
                  </a:schemeClr>
                </a:solidFill>
                <a:latin typeface="Arial" panose="020B0604020202020204" pitchFamily="34" charset="0"/>
              </a:rPr>
              <a:t>Article 2: Right to life</a:t>
            </a:r>
            <a:endParaRPr lang="en-US" sz="1400" dirty="0">
              <a:solidFill>
                <a:schemeClr val="accent1">
                  <a:lumMod val="75000"/>
                </a:schemeClr>
              </a:solidFill>
              <a:latin typeface="Arial" panose="020B0604020202020204" pitchFamily="34" charset="0"/>
            </a:endParaRPr>
          </a:p>
          <a:p>
            <a:pPr lvl="1"/>
            <a:r>
              <a:rPr lang="en-US" sz="1400" dirty="0">
                <a:solidFill>
                  <a:schemeClr val="accent1">
                    <a:lumMod val="75000"/>
                  </a:schemeClr>
                </a:solidFill>
                <a:latin typeface="Arial" panose="020B0604020202020204" pitchFamily="34" charset="0"/>
              </a:rPr>
              <a:t>Everyone’s right to life shall be protected by law. No one shall be deprived of his life intentionally save in the execution of a sentence of a court following his conviction of a crime for which the penalty is provided by law.</a:t>
            </a:r>
          </a:p>
          <a:p>
            <a:pPr lvl="1"/>
            <a:endParaRPr lang="en-US" sz="1400" dirty="0">
              <a:solidFill>
                <a:schemeClr val="accent1">
                  <a:lumMod val="75000"/>
                </a:schemeClr>
              </a:solidFill>
              <a:latin typeface="Arial" panose="020B0604020202020204" pitchFamily="34" charset="0"/>
            </a:endParaRPr>
          </a:p>
          <a:p>
            <a:pPr lvl="1"/>
            <a:r>
              <a:rPr lang="en-US" sz="1400" dirty="0">
                <a:solidFill>
                  <a:schemeClr val="accent1">
                    <a:lumMod val="75000"/>
                  </a:schemeClr>
                </a:solidFill>
                <a:latin typeface="Arial" panose="020B0604020202020204" pitchFamily="34" charset="0"/>
              </a:rPr>
              <a:t>Deprivation of life shall not be regarded as inflicted in contravention of this Article when it results from the use of force which is no more than absolutely necessary:</a:t>
            </a:r>
          </a:p>
          <a:p>
            <a:pPr marL="1200150" lvl="2" indent="-285750">
              <a:buFont typeface="Arial" panose="020B0604020202020204" pitchFamily="34" charset="0"/>
              <a:buChar char="•"/>
            </a:pPr>
            <a:r>
              <a:rPr lang="en-US" sz="1400" dirty="0">
                <a:solidFill>
                  <a:schemeClr val="accent1">
                    <a:lumMod val="75000"/>
                  </a:schemeClr>
                </a:solidFill>
                <a:latin typeface="Arial" panose="020B0604020202020204" pitchFamily="34" charset="0"/>
              </a:rPr>
              <a:t>in defence of any person from unlawful violence</a:t>
            </a:r>
          </a:p>
          <a:p>
            <a:pPr marL="1200150" lvl="2" indent="-285750">
              <a:buFont typeface="Arial" panose="020B0604020202020204" pitchFamily="34" charset="0"/>
              <a:buChar char="•"/>
            </a:pPr>
            <a:r>
              <a:rPr lang="en-US" sz="1400" dirty="0">
                <a:solidFill>
                  <a:schemeClr val="accent1">
                    <a:lumMod val="75000"/>
                  </a:schemeClr>
                </a:solidFill>
                <a:latin typeface="Arial" panose="020B0604020202020204" pitchFamily="34" charset="0"/>
              </a:rPr>
              <a:t>in order to effect a lawful arrest or to prevent the escape of a person lawfully detained, and</a:t>
            </a:r>
          </a:p>
          <a:p>
            <a:pPr marL="1200150" lvl="2" indent="-285750">
              <a:buFont typeface="Arial" panose="020B0604020202020204" pitchFamily="34" charset="0"/>
              <a:buChar char="•"/>
            </a:pPr>
            <a:r>
              <a:rPr lang="en-US" sz="1400" dirty="0">
                <a:solidFill>
                  <a:schemeClr val="accent1">
                    <a:lumMod val="75000"/>
                  </a:schemeClr>
                </a:solidFill>
                <a:latin typeface="Arial" panose="020B0604020202020204" pitchFamily="34" charset="0"/>
              </a:rPr>
              <a:t>in action lawfully taken for the purpose of quelling a riot or insurrection.</a:t>
            </a:r>
          </a:p>
          <a:p>
            <a:pPr marL="1200150" lvl="2" indent="-285750">
              <a:buFont typeface="Arial" panose="020B0604020202020204" pitchFamily="34" charset="0"/>
              <a:buChar char="•"/>
            </a:pPr>
            <a:endParaRPr lang="en-US" sz="1400" dirty="0">
              <a:solidFill>
                <a:schemeClr val="accent1">
                  <a:lumMod val="75000"/>
                </a:schemeClr>
              </a:solidFill>
              <a:latin typeface="Arial" panose="020B0604020202020204" pitchFamily="34" charset="0"/>
            </a:endParaRPr>
          </a:p>
          <a:p>
            <a:pPr lvl="1"/>
            <a:r>
              <a:rPr lang="en-US" sz="1400" dirty="0">
                <a:solidFill>
                  <a:schemeClr val="accent1">
                    <a:lumMod val="75000"/>
                  </a:schemeClr>
                </a:solidFill>
                <a:latin typeface="Arial" panose="020B0604020202020204" pitchFamily="34" charset="0"/>
              </a:rPr>
              <a:t>Article 11—“</a:t>
            </a:r>
            <a:r>
              <a:rPr lang="en-US" sz="1400" i="1" dirty="0">
                <a:solidFill>
                  <a:schemeClr val="accent1">
                    <a:lumMod val="75000"/>
                  </a:schemeClr>
                </a:solidFill>
                <a:latin typeface="Arial" panose="020B0604020202020204" pitchFamily="34" charset="0"/>
              </a:rPr>
              <a:t>the right of everyone to an adequate standard of living for himself and his family, including adequate food, clothing and housing, and to the continuous improvement of living conditions,” with states “recognizing the fundamental right of everyone to be free from hunger” and including specific obligations”</a:t>
            </a:r>
          </a:p>
          <a:p>
            <a:pPr marL="742950" lvl="1" indent="-285750">
              <a:buFont typeface="Arial" panose="020B0604020202020204" pitchFamily="34" charset="0"/>
              <a:buChar char="•"/>
            </a:pPr>
            <a:endParaRPr lang="en-US" sz="1400" b="0" i="0" dirty="0">
              <a:solidFill>
                <a:schemeClr val="accent1">
                  <a:lumMod val="75000"/>
                </a:schemeClr>
              </a:solidFill>
              <a:effectLst/>
              <a:latin typeface="Arial" panose="020B0604020202020204" pitchFamily="34" charset="0"/>
            </a:endParaRPr>
          </a:p>
        </p:txBody>
      </p:sp>
    </p:spTree>
    <p:extLst>
      <p:ext uri="{BB962C8B-B14F-4D97-AF65-F5344CB8AC3E}">
        <p14:creationId xmlns:p14="http://schemas.microsoft.com/office/powerpoint/2010/main" val="368709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B1ACC12-A7AB-49D7-9248-2806858CB74D}"/>
              </a:ext>
            </a:extLst>
          </p:cNvPr>
          <p:cNvSpPr/>
          <p:nvPr/>
        </p:nvSpPr>
        <p:spPr>
          <a:xfrm>
            <a:off x="371911" y="414487"/>
            <a:ext cx="11641124" cy="5909310"/>
          </a:xfrm>
          <a:prstGeom prst="rect">
            <a:avLst/>
          </a:prstGeom>
        </p:spPr>
        <p:txBody>
          <a:bodyPr wrap="square">
            <a:spAutoFit/>
          </a:bodyPr>
          <a:lstStyle/>
          <a:p>
            <a:r>
              <a:rPr lang="en-US" sz="1400" b="1" u="sng" dirty="0">
                <a:solidFill>
                  <a:schemeClr val="accent1">
                    <a:lumMod val="75000"/>
                  </a:schemeClr>
                </a:solidFill>
                <a:latin typeface="Arial" panose="020B0604020202020204" pitchFamily="34" charset="0"/>
                <a:cs typeface="Arial" panose="020B0604020202020204" pitchFamily="34" charset="0"/>
              </a:rPr>
              <a:t>What is a healthy balanced diet? </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According to the NHS England’s </a:t>
            </a:r>
            <a:r>
              <a:rPr lang="en-US" sz="1400" i="1" dirty="0">
                <a:solidFill>
                  <a:schemeClr val="accent1">
                    <a:lumMod val="75000"/>
                  </a:schemeClr>
                </a:solidFill>
                <a:latin typeface="Arial" panose="020B0604020202020204" pitchFamily="34" charset="0"/>
                <a:cs typeface="Arial" panose="020B0604020202020204" pitchFamily="34" charset="0"/>
              </a:rPr>
              <a:t>Commissioning Excellent Nutrition and Hydration </a:t>
            </a:r>
            <a:r>
              <a:rPr lang="en-US" sz="1400" dirty="0">
                <a:solidFill>
                  <a:schemeClr val="accent1">
                    <a:lumMod val="75000"/>
                  </a:schemeClr>
                </a:solidFill>
                <a:latin typeface="Arial" panose="020B0604020202020204" pitchFamily="34" charset="0"/>
                <a:cs typeface="Arial" panose="020B0604020202020204" pitchFamily="34" charset="0"/>
              </a:rPr>
              <a:t>guidance, published in 2015, malnutrition affects more than three million people at any one time in the UK. It also states;</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a:t>
            </a:r>
            <a:r>
              <a:rPr lang="en-US" sz="1400" i="1" dirty="0">
                <a:solidFill>
                  <a:schemeClr val="accent1">
                    <a:lumMod val="75000"/>
                  </a:schemeClr>
                </a:solidFill>
                <a:latin typeface="Arial" panose="020B0604020202020204" pitchFamily="34" charset="0"/>
                <a:cs typeface="Arial" panose="020B0604020202020204" pitchFamily="34" charset="0"/>
              </a:rPr>
              <a:t>around 1 in 3 patients admitted to acute care will be malnourished or at risk of becoming so, and 35 percent of individuals admitted to care homes will also be affected. In addition 93 percent of those at risk of, or suffering, from malnutrition will be living in the community</a:t>
            </a:r>
            <a:r>
              <a:rPr lang="en-US" sz="1400" dirty="0">
                <a:solidFill>
                  <a:schemeClr val="accent1">
                    <a:lumMod val="75000"/>
                  </a:schemeClr>
                </a:solidFill>
                <a:latin typeface="Arial" panose="020B0604020202020204" pitchFamily="34" charset="0"/>
                <a:cs typeface="Arial" panose="020B0604020202020204" pitchFamily="34" charset="0"/>
              </a:rPr>
              <a:t>.”</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A healthy diet is fundamental in preventing ill- health and promoting, including diabetes and heart disease. The term ‘balanced’ in relation to diet refers to maintaining the correct balance between the types of nutrients that we consume. Both deficiency and over-consumption of particular nutrients can have negative a negative effect on health.</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 A healthy diet should include the correct balance of the following:</a:t>
            </a:r>
          </a:p>
          <a:p>
            <a:endParaRPr lang="en-US" sz="1400" dirty="0">
              <a:solidFill>
                <a:schemeClr val="accent1">
                  <a:lumMod val="75000"/>
                </a:schemeClr>
              </a:solidFill>
              <a:latin typeface="Arial" panose="020B0604020202020204" pitchFamily="34" charset="0"/>
              <a:cs typeface="Arial" panose="020B0604020202020204" pitchFamily="34" charset="0"/>
            </a:endParaRPr>
          </a:p>
          <a:p>
            <a:r>
              <a:rPr lang="en-US" sz="1400" dirty="0">
                <a:solidFill>
                  <a:schemeClr val="accent1">
                    <a:lumMod val="75000"/>
                  </a:schemeClr>
                </a:solidFill>
                <a:latin typeface="Arial" panose="020B0604020202020204" pitchFamily="34" charset="0"/>
                <a:cs typeface="Arial" panose="020B0604020202020204" pitchFamily="34" charset="0"/>
              </a:rPr>
              <a:t>Carbohydrates – found in foods such as bread, potatoes, rice, or pasta</a:t>
            </a:r>
          </a:p>
          <a:p>
            <a:r>
              <a:rPr lang="en-US" sz="1400" dirty="0">
                <a:solidFill>
                  <a:schemeClr val="accent1">
                    <a:lumMod val="75000"/>
                  </a:schemeClr>
                </a:solidFill>
                <a:latin typeface="Arial" panose="020B0604020202020204" pitchFamily="34" charset="0"/>
                <a:cs typeface="Arial" panose="020B0604020202020204" pitchFamily="34" charset="0"/>
              </a:rPr>
              <a:t>Provide most of the energy needed by the human body, including energy used by bodily functions such as breathing, keeping the heart beating, blood circulation, production of hormones and enzymes, production of new tissues, etc.</a:t>
            </a:r>
          </a:p>
          <a:p>
            <a:r>
              <a:rPr lang="en-US" sz="1400" dirty="0">
                <a:solidFill>
                  <a:schemeClr val="accent1">
                    <a:lumMod val="75000"/>
                  </a:schemeClr>
                </a:solidFill>
                <a:latin typeface="Arial" panose="020B0604020202020204" pitchFamily="34" charset="0"/>
                <a:cs typeface="Arial" panose="020B0604020202020204" pitchFamily="34" charset="0"/>
              </a:rPr>
              <a:t>Vitamins – found primarily in fruit and vegetables</a:t>
            </a:r>
          </a:p>
          <a:p>
            <a:r>
              <a:rPr lang="en-US" sz="1400" dirty="0">
                <a:solidFill>
                  <a:schemeClr val="accent1">
                    <a:lumMod val="75000"/>
                  </a:schemeClr>
                </a:solidFill>
                <a:latin typeface="Arial" panose="020B0604020202020204" pitchFamily="34" charset="0"/>
                <a:cs typeface="Arial" panose="020B0604020202020204" pitchFamily="34" charset="0"/>
              </a:rPr>
              <a:t>Support a range of functions, including allowing the body to absorb energy from foods and the maintenance of an effective immune system</a:t>
            </a:r>
          </a:p>
          <a:p>
            <a:r>
              <a:rPr lang="en-US" sz="1400" dirty="0">
                <a:solidFill>
                  <a:schemeClr val="accent1">
                    <a:lumMod val="75000"/>
                  </a:schemeClr>
                </a:solidFill>
                <a:latin typeface="Arial" panose="020B0604020202020204" pitchFamily="34" charset="0"/>
                <a:cs typeface="Arial" panose="020B0604020202020204" pitchFamily="34" charset="0"/>
              </a:rPr>
              <a:t>Minerals – found in a range of foods. Key minerals are:</a:t>
            </a:r>
          </a:p>
          <a:p>
            <a:r>
              <a:rPr lang="en-US" sz="1400" dirty="0">
                <a:solidFill>
                  <a:schemeClr val="accent1">
                    <a:lumMod val="75000"/>
                  </a:schemeClr>
                </a:solidFill>
                <a:latin typeface="Arial" panose="020B0604020202020204" pitchFamily="34" charset="0"/>
                <a:cs typeface="Arial" panose="020B0604020202020204" pitchFamily="34" charset="0"/>
              </a:rPr>
              <a:t>Calcium – contributes to the strength of teeth and bones. Dairy products are good sources of calcium</a:t>
            </a:r>
          </a:p>
          <a:p>
            <a:r>
              <a:rPr lang="en-US" sz="1400" dirty="0">
                <a:solidFill>
                  <a:schemeClr val="accent1">
                    <a:lumMod val="75000"/>
                  </a:schemeClr>
                </a:solidFill>
                <a:latin typeface="Arial" panose="020B0604020202020204" pitchFamily="34" charset="0"/>
                <a:cs typeface="Arial" panose="020B0604020202020204" pitchFamily="34" charset="0"/>
              </a:rPr>
              <a:t>Iron – helps the blood to circulate oxygen within the body. Shellfish and liver are good sources of iron</a:t>
            </a:r>
          </a:p>
          <a:p>
            <a:r>
              <a:rPr lang="en-US" sz="1400" dirty="0">
                <a:solidFill>
                  <a:schemeClr val="accent1">
                    <a:lumMod val="75000"/>
                  </a:schemeClr>
                </a:solidFill>
                <a:latin typeface="Arial" panose="020B0604020202020204" pitchFamily="34" charset="0"/>
                <a:cs typeface="Arial" panose="020B0604020202020204" pitchFamily="34" charset="0"/>
              </a:rPr>
              <a:t>Fibre – found in fruit, vegetables, </a:t>
            </a:r>
            <a:r>
              <a:rPr lang="en-US" sz="1400" dirty="0" err="1">
                <a:solidFill>
                  <a:schemeClr val="accent1">
                    <a:lumMod val="75000"/>
                  </a:schemeClr>
                </a:solidFill>
                <a:latin typeface="Arial" panose="020B0604020202020204" pitchFamily="34" charset="0"/>
                <a:cs typeface="Arial" panose="020B0604020202020204" pitchFamily="34" charset="0"/>
              </a:rPr>
              <a:t>wholemeal</a:t>
            </a:r>
            <a:r>
              <a:rPr lang="en-US" sz="1400" dirty="0">
                <a:solidFill>
                  <a:schemeClr val="accent1">
                    <a:lumMod val="75000"/>
                  </a:schemeClr>
                </a:solidFill>
                <a:latin typeface="Arial" panose="020B0604020202020204" pitchFamily="34" charset="0"/>
                <a:cs typeface="Arial" panose="020B0604020202020204" pitchFamily="34" charset="0"/>
              </a:rPr>
              <a:t> bread, nuts, and seeds, among others</a:t>
            </a:r>
          </a:p>
          <a:p>
            <a:r>
              <a:rPr lang="en-US" sz="1400" dirty="0">
                <a:solidFill>
                  <a:schemeClr val="accent1">
                    <a:lumMod val="75000"/>
                  </a:schemeClr>
                </a:solidFill>
                <a:latin typeface="Arial" panose="020B0604020202020204" pitchFamily="34" charset="0"/>
                <a:cs typeface="Arial" panose="020B0604020202020204" pitchFamily="34" charset="0"/>
              </a:rPr>
              <a:t>Promotes healthy digestion</a:t>
            </a:r>
          </a:p>
          <a:p>
            <a:r>
              <a:rPr lang="en-US" sz="1400" dirty="0">
                <a:solidFill>
                  <a:schemeClr val="accent1">
                    <a:lumMod val="75000"/>
                  </a:schemeClr>
                </a:solidFill>
                <a:latin typeface="Arial" panose="020B0604020202020204" pitchFamily="34" charset="0"/>
                <a:cs typeface="Arial" panose="020B0604020202020204" pitchFamily="34" charset="0"/>
              </a:rPr>
              <a:t>Protein – found in dairy products, meat, fish, and beans, among others</a:t>
            </a:r>
          </a:p>
          <a:p>
            <a:r>
              <a:rPr lang="en-US" sz="1400" dirty="0">
                <a:solidFill>
                  <a:schemeClr val="accent1">
                    <a:lumMod val="75000"/>
                  </a:schemeClr>
                </a:solidFill>
                <a:latin typeface="Arial" panose="020B0604020202020204" pitchFamily="34" charset="0"/>
                <a:cs typeface="Arial" panose="020B0604020202020204" pitchFamily="34" charset="0"/>
              </a:rPr>
              <a:t>Important element in repairing and replacing the body’s cells and tissues</a:t>
            </a:r>
            <a:endParaRPr lang="en-GB" sz="14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044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5430</TotalTime>
  <Words>884</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FLUIDS AND NUTRITION AWARENESS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FLUIDS AND NUTRITION AWARENESS</dc:title>
  <dc:creator>Lynne Thomson</dc:creator>
  <cp:lastModifiedBy>Lynne Thomson</cp:lastModifiedBy>
  <cp:revision>12</cp:revision>
  <dcterms:created xsi:type="dcterms:W3CDTF">2019-08-16T11:45:52Z</dcterms:created>
  <dcterms:modified xsi:type="dcterms:W3CDTF">2019-08-30T11:42:59Z</dcterms:modified>
</cp:coreProperties>
</file>