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5" r:id="rId6"/>
    <p:sldId id="275" r:id="rId7"/>
    <p:sldId id="276" r:id="rId8"/>
    <p:sldId id="277" r:id="rId9"/>
    <p:sldId id="278" r:id="rId10"/>
    <p:sldId id="279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6BC96-C4FA-446D-9398-B8A4EF871554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8D0E7-84EA-44E8-9818-2CAF0DB4472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se.gov.uk/" TargetMode="External"/><Relationship Id="rId2" Type="http://schemas.openxmlformats.org/officeDocument/2006/relationships/hyperlink" Target="http://www.nice.org.uk/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researchgate.net/profile/Terry_Ferns/publication/7936546_A_balanced_approach_to_dealing_with_violence_and_aggression_at_work/links/02e7e521da4295b38d000000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852936"/>
            <a:ext cx="7848872" cy="2160240"/>
          </a:xfrm>
        </p:spPr>
        <p:txBody>
          <a:bodyPr>
            <a:normAutofit lnSpcReduction="10000"/>
          </a:bodyPr>
          <a:lstStyle/>
          <a:p>
            <a:r>
              <a:rPr lang="en-GB" sz="4800" dirty="0" smtClean="0">
                <a:solidFill>
                  <a:srgbClr val="FF0000"/>
                </a:solidFill>
              </a:rPr>
              <a:t>Handling Violence, Dealing with Aggression and Dealing with Complaints</a:t>
            </a:r>
            <a:endParaRPr lang="en-GB" sz="48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susan.murfet\AppData\Local\Microsoft\Windows\Temporary Internet Files\Content.Outlook\RUPDOA60\TotalAssistTrain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908720"/>
            <a:ext cx="4176464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IMPROVING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219256" cy="4525963"/>
          </a:xfrm>
        </p:spPr>
        <p:txBody>
          <a:bodyPr>
            <a:normAutofit/>
          </a:bodyPr>
          <a:lstStyle/>
          <a:p>
            <a:pPr marL="514350" indent="-514350"/>
            <a:r>
              <a:rPr lang="en-GB" sz="2400" dirty="0" smtClean="0"/>
              <a:t>Complaints provide us all with an opportunity on how people  experience of health services and how these services can be improved</a:t>
            </a:r>
          </a:p>
          <a:p>
            <a:pPr marL="514350" indent="-514350"/>
            <a:r>
              <a:rPr lang="en-GB" sz="2400" dirty="0" smtClean="0"/>
              <a:t>By working in partnership with all those who provide, support and use a service, you can:</a:t>
            </a:r>
          </a:p>
          <a:p>
            <a:pPr marL="514350" indent="-514350">
              <a:buNone/>
            </a:pPr>
            <a:r>
              <a:rPr lang="en-GB" sz="2400" dirty="0" smtClean="0"/>
              <a:t> -Enhance your own CPD</a:t>
            </a:r>
          </a:p>
          <a:p>
            <a:pPr marL="514350" indent="-514350">
              <a:buNone/>
            </a:pPr>
            <a:r>
              <a:rPr lang="en-GB" sz="2400" dirty="0" smtClean="0"/>
              <a:t> -Make improvements to the service you work in</a:t>
            </a:r>
          </a:p>
          <a:p>
            <a:pPr marL="514350" indent="-514350">
              <a:buNone/>
            </a:pPr>
            <a:r>
              <a:rPr lang="en-GB" sz="2400" dirty="0" smtClean="0"/>
              <a:t>-Ensure that service users have confidence in the service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Need to know more?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pPr fontAlgn="ctr"/>
            <a:r>
              <a:rPr lang="en-GB" dirty="0" smtClean="0">
                <a:hlinkClick r:id="rId2"/>
              </a:rPr>
              <a:t>www.nice.org.uk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 smtClean="0">
                <a:hlinkClick r:id="rId3"/>
              </a:rPr>
              <a:t>www.hse.gov.uk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http://www.researchgate.net/profile/Terry_Ferns/publication/7936546_A_balanced_approach_to_dealing_with_violence_and_aggression_at_work/links/02e7e521da4295b38d000000.pdf</a:t>
            </a: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INSTRUCTIONS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Go through the slides</a:t>
            </a:r>
          </a:p>
          <a:p>
            <a:pPr marL="514350" indent="-514350"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2. Pay particularly attention to...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3.  Take the test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5796136" y="2276872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PREVENTION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340768"/>
            <a:ext cx="8352928" cy="4824536"/>
          </a:xfrm>
          <a:ln>
            <a:solidFill>
              <a:schemeClr val="accent1">
                <a:alpha val="96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1800" dirty="0" smtClean="0"/>
              <a:t>Conflict in the workplace needs to be handled carefully to prevent it getting out of</a:t>
            </a:r>
          </a:p>
          <a:p>
            <a:pPr>
              <a:buNone/>
            </a:pPr>
            <a:r>
              <a:rPr lang="en-GB" sz="1800" dirty="0" smtClean="0"/>
              <a:t>control.  It is important that you understand some of the possible approaches to</a:t>
            </a:r>
          </a:p>
          <a:p>
            <a:pPr>
              <a:buNone/>
            </a:pPr>
            <a:r>
              <a:rPr lang="en-GB" sz="1800" dirty="0" smtClean="0"/>
              <a:t>preventing such conflicts.  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>
                <a:solidFill>
                  <a:srgbClr val="FF0000"/>
                </a:solidFill>
              </a:rPr>
              <a:t>KEY POINTS ARE:</a:t>
            </a:r>
          </a:p>
          <a:p>
            <a:pPr>
              <a:buNone/>
            </a:pPr>
            <a:endParaRPr lang="en-GB" sz="1800" dirty="0" smtClean="0"/>
          </a:p>
          <a:p>
            <a:r>
              <a:rPr lang="en-GB" sz="1800" dirty="0" smtClean="0"/>
              <a:t>Recognise  and accept that different people have different views to you, they have different values, beliefs , expectations , needs and perceptions</a:t>
            </a:r>
          </a:p>
          <a:p>
            <a:endParaRPr lang="en-GB" sz="1800" dirty="0" smtClean="0"/>
          </a:p>
          <a:p>
            <a:r>
              <a:rPr lang="en-GB" sz="1800" dirty="0" smtClean="0"/>
              <a:t>Do not become defensive if others ideas do not match yours</a:t>
            </a:r>
          </a:p>
          <a:p>
            <a:endParaRPr lang="en-GB" sz="1800" dirty="0" smtClean="0"/>
          </a:p>
          <a:p>
            <a:r>
              <a:rPr lang="en-GB" sz="1800" dirty="0" smtClean="0"/>
              <a:t>Listen attentively to others so that you understand what they are really saying, learn to read the non-verbal signals such as facial expressions, gestures etc.</a:t>
            </a:r>
          </a:p>
          <a:p>
            <a:endParaRPr lang="en-GB" sz="1800" dirty="0" smtClean="0"/>
          </a:p>
          <a:p>
            <a:r>
              <a:rPr lang="en-GB" sz="1800" dirty="0" smtClean="0"/>
              <a:t>Try to ensure that people learn from conflict situations that have been successfully resolved</a:t>
            </a:r>
          </a:p>
          <a:p>
            <a:endParaRPr lang="en-GB" sz="1600" dirty="0" smtClean="0"/>
          </a:p>
          <a:p>
            <a:endParaRPr lang="en-GB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CAUSES OF CONFLICT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412776"/>
            <a:ext cx="806489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COMMON CAUSES OF CONFLICT IN THE WORKPLACE ARE:</a:t>
            </a:r>
          </a:p>
          <a:p>
            <a:endParaRPr lang="en-GB" sz="2400" dirty="0" smtClean="0"/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Lack of co-operation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Misunderstandings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Personality clashes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Differences in goals/ vision/ methods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Performance issues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Unclear roles and responsibilities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Non- compliance with procedures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Problems relating to areas of authority</a:t>
            </a:r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444208" y="3717032"/>
            <a:ext cx="2088232" cy="1080120"/>
          </a:xfrm>
          <a:prstGeom prst="wedgeRoundRectCallout">
            <a:avLst>
              <a:gd name="adj1" fmla="val -35858"/>
              <a:gd name="adj2" fmla="val 8158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Conflicts are part of everyday life!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IN YOUR PLACEMENT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Your responsibility is to ensure that you know and understand: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What the local system is for reporting events</a:t>
            </a:r>
          </a:p>
          <a:p>
            <a:r>
              <a:rPr lang="en-GB" sz="2400" dirty="0" smtClean="0"/>
              <a:t>The location of the log book for reporting the specifics of the</a:t>
            </a:r>
          </a:p>
          <a:p>
            <a:pPr>
              <a:buNone/>
            </a:pPr>
            <a:r>
              <a:rPr lang="en-GB" sz="2400" dirty="0" smtClean="0"/>
              <a:t>      event within each department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DIFFUSING CONFLICT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196752"/>
            <a:ext cx="4038600" cy="5184576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GB" dirty="0" smtClean="0"/>
              <a:t>DO’s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Be polite and demonstrate positive body language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Make eye contact and smile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Stay calm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Show that you are listening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Act calm and assertive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Question/ probe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Be genuine 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Tell them what you can do and when you can do it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Take ownership, even if it was not your fault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Understand that you do have the right to end the call if the caller continues to be aggressive/ abusive</a:t>
            </a:r>
          </a:p>
          <a:p>
            <a:pPr>
              <a:buFont typeface="Wingdings" pitchFamily="2" charset="2"/>
              <a:buChar char="ü"/>
            </a:pPr>
            <a:endParaRPr lang="en-GB" sz="2000" dirty="0" smtClean="0"/>
          </a:p>
          <a:p>
            <a:pPr>
              <a:buFont typeface="Wingdings" pitchFamily="2" charset="2"/>
              <a:buChar char="ü"/>
            </a:pPr>
            <a:endParaRPr lang="en-GB" sz="2000" dirty="0" smtClean="0"/>
          </a:p>
          <a:p>
            <a:pPr>
              <a:buFont typeface="Wingdings" pitchFamily="2" charset="2"/>
              <a:buChar char="ü"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Font typeface="Wingdings" pitchFamily="2" charset="2"/>
              <a:buChar char="ü"/>
            </a:pPr>
            <a:endParaRPr lang="en-GB" sz="2400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196752"/>
            <a:ext cx="4038600" cy="5184576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GB" dirty="0" smtClean="0"/>
              <a:t>DONT’S</a:t>
            </a:r>
          </a:p>
          <a:p>
            <a:pPr algn="ctr"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X Be confrontational</a:t>
            </a:r>
          </a:p>
          <a:p>
            <a:pPr>
              <a:buNone/>
            </a:pPr>
            <a:r>
              <a:rPr lang="en-GB" dirty="0" smtClean="0"/>
              <a:t>X Don’t raise your voice</a:t>
            </a:r>
          </a:p>
          <a:p>
            <a:pPr>
              <a:buNone/>
            </a:pPr>
            <a:r>
              <a:rPr lang="en-GB" dirty="0" smtClean="0"/>
              <a:t>X tell them to “calm down”</a:t>
            </a:r>
          </a:p>
          <a:p>
            <a:pPr>
              <a:buNone/>
            </a:pPr>
            <a:r>
              <a:rPr lang="en-GB" dirty="0" smtClean="0"/>
              <a:t>X Over promise</a:t>
            </a:r>
          </a:p>
          <a:p>
            <a:pPr>
              <a:buNone/>
            </a:pPr>
            <a:r>
              <a:rPr lang="en-GB" dirty="0" smtClean="0"/>
              <a:t>X Blame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COMPLAINT HANDLING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pPr marL="514350" indent="-514350">
              <a:buNone/>
            </a:pPr>
            <a:r>
              <a:rPr lang="en-GB" dirty="0" smtClean="0"/>
              <a:t>The NHS complaints strategy has 3 main principles:</a:t>
            </a:r>
          </a:p>
          <a:p>
            <a:pPr marL="514350" indent="-514350">
              <a:buNone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Listening 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Responding</a:t>
            </a:r>
          </a:p>
          <a:p>
            <a:pPr marL="514350" indent="-51435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GB" dirty="0" smtClean="0">
                <a:solidFill>
                  <a:srgbClr val="FF0000"/>
                </a:solidFill>
              </a:rPr>
              <a:t>3. Improving</a:t>
            </a:r>
          </a:p>
          <a:p>
            <a:pPr marL="514350" indent="-51435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Picture 3" descr="https://tse4.mm.bing.net/th?q=Doctor+Talking+to+Patient&amp;w=100&amp;h=100&amp;c=1&amp;rs=1&amp;qlt=90&amp;bw=1&amp;bc=333333&amp;pid=InlineBlock&amp;mkt=en-GB&amp;adlt=moderate&amp;t=1&amp;mw=24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140968"/>
            <a:ext cx="1781919" cy="149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LISTENING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pPr marL="514350" indent="-514350"/>
            <a:r>
              <a:rPr lang="en-GB" dirty="0" smtClean="0"/>
              <a:t>Ask probing questions so that you really understand the issue</a:t>
            </a:r>
          </a:p>
          <a:p>
            <a:pPr marL="514350" indent="-514350"/>
            <a:r>
              <a:rPr lang="en-GB" dirty="0" smtClean="0"/>
              <a:t>Find out what they would like to happen</a:t>
            </a:r>
          </a:p>
          <a:p>
            <a:pPr marL="514350" indent="-514350"/>
            <a:r>
              <a:rPr lang="en-GB" dirty="0" smtClean="0"/>
              <a:t>Obtain the right information to assess the level of seriousness of the complaint</a:t>
            </a:r>
          </a:p>
          <a:p>
            <a:pPr marL="514350" indent="-514350"/>
            <a:r>
              <a:rPr lang="en-GB" dirty="0" smtClean="0"/>
              <a:t>Maintain regular communication</a:t>
            </a:r>
          </a:p>
          <a:p>
            <a:pPr marL="514350" indent="-514350"/>
            <a:r>
              <a:rPr lang="en-GB" dirty="0" smtClean="0"/>
              <a:t>Act quickly if possible</a:t>
            </a:r>
          </a:p>
          <a:p>
            <a:pPr marL="514350" indent="-514350"/>
            <a:r>
              <a:rPr lang="en-GB" dirty="0" smtClean="0"/>
              <a:t>Manage expectations</a:t>
            </a:r>
          </a:p>
          <a:p>
            <a:pPr marL="514350" indent="-514350"/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RESPONDING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219256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GB" sz="2400" dirty="0" smtClean="0"/>
              <a:t>If you are able to assess the seriousness of the complaint you</a:t>
            </a:r>
          </a:p>
          <a:p>
            <a:pPr marL="514350" indent="-514350">
              <a:buNone/>
            </a:pPr>
            <a:r>
              <a:rPr lang="en-GB" sz="2400" dirty="0" smtClean="0"/>
              <a:t>will be able to decide which response is most suitable and allow</a:t>
            </a:r>
          </a:p>
          <a:p>
            <a:pPr marL="514350" indent="-514350">
              <a:buNone/>
            </a:pPr>
            <a:r>
              <a:rPr lang="en-GB" sz="2400" dirty="0" smtClean="0"/>
              <a:t>you to: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GB" sz="2400" dirty="0" smtClean="0">
                <a:solidFill>
                  <a:srgbClr val="FF0000"/>
                </a:solidFill>
              </a:rPr>
              <a:t>Assess the impact of the complaint on all parties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GB" sz="2400" dirty="0" smtClean="0">
                <a:solidFill>
                  <a:srgbClr val="FF0000"/>
                </a:solidFill>
              </a:rPr>
              <a:t>Create an appropriate plan of action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GB" sz="2400" dirty="0" smtClean="0">
                <a:solidFill>
                  <a:srgbClr val="FF0000"/>
                </a:solidFill>
              </a:rPr>
              <a:t>Support and advice the person making the complaint effectively </a:t>
            </a:r>
          </a:p>
          <a:p>
            <a:pPr marL="514350" indent="-514350">
              <a:buNone/>
            </a:pPr>
            <a:endParaRPr lang="en-GB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514</Words>
  <Application>Microsoft Office PowerPoint</Application>
  <PresentationFormat>On-screen Show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INSTRUCTIONS</vt:lpstr>
      <vt:lpstr>PREVENTION</vt:lpstr>
      <vt:lpstr>CAUSES OF CONFLICT</vt:lpstr>
      <vt:lpstr>IN YOUR PLACEMENT</vt:lpstr>
      <vt:lpstr>DIFFUSING CONFLICT</vt:lpstr>
      <vt:lpstr>COMPLAINT HANDLING</vt:lpstr>
      <vt:lpstr>LISTENING</vt:lpstr>
      <vt:lpstr>RESPONDING</vt:lpstr>
      <vt:lpstr>IMPROVING</vt:lpstr>
      <vt:lpstr>Need to know more?</vt:lpstr>
    </vt:vector>
  </TitlesOfParts>
  <Company>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susan.murfet</dc:creator>
  <cp:lastModifiedBy>saloni.khanna</cp:lastModifiedBy>
  <cp:revision>132</cp:revision>
  <dcterms:created xsi:type="dcterms:W3CDTF">2013-09-27T07:39:21Z</dcterms:created>
  <dcterms:modified xsi:type="dcterms:W3CDTF">2015-06-23T09:13:18Z</dcterms:modified>
</cp:coreProperties>
</file>