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7" r:id="rId3"/>
    <p:sldId id="258" r:id="rId4"/>
    <p:sldId id="259" r:id="rId5"/>
    <p:sldId id="260" r:id="rId6"/>
    <p:sldId id="265" r:id="rId7"/>
    <p:sldId id="262" r:id="rId8"/>
    <p:sldId id="264" r:id="rId9"/>
    <p:sldId id="270" r:id="rId10"/>
    <p:sldId id="269" r:id="rId11"/>
    <p:sldId id="271" r:id="rId12"/>
    <p:sldId id="272"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E6BC96-C4FA-446D-9398-B8A4EF871554}" type="datetimeFigureOut">
              <a:rPr lang="en-GB" smtClean="0"/>
              <a:pPr/>
              <a:t>23/06/2015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38D0E7-84EA-44E8-9818-2CAF0DB44720}" type="slidenum">
              <a:rPr lang="en-GB" smtClean="0"/>
              <a:pPr/>
              <a:t>‹#›</a:t>
            </a:fld>
            <a:endParaRPr lang="en-GB"/>
          </a:p>
        </p:txBody>
      </p:sp>
    </p:spTree>
    <p:extLst>
      <p:ext uri="{BB962C8B-B14F-4D97-AF65-F5344CB8AC3E}">
        <p14:creationId xmlns:p14="http://schemas.microsoft.com/office/powerpoint/2010/main" xmlns="" val="11972733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FFB63-E59C-4760-A2C0-670416417C50}"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9A2B0-845E-4BA6-98B4-CF702CEE75F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FFB63-E59C-4760-A2C0-670416417C50}" type="datetimeFigureOut">
              <a:rPr lang="en-GB" smtClean="0"/>
              <a:pPr/>
              <a:t>23/06/2015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9A2B0-845E-4BA6-98B4-CF702CEE75F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se.gov.uk/pubns/hsc13.pdf" TargetMode="External"/><Relationship Id="rId2" Type="http://schemas.openxmlformats.org/officeDocument/2006/relationships/hyperlink" Target="http://www.hse.gov.uk/legislation/" TargetMode="External"/><Relationship Id="rId1" Type="http://schemas.openxmlformats.org/officeDocument/2006/relationships/slideLayout" Target="../slideLayouts/slideLayout2.xml"/><Relationship Id="rId4" Type="http://schemas.openxmlformats.org/officeDocument/2006/relationships/hyperlink" Target="http://www.nhs.uk/Tools/Pages/WorkplaceHealth.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548680"/>
            <a:ext cx="7772400" cy="1470025"/>
          </a:xfrm>
        </p:spPr>
        <p:txBody>
          <a:bodyPr/>
          <a:lstStyle/>
          <a:p>
            <a:endParaRPr lang="en-GB" dirty="0"/>
          </a:p>
        </p:txBody>
      </p:sp>
      <p:sp>
        <p:nvSpPr>
          <p:cNvPr id="3" name="Subtitle 2"/>
          <p:cNvSpPr>
            <a:spLocks noGrp="1"/>
          </p:cNvSpPr>
          <p:nvPr>
            <p:ph type="subTitle" idx="1"/>
          </p:nvPr>
        </p:nvSpPr>
        <p:spPr>
          <a:xfrm>
            <a:off x="1403648" y="2852936"/>
            <a:ext cx="6400800" cy="1752600"/>
          </a:xfrm>
        </p:spPr>
        <p:txBody>
          <a:bodyPr>
            <a:normAutofit/>
          </a:bodyPr>
          <a:lstStyle/>
          <a:p>
            <a:r>
              <a:rPr lang="en-GB" sz="4800" dirty="0" smtClean="0">
                <a:solidFill>
                  <a:srgbClr val="FF0000"/>
                </a:solidFill>
              </a:rPr>
              <a:t>Health and Safety Overview</a:t>
            </a:r>
            <a:endParaRPr lang="en-GB" sz="4800" dirty="0">
              <a:solidFill>
                <a:srgbClr val="FF0000"/>
              </a:solidFill>
            </a:endParaRPr>
          </a:p>
        </p:txBody>
      </p:sp>
      <p:pic>
        <p:nvPicPr>
          <p:cNvPr id="1026" name="Picture 2" descr="C:\Users\susan.murfet\AppData\Local\Microsoft\Windows\Temporary Internet Files\Content.Outlook\RUPDOA60\TotalAssistTraining.jpg"/>
          <p:cNvPicPr>
            <a:picLocks noChangeAspect="1" noChangeArrowheads="1"/>
          </p:cNvPicPr>
          <p:nvPr/>
        </p:nvPicPr>
        <p:blipFill>
          <a:blip r:embed="rId2" cstate="print"/>
          <a:srcRect/>
          <a:stretch>
            <a:fillRect/>
          </a:stretch>
        </p:blipFill>
        <p:spPr bwMode="auto">
          <a:xfrm>
            <a:off x="2411760" y="908720"/>
            <a:ext cx="4176464" cy="108012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The Management of Health and Safety at Work Regulations 1999</a:t>
            </a:r>
            <a:endParaRPr lang="en-GB" sz="3200" dirty="0">
              <a:solidFill>
                <a:srgbClr val="FF0000"/>
              </a:solidFill>
            </a:endParaRPr>
          </a:p>
        </p:txBody>
      </p:sp>
      <p:sp>
        <p:nvSpPr>
          <p:cNvPr id="3" name="Content Placeholder 2"/>
          <p:cNvSpPr>
            <a:spLocks noGrp="1"/>
          </p:cNvSpPr>
          <p:nvPr>
            <p:ph idx="1"/>
          </p:nvPr>
        </p:nvSpPr>
        <p:spPr>
          <a:xfrm>
            <a:off x="467544" y="1484784"/>
            <a:ext cx="8229600" cy="4525963"/>
          </a:xfrm>
        </p:spPr>
        <p:txBody>
          <a:bodyPr>
            <a:normAutofit/>
          </a:bodyPr>
          <a:lstStyle/>
          <a:p>
            <a:r>
              <a:rPr lang="en-GB" sz="2400" dirty="0" smtClean="0"/>
              <a:t>Generally make more explicit what employers are required to</a:t>
            </a:r>
          </a:p>
          <a:p>
            <a:pPr>
              <a:buNone/>
            </a:pPr>
            <a:r>
              <a:rPr lang="en-GB" sz="2400" dirty="0" smtClean="0"/>
              <a:t>do to manage health and safety under The Health and Safety at </a:t>
            </a:r>
          </a:p>
          <a:p>
            <a:pPr>
              <a:buNone/>
            </a:pPr>
            <a:r>
              <a:rPr lang="en-GB" sz="2400" dirty="0" smtClean="0"/>
              <a:t>Work Act</a:t>
            </a:r>
          </a:p>
          <a:p>
            <a:r>
              <a:rPr lang="en-GB" sz="2400" dirty="0" smtClean="0"/>
              <a:t>The main requirement on employers is to carry out a </a:t>
            </a:r>
            <a:r>
              <a:rPr lang="en-GB" sz="2400" dirty="0" smtClean="0">
                <a:solidFill>
                  <a:srgbClr val="FF0000"/>
                </a:solidFill>
              </a:rPr>
              <a:t>RISK</a:t>
            </a:r>
          </a:p>
          <a:p>
            <a:pPr>
              <a:buNone/>
            </a:pPr>
            <a:r>
              <a:rPr lang="en-GB" sz="2400" dirty="0" smtClean="0">
                <a:solidFill>
                  <a:srgbClr val="FF0000"/>
                </a:solidFill>
              </a:rPr>
              <a:t>ASSESSEMENT</a:t>
            </a:r>
          </a:p>
          <a:p>
            <a:r>
              <a:rPr lang="en-GB" sz="2400" dirty="0" smtClean="0"/>
              <a:t>Suitable and sufficient Risk Assessments of any work activities</a:t>
            </a:r>
          </a:p>
          <a:p>
            <a:pPr>
              <a:buNone/>
            </a:pPr>
            <a:r>
              <a:rPr lang="en-GB" sz="2400" dirty="0" smtClean="0"/>
              <a:t>that may be put at risk  should be carried out by employers</a:t>
            </a:r>
          </a:p>
          <a:p>
            <a:pPr>
              <a:buNone/>
            </a:pPr>
            <a:r>
              <a:rPr lang="en-GB" sz="2400" dirty="0" smtClean="0"/>
              <a:t>Any significant risks bought to the attention of Employers by any</a:t>
            </a:r>
          </a:p>
          <a:p>
            <a:pPr>
              <a:buNone/>
            </a:pPr>
            <a:r>
              <a:rPr lang="en-GB" sz="2400" dirty="0" smtClean="0"/>
              <a:t>organisation will be bought to your attention </a:t>
            </a:r>
            <a:r>
              <a:rPr lang="en-GB" sz="2400" dirty="0" smtClean="0">
                <a:solidFill>
                  <a:srgbClr val="FF0000"/>
                </a:solidFill>
              </a:rPr>
              <a:t>before</a:t>
            </a:r>
            <a:r>
              <a:rPr lang="en-GB" sz="2400" dirty="0" smtClean="0"/>
              <a:t> your </a:t>
            </a:r>
          </a:p>
          <a:p>
            <a:pPr>
              <a:buNone/>
            </a:pPr>
            <a:r>
              <a:rPr lang="en-GB" sz="2400" dirty="0" smtClean="0"/>
              <a:t>placement</a:t>
            </a:r>
          </a:p>
          <a:p>
            <a:pPr>
              <a:buNone/>
            </a:pPr>
            <a:endParaRPr lang="en-GB"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YOUR PLACEMENT</a:t>
            </a:r>
            <a:endParaRPr lang="en-GB" sz="3200" dirty="0">
              <a:solidFill>
                <a:srgbClr val="FF0000"/>
              </a:solidFill>
            </a:endParaRPr>
          </a:p>
        </p:txBody>
      </p:sp>
      <p:sp>
        <p:nvSpPr>
          <p:cNvPr id="3" name="Content Placeholder 2"/>
          <p:cNvSpPr>
            <a:spLocks noGrp="1"/>
          </p:cNvSpPr>
          <p:nvPr>
            <p:ph idx="1"/>
          </p:nvPr>
        </p:nvSpPr>
        <p:spPr>
          <a:xfrm>
            <a:off x="467544" y="1484784"/>
            <a:ext cx="8229600" cy="4525963"/>
          </a:xfrm>
        </p:spPr>
        <p:txBody>
          <a:bodyPr>
            <a:normAutofit/>
          </a:bodyPr>
          <a:lstStyle/>
          <a:p>
            <a:pPr>
              <a:buNone/>
            </a:pPr>
            <a:r>
              <a:rPr lang="en-GB" sz="2400" dirty="0" smtClean="0"/>
              <a:t>An induction </a:t>
            </a:r>
            <a:r>
              <a:rPr lang="en-GB" sz="2400" dirty="0" smtClean="0">
                <a:solidFill>
                  <a:srgbClr val="FF0000"/>
                </a:solidFill>
              </a:rPr>
              <a:t>must</a:t>
            </a:r>
            <a:r>
              <a:rPr lang="en-GB" sz="2400" dirty="0" smtClean="0"/>
              <a:t> be carried out and should include ALL</a:t>
            </a:r>
          </a:p>
          <a:p>
            <a:pPr>
              <a:buNone/>
            </a:pPr>
            <a:r>
              <a:rPr lang="en-GB" sz="2400" dirty="0" smtClean="0"/>
              <a:t>emergency procedures for:</a:t>
            </a:r>
          </a:p>
          <a:p>
            <a:pPr>
              <a:buFont typeface="Wingdings" pitchFamily="2" charset="2"/>
              <a:buChar char="ü"/>
            </a:pPr>
            <a:r>
              <a:rPr lang="en-GB" sz="2400" dirty="0" smtClean="0"/>
              <a:t>Fire</a:t>
            </a:r>
          </a:p>
          <a:p>
            <a:pPr>
              <a:buFont typeface="Wingdings" pitchFamily="2" charset="2"/>
              <a:buChar char="ü"/>
            </a:pPr>
            <a:r>
              <a:rPr lang="en-GB" sz="2400" dirty="0" smtClean="0"/>
              <a:t>Bomb Alerts</a:t>
            </a:r>
          </a:p>
          <a:p>
            <a:pPr>
              <a:buFont typeface="Wingdings" pitchFamily="2" charset="2"/>
              <a:buChar char="ü"/>
            </a:pPr>
            <a:r>
              <a:rPr lang="en-GB" sz="2400" dirty="0" smtClean="0"/>
              <a:t>Violence</a:t>
            </a:r>
          </a:p>
          <a:p>
            <a:pPr>
              <a:buFont typeface="Wingdings" pitchFamily="2" charset="2"/>
              <a:buChar char="ü"/>
            </a:pPr>
            <a:r>
              <a:rPr lang="en-GB" sz="2400" dirty="0" smtClean="0"/>
              <a:t>Manual Handling Arrangements</a:t>
            </a:r>
          </a:p>
          <a:p>
            <a:pPr>
              <a:buNone/>
            </a:pPr>
            <a:r>
              <a:rPr lang="en-GB" sz="2400" dirty="0" smtClean="0">
                <a:solidFill>
                  <a:srgbClr val="FF0000"/>
                </a:solidFill>
              </a:rPr>
              <a:t>This list is not exhaustive as there may be other significant local</a:t>
            </a:r>
          </a:p>
          <a:p>
            <a:pPr>
              <a:buNone/>
            </a:pPr>
            <a:r>
              <a:rPr lang="en-GB" sz="2400" dirty="0" smtClean="0">
                <a:solidFill>
                  <a:srgbClr val="FF0000"/>
                </a:solidFill>
              </a:rPr>
              <a:t>Issues.</a:t>
            </a:r>
          </a:p>
        </p:txBody>
      </p:sp>
      <p:sp>
        <p:nvSpPr>
          <p:cNvPr id="4" name="Rounded Rectangular Callout 3"/>
          <p:cNvSpPr/>
          <p:nvPr/>
        </p:nvSpPr>
        <p:spPr>
          <a:xfrm>
            <a:off x="6084168" y="4869160"/>
            <a:ext cx="2232248" cy="1152128"/>
          </a:xfrm>
          <a:prstGeom prst="wedgeRoundRectCallout">
            <a:avLst>
              <a:gd name="adj1" fmla="val -40110"/>
              <a:gd name="adj2" fmla="val 6748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solidFill>
              </a:rPr>
              <a:t>IF YOU ARE UNSURE YOU </a:t>
            </a:r>
            <a:r>
              <a:rPr lang="en-GB" dirty="0" smtClean="0">
                <a:solidFill>
                  <a:srgbClr val="FF0000"/>
                </a:solidFill>
              </a:rPr>
              <a:t>MUST</a:t>
            </a:r>
            <a:r>
              <a:rPr lang="en-GB" dirty="0" smtClean="0">
                <a:solidFill>
                  <a:schemeClr val="bg1"/>
                </a:solidFill>
              </a:rPr>
              <a:t> ASK!</a:t>
            </a:r>
            <a:endParaRPr lang="en-GB"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YOUR RESPONSBILITIES</a:t>
            </a:r>
            <a:endParaRPr lang="en-GB" sz="3200" dirty="0">
              <a:solidFill>
                <a:srgbClr val="FF0000"/>
              </a:solidFill>
            </a:endParaRPr>
          </a:p>
        </p:txBody>
      </p:sp>
      <p:sp>
        <p:nvSpPr>
          <p:cNvPr id="3" name="Content Placeholder 2"/>
          <p:cNvSpPr>
            <a:spLocks noGrp="1"/>
          </p:cNvSpPr>
          <p:nvPr>
            <p:ph idx="1"/>
          </p:nvPr>
        </p:nvSpPr>
        <p:spPr>
          <a:xfrm>
            <a:off x="467544" y="1484784"/>
            <a:ext cx="8229600" cy="4525963"/>
          </a:xfrm>
        </p:spPr>
        <p:txBody>
          <a:bodyPr>
            <a:normAutofit/>
          </a:bodyPr>
          <a:lstStyle/>
          <a:p>
            <a:pPr>
              <a:buNone/>
            </a:pPr>
            <a:r>
              <a:rPr lang="en-GB" sz="2400" dirty="0" smtClean="0"/>
              <a:t>Be responsible for your own and others health and safety.</a:t>
            </a:r>
          </a:p>
          <a:p>
            <a:r>
              <a:rPr lang="en-GB" sz="2400" dirty="0" smtClean="0"/>
              <a:t> Slips and trips are common and most can be avoided- if you spill something, get it cleaned up fast- do not leave it.</a:t>
            </a:r>
          </a:p>
          <a:p>
            <a:r>
              <a:rPr lang="en-GB" sz="2400" dirty="0" smtClean="0"/>
              <a:t>Keep your own work area tidy </a:t>
            </a:r>
          </a:p>
          <a:p>
            <a:r>
              <a:rPr lang="en-GB" sz="2400" dirty="0" smtClean="0"/>
              <a:t>Report broken equipment</a:t>
            </a:r>
          </a:p>
          <a:p>
            <a:r>
              <a:rPr lang="en-GB" sz="2400" dirty="0" smtClean="0"/>
              <a:t>Manual Handling – special training is required to enable the safe handling of both people and equipment- if you have not received the training do not do it.</a:t>
            </a:r>
          </a:p>
          <a:p>
            <a:endParaRPr lang="en-GB" sz="2400" dirty="0" smtClean="0"/>
          </a:p>
          <a:p>
            <a:endParaRPr lang="en-GB" sz="2400" dirty="0" smtClean="0"/>
          </a:p>
          <a:p>
            <a:pPr>
              <a:buNone/>
            </a:pPr>
            <a:endParaRPr lang="en-GB" sz="2400" dirty="0" smtClean="0"/>
          </a:p>
        </p:txBody>
      </p:sp>
      <p:sp>
        <p:nvSpPr>
          <p:cNvPr id="4" name="Rounded Rectangular Callout 3"/>
          <p:cNvSpPr/>
          <p:nvPr/>
        </p:nvSpPr>
        <p:spPr>
          <a:xfrm>
            <a:off x="6228184" y="4653136"/>
            <a:ext cx="2232248" cy="1152128"/>
          </a:xfrm>
          <a:prstGeom prst="wedgeRoundRectCallout">
            <a:avLst>
              <a:gd name="adj1" fmla="val -40110"/>
              <a:gd name="adj2" fmla="val 6748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If you see or hear anything that you believe is a risk- </a:t>
            </a:r>
            <a:r>
              <a:rPr lang="en-GB" dirty="0" smtClean="0">
                <a:solidFill>
                  <a:srgbClr val="FF0000"/>
                </a:solidFill>
              </a:rPr>
              <a:t>REPORT IT</a:t>
            </a:r>
            <a:endParaRPr lang="en-GB"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NEED TO KNOW MORE?</a:t>
            </a:r>
            <a:endParaRPr lang="en-GB" dirty="0"/>
          </a:p>
        </p:txBody>
      </p:sp>
      <p:sp>
        <p:nvSpPr>
          <p:cNvPr id="3" name="Content Placeholder 2"/>
          <p:cNvSpPr>
            <a:spLocks noGrp="1"/>
          </p:cNvSpPr>
          <p:nvPr>
            <p:ph idx="1"/>
          </p:nvPr>
        </p:nvSpPr>
        <p:spPr/>
        <p:txBody>
          <a:bodyPr/>
          <a:lstStyle/>
          <a:p>
            <a:r>
              <a:rPr lang="en-GB" dirty="0" smtClean="0">
                <a:hlinkClick r:id="rId2"/>
              </a:rPr>
              <a:t>www.hse.gov.uk/</a:t>
            </a:r>
            <a:r>
              <a:rPr lang="en-GB" b="1" dirty="0" smtClean="0">
                <a:hlinkClick r:id="rId2"/>
              </a:rPr>
              <a:t>legislation</a:t>
            </a:r>
            <a:r>
              <a:rPr lang="en-GB" dirty="0" smtClean="0">
                <a:hlinkClick r:id="rId2"/>
              </a:rPr>
              <a:t>/</a:t>
            </a:r>
            <a:endParaRPr lang="en-GB" dirty="0" smtClean="0"/>
          </a:p>
          <a:p>
            <a:r>
              <a:rPr lang="en-GB" dirty="0" smtClean="0">
                <a:hlinkClick r:id="rId3"/>
              </a:rPr>
              <a:t>www.hse.gov.uk/pubns/hsc13.pdf</a:t>
            </a:r>
            <a:endParaRPr lang="en-GB" dirty="0" smtClean="0"/>
          </a:p>
          <a:p>
            <a:r>
              <a:rPr lang="en-GB" dirty="0" smtClean="0">
                <a:hlinkClick r:id="rId4"/>
              </a:rPr>
              <a:t>www.</a:t>
            </a:r>
            <a:r>
              <a:rPr lang="en-GB" b="1" dirty="0" smtClean="0">
                <a:hlinkClick r:id="rId4"/>
              </a:rPr>
              <a:t>nhs</a:t>
            </a:r>
            <a:r>
              <a:rPr lang="en-GB" dirty="0" smtClean="0">
                <a:hlinkClick r:id="rId4"/>
              </a:rPr>
              <a:t>.uk/Tools/Pages/Workplace</a:t>
            </a:r>
            <a:r>
              <a:rPr lang="en-GB" b="1" dirty="0" smtClean="0">
                <a:hlinkClick r:id="rId4"/>
              </a:rPr>
              <a:t>Health</a:t>
            </a:r>
            <a:r>
              <a:rPr lang="en-GB" dirty="0" smtClean="0">
                <a:hlinkClick r:id="rId4"/>
              </a:rPr>
              <a:t>.aspx</a:t>
            </a:r>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INSTRUCTIONS</a:t>
            </a:r>
            <a:endParaRPr lang="en-GB"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GB" dirty="0" smtClean="0"/>
              <a:t>Go through the slides</a:t>
            </a:r>
          </a:p>
          <a:p>
            <a:pPr marL="514350" indent="-514350">
              <a:buNone/>
            </a:pPr>
            <a:endParaRPr lang="en-GB" dirty="0" smtClean="0"/>
          </a:p>
          <a:p>
            <a:pPr>
              <a:buNone/>
            </a:pPr>
            <a:r>
              <a:rPr lang="en-GB" dirty="0" smtClean="0"/>
              <a:t>2. Pay particular attention to...</a:t>
            </a:r>
          </a:p>
          <a:p>
            <a:pPr>
              <a:buNone/>
            </a:pPr>
            <a:endParaRPr lang="en-GB" dirty="0" smtClean="0"/>
          </a:p>
          <a:p>
            <a:pPr>
              <a:buNone/>
            </a:pPr>
            <a:r>
              <a:rPr lang="en-GB" dirty="0" smtClean="0"/>
              <a:t>3.  Take the test</a:t>
            </a:r>
            <a:endParaRPr lang="en-GB" dirty="0"/>
          </a:p>
        </p:txBody>
      </p:sp>
      <p:sp>
        <p:nvSpPr>
          <p:cNvPr id="5" name="Rounded Rectangular Callout 4"/>
          <p:cNvSpPr/>
          <p:nvPr/>
        </p:nvSpPr>
        <p:spPr>
          <a:xfrm>
            <a:off x="5796136" y="2276872"/>
            <a:ext cx="1440160" cy="576064"/>
          </a:xfrm>
          <a:prstGeom prst="wedgeRoundRectCallout">
            <a:avLst>
              <a:gd name="adj1" fmla="val -38885"/>
              <a:gd name="adj2" fmla="val 10029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Key Learning Point</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INTRODUCTION TO LEGALITIES</a:t>
            </a:r>
            <a:endParaRPr lang="en-GB" dirty="0">
              <a:solidFill>
                <a:srgbClr val="FF0000"/>
              </a:solidFill>
            </a:endParaRPr>
          </a:p>
        </p:txBody>
      </p:sp>
      <p:sp>
        <p:nvSpPr>
          <p:cNvPr id="3" name="Content Placeholder 2"/>
          <p:cNvSpPr>
            <a:spLocks noGrp="1"/>
          </p:cNvSpPr>
          <p:nvPr>
            <p:ph sz="half" idx="1"/>
          </p:nvPr>
        </p:nvSpPr>
        <p:spPr>
          <a:xfrm>
            <a:off x="395536" y="1340768"/>
            <a:ext cx="4176464" cy="4824536"/>
          </a:xfrm>
          <a:ln>
            <a:solidFill>
              <a:schemeClr val="accent1">
                <a:alpha val="96000"/>
              </a:schemeClr>
            </a:solidFill>
          </a:ln>
        </p:spPr>
        <p:txBody>
          <a:bodyPr>
            <a:normAutofit/>
          </a:bodyPr>
          <a:lstStyle/>
          <a:p>
            <a:pPr>
              <a:buNone/>
            </a:pPr>
            <a:endParaRPr lang="en-GB" dirty="0" smtClean="0"/>
          </a:p>
          <a:p>
            <a:pPr>
              <a:buNone/>
            </a:pPr>
            <a:r>
              <a:rPr lang="en-GB" dirty="0" smtClean="0">
                <a:solidFill>
                  <a:srgbClr val="0070C0"/>
                </a:solidFill>
              </a:rPr>
              <a:t>Total Assist </a:t>
            </a:r>
            <a:r>
              <a:rPr lang="en-GB" dirty="0" smtClean="0"/>
              <a:t>has a legal</a:t>
            </a:r>
          </a:p>
          <a:p>
            <a:pPr>
              <a:buNone/>
            </a:pPr>
            <a:r>
              <a:rPr lang="en-GB" dirty="0" smtClean="0"/>
              <a:t>responsibility to ensure</a:t>
            </a:r>
          </a:p>
          <a:p>
            <a:pPr>
              <a:buNone/>
            </a:pPr>
            <a:r>
              <a:rPr lang="en-GB" dirty="0" smtClean="0"/>
              <a:t>That all locums are full</a:t>
            </a:r>
          </a:p>
          <a:p>
            <a:pPr>
              <a:buNone/>
            </a:pPr>
            <a:r>
              <a:rPr lang="en-GB" dirty="0" smtClean="0"/>
              <a:t>briefed and competent in</a:t>
            </a:r>
          </a:p>
          <a:p>
            <a:pPr>
              <a:buNone/>
            </a:pPr>
            <a:r>
              <a:rPr lang="en-GB" dirty="0" smtClean="0"/>
              <a:t>Health and Safety legalities</a:t>
            </a:r>
          </a:p>
          <a:p>
            <a:pPr>
              <a:buNone/>
            </a:pPr>
            <a:r>
              <a:rPr lang="en-GB" dirty="0" smtClean="0">
                <a:solidFill>
                  <a:srgbClr val="FF0000"/>
                </a:solidFill>
              </a:rPr>
              <a:t>BEFORE </a:t>
            </a:r>
            <a:r>
              <a:rPr lang="en-GB" dirty="0" smtClean="0"/>
              <a:t>you start on any</a:t>
            </a:r>
          </a:p>
          <a:p>
            <a:pPr>
              <a:buNone/>
            </a:pPr>
            <a:r>
              <a:rPr lang="en-GB" dirty="0" smtClean="0"/>
              <a:t>placement</a:t>
            </a:r>
            <a:endParaRPr lang="en-GB" dirty="0"/>
          </a:p>
        </p:txBody>
      </p:sp>
      <p:sp>
        <p:nvSpPr>
          <p:cNvPr id="4" name="Content Placeholder 3"/>
          <p:cNvSpPr>
            <a:spLocks noGrp="1"/>
          </p:cNvSpPr>
          <p:nvPr>
            <p:ph sz="half" idx="2"/>
          </p:nvPr>
        </p:nvSpPr>
        <p:spPr>
          <a:xfrm>
            <a:off x="4648200" y="1340768"/>
            <a:ext cx="4038600" cy="4824536"/>
          </a:xfrm>
          <a:ln>
            <a:solidFill>
              <a:schemeClr val="accent1"/>
            </a:solidFill>
          </a:ln>
        </p:spPr>
        <p:txBody>
          <a:bodyPr>
            <a:normAutofit/>
          </a:bodyPr>
          <a:lstStyle/>
          <a:p>
            <a:pPr>
              <a:buNone/>
            </a:pPr>
            <a:r>
              <a:rPr lang="en-GB" dirty="0" smtClean="0"/>
              <a:t>You </a:t>
            </a:r>
            <a:r>
              <a:rPr lang="en-GB" dirty="0" smtClean="0">
                <a:solidFill>
                  <a:srgbClr val="FF0000"/>
                </a:solidFill>
              </a:rPr>
              <a:t>MUST</a:t>
            </a:r>
            <a:r>
              <a:rPr lang="en-GB" dirty="0" smtClean="0"/>
              <a:t> complete all</a:t>
            </a:r>
          </a:p>
          <a:p>
            <a:pPr>
              <a:buNone/>
            </a:pPr>
            <a:r>
              <a:rPr lang="en-GB" dirty="0" smtClean="0"/>
              <a:t>four modules covering:</a:t>
            </a:r>
          </a:p>
          <a:p>
            <a:pPr>
              <a:buNone/>
            </a:pPr>
            <a:endParaRPr lang="en-GB" dirty="0" smtClean="0"/>
          </a:p>
          <a:p>
            <a:pPr marL="514350" indent="-514350">
              <a:buFont typeface="+mj-lt"/>
              <a:buAutoNum type="arabicPeriod"/>
            </a:pPr>
            <a:r>
              <a:rPr lang="en-GB" dirty="0" smtClean="0"/>
              <a:t>Overview of legalities</a:t>
            </a:r>
          </a:p>
          <a:p>
            <a:pPr marL="514350" indent="-514350">
              <a:buFont typeface="+mj-lt"/>
              <a:buAutoNum type="arabicPeriod"/>
            </a:pPr>
            <a:r>
              <a:rPr lang="en-GB" dirty="0" smtClean="0"/>
              <a:t>RIDDOR</a:t>
            </a:r>
          </a:p>
          <a:p>
            <a:pPr marL="514350" indent="-514350">
              <a:buFont typeface="+mj-lt"/>
              <a:buAutoNum type="arabicPeriod"/>
            </a:pPr>
            <a:r>
              <a:rPr lang="en-GB" dirty="0" smtClean="0"/>
              <a:t>COSHH</a:t>
            </a:r>
          </a:p>
          <a:p>
            <a:pPr marL="514350" indent="-514350">
              <a:buFont typeface="+mj-lt"/>
              <a:buAutoNum type="arabicPeriod"/>
            </a:pPr>
            <a:r>
              <a:rPr lang="en-GB" dirty="0" smtClean="0"/>
              <a:t>FIRE SAFETY</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Health and Safety at Work 1974</a:t>
            </a:r>
            <a:endParaRPr lang="en-GB" dirty="0">
              <a:solidFill>
                <a:srgbClr val="FF0000"/>
              </a:solidFill>
            </a:endParaRPr>
          </a:p>
        </p:txBody>
      </p:sp>
      <p:pic>
        <p:nvPicPr>
          <p:cNvPr id="2050" name="Picture 2" descr="\\tar.local\Data\DesktopFolders$\susan.murfet\Desktop\umbrella.PNG"/>
          <p:cNvPicPr>
            <a:picLocks noGrp="1" noChangeAspect="1" noChangeArrowheads="1"/>
          </p:cNvPicPr>
          <p:nvPr>
            <p:ph idx="1"/>
          </p:nvPr>
        </p:nvPicPr>
        <p:blipFill>
          <a:blip r:embed="rId2" cstate="print"/>
          <a:srcRect/>
          <a:stretch>
            <a:fillRect/>
          </a:stretch>
        </p:blipFill>
        <p:spPr bwMode="auto">
          <a:xfrm rot="18935824">
            <a:off x="2979790" y="2412854"/>
            <a:ext cx="2743200" cy="2743200"/>
          </a:xfrm>
          <a:prstGeom prst="rect">
            <a:avLst/>
          </a:prstGeom>
          <a:noFill/>
        </p:spPr>
      </p:pic>
      <p:sp>
        <p:nvSpPr>
          <p:cNvPr id="6" name="TextBox 5"/>
          <p:cNvSpPr txBox="1"/>
          <p:nvPr/>
        </p:nvSpPr>
        <p:spPr>
          <a:xfrm>
            <a:off x="611560" y="5229200"/>
            <a:ext cx="7848872" cy="830997"/>
          </a:xfrm>
          <a:prstGeom prst="rect">
            <a:avLst/>
          </a:prstGeom>
          <a:noFill/>
        </p:spPr>
        <p:txBody>
          <a:bodyPr wrap="square" rtlCol="0">
            <a:spAutoFit/>
          </a:bodyPr>
          <a:lstStyle/>
          <a:p>
            <a:pPr algn="ctr"/>
            <a:r>
              <a:rPr lang="en-GB" sz="2400" dirty="0" smtClean="0"/>
              <a:t>Under the umbrella of this act are Regulations, Approved codes of practice and Guidance notes</a:t>
            </a:r>
            <a:endParaRPr lang="en-GB" sz="2400" dirty="0"/>
          </a:p>
        </p:txBody>
      </p:sp>
      <p:sp>
        <p:nvSpPr>
          <p:cNvPr id="7" name="TextBox 6"/>
          <p:cNvSpPr txBox="1"/>
          <p:nvPr/>
        </p:nvSpPr>
        <p:spPr>
          <a:xfrm>
            <a:off x="395536" y="1484784"/>
            <a:ext cx="8064896" cy="1015663"/>
          </a:xfrm>
          <a:prstGeom prst="rect">
            <a:avLst/>
          </a:prstGeom>
          <a:noFill/>
        </p:spPr>
        <p:txBody>
          <a:bodyPr wrap="square" rtlCol="0">
            <a:spAutoFit/>
          </a:bodyPr>
          <a:lstStyle/>
          <a:p>
            <a:r>
              <a:rPr lang="en-GB" sz="2000" dirty="0" smtClean="0"/>
              <a:t>Covers:</a:t>
            </a:r>
          </a:p>
          <a:p>
            <a:pPr>
              <a:buFont typeface="Wingdings" pitchFamily="2" charset="2"/>
              <a:buChar char="ü"/>
            </a:pPr>
            <a:r>
              <a:rPr lang="en-GB" sz="2000" dirty="0" smtClean="0"/>
              <a:t>Responsibilities of both employers and employees</a:t>
            </a:r>
          </a:p>
          <a:p>
            <a:pPr>
              <a:buFont typeface="Wingdings" pitchFamily="2" charset="2"/>
              <a:buChar char="ü"/>
            </a:pPr>
            <a:r>
              <a:rPr lang="en-GB" sz="2000" dirty="0" smtClean="0"/>
              <a:t>It is enforced by the Courts</a:t>
            </a:r>
            <a:endParaRPr lang="en-GB"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EMPLOYERS</a:t>
            </a:r>
            <a:endParaRPr lang="en-GB" dirty="0">
              <a:solidFill>
                <a:srgbClr val="FF0000"/>
              </a:solidFill>
            </a:endParaRPr>
          </a:p>
        </p:txBody>
      </p:sp>
      <p:sp>
        <p:nvSpPr>
          <p:cNvPr id="3" name="Content Placeholder 2"/>
          <p:cNvSpPr>
            <a:spLocks noGrp="1"/>
          </p:cNvSpPr>
          <p:nvPr>
            <p:ph idx="1"/>
          </p:nvPr>
        </p:nvSpPr>
        <p:spPr>
          <a:xfrm>
            <a:off x="457200" y="1600200"/>
            <a:ext cx="8003232" cy="4525963"/>
          </a:xfrm>
        </p:spPr>
        <p:txBody>
          <a:bodyPr>
            <a:normAutofit fontScale="32500" lnSpcReduction="20000"/>
          </a:bodyPr>
          <a:lstStyle/>
          <a:p>
            <a:pPr>
              <a:buNone/>
            </a:pPr>
            <a:r>
              <a:rPr lang="en-GB" sz="7400" dirty="0" smtClean="0">
                <a:solidFill>
                  <a:srgbClr val="FF0000"/>
                </a:solidFill>
              </a:rPr>
              <a:t>Main Responsibilities of Employers Under the Act:</a:t>
            </a:r>
          </a:p>
          <a:p>
            <a:pPr>
              <a:buNone/>
            </a:pPr>
            <a:endParaRPr lang="en-GB" sz="4300" dirty="0" smtClean="0"/>
          </a:p>
          <a:p>
            <a:pPr>
              <a:buNone/>
            </a:pPr>
            <a:r>
              <a:rPr lang="en-GB" sz="4300" dirty="0" smtClean="0"/>
              <a:t>a) the provision and maintenance of plant and systems of work that are, so far as is reasonably practicable,</a:t>
            </a:r>
          </a:p>
          <a:p>
            <a:pPr>
              <a:buNone/>
            </a:pPr>
            <a:r>
              <a:rPr lang="en-GB" sz="4300" dirty="0" smtClean="0"/>
              <a:t>safe  and without risks to health; </a:t>
            </a:r>
          </a:p>
          <a:p>
            <a:pPr>
              <a:buNone/>
            </a:pPr>
            <a:endParaRPr lang="en-GB" sz="4300" dirty="0" smtClean="0"/>
          </a:p>
          <a:p>
            <a:pPr>
              <a:buNone/>
            </a:pPr>
            <a:r>
              <a:rPr lang="en-GB" sz="4300" dirty="0" smtClean="0"/>
              <a:t>(b)arrangements for ensuring, so far as is reasonably practicable, safety and absence of risks to health in</a:t>
            </a:r>
          </a:p>
          <a:p>
            <a:pPr>
              <a:buNone/>
            </a:pPr>
            <a:r>
              <a:rPr lang="en-GB" sz="4300" dirty="0" smtClean="0"/>
              <a:t>connection with the use, handling, storage and transport of articles and substances; </a:t>
            </a:r>
          </a:p>
          <a:p>
            <a:pPr>
              <a:buNone/>
            </a:pPr>
            <a:endParaRPr lang="en-GB" sz="4300" dirty="0" smtClean="0"/>
          </a:p>
          <a:p>
            <a:pPr>
              <a:buNone/>
            </a:pPr>
            <a:r>
              <a:rPr lang="en-GB" sz="4300" dirty="0" smtClean="0"/>
              <a:t>(c)the provision of such information, instruction, training and supervision as is necessary to ensure, so </a:t>
            </a:r>
          </a:p>
          <a:p>
            <a:pPr>
              <a:buNone/>
            </a:pPr>
            <a:r>
              <a:rPr lang="en-GB" sz="4300" dirty="0" smtClean="0"/>
              <a:t>far as is reasonably practicable, the health and safety at work of his employees; </a:t>
            </a:r>
          </a:p>
          <a:p>
            <a:pPr>
              <a:buNone/>
            </a:pPr>
            <a:endParaRPr lang="en-GB" sz="4300" dirty="0" smtClean="0"/>
          </a:p>
          <a:p>
            <a:pPr>
              <a:buNone/>
            </a:pPr>
            <a:r>
              <a:rPr lang="en-GB" sz="4300" dirty="0" smtClean="0"/>
              <a:t>(d)so far as is reasonably practicable as regards any place of work under the employer’s control, the</a:t>
            </a:r>
          </a:p>
          <a:p>
            <a:pPr>
              <a:buNone/>
            </a:pPr>
            <a:r>
              <a:rPr lang="en-GB" sz="4300" dirty="0" smtClean="0"/>
              <a:t>maintenance of it in a  condition that is safe and without risks to health and the provision and maintenance</a:t>
            </a:r>
          </a:p>
          <a:p>
            <a:pPr>
              <a:buNone/>
            </a:pPr>
            <a:r>
              <a:rPr lang="en-GB" sz="4300" dirty="0" smtClean="0"/>
              <a:t>of means of access to and egress from it that are safe and without such risks; </a:t>
            </a:r>
          </a:p>
          <a:p>
            <a:pPr>
              <a:buNone/>
            </a:pPr>
            <a:endParaRPr lang="en-GB" sz="4300" dirty="0" smtClean="0"/>
          </a:p>
          <a:p>
            <a:pPr>
              <a:buNone/>
            </a:pPr>
            <a:r>
              <a:rPr lang="en-GB" sz="4300" dirty="0" smtClean="0"/>
              <a:t>(e)the provision and maintenance of a working environment for his employees that is, so far as is reasonably</a:t>
            </a:r>
          </a:p>
          <a:p>
            <a:pPr>
              <a:buNone/>
            </a:pPr>
            <a:r>
              <a:rPr lang="en-GB" sz="4300" dirty="0" smtClean="0"/>
              <a:t>practicable, safe,  without risks to health, and adequate as regards facilities and  arrangements for their</a:t>
            </a:r>
          </a:p>
          <a:p>
            <a:pPr>
              <a:buNone/>
            </a:pPr>
            <a:r>
              <a:rPr lang="en-GB" sz="4300" dirty="0" smtClean="0"/>
              <a:t>welfare at work.</a:t>
            </a:r>
          </a:p>
          <a:p>
            <a:pPr>
              <a:buNone/>
            </a:pPr>
            <a:endParaRPr lang="en-GB" sz="3300" dirty="0" smtClean="0"/>
          </a:p>
          <a:p>
            <a:pPr>
              <a:buNone/>
            </a:pPr>
            <a:endParaRPr lang="en-GB"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EMPLOYEES</a:t>
            </a:r>
            <a:endParaRPr lang="en-GB" dirty="0">
              <a:solidFill>
                <a:srgbClr val="FF0000"/>
              </a:solidFill>
            </a:endParaRPr>
          </a:p>
        </p:txBody>
      </p:sp>
      <p:sp>
        <p:nvSpPr>
          <p:cNvPr id="3" name="Content Placeholder 2"/>
          <p:cNvSpPr>
            <a:spLocks noGrp="1"/>
          </p:cNvSpPr>
          <p:nvPr>
            <p:ph sz="half" idx="1"/>
          </p:nvPr>
        </p:nvSpPr>
        <p:spPr>
          <a:xfrm>
            <a:off x="457200" y="1600200"/>
            <a:ext cx="8219256" cy="4525963"/>
          </a:xfrm>
          <a:ln>
            <a:solidFill>
              <a:schemeClr val="accent1"/>
            </a:solidFill>
          </a:ln>
        </p:spPr>
        <p:txBody>
          <a:bodyPr>
            <a:normAutofit/>
          </a:bodyPr>
          <a:lstStyle/>
          <a:p>
            <a:pPr>
              <a:buNone/>
            </a:pPr>
            <a:r>
              <a:rPr lang="en-GB" sz="2400" dirty="0" smtClean="0">
                <a:solidFill>
                  <a:srgbClr val="FF0000"/>
                </a:solidFill>
              </a:rPr>
              <a:t>Main Responsibilities of Employees:</a:t>
            </a:r>
          </a:p>
          <a:p>
            <a:pPr>
              <a:buNone/>
            </a:pPr>
            <a:endParaRPr lang="en-GB" sz="1800" dirty="0" smtClean="0">
              <a:solidFill>
                <a:srgbClr val="FF0000"/>
              </a:solidFill>
            </a:endParaRPr>
          </a:p>
          <a:p>
            <a:r>
              <a:rPr lang="en-GB" sz="2400" dirty="0" smtClean="0"/>
              <a:t>Take reasonable care of their own Health and Safety and that of others while working</a:t>
            </a:r>
          </a:p>
          <a:p>
            <a:r>
              <a:rPr lang="en-GB" sz="2400" dirty="0" smtClean="0"/>
              <a:t>Co-operate with the employer and others to fulfil their legal obligations</a:t>
            </a:r>
          </a:p>
          <a:p>
            <a:r>
              <a:rPr lang="en-GB" sz="2400" dirty="0" smtClean="0"/>
              <a:t>Not misuse or interfere  with safety equipment</a:t>
            </a:r>
            <a:endParaRPr lang="en-GB"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ENFORCEMENT</a:t>
            </a:r>
            <a:endParaRPr lang="en-GB" dirty="0">
              <a:solidFill>
                <a:srgbClr val="FF0000"/>
              </a:solidFill>
            </a:endParaRPr>
          </a:p>
        </p:txBody>
      </p:sp>
      <p:graphicFrame>
        <p:nvGraphicFramePr>
          <p:cNvPr id="3" name="Table 2"/>
          <p:cNvGraphicFramePr>
            <a:graphicFrameLocks noGrp="1"/>
          </p:cNvGraphicFramePr>
          <p:nvPr/>
        </p:nvGraphicFramePr>
        <p:xfrm>
          <a:off x="899592" y="1484784"/>
          <a:ext cx="7632848" cy="3840480"/>
        </p:xfrm>
        <a:graphic>
          <a:graphicData uri="http://schemas.openxmlformats.org/drawingml/2006/table">
            <a:tbl>
              <a:tblPr firstRow="1" bandRow="1">
                <a:tableStyleId>{5C22544A-7EE6-4342-B048-85BDC9FD1C3A}</a:tableStyleId>
              </a:tblPr>
              <a:tblGrid>
                <a:gridCol w="7632848"/>
              </a:tblGrid>
              <a:tr h="15794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rgbClr val="FF0000"/>
                          </a:solidFill>
                        </a:rPr>
                        <a:t>HSE</a:t>
                      </a:r>
                      <a:r>
                        <a:rPr lang="en-GB" dirty="0" smtClean="0"/>
                        <a:t> owns a significant amount of primary and secondary legislation. The primary legislation comprises the Acts of Parliament, including the Health and Safety at Work etc Act 1974. The secondary legislation is made up of Statutory Instruments (SIs), often referred to as ‘regulations’. It is enforced by HSE and Local Authorities (LAs). HSE and LAs work locally, regionally and nationally, to common objectives and standards. </a:t>
                      </a:r>
                    </a:p>
                    <a:p>
                      <a:endParaRPr lang="en-GB" dirty="0"/>
                    </a:p>
                  </a:txBody>
                  <a:tcPr/>
                </a:tc>
              </a:tr>
              <a:tr h="502547">
                <a:tc>
                  <a:txBody>
                    <a:bodyPr/>
                    <a:lstStyle/>
                    <a:p>
                      <a:r>
                        <a:rPr lang="en-GB" dirty="0" smtClean="0"/>
                        <a:t>Inspectors from the HSE and the Local Authority have the same powers of enforcement</a:t>
                      </a:r>
                    </a:p>
                    <a:p>
                      <a:endParaRPr lang="en-GB" dirty="0"/>
                    </a:p>
                  </a:txBody>
                  <a:tcPr/>
                </a:tc>
              </a:tr>
              <a:tr h="502547">
                <a:tc>
                  <a:txBody>
                    <a:bodyPr/>
                    <a:lstStyle/>
                    <a:p>
                      <a:r>
                        <a:rPr lang="en-GB" dirty="0" smtClean="0"/>
                        <a:t>Inspectors can: Give verbal advice, give written advice, issue improvement</a:t>
                      </a:r>
                      <a:r>
                        <a:rPr lang="en-GB" baseline="0" dirty="0" smtClean="0"/>
                        <a:t> notices, issue prohibition notices , prosecute (companies or individuals)</a:t>
                      </a:r>
                    </a:p>
                    <a:p>
                      <a:endParaRPr lang="en-GB"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POWER OF INSPECTORS</a:t>
            </a:r>
            <a:endParaRPr lang="en-GB" dirty="0">
              <a:solidFill>
                <a:srgbClr val="FF0000"/>
              </a:solidFill>
            </a:endParaRPr>
          </a:p>
        </p:txBody>
      </p:sp>
      <p:sp>
        <p:nvSpPr>
          <p:cNvPr id="3" name="Content Placeholder 2"/>
          <p:cNvSpPr>
            <a:spLocks noGrp="1"/>
          </p:cNvSpPr>
          <p:nvPr>
            <p:ph idx="1"/>
          </p:nvPr>
        </p:nvSpPr>
        <p:spPr>
          <a:xfrm>
            <a:off x="467544" y="1484784"/>
            <a:ext cx="8229600" cy="4525963"/>
          </a:xfrm>
        </p:spPr>
        <p:txBody>
          <a:bodyPr>
            <a:normAutofit fontScale="55000" lnSpcReduction="20000"/>
          </a:bodyPr>
          <a:lstStyle/>
          <a:p>
            <a:pPr>
              <a:buNone/>
            </a:pPr>
            <a:r>
              <a:rPr lang="en-GB" dirty="0" smtClean="0"/>
              <a:t>Inspectors can:</a:t>
            </a:r>
          </a:p>
          <a:p>
            <a:r>
              <a:rPr lang="en-GB" dirty="0" smtClean="0"/>
              <a:t> enter any premises which inspectors think it necessary to enter for the</a:t>
            </a:r>
          </a:p>
          <a:p>
            <a:pPr>
              <a:buNone/>
            </a:pPr>
            <a:r>
              <a:rPr lang="en-GB" dirty="0" smtClean="0"/>
              <a:t>purposes of enforcing HSWA and the relevant statutory provisions. They may only </a:t>
            </a:r>
          </a:p>
          <a:p>
            <a:pPr>
              <a:buNone/>
            </a:pPr>
            <a:r>
              <a:rPr lang="en-GB" dirty="0" smtClean="0"/>
              <a:t>enter at a ‘reasonable time’, unless they think there is a situation which may be </a:t>
            </a:r>
          </a:p>
          <a:p>
            <a:pPr>
              <a:buNone/>
            </a:pPr>
            <a:r>
              <a:rPr lang="en-GB" dirty="0" smtClean="0"/>
              <a:t>dangerous. If they have reasonable cause to expect serious obstruction, they may take </a:t>
            </a:r>
          </a:p>
          <a:p>
            <a:pPr>
              <a:buNone/>
            </a:pPr>
            <a:r>
              <a:rPr lang="en-GB" dirty="0" smtClean="0"/>
              <a:t>a police officer</a:t>
            </a:r>
          </a:p>
          <a:p>
            <a:r>
              <a:rPr lang="en-GB" dirty="0" smtClean="0"/>
              <a:t>Order areas to be left undisturbed, take measurements, photographs and </a:t>
            </a:r>
          </a:p>
          <a:p>
            <a:pPr>
              <a:buNone/>
            </a:pPr>
            <a:r>
              <a:rPr lang="en-GB" dirty="0" smtClean="0"/>
              <a:t>recordings, take samples and take possession of, and carry out tests on, articles and </a:t>
            </a:r>
          </a:p>
          <a:p>
            <a:pPr>
              <a:buNone/>
            </a:pPr>
            <a:r>
              <a:rPr lang="en-GB" dirty="0" smtClean="0"/>
              <a:t>substances that appear to have caused (or be likely to cause) danger; </a:t>
            </a:r>
          </a:p>
          <a:p>
            <a:r>
              <a:rPr lang="en-GB" dirty="0" smtClean="0"/>
              <a:t>Require the production of, inspect and take copies of relevant documents; </a:t>
            </a:r>
          </a:p>
          <a:p>
            <a:r>
              <a:rPr lang="en-GB" dirty="0" smtClean="0"/>
              <a:t>Require anyone they think might give them relevant information to answer</a:t>
            </a:r>
          </a:p>
          <a:p>
            <a:pPr>
              <a:buNone/>
            </a:pPr>
            <a:r>
              <a:rPr lang="en-GB" dirty="0" smtClean="0"/>
              <a:t>questions and sign a declaration of the truth of the answers</a:t>
            </a:r>
          </a:p>
          <a:p>
            <a:r>
              <a:rPr lang="en-GB" dirty="0" smtClean="0"/>
              <a:t>Require facilities and assistance to be provided</a:t>
            </a:r>
          </a:p>
          <a:p>
            <a:r>
              <a:rPr lang="en-GB" dirty="0" smtClean="0"/>
              <a:t>Seize and make harmless (by destruction if necessary) any article or substance</a:t>
            </a:r>
          </a:p>
          <a:p>
            <a:pPr>
              <a:buNone/>
            </a:pPr>
            <a:r>
              <a:rPr lang="en-GB" dirty="0" smtClean="0"/>
              <a:t>which they have reasonable cause to believe is a cause of imminent danger of serious</a:t>
            </a:r>
          </a:p>
          <a:p>
            <a:pPr>
              <a:buNone/>
            </a:pPr>
            <a:r>
              <a:rPr lang="en-GB" dirty="0" smtClean="0"/>
              <a:t>personal injury </a:t>
            </a:r>
          </a:p>
          <a:p>
            <a:pPr>
              <a:buNone/>
            </a:pPr>
            <a:endParaRPr lang="en-GB"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THE COURTS</a:t>
            </a:r>
            <a:endParaRPr lang="en-GB" dirty="0">
              <a:solidFill>
                <a:srgbClr val="FF0000"/>
              </a:solidFill>
            </a:endParaRPr>
          </a:p>
        </p:txBody>
      </p:sp>
      <p:sp>
        <p:nvSpPr>
          <p:cNvPr id="3" name="Content Placeholder 2"/>
          <p:cNvSpPr>
            <a:spLocks noGrp="1"/>
          </p:cNvSpPr>
          <p:nvPr>
            <p:ph idx="1"/>
          </p:nvPr>
        </p:nvSpPr>
        <p:spPr>
          <a:xfrm>
            <a:off x="467544" y="1484784"/>
            <a:ext cx="8424936" cy="4525963"/>
          </a:xfrm>
        </p:spPr>
        <p:txBody>
          <a:bodyPr>
            <a:normAutofit/>
          </a:bodyPr>
          <a:lstStyle/>
          <a:p>
            <a:r>
              <a:rPr lang="en-GB" sz="2400" dirty="0" smtClean="0">
                <a:solidFill>
                  <a:srgbClr val="FF0000"/>
                </a:solidFill>
              </a:rPr>
              <a:t>Magistrates Court </a:t>
            </a:r>
            <a:r>
              <a:rPr lang="en-GB" sz="2400" dirty="0" smtClean="0"/>
              <a:t>can fine employers up to £20,000 and</a:t>
            </a:r>
          </a:p>
          <a:p>
            <a:pPr>
              <a:buNone/>
            </a:pPr>
            <a:r>
              <a:rPr lang="en-GB" sz="2400" dirty="0" smtClean="0"/>
              <a:t>employees or individuals up to £5000</a:t>
            </a:r>
          </a:p>
          <a:p>
            <a:pPr>
              <a:buNone/>
            </a:pPr>
            <a:r>
              <a:rPr lang="en-GB" sz="2400" dirty="0" smtClean="0"/>
              <a:t>Failure to comply  with an enforcement notice or court order</a:t>
            </a:r>
          </a:p>
          <a:p>
            <a:pPr>
              <a:buNone/>
            </a:pPr>
            <a:r>
              <a:rPr lang="en-GB" sz="2400" dirty="0" smtClean="0"/>
              <a:t>= imprisonment for up to </a:t>
            </a:r>
            <a:r>
              <a:rPr lang="en-GB" sz="2800" dirty="0" smtClean="0">
                <a:solidFill>
                  <a:srgbClr val="FF0000"/>
                </a:solidFill>
              </a:rPr>
              <a:t>6</a:t>
            </a:r>
            <a:r>
              <a:rPr lang="en-GB" sz="2400" dirty="0" smtClean="0">
                <a:solidFill>
                  <a:srgbClr val="FF0000"/>
                </a:solidFill>
              </a:rPr>
              <a:t> </a:t>
            </a:r>
            <a:r>
              <a:rPr lang="en-GB" sz="2400" dirty="0" smtClean="0"/>
              <a:t>months</a:t>
            </a:r>
          </a:p>
          <a:p>
            <a:r>
              <a:rPr lang="en-GB" sz="2400" dirty="0" smtClean="0">
                <a:solidFill>
                  <a:srgbClr val="FF0000"/>
                </a:solidFill>
              </a:rPr>
              <a:t>Crown Court </a:t>
            </a:r>
            <a:r>
              <a:rPr lang="en-GB" sz="2400" dirty="0" smtClean="0"/>
              <a:t>have the power of unlimited fines </a:t>
            </a:r>
          </a:p>
          <a:p>
            <a:pPr>
              <a:buNone/>
            </a:pPr>
            <a:r>
              <a:rPr lang="en-GB" sz="2400" dirty="0" smtClean="0"/>
              <a:t>Failure to comply with an enforcement notice or court order</a:t>
            </a:r>
          </a:p>
          <a:p>
            <a:pPr>
              <a:buNone/>
            </a:pPr>
            <a:r>
              <a:rPr lang="en-GB" sz="2400" dirty="0" smtClean="0"/>
              <a:t> = imprisonment  for up to </a:t>
            </a:r>
            <a:r>
              <a:rPr lang="en-GB" sz="2800" dirty="0" smtClean="0">
                <a:solidFill>
                  <a:srgbClr val="FF0000"/>
                </a:solidFill>
              </a:rPr>
              <a:t>2</a:t>
            </a:r>
            <a:r>
              <a:rPr lang="en-GB" sz="2400" dirty="0" smtClean="0"/>
              <a:t> years</a:t>
            </a:r>
          </a:p>
        </p:txBody>
      </p:sp>
      <p:sp>
        <p:nvSpPr>
          <p:cNvPr id="4" name="Rounded Rectangular Callout 3"/>
          <p:cNvSpPr/>
          <p:nvPr/>
        </p:nvSpPr>
        <p:spPr>
          <a:xfrm>
            <a:off x="6588224" y="4437112"/>
            <a:ext cx="2016224" cy="1296144"/>
          </a:xfrm>
          <a:prstGeom prst="wedgeRoundRectCallout">
            <a:avLst>
              <a:gd name="adj1" fmla="val -56848"/>
              <a:gd name="adj2" fmla="val 10399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t>You are </a:t>
            </a:r>
            <a:r>
              <a:rPr lang="en-GB" sz="1600" b="1" dirty="0" smtClean="0"/>
              <a:t>GUILTY</a:t>
            </a:r>
            <a:r>
              <a:rPr lang="en-GB" sz="1600" dirty="0" smtClean="0"/>
              <a:t> until you prove yourself </a:t>
            </a:r>
            <a:r>
              <a:rPr lang="en-GB" sz="1600" b="1" dirty="0" smtClean="0"/>
              <a:t>INNOCENT</a:t>
            </a:r>
            <a:r>
              <a:rPr lang="en-GB" sz="1600" dirty="0" smtClean="0"/>
              <a:t> under health and safety</a:t>
            </a:r>
            <a:endParaRPr lang="en-GB"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TotalTime>
  <Words>956</Words>
  <Application>Microsoft Office PowerPoint</Application>
  <PresentationFormat>On-screen Show (4:3)</PresentationFormat>
  <Paragraphs>117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INSTRUCTIONS</vt:lpstr>
      <vt:lpstr>INTRODUCTION TO LEGALITIES</vt:lpstr>
      <vt:lpstr>Health and Safety at Work 1974</vt:lpstr>
      <vt:lpstr>EMPLOYERS</vt:lpstr>
      <vt:lpstr>EMPLOYEES</vt:lpstr>
      <vt:lpstr>ENFORCEMENT</vt:lpstr>
      <vt:lpstr>POWER OF INSPECTORS</vt:lpstr>
      <vt:lpstr>THE COURTS</vt:lpstr>
      <vt:lpstr>The Management of Health and Safety at Work Regulations 1999</vt:lpstr>
      <vt:lpstr>YOUR PLACEMENT</vt:lpstr>
      <vt:lpstr>YOUR RESPONSBILITIES</vt:lpstr>
      <vt:lpstr>NEED TO KNOW MORE?</vt:lpstr>
    </vt:vector>
  </TitlesOfParts>
  <Company>TAR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susan.murfet</dc:creator>
  <cp:lastModifiedBy>saloni.khanna</cp:lastModifiedBy>
  <cp:revision>100</cp:revision>
  <dcterms:created xsi:type="dcterms:W3CDTF">2013-09-27T07:39:21Z</dcterms:created>
  <dcterms:modified xsi:type="dcterms:W3CDTF">2015-06-23T08:59:24Z</dcterms:modified>
</cp:coreProperties>
</file>