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tags/tag45.xml" ContentType="application/vnd.openxmlformats-officedocument.presentationml.tags+xml"/>
  <Override PartName="/ppt/notesSlides/notesSlide45.xml" ContentType="application/vnd.openxmlformats-officedocument.presentationml.notesSlide+xml"/>
  <Override PartName="/ppt/tags/tag46.xml" ContentType="application/vnd.openxmlformats-officedocument.presentationml.tags+xml"/>
  <Override PartName="/ppt/notesSlides/notesSlide46.xml" ContentType="application/vnd.openxmlformats-officedocument.presentationml.notesSlide+xml"/>
  <Override PartName="/ppt/tags/tag47.xml" ContentType="application/vnd.openxmlformats-officedocument.presentationml.tags+xml"/>
  <Override PartName="/ppt/notesSlides/notesSlide47.xml" ContentType="application/vnd.openxmlformats-officedocument.presentationml.notesSlide+xml"/>
  <Override PartName="/ppt/tags/tag48.xml" ContentType="application/vnd.openxmlformats-officedocument.presentationml.tags+xml"/>
  <Override PartName="/ppt/notesSlides/notesSlide48.xml" ContentType="application/vnd.openxmlformats-officedocument.presentationml.notesSlide+xml"/>
  <Override PartName="/ppt/tags/tag49.xml" ContentType="application/vnd.openxmlformats-officedocument.presentationml.tags+xml"/>
  <Override PartName="/ppt/notesSlides/notesSlide49.xml" ContentType="application/vnd.openxmlformats-officedocument.presentationml.notesSlide+xml"/>
  <Override PartName="/ppt/tags/tag50.xml" ContentType="application/vnd.openxmlformats-officedocument.presentationml.tags+xml"/>
  <Override PartName="/ppt/notesSlides/notesSlide50.xml" ContentType="application/vnd.openxmlformats-officedocument.presentationml.notesSlide+xml"/>
  <Override PartName="/ppt/tags/tag51.xml" ContentType="application/vnd.openxmlformats-officedocument.presentationml.tags+xml"/>
  <Override PartName="/ppt/notesSlides/notesSlide51.xml" ContentType="application/vnd.openxmlformats-officedocument.presentationml.notesSlide+xml"/>
  <Override PartName="/ppt/tags/tag52.xml" ContentType="application/vnd.openxmlformats-officedocument.presentationml.tags+xml"/>
  <Override PartName="/ppt/notesSlides/notesSlide52.xml" ContentType="application/vnd.openxmlformats-officedocument.presentationml.notesSlide+xml"/>
  <Override PartName="/ppt/tags/tag53.xml" ContentType="application/vnd.openxmlformats-officedocument.presentationml.tags+xml"/>
  <Override PartName="/ppt/notesSlides/notesSlide53.xml" ContentType="application/vnd.openxmlformats-officedocument.presentationml.notesSlide+xml"/>
  <Override PartName="/ppt/tags/tag54.xml" ContentType="application/vnd.openxmlformats-officedocument.presentationml.tags+xml"/>
  <Override PartName="/ppt/notesSlides/notesSlide54.xml" ContentType="application/vnd.openxmlformats-officedocument.presentationml.notesSlide+xml"/>
  <Override PartName="/ppt/tags/tag55.xml" ContentType="application/vnd.openxmlformats-officedocument.presentationml.tags+xml"/>
  <Override PartName="/ppt/notesSlides/notesSlide55.xml" ContentType="application/vnd.openxmlformats-officedocument.presentationml.notesSlide+xml"/>
  <Override PartName="/ppt/tags/tag56.xml" ContentType="application/vnd.openxmlformats-officedocument.presentationml.tags+xml"/>
  <Override PartName="/ppt/notesSlides/notesSlide56.xml" ContentType="application/vnd.openxmlformats-officedocument.presentationml.notesSlide+xml"/>
  <Override PartName="/ppt/tags/tag57.xml" ContentType="application/vnd.openxmlformats-officedocument.presentationml.tags+xml"/>
  <Override PartName="/ppt/notesSlides/notesSlide57.xml" ContentType="application/vnd.openxmlformats-officedocument.presentationml.notesSlide+xml"/>
  <Override PartName="/ppt/tags/tag58.xml" ContentType="application/vnd.openxmlformats-officedocument.presentationml.tags+xml"/>
  <Override PartName="/ppt/notesSlides/notesSlide58.xml" ContentType="application/vnd.openxmlformats-officedocument.presentationml.notesSlide+xml"/>
  <Override PartName="/ppt/tags/tag59.xml" ContentType="application/vnd.openxmlformats-officedocument.presentationml.tags+xml"/>
  <Override PartName="/ppt/notesSlides/notesSlide59.xml" ContentType="application/vnd.openxmlformats-officedocument.presentationml.notesSlide+xml"/>
  <Override PartName="/ppt/tags/tag60.xml" ContentType="application/vnd.openxmlformats-officedocument.presentationml.tags+xml"/>
  <Override PartName="/ppt/notesSlides/notesSlide60.xml" ContentType="application/vnd.openxmlformats-officedocument.presentationml.notesSlide+xml"/>
  <Override PartName="/ppt/tags/tag61.xml" ContentType="application/vnd.openxmlformats-officedocument.presentationml.tags+xml"/>
  <Override PartName="/ppt/notesSlides/notesSlide61.xml" ContentType="application/vnd.openxmlformats-officedocument.presentationml.notesSlide+xml"/>
  <Override PartName="/ppt/tags/tag62.xml" ContentType="application/vnd.openxmlformats-officedocument.presentationml.tags+xml"/>
  <Override PartName="/ppt/notesSlides/notesSlide62.xml" ContentType="application/vnd.openxmlformats-officedocument.presentationml.notesSlide+xml"/>
  <Override PartName="/ppt/tags/tag63.xml" ContentType="application/vnd.openxmlformats-officedocument.presentationml.tags+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6"/>
  </p:notesMasterIdLst>
  <p:sldIdLst>
    <p:sldId id="336" r:id="rId2"/>
    <p:sldId id="545" r:id="rId3"/>
    <p:sldId id="321" r:id="rId4"/>
    <p:sldId id="323" r:id="rId5"/>
    <p:sldId id="322" r:id="rId6"/>
    <p:sldId id="324" r:id="rId7"/>
    <p:sldId id="368" r:id="rId8"/>
    <p:sldId id="338" r:id="rId9"/>
    <p:sldId id="359" r:id="rId10"/>
    <p:sldId id="328" r:id="rId11"/>
    <p:sldId id="360" r:id="rId12"/>
    <p:sldId id="361" r:id="rId13"/>
    <p:sldId id="339" r:id="rId14"/>
    <p:sldId id="362" r:id="rId15"/>
    <p:sldId id="363" r:id="rId16"/>
    <p:sldId id="364" r:id="rId17"/>
    <p:sldId id="365" r:id="rId18"/>
    <p:sldId id="366" r:id="rId19"/>
    <p:sldId id="367" r:id="rId20"/>
    <p:sldId id="369" r:id="rId21"/>
    <p:sldId id="405" r:id="rId22"/>
    <p:sldId id="370" r:id="rId23"/>
    <p:sldId id="406" r:id="rId24"/>
    <p:sldId id="407" r:id="rId25"/>
    <p:sldId id="408" r:id="rId26"/>
    <p:sldId id="409" r:id="rId27"/>
    <p:sldId id="410" r:id="rId28"/>
    <p:sldId id="411" r:id="rId29"/>
    <p:sldId id="371" r:id="rId30"/>
    <p:sldId id="373" r:id="rId31"/>
    <p:sldId id="412" r:id="rId32"/>
    <p:sldId id="358" r:id="rId33"/>
    <p:sldId id="413" r:id="rId34"/>
    <p:sldId id="414" r:id="rId35"/>
    <p:sldId id="415" r:id="rId36"/>
    <p:sldId id="416" r:id="rId37"/>
    <p:sldId id="417" r:id="rId38"/>
    <p:sldId id="418" r:id="rId39"/>
    <p:sldId id="419" r:id="rId40"/>
    <p:sldId id="420" r:id="rId41"/>
    <p:sldId id="421" r:id="rId42"/>
    <p:sldId id="422" r:id="rId43"/>
    <p:sldId id="423" r:id="rId44"/>
    <p:sldId id="424" r:id="rId45"/>
    <p:sldId id="425" r:id="rId46"/>
    <p:sldId id="426" r:id="rId47"/>
    <p:sldId id="427" r:id="rId48"/>
    <p:sldId id="428" r:id="rId49"/>
    <p:sldId id="429" r:id="rId50"/>
    <p:sldId id="430" r:id="rId51"/>
    <p:sldId id="431" r:id="rId52"/>
    <p:sldId id="432" r:id="rId53"/>
    <p:sldId id="433" r:id="rId54"/>
    <p:sldId id="434" r:id="rId55"/>
    <p:sldId id="435" r:id="rId56"/>
    <p:sldId id="436" r:id="rId57"/>
    <p:sldId id="437" r:id="rId58"/>
    <p:sldId id="438" r:id="rId59"/>
    <p:sldId id="439" r:id="rId60"/>
    <p:sldId id="440" r:id="rId61"/>
    <p:sldId id="441" r:id="rId62"/>
    <p:sldId id="442" r:id="rId63"/>
    <p:sldId id="443" r:id="rId64"/>
    <p:sldId id="444" r:id="rId65"/>
    <p:sldId id="445" r:id="rId66"/>
    <p:sldId id="446" r:id="rId67"/>
    <p:sldId id="447" r:id="rId68"/>
    <p:sldId id="448" r:id="rId69"/>
    <p:sldId id="449" r:id="rId70"/>
    <p:sldId id="450" r:id="rId71"/>
    <p:sldId id="451" r:id="rId72"/>
    <p:sldId id="452" r:id="rId73"/>
    <p:sldId id="453" r:id="rId74"/>
    <p:sldId id="454" r:id="rId75"/>
    <p:sldId id="455" r:id="rId76"/>
    <p:sldId id="456" r:id="rId77"/>
    <p:sldId id="457" r:id="rId78"/>
    <p:sldId id="458" r:id="rId79"/>
    <p:sldId id="459" r:id="rId80"/>
    <p:sldId id="460" r:id="rId81"/>
    <p:sldId id="461" r:id="rId82"/>
    <p:sldId id="462" r:id="rId83"/>
    <p:sldId id="463" r:id="rId84"/>
    <p:sldId id="464" r:id="rId85"/>
    <p:sldId id="465" r:id="rId86"/>
    <p:sldId id="466" r:id="rId87"/>
    <p:sldId id="467" r:id="rId88"/>
    <p:sldId id="468" r:id="rId89"/>
    <p:sldId id="469" r:id="rId90"/>
    <p:sldId id="470" r:id="rId91"/>
    <p:sldId id="471" r:id="rId92"/>
    <p:sldId id="472" r:id="rId93"/>
    <p:sldId id="473" r:id="rId94"/>
    <p:sldId id="474" r:id="rId95"/>
    <p:sldId id="475" r:id="rId96"/>
    <p:sldId id="476" r:id="rId97"/>
    <p:sldId id="477" r:id="rId98"/>
    <p:sldId id="478" r:id="rId99"/>
    <p:sldId id="479" r:id="rId100"/>
    <p:sldId id="480" r:id="rId101"/>
    <p:sldId id="481" r:id="rId102"/>
    <p:sldId id="482" r:id="rId103"/>
    <p:sldId id="483" r:id="rId104"/>
    <p:sldId id="484" r:id="rId105"/>
    <p:sldId id="485" r:id="rId106"/>
    <p:sldId id="486" r:id="rId107"/>
    <p:sldId id="487" r:id="rId108"/>
    <p:sldId id="488" r:id="rId109"/>
    <p:sldId id="489" r:id="rId110"/>
    <p:sldId id="490" r:id="rId111"/>
    <p:sldId id="491" r:id="rId112"/>
    <p:sldId id="492" r:id="rId113"/>
    <p:sldId id="493" r:id="rId114"/>
    <p:sldId id="494" r:id="rId115"/>
    <p:sldId id="495" r:id="rId116"/>
    <p:sldId id="496" r:id="rId117"/>
    <p:sldId id="497" r:id="rId118"/>
    <p:sldId id="498" r:id="rId119"/>
    <p:sldId id="499" r:id="rId120"/>
    <p:sldId id="500" r:id="rId121"/>
    <p:sldId id="501" r:id="rId122"/>
    <p:sldId id="502" r:id="rId123"/>
    <p:sldId id="503" r:id="rId124"/>
    <p:sldId id="504" r:id="rId125"/>
    <p:sldId id="505" r:id="rId126"/>
    <p:sldId id="506" r:id="rId127"/>
    <p:sldId id="507" r:id="rId128"/>
    <p:sldId id="508" r:id="rId129"/>
    <p:sldId id="509" r:id="rId130"/>
    <p:sldId id="510" r:id="rId131"/>
    <p:sldId id="511" r:id="rId132"/>
    <p:sldId id="512" r:id="rId133"/>
    <p:sldId id="513" r:id="rId134"/>
    <p:sldId id="514" r:id="rId135"/>
    <p:sldId id="515" r:id="rId136"/>
    <p:sldId id="516" r:id="rId137"/>
    <p:sldId id="517" r:id="rId138"/>
    <p:sldId id="518" r:id="rId139"/>
    <p:sldId id="519" r:id="rId140"/>
    <p:sldId id="520" r:id="rId141"/>
    <p:sldId id="521" r:id="rId142"/>
    <p:sldId id="522" r:id="rId143"/>
    <p:sldId id="523" r:id="rId144"/>
    <p:sldId id="524" r:id="rId145"/>
    <p:sldId id="525" r:id="rId146"/>
    <p:sldId id="526" r:id="rId147"/>
    <p:sldId id="527" r:id="rId148"/>
    <p:sldId id="528" r:id="rId149"/>
    <p:sldId id="529" r:id="rId150"/>
    <p:sldId id="530" r:id="rId151"/>
    <p:sldId id="531" r:id="rId152"/>
    <p:sldId id="532" r:id="rId153"/>
    <p:sldId id="533" r:id="rId154"/>
    <p:sldId id="534" r:id="rId155"/>
    <p:sldId id="535" r:id="rId156"/>
    <p:sldId id="536" r:id="rId157"/>
    <p:sldId id="537" r:id="rId158"/>
    <p:sldId id="538" r:id="rId159"/>
    <p:sldId id="539" r:id="rId160"/>
    <p:sldId id="540" r:id="rId161"/>
    <p:sldId id="541" r:id="rId162"/>
    <p:sldId id="542" r:id="rId163"/>
    <p:sldId id="543" r:id="rId164"/>
    <p:sldId id="544" r:id="rId1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31" autoAdjust="0"/>
    <p:restoredTop sz="94660"/>
  </p:normalViewPr>
  <p:slideViewPr>
    <p:cSldViewPr snapToGrid="0">
      <p:cViewPr varScale="1">
        <p:scale>
          <a:sx n="69" d="100"/>
          <a:sy n="69" d="100"/>
        </p:scale>
        <p:origin x="53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987100-7D0E-420E-B646-3AA59B3CC090}" type="datetimeFigureOut">
              <a:rPr lang="en-GB" smtClean="0"/>
              <a:t>07/10/2024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3EABC2-C273-4C1E-8E46-224EBD3FEBED}" type="slidenum">
              <a:rPr lang="en-GB" smtClean="0"/>
              <a:t>‹#›</a:t>
            </a:fld>
            <a:endParaRPr lang="en-GB"/>
          </a:p>
        </p:txBody>
      </p:sp>
    </p:spTree>
    <p:extLst>
      <p:ext uri="{BB962C8B-B14F-4D97-AF65-F5344CB8AC3E}">
        <p14:creationId xmlns:p14="http://schemas.microsoft.com/office/powerpoint/2010/main" val="514413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a:t>
            </a:fld>
            <a:endParaRPr lang="en-GB"/>
          </a:p>
        </p:txBody>
      </p:sp>
    </p:spTree>
    <p:extLst>
      <p:ext uri="{BB962C8B-B14F-4D97-AF65-F5344CB8AC3E}">
        <p14:creationId xmlns:p14="http://schemas.microsoft.com/office/powerpoint/2010/main" val="2621427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32</a:t>
            </a:fld>
            <a:endParaRPr lang="en-GB"/>
          </a:p>
        </p:txBody>
      </p:sp>
    </p:spTree>
    <p:extLst>
      <p:ext uri="{BB962C8B-B14F-4D97-AF65-F5344CB8AC3E}">
        <p14:creationId xmlns:p14="http://schemas.microsoft.com/office/powerpoint/2010/main" val="1290599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33</a:t>
            </a:fld>
            <a:endParaRPr lang="en-GB"/>
          </a:p>
        </p:txBody>
      </p:sp>
    </p:spTree>
    <p:extLst>
      <p:ext uri="{BB962C8B-B14F-4D97-AF65-F5344CB8AC3E}">
        <p14:creationId xmlns:p14="http://schemas.microsoft.com/office/powerpoint/2010/main" val="2000205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34</a:t>
            </a:fld>
            <a:endParaRPr lang="en-GB"/>
          </a:p>
        </p:txBody>
      </p:sp>
    </p:spTree>
    <p:extLst>
      <p:ext uri="{BB962C8B-B14F-4D97-AF65-F5344CB8AC3E}">
        <p14:creationId xmlns:p14="http://schemas.microsoft.com/office/powerpoint/2010/main" val="3873724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35</a:t>
            </a:fld>
            <a:endParaRPr lang="en-GB"/>
          </a:p>
        </p:txBody>
      </p:sp>
    </p:spTree>
    <p:extLst>
      <p:ext uri="{BB962C8B-B14F-4D97-AF65-F5344CB8AC3E}">
        <p14:creationId xmlns:p14="http://schemas.microsoft.com/office/powerpoint/2010/main" val="3811784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36</a:t>
            </a:fld>
            <a:endParaRPr lang="en-GB"/>
          </a:p>
        </p:txBody>
      </p:sp>
    </p:spTree>
    <p:extLst>
      <p:ext uri="{BB962C8B-B14F-4D97-AF65-F5344CB8AC3E}">
        <p14:creationId xmlns:p14="http://schemas.microsoft.com/office/powerpoint/2010/main" val="1035242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37</a:t>
            </a:fld>
            <a:endParaRPr lang="en-GB"/>
          </a:p>
        </p:txBody>
      </p:sp>
    </p:spTree>
    <p:extLst>
      <p:ext uri="{BB962C8B-B14F-4D97-AF65-F5344CB8AC3E}">
        <p14:creationId xmlns:p14="http://schemas.microsoft.com/office/powerpoint/2010/main" val="276841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38</a:t>
            </a:fld>
            <a:endParaRPr lang="en-GB"/>
          </a:p>
        </p:txBody>
      </p:sp>
    </p:spTree>
    <p:extLst>
      <p:ext uri="{BB962C8B-B14F-4D97-AF65-F5344CB8AC3E}">
        <p14:creationId xmlns:p14="http://schemas.microsoft.com/office/powerpoint/2010/main" val="3617207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39</a:t>
            </a:fld>
            <a:endParaRPr lang="en-GB"/>
          </a:p>
        </p:txBody>
      </p:sp>
    </p:spTree>
    <p:extLst>
      <p:ext uri="{BB962C8B-B14F-4D97-AF65-F5344CB8AC3E}">
        <p14:creationId xmlns:p14="http://schemas.microsoft.com/office/powerpoint/2010/main" val="996103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40</a:t>
            </a:fld>
            <a:endParaRPr lang="en-GB"/>
          </a:p>
        </p:txBody>
      </p:sp>
    </p:spTree>
    <p:extLst>
      <p:ext uri="{BB962C8B-B14F-4D97-AF65-F5344CB8AC3E}">
        <p14:creationId xmlns:p14="http://schemas.microsoft.com/office/powerpoint/2010/main" val="3214824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41</a:t>
            </a:fld>
            <a:endParaRPr lang="en-GB"/>
          </a:p>
        </p:txBody>
      </p:sp>
    </p:spTree>
    <p:extLst>
      <p:ext uri="{BB962C8B-B14F-4D97-AF65-F5344CB8AC3E}">
        <p14:creationId xmlns:p14="http://schemas.microsoft.com/office/powerpoint/2010/main" val="1967670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2</a:t>
            </a:fld>
            <a:endParaRPr lang="en-GB"/>
          </a:p>
        </p:txBody>
      </p:sp>
    </p:spTree>
    <p:extLst>
      <p:ext uri="{BB962C8B-B14F-4D97-AF65-F5344CB8AC3E}">
        <p14:creationId xmlns:p14="http://schemas.microsoft.com/office/powerpoint/2010/main" val="4271197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42</a:t>
            </a:fld>
            <a:endParaRPr lang="en-GB"/>
          </a:p>
        </p:txBody>
      </p:sp>
    </p:spTree>
    <p:extLst>
      <p:ext uri="{BB962C8B-B14F-4D97-AF65-F5344CB8AC3E}">
        <p14:creationId xmlns:p14="http://schemas.microsoft.com/office/powerpoint/2010/main" val="3783445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58</a:t>
            </a:fld>
            <a:endParaRPr lang="en-GB"/>
          </a:p>
        </p:txBody>
      </p:sp>
    </p:spTree>
    <p:extLst>
      <p:ext uri="{BB962C8B-B14F-4D97-AF65-F5344CB8AC3E}">
        <p14:creationId xmlns:p14="http://schemas.microsoft.com/office/powerpoint/2010/main" val="3583459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59</a:t>
            </a:fld>
            <a:endParaRPr lang="en-GB"/>
          </a:p>
        </p:txBody>
      </p:sp>
    </p:spTree>
    <p:extLst>
      <p:ext uri="{BB962C8B-B14F-4D97-AF65-F5344CB8AC3E}">
        <p14:creationId xmlns:p14="http://schemas.microsoft.com/office/powerpoint/2010/main" val="2620494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60</a:t>
            </a:fld>
            <a:endParaRPr lang="en-GB"/>
          </a:p>
        </p:txBody>
      </p:sp>
    </p:spTree>
    <p:extLst>
      <p:ext uri="{BB962C8B-B14F-4D97-AF65-F5344CB8AC3E}">
        <p14:creationId xmlns:p14="http://schemas.microsoft.com/office/powerpoint/2010/main" val="7119993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61</a:t>
            </a:fld>
            <a:endParaRPr lang="en-GB"/>
          </a:p>
        </p:txBody>
      </p:sp>
    </p:spTree>
    <p:extLst>
      <p:ext uri="{BB962C8B-B14F-4D97-AF65-F5344CB8AC3E}">
        <p14:creationId xmlns:p14="http://schemas.microsoft.com/office/powerpoint/2010/main" val="23256835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62</a:t>
            </a:fld>
            <a:endParaRPr lang="en-GB"/>
          </a:p>
        </p:txBody>
      </p:sp>
    </p:spTree>
    <p:extLst>
      <p:ext uri="{BB962C8B-B14F-4D97-AF65-F5344CB8AC3E}">
        <p14:creationId xmlns:p14="http://schemas.microsoft.com/office/powerpoint/2010/main" val="37069016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63</a:t>
            </a:fld>
            <a:endParaRPr lang="en-GB"/>
          </a:p>
        </p:txBody>
      </p:sp>
    </p:spTree>
    <p:extLst>
      <p:ext uri="{BB962C8B-B14F-4D97-AF65-F5344CB8AC3E}">
        <p14:creationId xmlns:p14="http://schemas.microsoft.com/office/powerpoint/2010/main" val="23905254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64</a:t>
            </a:fld>
            <a:endParaRPr lang="en-GB"/>
          </a:p>
        </p:txBody>
      </p:sp>
    </p:spTree>
    <p:extLst>
      <p:ext uri="{BB962C8B-B14F-4D97-AF65-F5344CB8AC3E}">
        <p14:creationId xmlns:p14="http://schemas.microsoft.com/office/powerpoint/2010/main" val="2621834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65</a:t>
            </a:fld>
            <a:endParaRPr lang="en-GB"/>
          </a:p>
        </p:txBody>
      </p:sp>
    </p:spTree>
    <p:extLst>
      <p:ext uri="{BB962C8B-B14F-4D97-AF65-F5344CB8AC3E}">
        <p14:creationId xmlns:p14="http://schemas.microsoft.com/office/powerpoint/2010/main" val="19300455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66</a:t>
            </a:fld>
            <a:endParaRPr lang="en-GB"/>
          </a:p>
        </p:txBody>
      </p:sp>
    </p:spTree>
    <p:extLst>
      <p:ext uri="{BB962C8B-B14F-4D97-AF65-F5344CB8AC3E}">
        <p14:creationId xmlns:p14="http://schemas.microsoft.com/office/powerpoint/2010/main" val="4152355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3</a:t>
            </a:fld>
            <a:endParaRPr lang="en-GB"/>
          </a:p>
        </p:txBody>
      </p:sp>
    </p:spTree>
    <p:extLst>
      <p:ext uri="{BB962C8B-B14F-4D97-AF65-F5344CB8AC3E}">
        <p14:creationId xmlns:p14="http://schemas.microsoft.com/office/powerpoint/2010/main" val="14407610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77</a:t>
            </a:fld>
            <a:endParaRPr lang="en-GB"/>
          </a:p>
        </p:txBody>
      </p:sp>
    </p:spTree>
    <p:extLst>
      <p:ext uri="{BB962C8B-B14F-4D97-AF65-F5344CB8AC3E}">
        <p14:creationId xmlns:p14="http://schemas.microsoft.com/office/powerpoint/2010/main" val="30321084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78</a:t>
            </a:fld>
            <a:endParaRPr lang="en-GB"/>
          </a:p>
        </p:txBody>
      </p:sp>
    </p:spTree>
    <p:extLst>
      <p:ext uri="{BB962C8B-B14F-4D97-AF65-F5344CB8AC3E}">
        <p14:creationId xmlns:p14="http://schemas.microsoft.com/office/powerpoint/2010/main" val="38444193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79</a:t>
            </a:fld>
            <a:endParaRPr lang="en-GB"/>
          </a:p>
        </p:txBody>
      </p:sp>
    </p:spTree>
    <p:extLst>
      <p:ext uri="{BB962C8B-B14F-4D97-AF65-F5344CB8AC3E}">
        <p14:creationId xmlns:p14="http://schemas.microsoft.com/office/powerpoint/2010/main" val="35368270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80</a:t>
            </a:fld>
            <a:endParaRPr lang="en-GB"/>
          </a:p>
        </p:txBody>
      </p:sp>
    </p:spTree>
    <p:extLst>
      <p:ext uri="{BB962C8B-B14F-4D97-AF65-F5344CB8AC3E}">
        <p14:creationId xmlns:p14="http://schemas.microsoft.com/office/powerpoint/2010/main" val="38070098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81</a:t>
            </a:fld>
            <a:endParaRPr lang="en-GB"/>
          </a:p>
        </p:txBody>
      </p:sp>
    </p:spTree>
    <p:extLst>
      <p:ext uri="{BB962C8B-B14F-4D97-AF65-F5344CB8AC3E}">
        <p14:creationId xmlns:p14="http://schemas.microsoft.com/office/powerpoint/2010/main" val="32365273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82</a:t>
            </a:fld>
            <a:endParaRPr lang="en-GB"/>
          </a:p>
        </p:txBody>
      </p:sp>
    </p:spTree>
    <p:extLst>
      <p:ext uri="{BB962C8B-B14F-4D97-AF65-F5344CB8AC3E}">
        <p14:creationId xmlns:p14="http://schemas.microsoft.com/office/powerpoint/2010/main" val="28143971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83</a:t>
            </a:fld>
            <a:endParaRPr lang="en-GB"/>
          </a:p>
        </p:txBody>
      </p:sp>
    </p:spTree>
    <p:extLst>
      <p:ext uri="{BB962C8B-B14F-4D97-AF65-F5344CB8AC3E}">
        <p14:creationId xmlns:p14="http://schemas.microsoft.com/office/powerpoint/2010/main" val="17898250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84</a:t>
            </a:fld>
            <a:endParaRPr lang="en-GB"/>
          </a:p>
        </p:txBody>
      </p:sp>
    </p:spTree>
    <p:extLst>
      <p:ext uri="{BB962C8B-B14F-4D97-AF65-F5344CB8AC3E}">
        <p14:creationId xmlns:p14="http://schemas.microsoft.com/office/powerpoint/2010/main" val="29656955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85</a:t>
            </a:fld>
            <a:endParaRPr lang="en-GB"/>
          </a:p>
        </p:txBody>
      </p:sp>
    </p:spTree>
    <p:extLst>
      <p:ext uri="{BB962C8B-B14F-4D97-AF65-F5344CB8AC3E}">
        <p14:creationId xmlns:p14="http://schemas.microsoft.com/office/powerpoint/2010/main" val="40280259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86</a:t>
            </a:fld>
            <a:endParaRPr lang="en-GB"/>
          </a:p>
        </p:txBody>
      </p:sp>
    </p:spTree>
    <p:extLst>
      <p:ext uri="{BB962C8B-B14F-4D97-AF65-F5344CB8AC3E}">
        <p14:creationId xmlns:p14="http://schemas.microsoft.com/office/powerpoint/2010/main" val="3223446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4</a:t>
            </a:fld>
            <a:endParaRPr lang="en-GB"/>
          </a:p>
        </p:txBody>
      </p:sp>
    </p:spTree>
    <p:extLst>
      <p:ext uri="{BB962C8B-B14F-4D97-AF65-F5344CB8AC3E}">
        <p14:creationId xmlns:p14="http://schemas.microsoft.com/office/powerpoint/2010/main" val="1766573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87</a:t>
            </a:fld>
            <a:endParaRPr lang="en-GB"/>
          </a:p>
        </p:txBody>
      </p:sp>
    </p:spTree>
    <p:extLst>
      <p:ext uri="{BB962C8B-B14F-4D97-AF65-F5344CB8AC3E}">
        <p14:creationId xmlns:p14="http://schemas.microsoft.com/office/powerpoint/2010/main" val="20316772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103</a:t>
            </a:fld>
            <a:endParaRPr lang="en-GB"/>
          </a:p>
        </p:txBody>
      </p:sp>
    </p:spTree>
    <p:extLst>
      <p:ext uri="{BB962C8B-B14F-4D97-AF65-F5344CB8AC3E}">
        <p14:creationId xmlns:p14="http://schemas.microsoft.com/office/powerpoint/2010/main" val="1635766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104</a:t>
            </a:fld>
            <a:endParaRPr lang="en-GB"/>
          </a:p>
        </p:txBody>
      </p:sp>
    </p:spTree>
    <p:extLst>
      <p:ext uri="{BB962C8B-B14F-4D97-AF65-F5344CB8AC3E}">
        <p14:creationId xmlns:p14="http://schemas.microsoft.com/office/powerpoint/2010/main" val="26578953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105</a:t>
            </a:fld>
            <a:endParaRPr lang="en-GB"/>
          </a:p>
        </p:txBody>
      </p:sp>
    </p:spTree>
    <p:extLst>
      <p:ext uri="{BB962C8B-B14F-4D97-AF65-F5344CB8AC3E}">
        <p14:creationId xmlns:p14="http://schemas.microsoft.com/office/powerpoint/2010/main" val="13244242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106</a:t>
            </a:fld>
            <a:endParaRPr lang="en-GB"/>
          </a:p>
        </p:txBody>
      </p:sp>
    </p:spTree>
    <p:extLst>
      <p:ext uri="{BB962C8B-B14F-4D97-AF65-F5344CB8AC3E}">
        <p14:creationId xmlns:p14="http://schemas.microsoft.com/office/powerpoint/2010/main" val="28980412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107</a:t>
            </a:fld>
            <a:endParaRPr lang="en-GB"/>
          </a:p>
        </p:txBody>
      </p:sp>
    </p:spTree>
    <p:extLst>
      <p:ext uri="{BB962C8B-B14F-4D97-AF65-F5344CB8AC3E}">
        <p14:creationId xmlns:p14="http://schemas.microsoft.com/office/powerpoint/2010/main" val="10300353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108</a:t>
            </a:fld>
            <a:endParaRPr lang="en-GB"/>
          </a:p>
        </p:txBody>
      </p:sp>
    </p:spTree>
    <p:extLst>
      <p:ext uri="{BB962C8B-B14F-4D97-AF65-F5344CB8AC3E}">
        <p14:creationId xmlns:p14="http://schemas.microsoft.com/office/powerpoint/2010/main" val="9491391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109</a:t>
            </a:fld>
            <a:endParaRPr lang="en-GB"/>
          </a:p>
        </p:txBody>
      </p:sp>
    </p:spTree>
    <p:extLst>
      <p:ext uri="{BB962C8B-B14F-4D97-AF65-F5344CB8AC3E}">
        <p14:creationId xmlns:p14="http://schemas.microsoft.com/office/powerpoint/2010/main" val="9968612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110</a:t>
            </a:fld>
            <a:endParaRPr lang="en-GB"/>
          </a:p>
        </p:txBody>
      </p:sp>
    </p:spTree>
    <p:extLst>
      <p:ext uri="{BB962C8B-B14F-4D97-AF65-F5344CB8AC3E}">
        <p14:creationId xmlns:p14="http://schemas.microsoft.com/office/powerpoint/2010/main" val="19078766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111</a:t>
            </a:fld>
            <a:endParaRPr lang="en-GB"/>
          </a:p>
        </p:txBody>
      </p:sp>
    </p:spTree>
    <p:extLst>
      <p:ext uri="{BB962C8B-B14F-4D97-AF65-F5344CB8AC3E}">
        <p14:creationId xmlns:p14="http://schemas.microsoft.com/office/powerpoint/2010/main" val="3796886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5</a:t>
            </a:fld>
            <a:endParaRPr lang="en-GB"/>
          </a:p>
        </p:txBody>
      </p:sp>
    </p:spTree>
    <p:extLst>
      <p:ext uri="{BB962C8B-B14F-4D97-AF65-F5344CB8AC3E}">
        <p14:creationId xmlns:p14="http://schemas.microsoft.com/office/powerpoint/2010/main" val="14592145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112</a:t>
            </a:fld>
            <a:endParaRPr lang="en-GB"/>
          </a:p>
        </p:txBody>
      </p:sp>
    </p:spTree>
    <p:extLst>
      <p:ext uri="{BB962C8B-B14F-4D97-AF65-F5344CB8AC3E}">
        <p14:creationId xmlns:p14="http://schemas.microsoft.com/office/powerpoint/2010/main" val="18671613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113</a:t>
            </a:fld>
            <a:endParaRPr lang="en-GB"/>
          </a:p>
        </p:txBody>
      </p:sp>
    </p:spTree>
    <p:extLst>
      <p:ext uri="{BB962C8B-B14F-4D97-AF65-F5344CB8AC3E}">
        <p14:creationId xmlns:p14="http://schemas.microsoft.com/office/powerpoint/2010/main" val="39425838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127</a:t>
            </a:fld>
            <a:endParaRPr lang="en-GB"/>
          </a:p>
        </p:txBody>
      </p:sp>
    </p:spTree>
    <p:extLst>
      <p:ext uri="{BB962C8B-B14F-4D97-AF65-F5344CB8AC3E}">
        <p14:creationId xmlns:p14="http://schemas.microsoft.com/office/powerpoint/2010/main" val="8760498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128</a:t>
            </a:fld>
            <a:endParaRPr lang="en-GB"/>
          </a:p>
        </p:txBody>
      </p:sp>
    </p:spTree>
    <p:extLst>
      <p:ext uri="{BB962C8B-B14F-4D97-AF65-F5344CB8AC3E}">
        <p14:creationId xmlns:p14="http://schemas.microsoft.com/office/powerpoint/2010/main" val="41980025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129</a:t>
            </a:fld>
            <a:endParaRPr lang="en-GB"/>
          </a:p>
        </p:txBody>
      </p:sp>
    </p:spTree>
    <p:extLst>
      <p:ext uri="{BB962C8B-B14F-4D97-AF65-F5344CB8AC3E}">
        <p14:creationId xmlns:p14="http://schemas.microsoft.com/office/powerpoint/2010/main" val="37036338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130</a:t>
            </a:fld>
            <a:endParaRPr lang="en-GB"/>
          </a:p>
        </p:txBody>
      </p:sp>
    </p:spTree>
    <p:extLst>
      <p:ext uri="{BB962C8B-B14F-4D97-AF65-F5344CB8AC3E}">
        <p14:creationId xmlns:p14="http://schemas.microsoft.com/office/powerpoint/2010/main" val="462109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131</a:t>
            </a:fld>
            <a:endParaRPr lang="en-GB"/>
          </a:p>
        </p:txBody>
      </p:sp>
    </p:spTree>
    <p:extLst>
      <p:ext uri="{BB962C8B-B14F-4D97-AF65-F5344CB8AC3E}">
        <p14:creationId xmlns:p14="http://schemas.microsoft.com/office/powerpoint/2010/main" val="13626824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132</a:t>
            </a:fld>
            <a:endParaRPr lang="en-GB"/>
          </a:p>
        </p:txBody>
      </p:sp>
    </p:spTree>
    <p:extLst>
      <p:ext uri="{BB962C8B-B14F-4D97-AF65-F5344CB8AC3E}">
        <p14:creationId xmlns:p14="http://schemas.microsoft.com/office/powerpoint/2010/main" val="39231021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133</a:t>
            </a:fld>
            <a:endParaRPr lang="en-GB"/>
          </a:p>
        </p:txBody>
      </p:sp>
    </p:spTree>
    <p:extLst>
      <p:ext uri="{BB962C8B-B14F-4D97-AF65-F5344CB8AC3E}">
        <p14:creationId xmlns:p14="http://schemas.microsoft.com/office/powerpoint/2010/main" val="10727277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134</a:t>
            </a:fld>
            <a:endParaRPr lang="en-GB"/>
          </a:p>
        </p:txBody>
      </p:sp>
    </p:spTree>
    <p:extLst>
      <p:ext uri="{BB962C8B-B14F-4D97-AF65-F5344CB8AC3E}">
        <p14:creationId xmlns:p14="http://schemas.microsoft.com/office/powerpoint/2010/main" val="3006808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6</a:t>
            </a:fld>
            <a:endParaRPr lang="en-GB"/>
          </a:p>
        </p:txBody>
      </p:sp>
    </p:spTree>
    <p:extLst>
      <p:ext uri="{BB962C8B-B14F-4D97-AF65-F5344CB8AC3E}">
        <p14:creationId xmlns:p14="http://schemas.microsoft.com/office/powerpoint/2010/main" val="15510832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135</a:t>
            </a:fld>
            <a:endParaRPr lang="en-GB"/>
          </a:p>
        </p:txBody>
      </p:sp>
    </p:spTree>
    <p:extLst>
      <p:ext uri="{BB962C8B-B14F-4D97-AF65-F5344CB8AC3E}">
        <p14:creationId xmlns:p14="http://schemas.microsoft.com/office/powerpoint/2010/main" val="21924939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136</a:t>
            </a:fld>
            <a:endParaRPr lang="en-GB"/>
          </a:p>
        </p:txBody>
      </p:sp>
    </p:spTree>
    <p:extLst>
      <p:ext uri="{BB962C8B-B14F-4D97-AF65-F5344CB8AC3E}">
        <p14:creationId xmlns:p14="http://schemas.microsoft.com/office/powerpoint/2010/main" val="32580220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163</a:t>
            </a:fld>
            <a:endParaRPr lang="en-GB"/>
          </a:p>
        </p:txBody>
      </p:sp>
    </p:spTree>
    <p:extLst>
      <p:ext uri="{BB962C8B-B14F-4D97-AF65-F5344CB8AC3E}">
        <p14:creationId xmlns:p14="http://schemas.microsoft.com/office/powerpoint/2010/main" val="20031159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164</a:t>
            </a:fld>
            <a:endParaRPr lang="en-GB"/>
          </a:p>
        </p:txBody>
      </p:sp>
    </p:spTree>
    <p:extLst>
      <p:ext uri="{BB962C8B-B14F-4D97-AF65-F5344CB8AC3E}">
        <p14:creationId xmlns:p14="http://schemas.microsoft.com/office/powerpoint/2010/main" val="109050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7</a:t>
            </a:fld>
            <a:endParaRPr lang="en-GB"/>
          </a:p>
        </p:txBody>
      </p:sp>
    </p:spTree>
    <p:extLst>
      <p:ext uri="{BB962C8B-B14F-4D97-AF65-F5344CB8AC3E}">
        <p14:creationId xmlns:p14="http://schemas.microsoft.com/office/powerpoint/2010/main" val="684176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8</a:t>
            </a:fld>
            <a:endParaRPr lang="en-GB"/>
          </a:p>
        </p:txBody>
      </p:sp>
    </p:spTree>
    <p:extLst>
      <p:ext uri="{BB962C8B-B14F-4D97-AF65-F5344CB8AC3E}">
        <p14:creationId xmlns:p14="http://schemas.microsoft.com/office/powerpoint/2010/main" val="3771067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9</a:t>
            </a:fld>
            <a:endParaRPr lang="en-GB"/>
          </a:p>
        </p:txBody>
      </p:sp>
    </p:spTree>
    <p:extLst>
      <p:ext uri="{BB962C8B-B14F-4D97-AF65-F5344CB8AC3E}">
        <p14:creationId xmlns:p14="http://schemas.microsoft.com/office/powerpoint/2010/main" val="3819231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07/10/2024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2065299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07/10/2024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1795150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07/10/2024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668502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07/10/2024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061825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37047C4-4784-44D3-9C6E-9984DE397D20}" type="datetimeFigureOut">
              <a:rPr lang="en-GB" smtClean="0"/>
              <a:t>07/10/2024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862823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37047C4-4784-44D3-9C6E-9984DE397D20}" type="datetimeFigureOut">
              <a:rPr lang="en-GB" smtClean="0"/>
              <a:t>07/10/2024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133002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37047C4-4784-44D3-9C6E-9984DE397D20}" type="datetimeFigureOut">
              <a:rPr lang="en-GB" smtClean="0"/>
              <a:t>07/10/2024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298223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37047C4-4784-44D3-9C6E-9984DE397D20}" type="datetimeFigureOut">
              <a:rPr lang="en-GB" smtClean="0"/>
              <a:t>07/10/2024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1090756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7047C4-4784-44D3-9C6E-9984DE397D20}" type="datetimeFigureOut">
              <a:rPr lang="en-GB" smtClean="0"/>
              <a:t>07/10/2024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2398652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37047C4-4784-44D3-9C6E-9984DE397D20}" type="datetimeFigureOut">
              <a:rPr lang="en-GB" smtClean="0"/>
              <a:t>07/10/2024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86383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37047C4-4784-44D3-9C6E-9984DE397D20}" type="datetimeFigureOut">
              <a:rPr lang="en-GB" smtClean="0"/>
              <a:t>07/10/2024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71392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7047C4-4784-44D3-9C6E-9984DE397D20}" type="datetimeFigureOut">
              <a:rPr lang="en-GB" smtClean="0"/>
              <a:t>07/10/2024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27530F-6549-4F85-9DFB-42422E8137CA}" type="slidenum">
              <a:rPr lang="en-GB" smtClean="0"/>
              <a:t>‹#›</a:t>
            </a:fld>
            <a:endParaRPr lang="en-GB"/>
          </a:p>
        </p:txBody>
      </p:sp>
    </p:spTree>
    <p:extLst>
      <p:ext uri="{BB962C8B-B14F-4D97-AF65-F5344CB8AC3E}">
        <p14:creationId xmlns:p14="http://schemas.microsoft.com/office/powerpoint/2010/main" val="2456355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104.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42.xml"/><Relationship Id="rId6" Type="http://schemas.openxmlformats.org/officeDocument/2006/relationships/image" Target="../media/image1.png"/><Relationship Id="rId5" Type="http://schemas.openxmlformats.org/officeDocument/2006/relationships/notesSlide" Target="../notesSlides/notesSlide42.xml"/><Relationship Id="rId4"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4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xml"/><Relationship Id="rId1" Type="http://schemas.openxmlformats.org/officeDocument/2006/relationships/tags" Target="../tags/tag45.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128.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53.xml"/><Relationship Id="rId6" Type="http://schemas.openxmlformats.org/officeDocument/2006/relationships/image" Target="../media/image1.png"/><Relationship Id="rId5" Type="http://schemas.openxmlformats.org/officeDocument/2006/relationships/notesSlide" Target="../notesSlides/notesSlide53.xml"/><Relationship Id="rId4"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ags" Target="../tags/tag5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xml"/><Relationship Id="rId1" Type="http://schemas.openxmlformats.org/officeDocument/2006/relationships/tags" Target="../tags/tag56.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tags" Target="../tags/tag63.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3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1.xml"/><Relationship Id="rId6" Type="http://schemas.openxmlformats.org/officeDocument/2006/relationships/image" Target="../media/image1.png"/><Relationship Id="rId5" Type="http://schemas.openxmlformats.org/officeDocument/2006/relationships/notesSlide" Target="../notesSlides/notesSlide11.xml"/><Relationship Id="rId4"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59.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2.xml"/><Relationship Id="rId6" Type="http://schemas.openxmlformats.org/officeDocument/2006/relationships/image" Target="../media/image1.png"/><Relationship Id="rId5" Type="http://schemas.openxmlformats.org/officeDocument/2006/relationships/notesSlide" Target="../notesSlides/notesSlide22.xml"/><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78.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1.xml"/><Relationship Id="rId6" Type="http://schemas.openxmlformats.org/officeDocument/2006/relationships/image" Target="../media/image1.png"/><Relationship Id="rId5" Type="http://schemas.openxmlformats.org/officeDocument/2006/relationships/notesSlide" Target="../notesSlides/notesSlide31.xml"/><Relationship Id="rId4"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4.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utput_HD1080">
            <a:hlinkClick r:id="" action="ppaction://media"/>
            <a:extLst>
              <a:ext uri="{FF2B5EF4-FFF2-40B4-BE49-F238E27FC236}">
                <a16:creationId xmlns:a16="http://schemas.microsoft.com/office/drawing/2014/main" id="{1D1C198E-3878-4EC0-A7C2-676B2915FD9E}"/>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
        <p:nvSpPr>
          <p:cNvPr id="7" name="object 2">
            <a:extLst>
              <a:ext uri="{FF2B5EF4-FFF2-40B4-BE49-F238E27FC236}">
                <a16:creationId xmlns:a16="http://schemas.microsoft.com/office/drawing/2014/main" id="{35EDC85F-0971-4525-9F20-09F4633FFF14}"/>
              </a:ext>
            </a:extLst>
          </p:cNvPr>
          <p:cNvSpPr txBox="1">
            <a:spLocks/>
          </p:cNvSpPr>
          <p:nvPr/>
        </p:nvSpPr>
        <p:spPr>
          <a:xfrm>
            <a:off x="0" y="979056"/>
            <a:ext cx="12191999" cy="881203"/>
          </a:xfrm>
          <a:prstGeom prst="rect">
            <a:avLst/>
          </a:prstGeom>
        </p:spPr>
        <p:txBody>
          <a:bodyPr vert="horz" wrap="square" lIns="0" tIns="12700" rIns="0" bIns="0" rtlCol="0">
            <a:spAutoFit/>
          </a:bodyPr>
          <a:lstStyle>
            <a:lvl1pPr>
              <a:defRPr sz="5600" b="0" i="0">
                <a:solidFill>
                  <a:srgbClr val="2F5496"/>
                </a:solidFill>
                <a:latin typeface="Calibri"/>
                <a:ea typeface="+mj-ea"/>
                <a:cs typeface="Calibri"/>
              </a:defRPr>
            </a:lvl1pPr>
          </a:lstStyle>
          <a:p>
            <a:pPr marL="11430" marR="5080" lvl="0" algn="ctr">
              <a:lnSpc>
                <a:spcPct val="110000"/>
              </a:lnSpc>
              <a:spcBef>
                <a:spcPts val="100"/>
              </a:spcBef>
              <a:defRPr/>
            </a:pPr>
            <a:r>
              <a:rPr lang="en-GB" sz="5400" b="1" kern="0" spc="-5" dirty="0" smtClean="0">
                <a:ln>
                  <a:solidFill>
                    <a:schemeClr val="accent1">
                      <a:lumMod val="60000"/>
                      <a:lumOff val="40000"/>
                    </a:schemeClr>
                  </a:solidFill>
                </a:ln>
                <a:solidFill>
                  <a:schemeClr val="bg1"/>
                </a:solidFill>
              </a:rPr>
              <a:t>Healthcare Support Worker Certificate</a:t>
            </a:r>
            <a:endParaRPr kumimoji="0" lang="en-GB" sz="4800" b="1" i="0" u="none" strike="noStrike" kern="0" cap="none" spc="-5" normalizeH="0" baseline="0" noProof="0" dirty="0">
              <a:ln>
                <a:solidFill>
                  <a:schemeClr val="accent1">
                    <a:lumMod val="60000"/>
                    <a:lumOff val="40000"/>
                  </a:schemeClr>
                </a:solidFill>
              </a:ln>
              <a:solidFill>
                <a:schemeClr val="bg1"/>
              </a:solidFill>
              <a:effectLst/>
              <a:uLnTx/>
              <a:uFillTx/>
              <a:latin typeface="Calibri"/>
              <a:ea typeface="+mj-ea"/>
              <a:cs typeface="Calibri"/>
            </a:endParaRPr>
          </a:p>
        </p:txBody>
      </p:sp>
      <p:sp>
        <p:nvSpPr>
          <p:cNvPr id="5" name="object 2">
            <a:extLst>
              <a:ext uri="{FF2B5EF4-FFF2-40B4-BE49-F238E27FC236}">
                <a16:creationId xmlns:a16="http://schemas.microsoft.com/office/drawing/2014/main" id="{35EDC85F-0971-4525-9F20-09F4633FFF14}"/>
              </a:ext>
            </a:extLst>
          </p:cNvPr>
          <p:cNvSpPr txBox="1">
            <a:spLocks/>
          </p:cNvSpPr>
          <p:nvPr/>
        </p:nvSpPr>
        <p:spPr>
          <a:xfrm>
            <a:off x="0" y="2418342"/>
            <a:ext cx="12191999" cy="3407600"/>
          </a:xfrm>
          <a:prstGeom prst="rect">
            <a:avLst/>
          </a:prstGeom>
        </p:spPr>
        <p:txBody>
          <a:bodyPr vert="horz" wrap="square" lIns="0" tIns="12700" rIns="0" bIns="0" rtlCol="0">
            <a:spAutoFit/>
          </a:bodyPr>
          <a:lstStyle>
            <a:lvl1pPr>
              <a:defRPr sz="5600" b="0" i="0">
                <a:solidFill>
                  <a:srgbClr val="2F5496"/>
                </a:solidFill>
                <a:latin typeface="Calibri"/>
                <a:ea typeface="+mj-ea"/>
                <a:cs typeface="Calibri"/>
              </a:defRPr>
            </a:lvl1pPr>
          </a:lstStyle>
          <a:p>
            <a:pPr marL="11430" marR="5080" lvl="0" algn="ctr">
              <a:lnSpc>
                <a:spcPct val="110000"/>
              </a:lnSpc>
              <a:spcBef>
                <a:spcPts val="100"/>
              </a:spcBef>
              <a:defRPr/>
            </a:pPr>
            <a:r>
              <a:rPr lang="en-GB" sz="2800" b="1" kern="0" spc="-5" dirty="0" smtClean="0">
                <a:ln>
                  <a:solidFill>
                    <a:schemeClr val="accent1">
                      <a:lumMod val="60000"/>
                      <a:lumOff val="40000"/>
                    </a:schemeClr>
                  </a:solidFill>
                </a:ln>
                <a:solidFill>
                  <a:schemeClr val="bg1"/>
                </a:solidFill>
              </a:rPr>
              <a:t>Contains the following modules:</a:t>
            </a:r>
          </a:p>
          <a:p>
            <a:pPr marL="525780" marR="5080" lvl="0" indent="-514350" algn="ctr">
              <a:lnSpc>
                <a:spcPct val="110000"/>
              </a:lnSpc>
              <a:spcBef>
                <a:spcPts val="100"/>
              </a:spcBef>
              <a:buFont typeface="+mj-lt"/>
              <a:buAutoNum type="arabicPeriod"/>
              <a:defRPr/>
            </a:pPr>
            <a:r>
              <a:rPr kumimoji="0" lang="en-GB" sz="2800" b="1" i="0" u="none" strike="noStrike" kern="0" cap="none" spc="-5" normalizeH="0" baseline="0" noProof="0" dirty="0" smtClean="0">
                <a:ln>
                  <a:solidFill>
                    <a:schemeClr val="accent1">
                      <a:lumMod val="60000"/>
                      <a:lumOff val="40000"/>
                    </a:schemeClr>
                  </a:solidFill>
                </a:ln>
                <a:solidFill>
                  <a:schemeClr val="bg1"/>
                </a:solidFill>
                <a:effectLst/>
                <a:uLnTx/>
                <a:uFillTx/>
                <a:latin typeface="Calibri"/>
                <a:ea typeface="+mj-ea"/>
                <a:cs typeface="Calibri"/>
              </a:rPr>
              <a:t>The world of children</a:t>
            </a:r>
            <a:r>
              <a:rPr kumimoji="0" lang="en-GB" sz="2800" b="1" i="0" u="none" strike="noStrike" kern="0" cap="none" spc="-5" normalizeH="0" noProof="0" dirty="0" smtClean="0">
                <a:ln>
                  <a:solidFill>
                    <a:schemeClr val="accent1">
                      <a:lumMod val="60000"/>
                      <a:lumOff val="40000"/>
                    </a:schemeClr>
                  </a:solidFill>
                </a:ln>
                <a:solidFill>
                  <a:schemeClr val="bg1"/>
                </a:solidFill>
                <a:effectLst/>
                <a:uLnTx/>
                <a:uFillTx/>
                <a:latin typeface="Calibri"/>
                <a:ea typeface="+mj-ea"/>
                <a:cs typeface="Calibri"/>
              </a:rPr>
              <a:t> and young people</a:t>
            </a:r>
          </a:p>
          <a:p>
            <a:pPr marL="525780" marR="5080" lvl="0" indent="-514350" algn="ctr">
              <a:lnSpc>
                <a:spcPct val="110000"/>
              </a:lnSpc>
              <a:spcBef>
                <a:spcPts val="100"/>
              </a:spcBef>
              <a:buFont typeface="+mj-lt"/>
              <a:buAutoNum type="arabicPeriod"/>
              <a:defRPr/>
            </a:pPr>
            <a:r>
              <a:rPr lang="en-GB" sz="2800" b="1" kern="0" spc="-5" baseline="0" dirty="0" smtClean="0">
                <a:ln>
                  <a:solidFill>
                    <a:schemeClr val="accent1">
                      <a:lumMod val="60000"/>
                      <a:lumOff val="40000"/>
                    </a:schemeClr>
                  </a:solidFill>
                </a:ln>
                <a:solidFill>
                  <a:schemeClr val="bg1"/>
                </a:solidFill>
              </a:rPr>
              <a:t>The</a:t>
            </a:r>
            <a:r>
              <a:rPr lang="en-GB" sz="2800" b="1" kern="0" spc="-5" dirty="0" smtClean="0">
                <a:ln>
                  <a:solidFill>
                    <a:schemeClr val="accent1">
                      <a:lumMod val="60000"/>
                      <a:lumOff val="40000"/>
                    </a:schemeClr>
                  </a:solidFill>
                </a:ln>
                <a:solidFill>
                  <a:schemeClr val="bg1"/>
                </a:solidFill>
              </a:rPr>
              <a:t> role of the healthcare support worker</a:t>
            </a:r>
          </a:p>
          <a:p>
            <a:pPr marL="525780" marR="5080" lvl="0" indent="-514350" algn="ctr">
              <a:lnSpc>
                <a:spcPct val="110000"/>
              </a:lnSpc>
              <a:spcBef>
                <a:spcPts val="100"/>
              </a:spcBef>
              <a:buFont typeface="+mj-lt"/>
              <a:buAutoNum type="arabicPeriod"/>
              <a:defRPr/>
            </a:pPr>
            <a:r>
              <a:rPr kumimoji="0" lang="en-GB" sz="2800" b="1" i="0" u="none" strike="noStrike" kern="0" cap="none" spc="-5" normalizeH="0" baseline="0" noProof="0" dirty="0" smtClean="0">
                <a:ln>
                  <a:solidFill>
                    <a:schemeClr val="accent1">
                      <a:lumMod val="60000"/>
                      <a:lumOff val="40000"/>
                    </a:schemeClr>
                  </a:solidFill>
                </a:ln>
                <a:solidFill>
                  <a:schemeClr val="bg1"/>
                </a:solidFill>
                <a:effectLst/>
                <a:uLnTx/>
                <a:uFillTx/>
                <a:latin typeface="Calibri"/>
                <a:ea typeface="+mj-ea"/>
                <a:cs typeface="Calibri"/>
              </a:rPr>
              <a:t>Engagement</a:t>
            </a:r>
            <a:r>
              <a:rPr kumimoji="0" lang="en-GB" sz="2800" b="1" i="0" u="none" strike="noStrike" kern="0" cap="none" spc="-5" normalizeH="0" noProof="0" dirty="0" smtClean="0">
                <a:ln>
                  <a:solidFill>
                    <a:schemeClr val="accent1">
                      <a:lumMod val="60000"/>
                      <a:lumOff val="40000"/>
                    </a:schemeClr>
                  </a:solidFill>
                </a:ln>
                <a:solidFill>
                  <a:schemeClr val="bg1"/>
                </a:solidFill>
                <a:effectLst/>
                <a:uLnTx/>
                <a:uFillTx/>
                <a:latin typeface="Calibri"/>
                <a:ea typeface="+mj-ea"/>
                <a:cs typeface="Calibri"/>
              </a:rPr>
              <a:t> within a children and young people setting</a:t>
            </a:r>
          </a:p>
          <a:p>
            <a:pPr marL="525780" marR="5080" lvl="0" indent="-514350" algn="ctr">
              <a:lnSpc>
                <a:spcPct val="110000"/>
              </a:lnSpc>
              <a:spcBef>
                <a:spcPts val="100"/>
              </a:spcBef>
              <a:buFont typeface="+mj-lt"/>
              <a:buAutoNum type="arabicPeriod"/>
              <a:defRPr/>
            </a:pPr>
            <a:r>
              <a:rPr lang="en-GB" sz="2800" b="1" kern="0" spc="-5" noProof="0" dirty="0" smtClean="0">
                <a:ln>
                  <a:solidFill>
                    <a:schemeClr val="accent1">
                      <a:lumMod val="60000"/>
                      <a:lumOff val="40000"/>
                    </a:schemeClr>
                  </a:solidFill>
                </a:ln>
                <a:solidFill>
                  <a:schemeClr val="bg1"/>
                </a:solidFill>
              </a:rPr>
              <a:t>Professional standards and behaviours</a:t>
            </a:r>
          </a:p>
          <a:p>
            <a:pPr marL="525780" marR="5080" lvl="0" indent="-514350" algn="ctr">
              <a:lnSpc>
                <a:spcPct val="110000"/>
              </a:lnSpc>
              <a:spcBef>
                <a:spcPts val="100"/>
              </a:spcBef>
              <a:buFont typeface="+mj-lt"/>
              <a:buAutoNum type="arabicPeriod"/>
              <a:defRPr/>
            </a:pPr>
            <a:r>
              <a:rPr kumimoji="0" lang="en-GB" sz="2800" b="1" i="0" u="none" strike="noStrike" kern="0" cap="none" spc="-5" normalizeH="0" baseline="0" dirty="0" smtClean="0">
                <a:ln>
                  <a:solidFill>
                    <a:schemeClr val="accent1">
                      <a:lumMod val="60000"/>
                      <a:lumOff val="40000"/>
                    </a:schemeClr>
                  </a:solidFill>
                </a:ln>
                <a:solidFill>
                  <a:schemeClr val="bg1"/>
                </a:solidFill>
                <a:effectLst/>
                <a:uLnTx/>
                <a:uFillTx/>
                <a:latin typeface="Calibri"/>
                <a:ea typeface="+mj-ea"/>
                <a:cs typeface="Calibri"/>
              </a:rPr>
              <a:t>Practical</a:t>
            </a:r>
            <a:r>
              <a:rPr kumimoji="0" lang="en-GB" sz="2800" b="1" i="0" u="none" strike="noStrike" kern="0" cap="none" spc="-5" normalizeH="0" dirty="0" smtClean="0">
                <a:ln>
                  <a:solidFill>
                    <a:schemeClr val="accent1">
                      <a:lumMod val="60000"/>
                      <a:lumOff val="40000"/>
                    </a:schemeClr>
                  </a:solidFill>
                </a:ln>
                <a:solidFill>
                  <a:schemeClr val="bg1"/>
                </a:solidFill>
                <a:effectLst/>
                <a:uLnTx/>
                <a:uFillTx/>
                <a:latin typeface="Calibri"/>
                <a:ea typeface="+mj-ea"/>
                <a:cs typeface="Calibri"/>
              </a:rPr>
              <a:t> application in the role</a:t>
            </a:r>
          </a:p>
          <a:p>
            <a:pPr marL="525780" marR="5080" lvl="0" indent="-514350" algn="ctr">
              <a:lnSpc>
                <a:spcPct val="110000"/>
              </a:lnSpc>
              <a:spcBef>
                <a:spcPts val="100"/>
              </a:spcBef>
              <a:buFont typeface="+mj-lt"/>
              <a:buAutoNum type="arabicPeriod"/>
              <a:defRPr/>
            </a:pPr>
            <a:r>
              <a:rPr lang="en-GB" sz="2800" b="1" kern="0" spc="-5" baseline="0" noProof="0" dirty="0" smtClean="0">
                <a:ln>
                  <a:solidFill>
                    <a:schemeClr val="accent1">
                      <a:lumMod val="60000"/>
                      <a:lumOff val="40000"/>
                    </a:schemeClr>
                  </a:solidFill>
                </a:ln>
                <a:solidFill>
                  <a:schemeClr val="bg1"/>
                </a:solidFill>
              </a:rPr>
              <a:t>Technical</a:t>
            </a:r>
            <a:r>
              <a:rPr lang="en-GB" sz="2800" b="1" kern="0" spc="-5" noProof="0" dirty="0" smtClean="0">
                <a:ln>
                  <a:solidFill>
                    <a:schemeClr val="accent1">
                      <a:lumMod val="60000"/>
                      <a:lumOff val="40000"/>
                    </a:schemeClr>
                  </a:solidFill>
                </a:ln>
                <a:solidFill>
                  <a:schemeClr val="bg1"/>
                </a:solidFill>
              </a:rPr>
              <a:t> knowledge and expertise</a:t>
            </a:r>
            <a:endParaRPr kumimoji="0" lang="en-GB" sz="2400" b="1" i="0" u="none" strike="noStrike" kern="0" cap="none" spc="-5" normalizeH="0" baseline="0" noProof="0" dirty="0">
              <a:ln>
                <a:solidFill>
                  <a:schemeClr val="accent1">
                    <a:lumMod val="60000"/>
                    <a:lumOff val="40000"/>
                  </a:schemeClr>
                </a:solidFill>
              </a:ln>
              <a:solidFill>
                <a:schemeClr val="bg1"/>
              </a:solidFill>
              <a:effectLst/>
              <a:uLnTx/>
              <a:uFillTx/>
              <a:latin typeface="Calibri"/>
              <a:ea typeface="+mj-ea"/>
              <a:cs typeface="Calibri"/>
            </a:endParaRPr>
          </a:p>
        </p:txBody>
      </p:sp>
    </p:spTree>
    <p:custDataLst>
      <p:tags r:id="rId1"/>
    </p:custDataLst>
    <p:extLst>
      <p:ext uri="{BB962C8B-B14F-4D97-AF65-F5344CB8AC3E}">
        <p14:creationId xmlns:p14="http://schemas.microsoft.com/office/powerpoint/2010/main" val="73584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2" fill="hold"/>
                                        <p:tgtEl>
                                          <p:spTgt spid="6"/>
                                        </p:tgtEl>
                                      </p:cBhvr>
                                    </p:cmd>
                                  </p:childTnLst>
                                </p:cTn>
                              </p:par>
                              <p:par>
                                <p:cTn id="7" presetID="42"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8000"/>
                                        <p:tgtEl>
                                          <p:spTgt spid="7"/>
                                        </p:tgtEl>
                                      </p:cBhvr>
                                    </p:animEffect>
                                    <p:anim calcmode="lin" valueType="num">
                                      <p:cBhvr>
                                        <p:cTn id="10" dur="8000" fill="hold"/>
                                        <p:tgtEl>
                                          <p:spTgt spid="7"/>
                                        </p:tgtEl>
                                        <p:attrNameLst>
                                          <p:attrName>ppt_x</p:attrName>
                                        </p:attrNameLst>
                                      </p:cBhvr>
                                      <p:tavLst>
                                        <p:tav tm="0">
                                          <p:val>
                                            <p:strVal val="#ppt_x"/>
                                          </p:val>
                                        </p:tav>
                                        <p:tav tm="100000">
                                          <p:val>
                                            <p:strVal val="#ppt_x"/>
                                          </p:val>
                                        </p:tav>
                                      </p:tavLst>
                                    </p:anim>
                                    <p:anim calcmode="lin" valueType="num">
                                      <p:cBhvr>
                                        <p:cTn id="11" dur="8000" fill="hold"/>
                                        <p:tgtEl>
                                          <p:spTgt spid="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8000"/>
                                        <p:tgtEl>
                                          <p:spTgt spid="5"/>
                                        </p:tgtEl>
                                      </p:cBhvr>
                                    </p:animEffect>
                                    <p:anim calcmode="lin" valueType="num">
                                      <p:cBhvr>
                                        <p:cTn id="15" dur="8000" fill="hold"/>
                                        <p:tgtEl>
                                          <p:spTgt spid="5"/>
                                        </p:tgtEl>
                                        <p:attrNameLst>
                                          <p:attrName>ppt_x</p:attrName>
                                        </p:attrNameLst>
                                      </p:cBhvr>
                                      <p:tavLst>
                                        <p:tav tm="0">
                                          <p:val>
                                            <p:strVal val="#ppt_x"/>
                                          </p:val>
                                        </p:tav>
                                        <p:tav tm="100000">
                                          <p:val>
                                            <p:strVal val="#ppt_x"/>
                                          </p:val>
                                        </p:tav>
                                      </p:tavLst>
                                    </p:anim>
                                    <p:anim calcmode="lin" valueType="num">
                                      <p:cBhvr>
                                        <p:cTn id="16" dur="8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6"/>
                </p:tgtEl>
              </p:cMediaNode>
            </p:video>
          </p:childTnLst>
        </p:cTn>
      </p:par>
    </p:tnLst>
    <p:bldLst>
      <p:bldP spid="7"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66255" y="182880"/>
            <a:ext cx="11844770" cy="6567824"/>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Meet </a:t>
            </a:r>
            <a:r>
              <a:rPr lang="en-GB" b="1" u="sng" spc="20" dirty="0" smtClean="0">
                <a:solidFill>
                  <a:srgbClr val="2F5496"/>
                </a:solidFill>
                <a:uFill>
                  <a:solidFill>
                    <a:srgbClr val="2F5496"/>
                  </a:solidFill>
                </a:uFill>
                <a:cs typeface="Calibri"/>
              </a:rPr>
              <a:t>Alex</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Alex is at school and is getting told off by a teacher for wearing a non-uniform jacket instead of the school blazer. In this case study you’ll explore how this experience affects Alex in different ways, cognitively, psychologically and emotionally, socially and physically</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355600" indent="-342900">
              <a:lnSpc>
                <a:spcPct val="100000"/>
              </a:lnSpc>
              <a:spcBef>
                <a:spcPts val="135"/>
              </a:spcBef>
              <a:buFont typeface="+mj-lt"/>
              <a:buAutoNum type="arabicPeriod"/>
            </a:pPr>
            <a:r>
              <a:rPr lang="en-GB" spc="20" dirty="0">
                <a:solidFill>
                  <a:srgbClr val="2F5496"/>
                </a:solidFill>
                <a:uFill>
                  <a:solidFill>
                    <a:srgbClr val="2F5496"/>
                  </a:solidFill>
                </a:uFill>
                <a:cs typeface="Calibri"/>
              </a:rPr>
              <a:t>Cognitive - Alex identifies as non-binary and uses they and them </a:t>
            </a:r>
            <a:r>
              <a:rPr lang="en-GB" spc="20" dirty="0" smtClean="0">
                <a:solidFill>
                  <a:srgbClr val="2F5496"/>
                </a:solidFill>
                <a:uFill>
                  <a:solidFill>
                    <a:srgbClr val="2F5496"/>
                  </a:solidFill>
                </a:uFill>
                <a:cs typeface="Calibri"/>
              </a:rPr>
              <a:t>pronouns. Alex </a:t>
            </a:r>
            <a:r>
              <a:rPr lang="en-GB" spc="20" dirty="0">
                <a:solidFill>
                  <a:srgbClr val="2F5496"/>
                </a:solidFill>
                <a:uFill>
                  <a:solidFill>
                    <a:srgbClr val="2F5496"/>
                  </a:solidFill>
                </a:uFill>
                <a:cs typeface="Calibri"/>
              </a:rPr>
              <a:t>wants to wear what they want to wear. Other people expect Alex to hold in mind and respond to the potential longer-term consequences of not wearing the uniform, such as</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being told off</a:t>
            </a:r>
          </a:p>
          <a:p>
            <a:pPr marL="12700">
              <a:lnSpc>
                <a:spcPct val="100000"/>
              </a:lnSpc>
              <a:spcBef>
                <a:spcPts val="135"/>
              </a:spcBef>
            </a:pPr>
            <a:r>
              <a:rPr lang="en-GB" spc="20" dirty="0">
                <a:solidFill>
                  <a:srgbClr val="2F5496"/>
                </a:solidFill>
                <a:uFill>
                  <a:solidFill>
                    <a:srgbClr val="2F5496"/>
                  </a:solidFill>
                </a:uFill>
                <a:cs typeface="Calibri"/>
              </a:rPr>
              <a:t>getting a detention</a:t>
            </a:r>
          </a:p>
          <a:p>
            <a:pPr marL="12700">
              <a:lnSpc>
                <a:spcPct val="100000"/>
              </a:lnSpc>
              <a:spcBef>
                <a:spcPts val="135"/>
              </a:spcBef>
            </a:pPr>
            <a:r>
              <a:rPr lang="en-GB" spc="20" dirty="0" smtClean="0">
                <a:solidFill>
                  <a:srgbClr val="2F5496"/>
                </a:solidFill>
                <a:uFill>
                  <a:solidFill>
                    <a:srgbClr val="2F5496"/>
                  </a:solidFill>
                </a:uFill>
                <a:cs typeface="Calibri"/>
              </a:rPr>
              <a:t> - parents </a:t>
            </a:r>
            <a:r>
              <a:rPr lang="en-GB" spc="20" dirty="0">
                <a:solidFill>
                  <a:srgbClr val="2F5496"/>
                </a:solidFill>
                <a:uFill>
                  <a:solidFill>
                    <a:srgbClr val="2F5496"/>
                  </a:solidFill>
                </a:uFill>
                <a:cs typeface="Calibri"/>
              </a:rPr>
              <a:t>becoming annoyed </a:t>
            </a:r>
          </a:p>
          <a:p>
            <a:pPr marL="12700">
              <a:lnSpc>
                <a:spcPct val="100000"/>
              </a:lnSpc>
              <a:spcBef>
                <a:spcPts val="135"/>
              </a:spcBef>
            </a:pPr>
            <a:r>
              <a:rPr lang="en-GB" spc="20" dirty="0">
                <a:solidFill>
                  <a:srgbClr val="2F5496"/>
                </a:solidFill>
                <a:uFill>
                  <a:solidFill>
                    <a:srgbClr val="2F5496"/>
                  </a:solidFill>
                </a:uFill>
                <a:cs typeface="Calibri"/>
              </a:rPr>
              <a:t>Alex is responding to other internal needs and on fitting in with their friends. </a:t>
            </a:r>
            <a:endParaRPr lang="en-GB" spc="20" dirty="0" smtClean="0">
              <a:solidFill>
                <a:srgbClr val="2F5496"/>
              </a:solidFill>
              <a:uFill>
                <a:solidFill>
                  <a:srgbClr val="2F5496"/>
                </a:solidFill>
              </a:uFill>
              <a:cs typeface="Calibri"/>
            </a:endParaRPr>
          </a:p>
          <a:p>
            <a:pPr marL="355600" indent="-342900">
              <a:lnSpc>
                <a:spcPct val="100000"/>
              </a:lnSpc>
              <a:spcBef>
                <a:spcPts val="135"/>
              </a:spcBef>
              <a:buFont typeface="+mj-lt"/>
              <a:buAutoNum type="arabicPeriod"/>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2.   Psychological </a:t>
            </a:r>
            <a:r>
              <a:rPr lang="en-GB" spc="20" dirty="0">
                <a:solidFill>
                  <a:srgbClr val="2F5496"/>
                </a:solidFill>
                <a:uFill>
                  <a:solidFill>
                    <a:srgbClr val="2F5496"/>
                  </a:solidFill>
                </a:uFill>
                <a:cs typeface="Calibri"/>
              </a:rPr>
              <a:t>and </a:t>
            </a:r>
            <a:r>
              <a:rPr lang="en-GB" spc="20" dirty="0" smtClean="0">
                <a:solidFill>
                  <a:srgbClr val="2F5496"/>
                </a:solidFill>
                <a:uFill>
                  <a:solidFill>
                    <a:srgbClr val="2F5496"/>
                  </a:solidFill>
                </a:uFill>
                <a:cs typeface="Calibri"/>
              </a:rPr>
              <a:t>emotional - Alex </a:t>
            </a:r>
            <a:r>
              <a:rPr lang="en-GB" spc="20" dirty="0">
                <a:solidFill>
                  <a:srgbClr val="2F5496"/>
                </a:solidFill>
                <a:uFill>
                  <a:solidFill>
                    <a:srgbClr val="2F5496"/>
                  </a:solidFill>
                </a:uFill>
                <a:cs typeface="Calibri"/>
              </a:rPr>
              <a:t>has started to think about how they don’t feel as confident as their </a:t>
            </a:r>
            <a:r>
              <a:rPr lang="en-GB" spc="20" dirty="0" smtClean="0">
                <a:solidFill>
                  <a:srgbClr val="2F5496"/>
                </a:solidFill>
                <a:uFill>
                  <a:solidFill>
                    <a:srgbClr val="2F5496"/>
                  </a:solidFill>
                </a:uFill>
                <a:cs typeface="Calibri"/>
              </a:rPr>
              <a:t>peers. They </a:t>
            </a:r>
            <a:r>
              <a:rPr lang="en-GB" spc="20" dirty="0">
                <a:solidFill>
                  <a:srgbClr val="2F5496"/>
                </a:solidFill>
                <a:uFill>
                  <a:solidFill>
                    <a:srgbClr val="2F5496"/>
                  </a:solidFill>
                </a:uFill>
                <a:cs typeface="Calibri"/>
              </a:rPr>
              <a:t>worry about being left out. Alex feels sad when this happens. </a:t>
            </a:r>
            <a:endParaRPr lang="en-GB" spc="20" dirty="0" smtClean="0">
              <a:solidFill>
                <a:srgbClr val="2F5496"/>
              </a:solidFill>
              <a:uFill>
                <a:solidFill>
                  <a:srgbClr val="2F5496"/>
                </a:solidFill>
              </a:uFill>
              <a:cs typeface="Calibri"/>
            </a:endParaRP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3.   Social - Alex’s </a:t>
            </a:r>
            <a:r>
              <a:rPr lang="en-GB" spc="20" dirty="0">
                <a:solidFill>
                  <a:srgbClr val="2F5496"/>
                </a:solidFill>
                <a:uFill>
                  <a:solidFill>
                    <a:srgbClr val="2F5496"/>
                  </a:solidFill>
                </a:uFill>
                <a:cs typeface="Calibri"/>
              </a:rPr>
              <a:t>friends wear the same brand of non-uniform jacket sometimes out of </a:t>
            </a:r>
            <a:r>
              <a:rPr lang="en-GB" spc="20" dirty="0" smtClean="0">
                <a:solidFill>
                  <a:srgbClr val="2F5496"/>
                </a:solidFill>
                <a:uFill>
                  <a:solidFill>
                    <a:srgbClr val="2F5496"/>
                  </a:solidFill>
                </a:uFill>
                <a:cs typeface="Calibri"/>
              </a:rPr>
              <a:t>school. Alex </a:t>
            </a:r>
            <a:r>
              <a:rPr lang="en-GB" spc="20" dirty="0">
                <a:solidFill>
                  <a:srgbClr val="2F5496"/>
                </a:solidFill>
                <a:uFill>
                  <a:solidFill>
                    <a:srgbClr val="2F5496"/>
                  </a:solidFill>
                </a:uFill>
                <a:cs typeface="Calibri"/>
              </a:rPr>
              <a:t>has struggled since moving high schools, leaving behind some long-term friends and having to make new ones. Friends and a sense of belonging are really important to Alex</a:t>
            </a:r>
            <a:r>
              <a:rPr lang="en-GB" spc="20" dirty="0" smtClean="0">
                <a:solidFill>
                  <a:srgbClr val="2F5496"/>
                </a:solidFill>
                <a:uFill>
                  <a:solidFill>
                    <a:srgbClr val="2F5496"/>
                  </a:solidFill>
                </a:uFill>
                <a:cs typeface="Calibri"/>
              </a:rPr>
              <a:t>.</a:t>
            </a:r>
          </a:p>
          <a:p>
            <a:pPr marL="355600" indent="-342900">
              <a:lnSpc>
                <a:spcPct val="100000"/>
              </a:lnSpc>
              <a:spcBef>
                <a:spcPts val="135"/>
              </a:spcBef>
              <a:buFont typeface="+mj-lt"/>
              <a:buAutoNum type="arabicPeriod"/>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4.   Physical - Alex </a:t>
            </a:r>
            <a:r>
              <a:rPr lang="en-GB" spc="20" dirty="0">
                <a:solidFill>
                  <a:srgbClr val="2F5496"/>
                </a:solidFill>
                <a:uFill>
                  <a:solidFill>
                    <a:srgbClr val="2F5496"/>
                  </a:solidFill>
                </a:uFill>
                <a:cs typeface="Calibri"/>
              </a:rPr>
              <a:t>has just started puberty and feels self-conscious about how their body is </a:t>
            </a:r>
            <a:r>
              <a:rPr lang="en-GB" spc="20" dirty="0" smtClean="0">
                <a:solidFill>
                  <a:srgbClr val="2F5496"/>
                </a:solidFill>
                <a:uFill>
                  <a:solidFill>
                    <a:srgbClr val="2F5496"/>
                  </a:solidFill>
                </a:uFill>
                <a:cs typeface="Calibri"/>
              </a:rPr>
              <a:t>changing. Alex </a:t>
            </a:r>
            <a:r>
              <a:rPr lang="en-GB" spc="20" dirty="0">
                <a:solidFill>
                  <a:srgbClr val="2F5496"/>
                </a:solidFill>
                <a:uFill>
                  <a:solidFill>
                    <a:srgbClr val="2F5496"/>
                  </a:solidFill>
                </a:uFill>
                <a:cs typeface="Calibri"/>
              </a:rPr>
              <a:t>also wants to use the non-uniform jacket to cover up a bit more</a:t>
            </a:r>
            <a:r>
              <a:rPr lang="en-GB" spc="20" dirty="0" smtClean="0">
                <a:solidFill>
                  <a:srgbClr val="2F5496"/>
                </a:solidFill>
                <a:uFill>
                  <a:solidFill>
                    <a:srgbClr val="2F5496"/>
                  </a:solidFill>
                </a:uFill>
                <a:cs typeface="Calibri"/>
              </a:rPr>
              <a:t>.</a:t>
            </a:r>
            <a:endParaRPr lang="en-GB" sz="1600" spc="20" dirty="0" smtClean="0">
              <a:solidFill>
                <a:srgbClr val="2F5496"/>
              </a:solidFill>
              <a:uFill>
                <a:solidFill>
                  <a:srgbClr val="2F5496"/>
                </a:solidFill>
              </a:uFill>
              <a:cs typeface="Calibri"/>
            </a:endParaRPr>
          </a:p>
        </p:txBody>
      </p:sp>
    </p:spTree>
    <p:extLst>
      <p:ext uri="{BB962C8B-B14F-4D97-AF65-F5344CB8AC3E}">
        <p14:creationId xmlns:p14="http://schemas.microsoft.com/office/powerpoint/2010/main" val="409971695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45126" y="0"/>
            <a:ext cx="11877675" cy="4931478"/>
          </a:xfrm>
          <a:prstGeom prst="rect">
            <a:avLst/>
          </a:prstGeom>
        </p:spPr>
        <p:txBody>
          <a:bodyPr vert="horz" wrap="square" lIns="0" tIns="17145" rIns="0" bIns="0" rtlCol="0">
            <a:spAutoFit/>
          </a:bodyPr>
          <a:lstStyle/>
          <a:p>
            <a:pPr marL="12700">
              <a:lnSpc>
                <a:spcPct val="100000"/>
              </a:lnSpc>
              <a:spcBef>
                <a:spcPts val="135"/>
              </a:spcBef>
            </a:pPr>
            <a:endParaRPr lang="en-GB" b="1" u="sng" spc="20" dirty="0" smtClean="0">
              <a:solidFill>
                <a:srgbClr val="2F5496"/>
              </a:solidFill>
              <a:uFill>
                <a:solidFill>
                  <a:srgbClr val="2F5496"/>
                </a:solidFill>
              </a:uFill>
              <a:cs typeface="Calibri"/>
            </a:endParaRPr>
          </a:p>
          <a:p>
            <a:pPr marL="12700">
              <a:lnSpc>
                <a:spcPct val="100000"/>
              </a:lnSpc>
              <a:spcBef>
                <a:spcPts val="135"/>
              </a:spcBef>
            </a:pPr>
            <a:r>
              <a:rPr lang="en-GB" b="1" u="sng" spc="20" dirty="0" smtClean="0">
                <a:solidFill>
                  <a:srgbClr val="2F5496"/>
                </a:solidFill>
                <a:uFill>
                  <a:solidFill>
                    <a:srgbClr val="2F5496"/>
                  </a:solidFill>
                </a:uFill>
                <a:cs typeface="Calibri"/>
              </a:rPr>
              <a:t>Safer staffing (cont.)</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amount of nursing staff needed can be influenced by a number of different factors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Environment</a:t>
            </a: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Factors to consider include:</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the </a:t>
            </a:r>
            <a:r>
              <a:rPr lang="en-GB" spc="20" dirty="0">
                <a:solidFill>
                  <a:srgbClr val="2F5496"/>
                </a:solidFill>
                <a:uFill>
                  <a:solidFill>
                    <a:srgbClr val="2F5496"/>
                  </a:solidFill>
                </a:uFill>
                <a:cs typeface="Calibri"/>
              </a:rPr>
              <a:t>type of environment and type of ward</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size and physical layout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access to outside areas</a:t>
            </a:r>
            <a:endParaRPr lang="en-GB" spc="20" dirty="0" smtClean="0">
              <a:solidFill>
                <a:srgbClr val="2F5496"/>
              </a:solidFill>
              <a:uFill>
                <a:solidFill>
                  <a:srgbClr val="2F5496"/>
                </a:solidFill>
              </a:uFill>
              <a:cs typeface="Calibri"/>
            </a:endParaRPr>
          </a:p>
          <a:p>
            <a:pPr marL="12700">
              <a:lnSpc>
                <a:spcPct val="100000"/>
              </a:lnSpc>
              <a:spcBef>
                <a:spcPts val="135"/>
              </a:spcBef>
            </a:pPr>
            <a:endParaRPr lang="en-GB" b="1" spc="20" dirty="0" smtClean="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Specialities </a:t>
            </a: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Factors to </a:t>
            </a:r>
            <a:r>
              <a:rPr lang="en-GB" spc="20" dirty="0" smtClean="0">
                <a:solidFill>
                  <a:srgbClr val="2F5496"/>
                </a:solidFill>
                <a:uFill>
                  <a:solidFill>
                    <a:srgbClr val="2F5496"/>
                  </a:solidFill>
                </a:uFill>
                <a:cs typeface="Calibri"/>
              </a:rPr>
              <a:t>consider:</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what is the ease of access to key specialities?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are there other teams already in existence, such as crisis teams and acute day units?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how near are other teams to the ward staffing and division?</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403608325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45126" y="0"/>
            <a:ext cx="11877675" cy="6303649"/>
          </a:xfrm>
          <a:prstGeom prst="rect">
            <a:avLst/>
          </a:prstGeom>
        </p:spPr>
        <p:txBody>
          <a:bodyPr vert="horz" wrap="square" lIns="0" tIns="17145" rIns="0" bIns="0" rtlCol="0">
            <a:spAutoFit/>
          </a:bodyPr>
          <a:lstStyle/>
          <a:p>
            <a:pPr marL="12700">
              <a:lnSpc>
                <a:spcPct val="100000"/>
              </a:lnSpc>
              <a:spcBef>
                <a:spcPts val="135"/>
              </a:spcBef>
            </a:pPr>
            <a:endParaRPr lang="en-GB" b="1" u="sng" spc="20" dirty="0" smtClean="0">
              <a:solidFill>
                <a:srgbClr val="2F5496"/>
              </a:solidFill>
              <a:uFill>
                <a:solidFill>
                  <a:srgbClr val="2F5496"/>
                </a:solidFill>
              </a:uFill>
              <a:cs typeface="Calibri"/>
            </a:endParaRPr>
          </a:p>
          <a:p>
            <a:pPr marL="12700">
              <a:lnSpc>
                <a:spcPct val="100000"/>
              </a:lnSpc>
              <a:spcBef>
                <a:spcPts val="135"/>
              </a:spcBef>
            </a:pPr>
            <a:r>
              <a:rPr lang="en-GB" b="1" u="sng" spc="20" dirty="0" smtClean="0">
                <a:solidFill>
                  <a:srgbClr val="2F5496"/>
                </a:solidFill>
                <a:uFill>
                  <a:solidFill>
                    <a:srgbClr val="2F5496"/>
                  </a:solidFill>
                </a:uFill>
                <a:cs typeface="Calibri"/>
              </a:rPr>
              <a:t>Tasks </a:t>
            </a:r>
            <a:r>
              <a:rPr lang="en-GB" b="1" u="sng" spc="20" dirty="0">
                <a:solidFill>
                  <a:srgbClr val="2F5496"/>
                </a:solidFill>
                <a:uFill>
                  <a:solidFill>
                    <a:srgbClr val="2F5496"/>
                  </a:solidFill>
                </a:uFill>
                <a:cs typeface="Calibri"/>
              </a:rPr>
              <a:t>and </a:t>
            </a:r>
            <a:r>
              <a:rPr lang="en-GB" b="1" u="sng" spc="20" dirty="0" smtClean="0">
                <a:solidFill>
                  <a:srgbClr val="2F5496"/>
                </a:solidFill>
                <a:uFill>
                  <a:solidFill>
                    <a:srgbClr val="2F5496"/>
                  </a:solidFill>
                </a:uFill>
                <a:cs typeface="Calibri"/>
              </a:rPr>
              <a:t>activities</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As a healthcare support worker, you will be allocated various tasks and activities as part of your role supporting children and young people. This means you will need to be mindful of how you manage your time and your workload. In this chapter you'll discover more about what this means for you in a practical </a:t>
            </a:r>
            <a:r>
              <a:rPr lang="en-GB" spc="20" dirty="0" smtClean="0">
                <a:solidFill>
                  <a:srgbClr val="2F5496"/>
                </a:solidFill>
                <a:uFill>
                  <a:solidFill>
                    <a:srgbClr val="2F5496"/>
                  </a:solidFill>
                </a:uFill>
                <a:cs typeface="Calibri"/>
              </a:rPr>
              <a:t>sense. You'll </a:t>
            </a:r>
            <a:r>
              <a:rPr lang="en-GB" spc="20" dirty="0">
                <a:solidFill>
                  <a:srgbClr val="2F5496"/>
                </a:solidFill>
                <a:uFill>
                  <a:solidFill>
                    <a:srgbClr val="2F5496"/>
                  </a:solidFill>
                </a:uFill>
                <a:cs typeface="Calibri"/>
              </a:rPr>
              <a:t>also look at how to make appropriate disclosures and maintain boundaries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 vital aspect of your role is knowing exactly what to do if you have a concern that harm has taken place or is likely to</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Act quickly to seek help</a:t>
            </a:r>
          </a:p>
          <a:p>
            <a:pPr marL="12700">
              <a:lnSpc>
                <a:spcPct val="100000"/>
              </a:lnSpc>
              <a:spcBef>
                <a:spcPts val="135"/>
              </a:spcBef>
            </a:pPr>
            <a:r>
              <a:rPr lang="en-GB" spc="20" dirty="0">
                <a:solidFill>
                  <a:srgbClr val="2F5496"/>
                </a:solidFill>
                <a:uFill>
                  <a:solidFill>
                    <a:srgbClr val="2F5496"/>
                  </a:solidFill>
                </a:uFill>
                <a:cs typeface="Calibri"/>
              </a:rPr>
              <a:t>Immediately inform your mentor, supervisor or nurse in charge if you believe that you, a colleague or anyone else may be putting someone at risk of harm</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What if a child or young person is unhappy about their care?</a:t>
            </a:r>
          </a:p>
          <a:p>
            <a:pPr marL="12700">
              <a:lnSpc>
                <a:spcPct val="100000"/>
              </a:lnSpc>
              <a:spcBef>
                <a:spcPts val="135"/>
              </a:spcBef>
            </a:pPr>
            <a:r>
              <a:rPr lang="en-GB" spc="20" dirty="0">
                <a:solidFill>
                  <a:srgbClr val="2F5496"/>
                </a:solidFill>
                <a:uFill>
                  <a:solidFill>
                    <a:srgbClr val="2F5496"/>
                  </a:solidFill>
                </a:uFill>
                <a:cs typeface="Calibri"/>
              </a:rPr>
              <a:t>Seek help from your mentor, supervisor or nurse if a child or young person indicates that they are unhappy about their care or treatment</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If you feel unsure</a:t>
            </a:r>
          </a:p>
          <a:p>
            <a:pPr marL="12700">
              <a:lnSpc>
                <a:spcPct val="100000"/>
              </a:lnSpc>
              <a:spcBef>
                <a:spcPts val="135"/>
              </a:spcBef>
            </a:pPr>
            <a:r>
              <a:rPr lang="en-GB" spc="20" dirty="0">
                <a:solidFill>
                  <a:srgbClr val="2F5496"/>
                </a:solidFill>
                <a:uFill>
                  <a:solidFill>
                    <a:srgbClr val="2F5496"/>
                  </a:solidFill>
                </a:uFill>
                <a:cs typeface="Calibri"/>
              </a:rPr>
              <a:t>It might not be easy for you to raise a concern. You may be unsure what to do or the process may seem quite </a:t>
            </a:r>
            <a:r>
              <a:rPr lang="en-GB" spc="20" dirty="0" smtClean="0">
                <a:solidFill>
                  <a:srgbClr val="2F5496"/>
                </a:solidFill>
                <a:uFill>
                  <a:solidFill>
                    <a:srgbClr val="2F5496"/>
                  </a:solidFill>
                </a:uFill>
                <a:cs typeface="Calibri"/>
              </a:rPr>
              <a:t>daunting. If </a:t>
            </a:r>
            <a:r>
              <a:rPr lang="en-GB" spc="20" dirty="0">
                <a:solidFill>
                  <a:srgbClr val="2F5496"/>
                </a:solidFill>
                <a:uFill>
                  <a:solidFill>
                    <a:srgbClr val="2F5496"/>
                  </a:solidFill>
                </a:uFill>
                <a:cs typeface="Calibri"/>
              </a:rPr>
              <a:t>you want some advice at any stage, it is recommended that you talk it through with your line manager or another registered nurse. </a:t>
            </a:r>
          </a:p>
        </p:txBody>
      </p:sp>
    </p:spTree>
    <p:extLst>
      <p:ext uri="{BB962C8B-B14F-4D97-AF65-F5344CB8AC3E}">
        <p14:creationId xmlns:p14="http://schemas.microsoft.com/office/powerpoint/2010/main" val="110066238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314325" y="353"/>
            <a:ext cx="11877675" cy="6857647"/>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The key principles of </a:t>
            </a:r>
            <a:r>
              <a:rPr lang="en-GB" b="1" u="sng" spc="20" dirty="0" smtClean="0">
                <a:solidFill>
                  <a:srgbClr val="2F5496"/>
                </a:solidFill>
                <a:uFill>
                  <a:solidFill>
                    <a:srgbClr val="2F5496"/>
                  </a:solidFill>
                </a:uFill>
                <a:cs typeface="Calibri"/>
              </a:rPr>
              <a:t>record-keeping</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Your </a:t>
            </a:r>
            <a:r>
              <a:rPr lang="en-GB" spc="20" dirty="0">
                <a:solidFill>
                  <a:srgbClr val="2F5496"/>
                </a:solidFill>
                <a:uFill>
                  <a:solidFill>
                    <a:srgbClr val="2F5496"/>
                  </a:solidFill>
                </a:uFill>
                <a:cs typeface="Calibri"/>
              </a:rPr>
              <a:t>role will involve updating and documenting into patient medical records. These entries are important because they impact on team reviews of treatment plans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Timely</a:t>
            </a:r>
          </a:p>
          <a:p>
            <a:pPr marL="12700">
              <a:lnSpc>
                <a:spcPct val="100000"/>
              </a:lnSpc>
              <a:spcBef>
                <a:spcPts val="135"/>
              </a:spcBef>
            </a:pPr>
            <a:r>
              <a:rPr lang="en-GB" spc="20" dirty="0">
                <a:solidFill>
                  <a:srgbClr val="2F5496"/>
                </a:solidFill>
                <a:uFill>
                  <a:solidFill>
                    <a:srgbClr val="2F5496"/>
                  </a:solidFill>
                </a:uFill>
                <a:cs typeface="Calibri"/>
              </a:rPr>
              <a:t>Records should be completed at the time, or as soon as possible, after the </a:t>
            </a:r>
            <a:r>
              <a:rPr lang="en-GB" spc="20" dirty="0" smtClean="0">
                <a:solidFill>
                  <a:srgbClr val="2F5496"/>
                </a:solidFill>
                <a:uFill>
                  <a:solidFill>
                    <a:srgbClr val="2F5496"/>
                  </a:solidFill>
                </a:uFill>
                <a:cs typeface="Calibri"/>
              </a:rPr>
              <a:t>event. All </a:t>
            </a:r>
            <a:r>
              <a:rPr lang="en-GB" spc="20" dirty="0">
                <a:solidFill>
                  <a:srgbClr val="2F5496"/>
                </a:solidFill>
                <a:uFill>
                  <a:solidFill>
                    <a:srgbClr val="2F5496"/>
                  </a:solidFill>
                </a:uFill>
                <a:cs typeface="Calibri"/>
              </a:rPr>
              <a:t>records must be signed, timed and dated if </a:t>
            </a:r>
            <a:r>
              <a:rPr lang="en-GB" spc="20" dirty="0" smtClean="0">
                <a:solidFill>
                  <a:srgbClr val="2F5496"/>
                </a:solidFill>
                <a:uFill>
                  <a:solidFill>
                    <a:srgbClr val="2F5496"/>
                  </a:solidFill>
                </a:uFill>
                <a:cs typeface="Calibri"/>
              </a:rPr>
              <a:t>handwritten. If </a:t>
            </a:r>
            <a:r>
              <a:rPr lang="en-GB" spc="20" dirty="0">
                <a:solidFill>
                  <a:srgbClr val="2F5496"/>
                </a:solidFill>
                <a:uFill>
                  <a:solidFill>
                    <a:srgbClr val="2F5496"/>
                  </a:solidFill>
                </a:uFill>
                <a:cs typeface="Calibri"/>
              </a:rPr>
              <a:t>digital, they must be traceable to the person who provided the care that is being documented</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Security</a:t>
            </a:r>
          </a:p>
          <a:p>
            <a:pPr marL="12700">
              <a:lnSpc>
                <a:spcPct val="100000"/>
              </a:lnSpc>
              <a:spcBef>
                <a:spcPts val="135"/>
              </a:spcBef>
            </a:pPr>
            <a:r>
              <a:rPr lang="en-GB" spc="20" dirty="0">
                <a:solidFill>
                  <a:srgbClr val="2F5496"/>
                </a:solidFill>
                <a:uFill>
                  <a:solidFill>
                    <a:srgbClr val="2F5496"/>
                  </a:solidFill>
                </a:uFill>
                <a:cs typeface="Calibri"/>
              </a:rPr>
              <a:t>Ensure that you are up-to-date in the use of electronic systems in your place of work, including security, confidentiality and appropriate </a:t>
            </a:r>
            <a:r>
              <a:rPr lang="en-GB" spc="20" dirty="0" smtClean="0">
                <a:solidFill>
                  <a:srgbClr val="2F5496"/>
                </a:solidFill>
                <a:uFill>
                  <a:solidFill>
                    <a:srgbClr val="2F5496"/>
                  </a:solidFill>
                </a:uFill>
                <a:cs typeface="Calibri"/>
              </a:rPr>
              <a:t>usage. Records </a:t>
            </a:r>
            <a:r>
              <a:rPr lang="en-GB" spc="20" dirty="0">
                <a:solidFill>
                  <a:srgbClr val="2F5496"/>
                </a:solidFill>
                <a:uFill>
                  <a:solidFill>
                    <a:srgbClr val="2F5496"/>
                  </a:solidFill>
                </a:uFill>
                <a:cs typeface="Calibri"/>
              </a:rPr>
              <a:t>must be stored securely and should only be destroyed following your local </a:t>
            </a:r>
            <a:r>
              <a:rPr lang="en-GB" spc="20" dirty="0" smtClean="0">
                <a:solidFill>
                  <a:srgbClr val="2F5496"/>
                </a:solidFill>
                <a:uFill>
                  <a:solidFill>
                    <a:srgbClr val="2F5496"/>
                  </a:solidFill>
                </a:uFill>
                <a:cs typeface="Calibri"/>
              </a:rPr>
              <a:t>policy. When </a:t>
            </a:r>
            <a:r>
              <a:rPr lang="en-GB" spc="20" dirty="0">
                <a:solidFill>
                  <a:srgbClr val="2F5496"/>
                </a:solidFill>
                <a:uFill>
                  <a:solidFill>
                    <a:srgbClr val="2F5496"/>
                  </a:solidFill>
                </a:uFill>
                <a:cs typeface="Calibri"/>
              </a:rPr>
              <a:t>possible, the person in your care should be involved in the record-keeping and should be able to understand </a:t>
            </a:r>
            <a:r>
              <a:rPr lang="en-GB" spc="20" dirty="0" smtClean="0">
                <a:solidFill>
                  <a:srgbClr val="2F5496"/>
                </a:solidFill>
                <a:uFill>
                  <a:solidFill>
                    <a:srgbClr val="2F5496"/>
                  </a:solidFill>
                </a:uFill>
                <a:cs typeface="Calibri"/>
              </a:rPr>
              <a:t>what </a:t>
            </a:r>
            <a:r>
              <a:rPr lang="en-GB" spc="20" dirty="0">
                <a:solidFill>
                  <a:srgbClr val="2F5496"/>
                </a:solidFill>
                <a:uFill>
                  <a:solidFill>
                    <a:srgbClr val="2F5496"/>
                  </a:solidFill>
                </a:uFill>
                <a:cs typeface="Calibri"/>
              </a:rPr>
              <a:t>the records say</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Accuracy</a:t>
            </a:r>
          </a:p>
          <a:p>
            <a:pPr marL="12700">
              <a:lnSpc>
                <a:spcPct val="100000"/>
              </a:lnSpc>
              <a:spcBef>
                <a:spcPts val="135"/>
              </a:spcBef>
            </a:pPr>
            <a:r>
              <a:rPr lang="en-GB" spc="20" dirty="0">
                <a:solidFill>
                  <a:srgbClr val="2F5496"/>
                </a:solidFill>
                <a:uFill>
                  <a:solidFill>
                    <a:srgbClr val="2F5496"/>
                  </a:solidFill>
                </a:uFill>
                <a:cs typeface="Calibri"/>
              </a:rPr>
              <a:t>Records must be completed accurately and without any falsification and provide information about the care given as well as arrangements for future and ongoing care. Jargon and speculation should be </a:t>
            </a:r>
            <a:r>
              <a:rPr lang="en-GB" spc="20" dirty="0" smtClean="0">
                <a:solidFill>
                  <a:srgbClr val="2F5496"/>
                </a:solidFill>
                <a:uFill>
                  <a:solidFill>
                    <a:srgbClr val="2F5496"/>
                  </a:solidFill>
                </a:uFill>
                <a:cs typeface="Calibri"/>
              </a:rPr>
              <a:t>avoided. All </a:t>
            </a:r>
            <a:r>
              <a:rPr lang="en-GB" spc="20" dirty="0">
                <a:solidFill>
                  <a:srgbClr val="2F5496"/>
                </a:solidFill>
                <a:uFill>
                  <a:solidFill>
                    <a:srgbClr val="2F5496"/>
                  </a:solidFill>
                </a:uFill>
                <a:cs typeface="Calibri"/>
              </a:rPr>
              <a:t>records should be legible when photocopied or scanned.</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Alterations</a:t>
            </a:r>
          </a:p>
          <a:p>
            <a:pPr marL="12700">
              <a:lnSpc>
                <a:spcPct val="100000"/>
              </a:lnSpc>
              <a:spcBef>
                <a:spcPts val="135"/>
              </a:spcBef>
            </a:pPr>
            <a:r>
              <a:rPr lang="en-GB" spc="20" dirty="0" smtClean="0">
                <a:solidFill>
                  <a:srgbClr val="2F5496"/>
                </a:solidFill>
                <a:uFill>
                  <a:solidFill>
                    <a:srgbClr val="2F5496"/>
                  </a:solidFill>
                </a:uFill>
                <a:cs typeface="Calibri"/>
              </a:rPr>
              <a:t>In </a:t>
            </a:r>
            <a:r>
              <a:rPr lang="en-GB" spc="20" dirty="0">
                <a:solidFill>
                  <a:srgbClr val="2F5496"/>
                </a:solidFill>
                <a:uFill>
                  <a:solidFill>
                    <a:srgbClr val="2F5496"/>
                  </a:solidFill>
                </a:uFill>
                <a:cs typeface="Calibri"/>
              </a:rPr>
              <a:t>the rare case of needing to alter a record, the original entry must remain visible. This means you will need to draw a single line through the record that is to be altered. The new entry must be signed, timed and </a:t>
            </a:r>
            <a:r>
              <a:rPr lang="en-GB" spc="20" dirty="0" smtClean="0">
                <a:solidFill>
                  <a:srgbClr val="2F5496"/>
                </a:solidFill>
                <a:uFill>
                  <a:solidFill>
                    <a:srgbClr val="2F5496"/>
                  </a:solidFill>
                </a:uFill>
                <a:cs typeface="Calibri"/>
              </a:rPr>
              <a:t>dated. In </a:t>
            </a:r>
            <a:r>
              <a:rPr lang="en-GB" spc="20" dirty="0">
                <a:solidFill>
                  <a:srgbClr val="2F5496"/>
                </a:solidFill>
                <a:uFill>
                  <a:solidFill>
                    <a:srgbClr val="2F5496"/>
                  </a:solidFill>
                </a:uFill>
                <a:cs typeface="Calibri"/>
              </a:rPr>
              <a:t>electronic records, these changes and previous entries will be automatically saved.</a:t>
            </a:r>
          </a:p>
        </p:txBody>
      </p:sp>
    </p:spTree>
    <p:extLst>
      <p:ext uri="{BB962C8B-B14F-4D97-AF65-F5344CB8AC3E}">
        <p14:creationId xmlns:p14="http://schemas.microsoft.com/office/powerpoint/2010/main" val="29671288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542925" y="627379"/>
            <a:ext cx="11111519" cy="2053254"/>
          </a:xfrm>
          <a:prstGeom prst="rect">
            <a:avLst/>
          </a:prstGeom>
        </p:spPr>
        <p:txBody>
          <a:bodyPr vert="horz" wrap="square" lIns="0" tIns="17145" rIns="0" bIns="0" rtlCol="0">
            <a:spAutoFit/>
          </a:bodyPr>
          <a:lstStyle/>
          <a:p>
            <a:pPr marL="12700" marR="5080">
              <a:lnSpc>
                <a:spcPct val="105100"/>
              </a:lnSpc>
              <a:spcBef>
                <a:spcPts val="5"/>
              </a:spcBef>
            </a:pPr>
            <a:r>
              <a:rPr lang="en-GB" b="1" u="sng" spc="15" dirty="0" smtClean="0">
                <a:solidFill>
                  <a:srgbClr val="2F5496"/>
                </a:solidFill>
                <a:cs typeface="Calibri"/>
              </a:rPr>
              <a:t>Session Key Points:</a:t>
            </a:r>
          </a:p>
          <a:p>
            <a:pPr marL="12700" marR="5080">
              <a:lnSpc>
                <a:spcPct val="105100"/>
              </a:lnSpc>
              <a:spcBef>
                <a:spcPts val="5"/>
              </a:spcBef>
            </a:pPr>
            <a:endParaRPr lang="en-GB" spc="15" dirty="0" smtClean="0">
              <a:solidFill>
                <a:srgbClr val="2F5496"/>
              </a:solidFill>
              <a:cs typeface="Calibri"/>
            </a:endParaRPr>
          </a:p>
          <a:p>
            <a:pPr marL="12700" marR="5080">
              <a:lnSpc>
                <a:spcPct val="105100"/>
              </a:lnSpc>
              <a:spcBef>
                <a:spcPts val="5"/>
              </a:spcBef>
            </a:pPr>
            <a:r>
              <a:rPr lang="en-GB" spc="15" dirty="0">
                <a:solidFill>
                  <a:srgbClr val="2F5496"/>
                </a:solidFill>
                <a:cs typeface="Calibri"/>
              </a:rPr>
              <a:t>Remember this learning has been a guide to help you but the main messages you need to take away are:</a:t>
            </a:r>
          </a:p>
          <a:p>
            <a:pPr marL="12700" marR="5080">
              <a:lnSpc>
                <a:spcPct val="105100"/>
              </a:lnSpc>
              <a:spcBef>
                <a:spcPts val="5"/>
              </a:spcBef>
            </a:pPr>
            <a:endParaRPr lang="en-GB"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pc="15" dirty="0">
                <a:solidFill>
                  <a:srgbClr val="2F5496"/>
                </a:solidFill>
                <a:cs typeface="Calibri"/>
              </a:rPr>
              <a:t>nothing is your sole responsibility other than your own presentation and behaviour</a:t>
            </a:r>
          </a:p>
          <a:p>
            <a:pPr marL="298450" marR="5080" indent="-285750">
              <a:lnSpc>
                <a:spcPct val="105100"/>
              </a:lnSpc>
              <a:spcBef>
                <a:spcPts val="5"/>
              </a:spcBef>
              <a:buFont typeface="Arial" panose="020B0604020202020204" pitchFamily="34" charset="0"/>
              <a:buChar char="•"/>
            </a:pPr>
            <a:r>
              <a:rPr lang="en-GB" spc="15" dirty="0">
                <a:solidFill>
                  <a:srgbClr val="2F5496"/>
                </a:solidFill>
                <a:cs typeface="Calibri"/>
              </a:rPr>
              <a:t>you work as part of a MDT and your input is important</a:t>
            </a:r>
          </a:p>
          <a:p>
            <a:pPr marL="298450" marR="5080" indent="-285750">
              <a:lnSpc>
                <a:spcPct val="105100"/>
              </a:lnSpc>
              <a:spcBef>
                <a:spcPts val="5"/>
              </a:spcBef>
              <a:buFont typeface="Arial" panose="020B0604020202020204" pitchFamily="34" charset="0"/>
              <a:buChar char="•"/>
            </a:pPr>
            <a:r>
              <a:rPr lang="en-GB" spc="15" dirty="0">
                <a:solidFill>
                  <a:srgbClr val="2F5496"/>
                </a:solidFill>
                <a:cs typeface="Calibri"/>
              </a:rPr>
              <a:t>it is your responsibility to escalate any risks or concerns you see or have</a:t>
            </a:r>
          </a:p>
        </p:txBody>
      </p:sp>
    </p:spTree>
    <p:custDataLst>
      <p:tags r:id="rId1"/>
    </p:custDataLst>
    <p:extLst>
      <p:ext uri="{BB962C8B-B14F-4D97-AF65-F5344CB8AC3E}">
        <p14:creationId xmlns:p14="http://schemas.microsoft.com/office/powerpoint/2010/main" val="3841392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utput_HD1080">
            <a:hlinkClick r:id="" action="ppaction://media"/>
            <a:extLst>
              <a:ext uri="{FF2B5EF4-FFF2-40B4-BE49-F238E27FC236}">
                <a16:creationId xmlns:a16="http://schemas.microsoft.com/office/drawing/2014/main" id="{1D1C198E-3878-4EC0-A7C2-676B2915FD9E}"/>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
        <p:nvSpPr>
          <p:cNvPr id="7" name="object 2">
            <a:extLst>
              <a:ext uri="{FF2B5EF4-FFF2-40B4-BE49-F238E27FC236}">
                <a16:creationId xmlns:a16="http://schemas.microsoft.com/office/drawing/2014/main" id="{35EDC85F-0971-4525-9F20-09F4633FFF14}"/>
              </a:ext>
            </a:extLst>
          </p:cNvPr>
          <p:cNvSpPr txBox="1">
            <a:spLocks/>
          </p:cNvSpPr>
          <p:nvPr/>
        </p:nvSpPr>
        <p:spPr>
          <a:xfrm>
            <a:off x="2319251" y="4592752"/>
            <a:ext cx="6866313" cy="463075"/>
          </a:xfrm>
          <a:prstGeom prst="rect">
            <a:avLst/>
          </a:prstGeom>
        </p:spPr>
        <p:txBody>
          <a:bodyPr vert="horz" wrap="square" lIns="0" tIns="12700" rIns="0" bIns="0" rtlCol="0">
            <a:spAutoFit/>
          </a:bodyPr>
          <a:lstStyle>
            <a:lvl1pPr>
              <a:defRPr sz="5600" b="0" i="0">
                <a:solidFill>
                  <a:srgbClr val="2F5496"/>
                </a:solidFill>
                <a:latin typeface="Calibri"/>
                <a:ea typeface="+mj-ea"/>
                <a:cs typeface="Calibri"/>
              </a:defRPr>
            </a:lvl1pPr>
          </a:lstStyle>
          <a:p>
            <a:pPr marL="11430" marR="5080" lvl="0" algn="ctr">
              <a:lnSpc>
                <a:spcPct val="110000"/>
              </a:lnSpc>
              <a:spcBef>
                <a:spcPts val="100"/>
              </a:spcBef>
              <a:defRPr/>
            </a:pPr>
            <a:r>
              <a:rPr lang="en-GB" sz="2800" b="1" kern="0" spc="-5" dirty="0">
                <a:ln>
                  <a:solidFill>
                    <a:schemeClr val="accent1">
                      <a:lumMod val="60000"/>
                      <a:lumOff val="40000"/>
                    </a:schemeClr>
                  </a:solidFill>
                </a:ln>
                <a:solidFill>
                  <a:schemeClr val="bg1"/>
                </a:solidFill>
              </a:rPr>
              <a:t>Practical application in the role</a:t>
            </a:r>
            <a:endParaRPr kumimoji="0" lang="en-GB" sz="2400" b="1" i="0" u="none" strike="noStrike" kern="0" cap="none" spc="-5" normalizeH="0" baseline="0" noProof="0" dirty="0">
              <a:ln>
                <a:solidFill>
                  <a:schemeClr val="accent1">
                    <a:lumMod val="60000"/>
                    <a:lumOff val="40000"/>
                  </a:schemeClr>
                </a:solidFill>
              </a:ln>
              <a:solidFill>
                <a:schemeClr val="bg1"/>
              </a:solidFill>
              <a:effectLst/>
              <a:uLnTx/>
              <a:uFillTx/>
              <a:latin typeface="Calibri"/>
              <a:ea typeface="+mj-ea"/>
              <a:cs typeface="Calibri"/>
            </a:endParaRPr>
          </a:p>
        </p:txBody>
      </p:sp>
    </p:spTree>
    <p:custDataLst>
      <p:tags r:id="rId1"/>
    </p:custDataLst>
    <p:extLst>
      <p:ext uri="{BB962C8B-B14F-4D97-AF65-F5344CB8AC3E}">
        <p14:creationId xmlns:p14="http://schemas.microsoft.com/office/powerpoint/2010/main" val="269797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2" fill="hold"/>
                                        <p:tgtEl>
                                          <p:spTgt spid="6"/>
                                        </p:tgtEl>
                                      </p:cBhvr>
                                    </p:cmd>
                                  </p:childTnLst>
                                </p:cTn>
                              </p:par>
                              <p:par>
                                <p:cTn id="7" presetID="42"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8000"/>
                                        <p:tgtEl>
                                          <p:spTgt spid="7"/>
                                        </p:tgtEl>
                                      </p:cBhvr>
                                    </p:animEffect>
                                    <p:anim calcmode="lin" valueType="num">
                                      <p:cBhvr>
                                        <p:cTn id="10" dur="8000" fill="hold"/>
                                        <p:tgtEl>
                                          <p:spTgt spid="7"/>
                                        </p:tgtEl>
                                        <p:attrNameLst>
                                          <p:attrName>ppt_x</p:attrName>
                                        </p:attrNameLst>
                                      </p:cBhvr>
                                      <p:tavLst>
                                        <p:tav tm="0">
                                          <p:val>
                                            <p:strVal val="#ppt_x"/>
                                          </p:val>
                                        </p:tav>
                                        <p:tav tm="100000">
                                          <p:val>
                                            <p:strVal val="#ppt_x"/>
                                          </p:val>
                                        </p:tav>
                                      </p:tavLst>
                                    </p:anim>
                                    <p:anim calcmode="lin" valueType="num">
                                      <p:cBhvr>
                                        <p:cTn id="11" dur="8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childTnLst>
        </p:cTn>
      </p:par>
    </p:tnLst>
    <p:bldLst>
      <p:bldP spid="7"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488B69-634B-4DA6-883A-960183482E86}"/>
              </a:ext>
            </a:extLst>
          </p:cNvPr>
          <p:cNvSpPr/>
          <p:nvPr/>
        </p:nvSpPr>
        <p:spPr>
          <a:xfrm>
            <a:off x="866775" y="277261"/>
            <a:ext cx="10586316" cy="6529993"/>
          </a:xfrm>
          <a:prstGeom prst="rect">
            <a:avLst/>
          </a:prstGeom>
        </p:spPr>
        <p:txBody>
          <a:bodyPr wrap="square">
            <a:spAutoFit/>
          </a:bodyPr>
          <a:lstStyle/>
          <a:p>
            <a:pPr marL="12700">
              <a:lnSpc>
                <a:spcPct val="100000"/>
              </a:lnSpc>
              <a:spcBef>
                <a:spcPts val="1060"/>
              </a:spcBef>
            </a:pPr>
            <a:r>
              <a:rPr lang="en-GB" b="1" u="sng" spc="-5" dirty="0">
                <a:solidFill>
                  <a:srgbClr val="2F5496"/>
                </a:solidFill>
                <a:uFill>
                  <a:solidFill>
                    <a:srgbClr val="2F5496"/>
                  </a:solidFill>
                </a:uFill>
                <a:cs typeface="Calibri"/>
              </a:rPr>
              <a:t>BEFORE BEGINNING</a:t>
            </a:r>
          </a:p>
          <a:p>
            <a:pPr marL="298450" indent="-285750">
              <a:lnSpc>
                <a:spcPct val="100000"/>
              </a:lnSpc>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If you are </a:t>
            </a:r>
            <a:r>
              <a:rPr lang="en-GB" sz="1600" spc="-5" dirty="0">
                <a:solidFill>
                  <a:schemeClr val="accent1">
                    <a:lumMod val="75000"/>
                  </a:schemeClr>
                </a:solidFill>
                <a:uFill>
                  <a:solidFill>
                    <a:srgbClr val="2F5496"/>
                  </a:solidFill>
                </a:uFill>
                <a:cs typeface="Calibri"/>
              </a:rPr>
              <a:t>using</a:t>
            </a:r>
            <a:r>
              <a:rPr lang="en-GB" sz="1600" spc="-5" dirty="0">
                <a:solidFill>
                  <a:srgbClr val="2F5496"/>
                </a:solidFill>
                <a:uFill>
                  <a:solidFill>
                    <a:srgbClr val="2F5496"/>
                  </a:solidFill>
                </a:uFill>
                <a:cs typeface="Calibri"/>
              </a:rPr>
              <a:t> a mobile device or laptop, please ensure that it is fully charged. </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You should also have a pen and notepad ready.</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Ensure you are in a quiet area with minimal distractions.</a:t>
            </a:r>
          </a:p>
          <a:p>
            <a:pPr marL="12700">
              <a:spcBef>
                <a:spcPts val="1060"/>
              </a:spcBef>
            </a:pPr>
            <a:r>
              <a:rPr lang="en-GB" sz="1600" spc="-5" dirty="0">
                <a:solidFill>
                  <a:srgbClr val="2F5496"/>
                </a:solidFill>
                <a:uFill>
                  <a:solidFill>
                    <a:srgbClr val="2F5496"/>
                  </a:solidFill>
                </a:uFill>
                <a:cs typeface="Calibri"/>
              </a:rPr>
              <a:t>In addition to the above please make yourself familiar with some of the tools available above such as;</a:t>
            </a:r>
          </a:p>
          <a:p>
            <a:pPr marL="12700">
              <a:spcBef>
                <a:spcPts val="1060"/>
              </a:spcBef>
            </a:pPr>
            <a:r>
              <a:rPr lang="en-GB" sz="1600" b="1" u="sng" spc="-5" dirty="0">
                <a:solidFill>
                  <a:srgbClr val="2F5496"/>
                </a:solidFill>
                <a:uFill>
                  <a:solidFill>
                    <a:srgbClr val="2F5496"/>
                  </a:solidFill>
                </a:uFill>
                <a:cs typeface="Calibri"/>
              </a:rPr>
              <a:t>Resource Bank </a:t>
            </a:r>
          </a:p>
          <a:p>
            <a:pPr marL="12700">
              <a:spcBef>
                <a:spcPts val="1060"/>
              </a:spcBef>
            </a:pPr>
            <a:r>
              <a:rPr lang="en-GB" sz="1600" spc="-5" dirty="0">
                <a:solidFill>
                  <a:srgbClr val="2F5496"/>
                </a:solidFill>
                <a:uFill>
                  <a:solidFill>
                    <a:srgbClr val="2F5496"/>
                  </a:solidFill>
                </a:uFill>
                <a:cs typeface="Calibri"/>
              </a:rPr>
              <a:t>Here you will find useful documents that will be relevant to the course you are undertaking but also you will have access to a CPD reflective learning template which you can download and complete to gain your points. </a:t>
            </a:r>
          </a:p>
          <a:p>
            <a:pPr marL="12700">
              <a:spcBef>
                <a:spcPts val="1060"/>
              </a:spcBef>
            </a:pPr>
            <a:r>
              <a:rPr lang="en-GB" sz="1600" b="1" u="sng" spc="-5" dirty="0">
                <a:solidFill>
                  <a:srgbClr val="2F5496"/>
                </a:solidFill>
                <a:uFill>
                  <a:solidFill>
                    <a:srgbClr val="2F5496"/>
                  </a:solidFill>
                </a:uFill>
                <a:cs typeface="Calibri"/>
              </a:rPr>
              <a:t>Highlighter/Pen tool</a:t>
            </a:r>
          </a:p>
          <a:p>
            <a:pPr marL="12700">
              <a:spcBef>
                <a:spcPts val="1060"/>
              </a:spcBef>
            </a:pPr>
            <a:r>
              <a:rPr lang="en-GB" sz="1600" spc="-5" dirty="0">
                <a:solidFill>
                  <a:srgbClr val="2F5496"/>
                </a:solidFill>
                <a:uFill>
                  <a:solidFill>
                    <a:srgbClr val="2F5496"/>
                  </a:solidFill>
                </a:uFill>
                <a:cs typeface="Calibri"/>
              </a:rPr>
              <a:t>This feature allows to highlight, circle and write notes on parts of the material wherever you feel necessary.</a:t>
            </a:r>
          </a:p>
          <a:p>
            <a:pPr marL="12700">
              <a:spcBef>
                <a:spcPts val="1060"/>
              </a:spcBef>
            </a:pPr>
            <a:r>
              <a:rPr lang="en-GB" sz="1600" b="1" u="sng" spc="-5" dirty="0">
                <a:solidFill>
                  <a:srgbClr val="2F5496"/>
                </a:solidFill>
                <a:uFill>
                  <a:solidFill>
                    <a:srgbClr val="2F5496"/>
                  </a:solidFill>
                </a:uFill>
                <a:cs typeface="Calibri"/>
              </a:rPr>
              <a:t>Presenter Function</a:t>
            </a:r>
          </a:p>
          <a:p>
            <a:pPr marL="12700">
              <a:spcBef>
                <a:spcPts val="1060"/>
              </a:spcBef>
            </a:pPr>
            <a:r>
              <a:rPr lang="en-GB" sz="1600" spc="-5" dirty="0">
                <a:solidFill>
                  <a:srgbClr val="2F5496"/>
                </a:solidFill>
                <a:uFill>
                  <a:solidFill>
                    <a:srgbClr val="2F5496"/>
                  </a:solidFill>
                </a:uFill>
                <a:cs typeface="Calibri"/>
              </a:rPr>
              <a:t>Selecting this function will give you instant access to our contact details without having to leave the course should you require support with the system or any assistance from one of our qualified trainers.</a:t>
            </a:r>
          </a:p>
          <a:p>
            <a:pPr marL="12700">
              <a:spcBef>
                <a:spcPts val="1060"/>
              </a:spcBef>
            </a:pPr>
            <a:r>
              <a:rPr lang="en-GB" sz="1600" b="1" u="sng" spc="-5" dirty="0">
                <a:solidFill>
                  <a:srgbClr val="2F5496"/>
                </a:solidFill>
                <a:uFill>
                  <a:solidFill>
                    <a:srgbClr val="2F5496"/>
                  </a:solidFill>
                </a:uFill>
                <a:cs typeface="Calibri"/>
              </a:rPr>
              <a:t>Audio Dictation</a:t>
            </a:r>
          </a:p>
          <a:p>
            <a:pPr marL="12700">
              <a:spcBef>
                <a:spcPts val="1060"/>
              </a:spcBef>
            </a:pPr>
            <a:r>
              <a:rPr lang="en-GB" sz="1600" spc="-5" dirty="0">
                <a:solidFill>
                  <a:srgbClr val="2F5496"/>
                </a:solidFill>
                <a:uFill>
                  <a:solidFill>
                    <a:srgbClr val="2F5496"/>
                  </a:solidFill>
                </a:uFill>
                <a:cs typeface="Calibri"/>
              </a:rPr>
              <a:t>Please note this feature is auto-enabled. If this isn’t required simply select the mute function or decrease the volume.</a:t>
            </a:r>
          </a:p>
          <a:p>
            <a:pPr marL="12700">
              <a:spcBef>
                <a:spcPts val="1060"/>
              </a:spcBef>
            </a:pPr>
            <a:r>
              <a:rPr lang="en-GB" sz="1600" b="1" u="sng" spc="-5" dirty="0">
                <a:solidFill>
                  <a:srgbClr val="2F5496"/>
                </a:solidFill>
                <a:uFill>
                  <a:solidFill>
                    <a:srgbClr val="2F5496"/>
                  </a:solidFill>
                </a:uFill>
                <a:cs typeface="Calibri"/>
              </a:rPr>
              <a:t>Hyperlinks</a:t>
            </a:r>
          </a:p>
          <a:p>
            <a:pPr marL="12700">
              <a:spcBef>
                <a:spcPts val="1060"/>
              </a:spcBef>
            </a:pPr>
            <a:r>
              <a:rPr lang="en-GB" sz="1600" spc="-5" dirty="0">
                <a:solidFill>
                  <a:srgbClr val="2F5496"/>
                </a:solidFill>
                <a:uFill>
                  <a:solidFill>
                    <a:srgbClr val="2F5496"/>
                  </a:solidFill>
                </a:uFill>
                <a:cs typeface="Calibri"/>
              </a:rPr>
              <a:t>Should you click on a hyperlink within the course material you will be required to click your back button on your browser or device once you are ready to resume.</a:t>
            </a:r>
          </a:p>
        </p:txBody>
      </p:sp>
      <p:pic>
        <p:nvPicPr>
          <p:cNvPr id="1028" name="Picture 4" descr="Image result for charge mobile icon blue">
            <a:extLst>
              <a:ext uri="{FF2B5EF4-FFF2-40B4-BE49-F238E27FC236}">
                <a16:creationId xmlns:a16="http://schemas.microsoft.com/office/drawing/2014/main" id="{B5ECC52B-C595-43AF-A667-BCF09BD48D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9024" y="580925"/>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en and paper icon blue">
            <a:extLst>
              <a:ext uri="{FF2B5EF4-FFF2-40B4-BE49-F238E27FC236}">
                <a16:creationId xmlns:a16="http://schemas.microsoft.com/office/drawing/2014/main" id="{FAD98D7D-A060-4D1E-B70A-858B3B9FFE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9640" y="951212"/>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quiet icon blue">
            <a:extLst>
              <a:ext uri="{FF2B5EF4-FFF2-40B4-BE49-F238E27FC236}">
                <a16:creationId xmlns:a16="http://schemas.microsoft.com/office/drawing/2014/main" id="{0FF8E0E6-1897-4171-B675-0385C0430B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9026" y="1326173"/>
            <a:ext cx="441813" cy="4418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59547396"/>
      </p:ext>
    </p:extLst>
  </p:cSld>
  <p:clrMapOvr>
    <a:masterClrMapping/>
  </p:clrMapOvr>
  <mc:AlternateContent xmlns:mc="http://schemas.openxmlformats.org/markup-compatibility/2006" xmlns:p14="http://schemas.microsoft.com/office/powerpoint/2010/main">
    <mc:Choice Requires="p14">
      <p:transition p14:dur="11">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additive="base">
                                        <p:cTn id="13" dur="500" fill="hold"/>
                                        <p:tgtEl>
                                          <p:spTgt spid="1030"/>
                                        </p:tgtEl>
                                        <p:attrNameLst>
                                          <p:attrName>ppt_x</p:attrName>
                                        </p:attrNameLst>
                                      </p:cBhvr>
                                      <p:tavLst>
                                        <p:tav tm="0">
                                          <p:val>
                                            <p:strVal val="#ppt_x"/>
                                          </p:val>
                                        </p:tav>
                                        <p:tav tm="100000">
                                          <p:val>
                                            <p:strVal val="#ppt_x"/>
                                          </p:val>
                                        </p:tav>
                                      </p:tavLst>
                                    </p:anim>
                                    <p:anim calcmode="lin" valueType="num">
                                      <p:cBhvr additive="base">
                                        <p:cTn id="1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anim calcmode="lin" valueType="num">
                                      <p:cBhvr additive="base">
                                        <p:cTn id="19" dur="500" fill="hold"/>
                                        <p:tgtEl>
                                          <p:spTgt spid="1032"/>
                                        </p:tgtEl>
                                        <p:attrNameLst>
                                          <p:attrName>ppt_x</p:attrName>
                                        </p:attrNameLst>
                                      </p:cBhvr>
                                      <p:tavLst>
                                        <p:tav tm="0">
                                          <p:val>
                                            <p:strVal val="#ppt_x"/>
                                          </p:val>
                                        </p:tav>
                                        <p:tav tm="100000">
                                          <p:val>
                                            <p:strVal val="#ppt_x"/>
                                          </p:val>
                                        </p:tav>
                                      </p:tavLst>
                                    </p:anim>
                                    <p:anim calcmode="lin" valueType="num">
                                      <p:cBhvr additive="base">
                                        <p:cTn id="20"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901700" y="627379"/>
            <a:ext cx="10071100" cy="2502608"/>
          </a:xfrm>
          <a:prstGeom prst="rect">
            <a:avLst/>
          </a:prstGeom>
        </p:spPr>
        <p:txBody>
          <a:bodyPr vert="horz" wrap="square" lIns="0" tIns="17145" rIns="0" bIns="0" rtlCol="0">
            <a:spAutoFit/>
          </a:bodyPr>
          <a:lstStyle/>
          <a:p>
            <a:pPr>
              <a:lnSpc>
                <a:spcPct val="100000"/>
              </a:lnSpc>
              <a:spcBef>
                <a:spcPts val="10"/>
              </a:spcBef>
            </a:pPr>
            <a:endParaRPr sz="1750" dirty="0">
              <a:latin typeface="Times New Roman"/>
              <a:cs typeface="Times New Roman"/>
            </a:endParaRPr>
          </a:p>
          <a:p>
            <a:pPr marL="12700">
              <a:lnSpc>
                <a:spcPct val="100000"/>
              </a:lnSpc>
              <a:spcBef>
                <a:spcPts val="5"/>
              </a:spcBef>
            </a:pPr>
            <a:r>
              <a:rPr sz="1600" b="1" spc="15" dirty="0">
                <a:solidFill>
                  <a:srgbClr val="2F5496"/>
                </a:solidFill>
                <a:latin typeface="Calibri"/>
                <a:cs typeface="Calibri"/>
              </a:rPr>
              <a:t>Learning</a:t>
            </a:r>
            <a:r>
              <a:rPr sz="1600" b="1" spc="10" dirty="0">
                <a:solidFill>
                  <a:srgbClr val="2F5496"/>
                </a:solidFill>
                <a:latin typeface="Calibri"/>
                <a:cs typeface="Calibri"/>
              </a:rPr>
              <a:t> </a:t>
            </a:r>
            <a:r>
              <a:rPr sz="1600" b="1" spc="15" dirty="0">
                <a:solidFill>
                  <a:srgbClr val="2F5496"/>
                </a:solidFill>
                <a:latin typeface="Calibri"/>
                <a:cs typeface="Calibri"/>
              </a:rPr>
              <a:t>Objectives</a:t>
            </a:r>
            <a:endParaRPr sz="1600" dirty="0">
              <a:latin typeface="Calibri"/>
              <a:cs typeface="Calibri"/>
            </a:endParaRPr>
          </a:p>
          <a:p>
            <a:pPr>
              <a:lnSpc>
                <a:spcPct val="100000"/>
              </a:lnSpc>
              <a:spcBef>
                <a:spcPts val="35"/>
              </a:spcBef>
            </a:pPr>
            <a:endParaRPr sz="1600" dirty="0">
              <a:latin typeface="Times New Roman"/>
              <a:cs typeface="Times New Roman"/>
            </a:endParaRPr>
          </a:p>
          <a:p>
            <a:pPr marL="12700">
              <a:lnSpc>
                <a:spcPct val="100000"/>
              </a:lnSpc>
              <a:spcBef>
                <a:spcPts val="5"/>
              </a:spcBef>
            </a:pPr>
            <a:r>
              <a:rPr lang="en-GB" sz="1600" spc="15" dirty="0">
                <a:solidFill>
                  <a:srgbClr val="2F5496"/>
                </a:solidFill>
                <a:cs typeface="Calibri"/>
              </a:rPr>
              <a:t>In this session you will:</a:t>
            </a:r>
          </a:p>
          <a:p>
            <a:pPr marL="12700">
              <a:lnSpc>
                <a:spcPct val="100000"/>
              </a:lnSpc>
              <a:spcBef>
                <a:spcPts val="5"/>
              </a:spcBef>
            </a:pPr>
            <a:endParaRPr lang="en-GB" sz="1600" spc="15"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z="1600" spc="15" dirty="0">
                <a:solidFill>
                  <a:srgbClr val="2F5496"/>
                </a:solidFill>
                <a:cs typeface="Calibri"/>
              </a:rPr>
              <a:t>identify how to make clear clinical records​</a:t>
            </a:r>
          </a:p>
          <a:p>
            <a:pPr marL="298450" indent="-285750">
              <a:lnSpc>
                <a:spcPct val="100000"/>
              </a:lnSpc>
              <a:spcBef>
                <a:spcPts val="5"/>
              </a:spcBef>
              <a:buFont typeface="Arial" panose="020B0604020202020204" pitchFamily="34" charset="0"/>
              <a:buChar char="•"/>
            </a:pPr>
            <a:r>
              <a:rPr lang="en-GB" sz="1600" spc="15" dirty="0">
                <a:solidFill>
                  <a:srgbClr val="2F5496"/>
                </a:solidFill>
                <a:cs typeface="Calibri"/>
              </a:rPr>
              <a:t>identify what a restrictive intervention is and why its use should be reduced ​</a:t>
            </a:r>
          </a:p>
          <a:p>
            <a:pPr marL="298450" indent="-285750">
              <a:lnSpc>
                <a:spcPct val="100000"/>
              </a:lnSpc>
              <a:spcBef>
                <a:spcPts val="5"/>
              </a:spcBef>
              <a:buFont typeface="Arial" panose="020B0604020202020204" pitchFamily="34" charset="0"/>
              <a:buChar char="•"/>
            </a:pPr>
            <a:r>
              <a:rPr lang="en-GB" sz="1600" spc="15" dirty="0">
                <a:solidFill>
                  <a:srgbClr val="2F5496"/>
                </a:solidFill>
                <a:cs typeface="Calibri"/>
              </a:rPr>
              <a:t>recognise which type of restrictive intervention is appropriate in a given situation​</a:t>
            </a:r>
          </a:p>
          <a:p>
            <a:pPr marL="298450" indent="-285750">
              <a:lnSpc>
                <a:spcPct val="100000"/>
              </a:lnSpc>
              <a:spcBef>
                <a:spcPts val="5"/>
              </a:spcBef>
              <a:buFont typeface="Arial" panose="020B0604020202020204" pitchFamily="34" charset="0"/>
              <a:buChar char="•"/>
            </a:pPr>
            <a:r>
              <a:rPr lang="en-GB" sz="1600" spc="15" dirty="0">
                <a:solidFill>
                  <a:srgbClr val="2F5496"/>
                </a:solidFill>
                <a:cs typeface="Calibri"/>
              </a:rPr>
              <a:t>identify the importance of therapeutic observations ​</a:t>
            </a:r>
          </a:p>
          <a:p>
            <a:pPr marL="298450" indent="-285750">
              <a:lnSpc>
                <a:spcPct val="100000"/>
              </a:lnSpc>
              <a:spcBef>
                <a:spcPts val="5"/>
              </a:spcBef>
              <a:buFont typeface="Arial" panose="020B0604020202020204" pitchFamily="34" charset="0"/>
              <a:buChar char="•"/>
            </a:pPr>
            <a:r>
              <a:rPr lang="en-GB" sz="1600" spc="15" dirty="0">
                <a:solidFill>
                  <a:srgbClr val="2F5496"/>
                </a:solidFill>
                <a:cs typeface="Calibri"/>
              </a:rPr>
              <a:t>remember that you are a vital part of your multidisciplinary team (MDT)</a:t>
            </a:r>
            <a:endParaRPr lang="en-GB" sz="1600" spc="20" dirty="0" smtClean="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188175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4B3FDC8E-98DA-420C-9F74-27C8EAFFE855}"/>
              </a:ext>
            </a:extLst>
          </p:cNvPr>
          <p:cNvSpPr txBox="1"/>
          <p:nvPr/>
        </p:nvSpPr>
        <p:spPr>
          <a:xfrm>
            <a:off x="1024188" y="147184"/>
            <a:ext cx="10170285" cy="5611023"/>
          </a:xfrm>
          <a:prstGeom prst="rect">
            <a:avLst/>
          </a:prstGeom>
        </p:spPr>
        <p:txBody>
          <a:bodyPr vert="horz" wrap="square" lIns="0" tIns="140970" rIns="0" bIns="0" rtlCol="0">
            <a:spAutoFit/>
          </a:bodyPr>
          <a:lstStyle/>
          <a:p>
            <a:pPr marL="12700">
              <a:lnSpc>
                <a:spcPct val="100000"/>
              </a:lnSpc>
              <a:spcBef>
                <a:spcPts val="1110"/>
              </a:spcBef>
            </a:pPr>
            <a:r>
              <a:rPr b="1" u="sng" spc="20" dirty="0" smtClean="0">
                <a:solidFill>
                  <a:srgbClr val="2F5496"/>
                </a:solidFill>
                <a:uFill>
                  <a:solidFill>
                    <a:srgbClr val="2F5496"/>
                  </a:solidFill>
                </a:uFill>
                <a:cs typeface="Calibri"/>
              </a:rPr>
              <a:t>INTRODUCTION</a:t>
            </a:r>
            <a:endParaRPr lang="en-GB" b="1" u="sng" spc="20" dirty="0" smtClean="0">
              <a:solidFill>
                <a:srgbClr val="2F5496"/>
              </a:solidFill>
              <a:uFill>
                <a:solidFill>
                  <a:srgbClr val="2F5496"/>
                </a:solidFill>
              </a:uFill>
              <a:cs typeface="Calibri"/>
            </a:endParaRPr>
          </a:p>
          <a:p>
            <a:pPr marL="12700">
              <a:lnSpc>
                <a:spcPct val="100000"/>
              </a:lnSpc>
              <a:spcBef>
                <a:spcPts val="1110"/>
              </a:spcBef>
            </a:pPr>
            <a:endParaRPr dirty="0">
              <a:cs typeface="Calibri"/>
            </a:endParaRPr>
          </a:p>
          <a:p>
            <a:pPr marL="12700" marR="67945">
              <a:lnSpc>
                <a:spcPct val="104900"/>
              </a:lnSpc>
              <a:spcBef>
                <a:spcPts val="930"/>
              </a:spcBef>
            </a:pPr>
            <a:r>
              <a:rPr lang="en-GB" sz="1600" spc="20" dirty="0">
                <a:solidFill>
                  <a:srgbClr val="2F5496"/>
                </a:solidFill>
                <a:cs typeface="Calibri"/>
              </a:rPr>
              <a:t>This session aims to provide you with an awareness of good record-keeping and why it is crucial to your role as a healthcare support worker working with children and young people</a:t>
            </a:r>
            <a:r>
              <a:rPr lang="en-GB" sz="1600" spc="20" dirty="0" smtClean="0">
                <a:solidFill>
                  <a:srgbClr val="2F5496"/>
                </a:solidFill>
                <a:cs typeface="Calibri"/>
              </a:rPr>
              <a:t>.</a:t>
            </a:r>
            <a:endParaRPr lang="en-GB" sz="1600" b="1" spc="20" dirty="0">
              <a:solidFill>
                <a:srgbClr val="2F5496"/>
              </a:solidFill>
              <a:cs typeface="Calibri"/>
            </a:endParaRPr>
          </a:p>
          <a:p>
            <a:pPr marL="12700" marR="67945">
              <a:lnSpc>
                <a:spcPct val="104900"/>
              </a:lnSpc>
              <a:spcBef>
                <a:spcPts val="930"/>
              </a:spcBef>
            </a:pPr>
            <a:endParaRPr lang="en-GB" sz="1600" b="1" spc="20" dirty="0" smtClean="0">
              <a:solidFill>
                <a:srgbClr val="2F5496"/>
              </a:solidFill>
              <a:cs typeface="Calibri"/>
            </a:endParaRPr>
          </a:p>
          <a:p>
            <a:pPr marL="12700" marR="67945">
              <a:lnSpc>
                <a:spcPct val="104900"/>
              </a:lnSpc>
              <a:spcBef>
                <a:spcPts val="930"/>
              </a:spcBef>
            </a:pPr>
            <a:r>
              <a:rPr lang="en-GB" sz="1600" b="1" spc="20" dirty="0">
                <a:solidFill>
                  <a:srgbClr val="2F5496"/>
                </a:solidFill>
                <a:cs typeface="Calibri"/>
              </a:rPr>
              <a:t>Handovers</a:t>
            </a:r>
          </a:p>
          <a:p>
            <a:pPr marL="12700" marR="67945">
              <a:lnSpc>
                <a:spcPct val="104900"/>
              </a:lnSpc>
              <a:spcBef>
                <a:spcPts val="930"/>
              </a:spcBef>
            </a:pPr>
            <a:r>
              <a:rPr lang="en-GB" sz="1600" spc="20" dirty="0">
                <a:solidFill>
                  <a:srgbClr val="2F5496"/>
                </a:solidFill>
                <a:cs typeface="Calibri"/>
              </a:rPr>
              <a:t>As a healthcare support worker in an inpatient setting, you will be expected to undertake different types of handovers and may have to use a handover tool</a:t>
            </a:r>
            <a:r>
              <a:rPr lang="en-GB" sz="1600" spc="20" dirty="0" smtClean="0">
                <a:solidFill>
                  <a:srgbClr val="2F5496"/>
                </a:solidFill>
                <a:cs typeface="Calibri"/>
              </a:rPr>
              <a:t>.</a:t>
            </a:r>
          </a:p>
          <a:p>
            <a:pPr marL="12700" marR="67945">
              <a:lnSpc>
                <a:spcPct val="104900"/>
              </a:lnSpc>
              <a:spcBef>
                <a:spcPts val="930"/>
              </a:spcBef>
            </a:pPr>
            <a:endParaRPr lang="en-GB" sz="1600" spc="20" dirty="0">
              <a:solidFill>
                <a:srgbClr val="2F5496"/>
              </a:solidFill>
              <a:cs typeface="Calibri"/>
            </a:endParaRPr>
          </a:p>
          <a:p>
            <a:pPr marL="12700" marR="67945">
              <a:lnSpc>
                <a:spcPct val="104900"/>
              </a:lnSpc>
              <a:spcBef>
                <a:spcPts val="930"/>
              </a:spcBef>
            </a:pPr>
            <a:r>
              <a:rPr lang="en-GB" sz="1600" b="1" spc="20" dirty="0">
                <a:solidFill>
                  <a:srgbClr val="2F5496"/>
                </a:solidFill>
                <a:cs typeface="Calibri"/>
              </a:rPr>
              <a:t>Restrictive practice</a:t>
            </a:r>
          </a:p>
          <a:p>
            <a:pPr marL="12700" marR="67945">
              <a:lnSpc>
                <a:spcPct val="104900"/>
              </a:lnSpc>
              <a:spcBef>
                <a:spcPts val="930"/>
              </a:spcBef>
            </a:pPr>
            <a:r>
              <a:rPr lang="en-GB" sz="1600" spc="20" dirty="0">
                <a:solidFill>
                  <a:srgbClr val="2F5496"/>
                </a:solidFill>
                <a:cs typeface="Calibri"/>
              </a:rPr>
              <a:t>Part of your role is to understand the reasons for the use of least restrictive </a:t>
            </a:r>
            <a:r>
              <a:rPr lang="en-GB" sz="1600" spc="20" dirty="0" smtClean="0">
                <a:solidFill>
                  <a:srgbClr val="2F5496"/>
                </a:solidFill>
                <a:cs typeface="Calibri"/>
              </a:rPr>
              <a:t>practices. You'll </a:t>
            </a:r>
            <a:r>
              <a:rPr lang="en-GB" sz="1600" spc="20" dirty="0">
                <a:solidFill>
                  <a:srgbClr val="2F5496"/>
                </a:solidFill>
                <a:cs typeface="Calibri"/>
              </a:rPr>
              <a:t>need to know the types of restrictive practice most appropriate and also be able to identify ways of avoiding use of them. </a:t>
            </a:r>
            <a:endParaRPr lang="en-GB" sz="1600" spc="20" dirty="0" smtClean="0">
              <a:solidFill>
                <a:srgbClr val="2F5496"/>
              </a:solidFill>
              <a:cs typeface="Calibri"/>
            </a:endParaRPr>
          </a:p>
          <a:p>
            <a:pPr marL="12700" marR="67945">
              <a:lnSpc>
                <a:spcPct val="104900"/>
              </a:lnSpc>
              <a:spcBef>
                <a:spcPts val="930"/>
              </a:spcBef>
            </a:pPr>
            <a:endParaRPr lang="en-GB" sz="1600" spc="20" dirty="0">
              <a:solidFill>
                <a:srgbClr val="2F5496"/>
              </a:solidFill>
              <a:cs typeface="Calibri"/>
            </a:endParaRPr>
          </a:p>
          <a:p>
            <a:pPr marL="12700" marR="67945">
              <a:lnSpc>
                <a:spcPct val="104900"/>
              </a:lnSpc>
              <a:spcBef>
                <a:spcPts val="930"/>
              </a:spcBef>
            </a:pPr>
            <a:r>
              <a:rPr lang="en-GB" sz="1600" b="1" spc="20" dirty="0">
                <a:solidFill>
                  <a:srgbClr val="2F5496"/>
                </a:solidFill>
                <a:cs typeface="Calibri"/>
              </a:rPr>
              <a:t>Therapeutic observation</a:t>
            </a:r>
          </a:p>
          <a:p>
            <a:pPr marL="12700" marR="67945">
              <a:lnSpc>
                <a:spcPct val="104900"/>
              </a:lnSpc>
              <a:spcBef>
                <a:spcPts val="930"/>
              </a:spcBef>
            </a:pPr>
            <a:r>
              <a:rPr lang="en-GB" sz="1600" spc="20" dirty="0">
                <a:solidFill>
                  <a:srgbClr val="2F5496"/>
                </a:solidFill>
                <a:cs typeface="Calibri"/>
              </a:rPr>
              <a:t>Observations are a key part of your day and you will be expected to recognise the most effective and therapeutic type of observation for the child or young person you are working with.</a:t>
            </a:r>
            <a:endParaRPr lang="en-GB" sz="1600" spc="20" dirty="0" smtClean="0">
              <a:solidFill>
                <a:srgbClr val="2F5496"/>
              </a:solidFill>
              <a:cs typeface="Calibri"/>
            </a:endParaRPr>
          </a:p>
        </p:txBody>
      </p:sp>
    </p:spTree>
    <p:custDataLst>
      <p:tags r:id="rId1"/>
    </p:custDataLst>
    <p:extLst>
      <p:ext uri="{BB962C8B-B14F-4D97-AF65-F5344CB8AC3E}">
        <p14:creationId xmlns:p14="http://schemas.microsoft.com/office/powerpoint/2010/main" val="211002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892175" y="436879"/>
            <a:ext cx="10414000" cy="5990230"/>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Why we need good </a:t>
            </a:r>
            <a:r>
              <a:rPr lang="en-GB" b="1" u="sng" spc="20" dirty="0" smtClean="0">
                <a:solidFill>
                  <a:srgbClr val="2F5496"/>
                </a:solidFill>
                <a:uFill>
                  <a:solidFill>
                    <a:srgbClr val="2F5496"/>
                  </a:solidFill>
                </a:uFill>
                <a:cs typeface="Calibri"/>
              </a:rPr>
              <a:t>records</a:t>
            </a:r>
          </a:p>
          <a:p>
            <a:pPr marL="12700">
              <a:lnSpc>
                <a:spcPct val="100000"/>
              </a:lnSpc>
              <a:spcBef>
                <a:spcPts val="135"/>
              </a:spcBef>
            </a:pPr>
            <a:endParaRPr sz="1650" dirty="0" smtClean="0">
              <a:latin typeface="Times New Roman"/>
              <a:cs typeface="Times New Roman"/>
            </a:endParaRPr>
          </a:p>
          <a:p>
            <a:pPr marL="12700" marR="5080">
              <a:lnSpc>
                <a:spcPct val="105100"/>
              </a:lnSpc>
              <a:spcBef>
                <a:spcPts val="5"/>
              </a:spcBef>
            </a:pPr>
            <a:r>
              <a:rPr lang="en-GB" sz="1600" spc="15" dirty="0">
                <a:solidFill>
                  <a:srgbClr val="2F5496"/>
                </a:solidFill>
                <a:cs typeface="Calibri"/>
              </a:rPr>
              <a:t>Good record-keeping is an essential part of effective communication within health organisations. It supports the delivery of high quality, safe, evidence-based care.</a:t>
            </a: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a:solidFill>
                  <a:srgbClr val="2F5496"/>
                </a:solidFill>
                <a:cs typeface="Calibri"/>
              </a:rPr>
              <a:t>Patient records provide confirmation of care provided and agreed plans of treatment, including risk management. The information is used to help the clinical team in many ways including:</a:t>
            </a:r>
          </a:p>
          <a:p>
            <a:pPr marL="298450" marR="5080" indent="-285750">
              <a:lnSpc>
                <a:spcPct val="105100"/>
              </a:lnSpc>
              <a:spcBef>
                <a:spcPts val="5"/>
              </a:spcBef>
              <a:buFont typeface="Arial" panose="020B0604020202020204" pitchFamily="34" charset="0"/>
              <a:buChar char="•"/>
            </a:pPr>
            <a:r>
              <a:rPr lang="en-GB" sz="1600" spc="15" dirty="0" smtClean="0">
                <a:solidFill>
                  <a:srgbClr val="2F5496"/>
                </a:solidFill>
                <a:cs typeface="Calibri"/>
              </a:rPr>
              <a:t>ward </a:t>
            </a:r>
            <a:r>
              <a:rPr lang="en-GB" sz="1600" spc="15" dirty="0">
                <a:solidFill>
                  <a:srgbClr val="2F5496"/>
                </a:solidFill>
                <a:cs typeface="Calibri"/>
              </a:rPr>
              <a:t>rounds</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treatment planning</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psychological interventions offered</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the identification of additional needs which require referrals such as speech and language </a:t>
            </a:r>
            <a:r>
              <a:rPr lang="en-GB" sz="1600" spc="15" dirty="0" smtClean="0">
                <a:solidFill>
                  <a:srgbClr val="2F5496"/>
                </a:solidFill>
                <a:cs typeface="Calibri"/>
              </a:rPr>
              <a:t>therapy</a:t>
            </a:r>
          </a:p>
          <a:p>
            <a:pPr marL="298450" marR="5080" indent="-285750">
              <a:lnSpc>
                <a:spcPct val="105100"/>
              </a:lnSpc>
              <a:spcBef>
                <a:spcPts val="5"/>
              </a:spcBef>
              <a:buFont typeface="Arial" panose="020B0604020202020204" pitchFamily="34" charset="0"/>
              <a:buChar char="•"/>
            </a:pPr>
            <a:endParaRPr lang="en-GB" sz="1600" spc="15" dirty="0">
              <a:solidFill>
                <a:srgbClr val="2F5496"/>
              </a:solidFill>
              <a:latin typeface="Calibri"/>
              <a:cs typeface="Calibri"/>
            </a:endParaRPr>
          </a:p>
          <a:p>
            <a:pPr marL="12700" marR="5080">
              <a:lnSpc>
                <a:spcPct val="105100"/>
              </a:lnSpc>
              <a:spcBef>
                <a:spcPts val="5"/>
              </a:spcBef>
            </a:pPr>
            <a:r>
              <a:rPr lang="en-GB" sz="1600" b="1" spc="15" dirty="0">
                <a:solidFill>
                  <a:srgbClr val="2F5496"/>
                </a:solidFill>
                <a:cs typeface="Calibri"/>
              </a:rPr>
              <a:t>Different types of </a:t>
            </a:r>
            <a:r>
              <a:rPr lang="en-GB" sz="1600" b="1" spc="15" dirty="0" smtClean="0">
                <a:solidFill>
                  <a:srgbClr val="2F5496"/>
                </a:solidFill>
                <a:cs typeface="Calibri"/>
              </a:rPr>
              <a:t>records</a:t>
            </a:r>
          </a:p>
          <a:p>
            <a:pPr marL="12700" marR="5080">
              <a:lnSpc>
                <a:spcPct val="105100"/>
              </a:lnSpc>
              <a:spcBef>
                <a:spcPts val="5"/>
              </a:spcBef>
            </a:pPr>
            <a:r>
              <a:rPr lang="en-GB" sz="1600" spc="15" dirty="0">
                <a:solidFill>
                  <a:srgbClr val="2F5496"/>
                </a:solidFill>
                <a:cs typeface="Calibri"/>
              </a:rPr>
              <a:t>A health record is a collection of information about the care of a service user, provided by a range of healthcare professionals accountable to the organisation for which they </a:t>
            </a:r>
            <a:r>
              <a:rPr lang="en-GB" sz="1600" spc="15" dirty="0" smtClean="0">
                <a:solidFill>
                  <a:srgbClr val="2F5496"/>
                </a:solidFill>
                <a:cs typeface="Calibri"/>
              </a:rPr>
              <a:t>work. The </a:t>
            </a:r>
            <a:r>
              <a:rPr lang="en-GB" sz="1600" spc="15" dirty="0">
                <a:solidFill>
                  <a:srgbClr val="2F5496"/>
                </a:solidFill>
                <a:cs typeface="Calibri"/>
              </a:rPr>
              <a:t>record may comprise of different types of media such as digital text, sound and image files and paper</a:t>
            </a:r>
            <a:r>
              <a:rPr lang="en-GB" sz="1600" spc="15" dirty="0" smtClean="0">
                <a:solidFill>
                  <a:srgbClr val="2F5496"/>
                </a:solidFill>
                <a:cs typeface="Calibri"/>
              </a:rPr>
              <a:t>.</a:t>
            </a:r>
          </a:p>
          <a:p>
            <a:pPr marL="298450" marR="5080" indent="-285750">
              <a:lnSpc>
                <a:spcPct val="105100"/>
              </a:lnSpc>
              <a:spcBef>
                <a:spcPts val="5"/>
              </a:spcBef>
              <a:buFont typeface="Arial" panose="020B0604020202020204" pitchFamily="34" charset="0"/>
              <a:buChar char="•"/>
            </a:pPr>
            <a:r>
              <a:rPr lang="en-GB" sz="1600" spc="15" dirty="0" smtClean="0">
                <a:solidFill>
                  <a:srgbClr val="2F5496"/>
                </a:solidFill>
                <a:cs typeface="Calibri"/>
              </a:rPr>
              <a:t>Daily </a:t>
            </a:r>
            <a:r>
              <a:rPr lang="en-GB" sz="1600" spc="15" dirty="0">
                <a:solidFill>
                  <a:srgbClr val="2F5496"/>
                </a:solidFill>
                <a:cs typeface="Calibri"/>
              </a:rPr>
              <a:t>clinical notes.</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Observation charts.</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Reports generated.</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Letters or reports received.</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Emails.</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Photographs.</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Audio or video files.</a:t>
            </a:r>
            <a:endParaRPr lang="en-GB" sz="1600"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163724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471055" y="276397"/>
            <a:ext cx="11277600" cy="6222088"/>
          </a:xfrm>
          <a:prstGeom prst="rect">
            <a:avLst/>
          </a:prstGeom>
        </p:spPr>
        <p:txBody>
          <a:bodyPr vert="horz" wrap="square" lIns="0" tIns="17145" rIns="0" bIns="0" rtlCol="0">
            <a:spAutoFit/>
          </a:bodyPr>
          <a:lstStyle/>
          <a:p>
            <a:pPr marL="12700" marR="5080">
              <a:lnSpc>
                <a:spcPct val="105100"/>
              </a:lnSpc>
              <a:spcBef>
                <a:spcPts val="5"/>
              </a:spcBef>
            </a:pPr>
            <a:r>
              <a:rPr lang="en-GB" sz="1600" b="1" u="sng" spc="15" dirty="0">
                <a:solidFill>
                  <a:srgbClr val="2F5496"/>
                </a:solidFill>
                <a:cs typeface="Calibri"/>
              </a:rPr>
              <a:t>Record-keeping </a:t>
            </a:r>
            <a:r>
              <a:rPr lang="en-GB" sz="1600" b="1" u="sng" spc="15" dirty="0" smtClean="0">
                <a:solidFill>
                  <a:srgbClr val="2F5496"/>
                </a:solidFill>
                <a:cs typeface="Calibri"/>
              </a:rPr>
              <a:t>standards</a:t>
            </a:r>
          </a:p>
          <a:p>
            <a:pPr marL="12700" marR="5080">
              <a:lnSpc>
                <a:spcPct val="105100"/>
              </a:lnSpc>
              <a:spcBef>
                <a:spcPts val="5"/>
              </a:spcBef>
            </a:pPr>
            <a:endParaRPr lang="en-GB" sz="1600" b="1" u="sng" spc="15" dirty="0">
              <a:solidFill>
                <a:srgbClr val="2F5496"/>
              </a:solidFill>
              <a:cs typeface="Calibri"/>
            </a:endParaRPr>
          </a:p>
          <a:p>
            <a:pPr marL="12700" marR="5080">
              <a:lnSpc>
                <a:spcPct val="105100"/>
              </a:lnSpc>
              <a:spcBef>
                <a:spcPts val="5"/>
              </a:spcBef>
            </a:pPr>
            <a:r>
              <a:rPr lang="en-GB" sz="1600" spc="15" dirty="0">
                <a:solidFill>
                  <a:srgbClr val="2F5496"/>
                </a:solidFill>
                <a:cs typeface="Calibri"/>
              </a:rPr>
              <a:t>Record-keeping standards are the minimum requirements needed to ensure effective, safe records are made and to document clinical care</a:t>
            </a:r>
            <a:r>
              <a:rPr lang="en-GB" sz="1600" spc="15" dirty="0" smtClean="0">
                <a:solidFill>
                  <a:srgbClr val="2F5496"/>
                </a:solidFill>
                <a:cs typeface="Calibri"/>
              </a:rPr>
              <a:t>.</a:t>
            </a:r>
          </a:p>
          <a:p>
            <a:pPr marL="12700" marR="5080">
              <a:lnSpc>
                <a:spcPct val="105100"/>
              </a:lnSpc>
              <a:spcBef>
                <a:spcPts val="5"/>
              </a:spcBef>
            </a:pPr>
            <a:endParaRPr lang="en-GB" sz="1600" spc="15" dirty="0">
              <a:solidFill>
                <a:srgbClr val="2F5496"/>
              </a:solidFill>
              <a:latin typeface="Calibri"/>
              <a:cs typeface="Calibri"/>
            </a:endParaRPr>
          </a:p>
          <a:p>
            <a:pPr marL="12700" marR="5080">
              <a:lnSpc>
                <a:spcPct val="105100"/>
              </a:lnSpc>
              <a:spcBef>
                <a:spcPts val="5"/>
              </a:spcBef>
            </a:pPr>
            <a:r>
              <a:rPr lang="en-GB" sz="1600" b="1" spc="15" dirty="0" smtClean="0">
                <a:solidFill>
                  <a:srgbClr val="2F5496"/>
                </a:solidFill>
                <a:cs typeface="Calibri"/>
              </a:rPr>
              <a:t>Identifiable</a:t>
            </a:r>
            <a:r>
              <a:rPr lang="en-GB" sz="1600" spc="15" dirty="0" smtClean="0">
                <a:solidFill>
                  <a:srgbClr val="2F5496"/>
                </a:solidFill>
                <a:cs typeface="Calibri"/>
              </a:rPr>
              <a:t> - Records </a:t>
            </a:r>
            <a:r>
              <a:rPr lang="en-GB" sz="1600" spc="15" dirty="0">
                <a:solidFill>
                  <a:srgbClr val="2F5496"/>
                </a:solidFill>
                <a:cs typeface="Calibri"/>
              </a:rPr>
              <a:t>must be easily identifiable and include:</a:t>
            </a:r>
          </a:p>
          <a:p>
            <a:pPr marL="298450" marR="5080" indent="-285750">
              <a:lnSpc>
                <a:spcPct val="105100"/>
              </a:lnSpc>
              <a:spcBef>
                <a:spcPts val="5"/>
              </a:spcBef>
              <a:buFont typeface="Arial" panose="020B0604020202020204" pitchFamily="34" charset="0"/>
              <a:buChar char="•"/>
            </a:pPr>
            <a:r>
              <a:rPr lang="en-GB" sz="1600" spc="15" dirty="0" smtClean="0">
                <a:solidFill>
                  <a:srgbClr val="2F5496"/>
                </a:solidFill>
                <a:cs typeface="Calibri"/>
              </a:rPr>
              <a:t>NHS </a:t>
            </a:r>
            <a:r>
              <a:rPr lang="en-GB" sz="1600" spc="15" dirty="0">
                <a:solidFill>
                  <a:srgbClr val="2F5496"/>
                </a:solidFill>
                <a:cs typeface="Calibri"/>
              </a:rPr>
              <a:t>number</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electronic system number at the top of every </a:t>
            </a:r>
            <a:r>
              <a:rPr lang="en-GB" sz="1600" spc="15" dirty="0" smtClean="0">
                <a:solidFill>
                  <a:srgbClr val="2F5496"/>
                </a:solidFill>
                <a:cs typeface="Calibri"/>
              </a:rPr>
              <a:t>record</a:t>
            </a:r>
          </a:p>
          <a:p>
            <a:pPr marL="298450" marR="5080" indent="-285750">
              <a:lnSpc>
                <a:spcPct val="105100"/>
              </a:lnSpc>
              <a:spcBef>
                <a:spcPts val="5"/>
              </a:spcBef>
              <a:buFont typeface="Arial" panose="020B0604020202020204" pitchFamily="34" charset="0"/>
              <a:buChar char="•"/>
            </a:pPr>
            <a:endParaRPr lang="en-GB" sz="1600" spc="15" dirty="0">
              <a:solidFill>
                <a:srgbClr val="2F5496"/>
              </a:solidFill>
              <a:latin typeface="Calibri"/>
              <a:cs typeface="Calibri"/>
            </a:endParaRPr>
          </a:p>
          <a:p>
            <a:pPr marL="12700" marR="5080">
              <a:lnSpc>
                <a:spcPct val="105100"/>
              </a:lnSpc>
              <a:spcBef>
                <a:spcPts val="5"/>
              </a:spcBef>
            </a:pPr>
            <a:r>
              <a:rPr lang="en-GB" sz="1600" b="1" spc="15" dirty="0">
                <a:solidFill>
                  <a:srgbClr val="2F5496"/>
                </a:solidFill>
                <a:cs typeface="Calibri"/>
              </a:rPr>
              <a:t>Legible</a:t>
            </a:r>
            <a:r>
              <a:rPr lang="en-GB" sz="1600" spc="15" dirty="0">
                <a:solidFill>
                  <a:srgbClr val="2F5496"/>
                </a:solidFill>
                <a:cs typeface="Calibri"/>
              </a:rPr>
              <a:t> - Any handwritten paper notes must be legible and written in black ink</a:t>
            </a:r>
            <a:r>
              <a:rPr lang="en-GB" sz="1600" spc="15" dirty="0" smtClean="0">
                <a:solidFill>
                  <a:srgbClr val="2F5496"/>
                </a:solidFill>
                <a:cs typeface="Calibri"/>
              </a:rPr>
              <a:t>.</a:t>
            </a:r>
          </a:p>
          <a:p>
            <a:pPr marL="12700" marR="5080">
              <a:lnSpc>
                <a:spcPct val="105100"/>
              </a:lnSpc>
              <a:spcBef>
                <a:spcPts val="5"/>
              </a:spcBef>
            </a:pPr>
            <a:endParaRPr lang="en-GB" sz="1600" spc="15" dirty="0">
              <a:solidFill>
                <a:srgbClr val="2F5496"/>
              </a:solidFill>
              <a:latin typeface="Calibri"/>
              <a:cs typeface="Calibri"/>
            </a:endParaRPr>
          </a:p>
          <a:p>
            <a:pPr marL="12700" marR="5080">
              <a:lnSpc>
                <a:spcPct val="105100"/>
              </a:lnSpc>
              <a:spcBef>
                <a:spcPts val="5"/>
              </a:spcBef>
            </a:pPr>
            <a:r>
              <a:rPr lang="en-GB" sz="1600" b="1" spc="15" dirty="0">
                <a:solidFill>
                  <a:srgbClr val="2F5496"/>
                </a:solidFill>
                <a:cs typeface="Calibri"/>
              </a:rPr>
              <a:t>Timely &amp; Dated</a:t>
            </a:r>
            <a:r>
              <a:rPr lang="en-GB" sz="1600" spc="15" dirty="0">
                <a:solidFill>
                  <a:srgbClr val="2F5496"/>
                </a:solidFill>
                <a:cs typeface="Calibri"/>
              </a:rPr>
              <a:t> - Information should be recorded as soon as possible after an event has occurred, providing current details on the care and condition of the young </a:t>
            </a:r>
            <a:r>
              <a:rPr lang="en-GB" sz="1600" spc="15" dirty="0" smtClean="0">
                <a:solidFill>
                  <a:srgbClr val="2F5496"/>
                </a:solidFill>
                <a:cs typeface="Calibri"/>
              </a:rPr>
              <a:t>person. Include </a:t>
            </a:r>
            <a:r>
              <a:rPr lang="en-GB" sz="1600" spc="15" dirty="0">
                <a:solidFill>
                  <a:srgbClr val="2F5496"/>
                </a:solidFill>
                <a:cs typeface="Calibri"/>
              </a:rPr>
              <a:t>the date and time the entry was written and sign it. The time must be recorded in the 24-hour clock. For example, instead of writing, 2.25pm you must write 14.25</a:t>
            </a:r>
            <a:r>
              <a:rPr lang="en-GB" sz="1600" spc="15" dirty="0" smtClean="0">
                <a:solidFill>
                  <a:srgbClr val="2F5496"/>
                </a:solidFill>
                <a:cs typeface="Calibri"/>
              </a:rPr>
              <a:t>.</a:t>
            </a:r>
            <a:endParaRPr lang="en-GB" sz="1600" spc="15" dirty="0">
              <a:solidFill>
                <a:srgbClr val="2F5496"/>
              </a:solidFill>
              <a:cs typeface="Calibri"/>
            </a:endParaRPr>
          </a:p>
          <a:p>
            <a:pPr marL="12700" marR="5080">
              <a:lnSpc>
                <a:spcPct val="105100"/>
              </a:lnSpc>
              <a:spcBef>
                <a:spcPts val="5"/>
              </a:spcBef>
            </a:pPr>
            <a:endParaRPr lang="en-GB" sz="1600" spc="15" dirty="0" smtClean="0">
              <a:solidFill>
                <a:srgbClr val="2F5496"/>
              </a:solidFill>
              <a:latin typeface="Calibri"/>
              <a:cs typeface="Calibri"/>
            </a:endParaRPr>
          </a:p>
          <a:p>
            <a:pPr marL="12700" marR="5080">
              <a:lnSpc>
                <a:spcPct val="105100"/>
              </a:lnSpc>
              <a:spcBef>
                <a:spcPts val="5"/>
              </a:spcBef>
            </a:pPr>
            <a:r>
              <a:rPr lang="en-GB" sz="1600" b="1" spc="15" dirty="0">
                <a:solidFill>
                  <a:srgbClr val="2F5496"/>
                </a:solidFill>
                <a:cs typeface="Calibri"/>
              </a:rPr>
              <a:t>Factual &amp; True </a:t>
            </a:r>
            <a:r>
              <a:rPr lang="en-GB" sz="1600" spc="15" dirty="0">
                <a:solidFill>
                  <a:srgbClr val="2F5496"/>
                </a:solidFill>
                <a:cs typeface="Calibri"/>
              </a:rPr>
              <a:t>- The record must:</a:t>
            </a:r>
          </a:p>
          <a:p>
            <a:pPr marL="298450" marR="5080" indent="-285750">
              <a:lnSpc>
                <a:spcPct val="105100"/>
              </a:lnSpc>
              <a:spcBef>
                <a:spcPts val="5"/>
              </a:spcBef>
              <a:buFont typeface="Arial" panose="020B0604020202020204" pitchFamily="34" charset="0"/>
              <a:buChar char="•"/>
            </a:pPr>
            <a:r>
              <a:rPr lang="en-GB" sz="1600" spc="15" dirty="0" smtClean="0">
                <a:solidFill>
                  <a:srgbClr val="2F5496"/>
                </a:solidFill>
                <a:cs typeface="Calibri"/>
              </a:rPr>
              <a:t>be </a:t>
            </a:r>
            <a:r>
              <a:rPr lang="en-GB" sz="1600" spc="15" dirty="0">
                <a:solidFill>
                  <a:srgbClr val="2F5496"/>
                </a:solidFill>
                <a:cs typeface="Calibri"/>
              </a:rPr>
              <a:t>an accurate reflection of events</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be written in a language that is easily understood to ensure the meaning is clear</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not include abbreviations, jargon, offensive statements or personal opinion</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never be falsified</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always follow legal requirements and local policies regarding </a:t>
            </a:r>
            <a:r>
              <a:rPr lang="en-GB" sz="1600" spc="15" dirty="0" smtClean="0">
                <a:solidFill>
                  <a:srgbClr val="2F5496"/>
                </a:solidFill>
                <a:cs typeface="Calibri"/>
              </a:rPr>
              <a:t>confidentiality</a:t>
            </a:r>
          </a:p>
          <a:p>
            <a:pPr marL="298450" marR="5080" indent="-285750">
              <a:lnSpc>
                <a:spcPct val="105100"/>
              </a:lnSpc>
              <a:spcBef>
                <a:spcPts val="5"/>
              </a:spcBef>
              <a:buFont typeface="Arial" panose="020B0604020202020204" pitchFamily="34" charset="0"/>
              <a:buChar char="•"/>
            </a:pPr>
            <a:endParaRPr lang="en-GB" sz="1600" spc="15" dirty="0">
              <a:solidFill>
                <a:srgbClr val="2F5496"/>
              </a:solidFill>
              <a:latin typeface="Calibri"/>
              <a:cs typeface="Calibri"/>
            </a:endParaRPr>
          </a:p>
          <a:p>
            <a:pPr marL="12700" marR="5080">
              <a:lnSpc>
                <a:spcPct val="105100"/>
              </a:lnSpc>
              <a:spcBef>
                <a:spcPts val="5"/>
              </a:spcBef>
            </a:pPr>
            <a:r>
              <a:rPr lang="en-GB" sz="1600" b="1" spc="15" dirty="0">
                <a:solidFill>
                  <a:srgbClr val="2F5496"/>
                </a:solidFill>
                <a:cs typeface="Calibri"/>
              </a:rPr>
              <a:t>Risk</a:t>
            </a:r>
            <a:r>
              <a:rPr lang="en-GB" sz="1600" spc="15" dirty="0">
                <a:solidFill>
                  <a:srgbClr val="2F5496"/>
                </a:solidFill>
                <a:cs typeface="Calibri"/>
              </a:rPr>
              <a:t> - You must record any risks that you identify and problems that have arisen. Also record any actions taken to rectify any </a:t>
            </a:r>
            <a:r>
              <a:rPr lang="en-GB" sz="1600" spc="15" dirty="0" smtClean="0">
                <a:solidFill>
                  <a:srgbClr val="2F5496"/>
                </a:solidFill>
                <a:cs typeface="Calibri"/>
              </a:rPr>
              <a:t>problem. The </a:t>
            </a:r>
            <a:r>
              <a:rPr lang="en-GB" sz="1600" spc="15" dirty="0">
                <a:solidFill>
                  <a:srgbClr val="2F5496"/>
                </a:solidFill>
                <a:cs typeface="Calibri"/>
              </a:rPr>
              <a:t>record must not include the names of other individuals such as 3rd parties, that may have been involved due to confidentiality.</a:t>
            </a:r>
            <a:endParaRPr lang="en-GB" sz="1600"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2129619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307571" y="421119"/>
            <a:ext cx="11703454" cy="2284600"/>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Learning disability and </a:t>
            </a:r>
            <a:r>
              <a:rPr lang="en-GB" b="1" u="sng" spc="20" dirty="0" smtClean="0">
                <a:solidFill>
                  <a:srgbClr val="2F5496"/>
                </a:solidFill>
                <a:uFill>
                  <a:solidFill>
                    <a:srgbClr val="2F5496"/>
                  </a:solidFill>
                </a:uFill>
                <a:cs typeface="Calibri"/>
              </a:rPr>
              <a:t>autism</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Young people who have a learning disability or autism may face additional challenges in their development. This may be due to these additional needs and also due to the way services and systems operate, which often do not adapt well to their needs.</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It is important to incorporate person-centred, reasonable adjustments that are helpful for the young person. Bear this in mind when seeking to understand and respond to a young person and family. </a:t>
            </a:r>
          </a:p>
        </p:txBody>
      </p:sp>
    </p:spTree>
    <p:extLst>
      <p:ext uri="{BB962C8B-B14F-4D97-AF65-F5344CB8AC3E}">
        <p14:creationId xmlns:p14="http://schemas.microsoft.com/office/powerpoint/2010/main" val="145155316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221673" y="111124"/>
            <a:ext cx="11720945" cy="6739153"/>
          </a:xfrm>
          <a:prstGeom prst="rect">
            <a:avLst/>
          </a:prstGeom>
        </p:spPr>
        <p:txBody>
          <a:bodyPr vert="horz" wrap="square" lIns="0" tIns="17145" rIns="0" bIns="0" rtlCol="0">
            <a:spAutoFit/>
          </a:bodyPr>
          <a:lstStyle/>
          <a:p>
            <a:pPr marL="12700" marR="5080">
              <a:lnSpc>
                <a:spcPct val="105100"/>
              </a:lnSpc>
              <a:spcBef>
                <a:spcPts val="5"/>
              </a:spcBef>
            </a:pPr>
            <a:r>
              <a:rPr lang="en-GB" sz="1600" b="1" u="sng" spc="15" dirty="0">
                <a:solidFill>
                  <a:srgbClr val="2F5496"/>
                </a:solidFill>
                <a:cs typeface="Calibri"/>
              </a:rPr>
              <a:t>Making </a:t>
            </a:r>
            <a:r>
              <a:rPr lang="en-GB" sz="1600" b="1" u="sng" spc="15" dirty="0" smtClean="0">
                <a:solidFill>
                  <a:srgbClr val="2F5496"/>
                </a:solidFill>
                <a:cs typeface="Calibri"/>
              </a:rPr>
              <a:t>mistakes</a:t>
            </a:r>
          </a:p>
          <a:p>
            <a:pPr marL="12700" marR="5080">
              <a:lnSpc>
                <a:spcPct val="105100"/>
              </a:lnSpc>
              <a:spcBef>
                <a:spcPts val="5"/>
              </a:spcBef>
            </a:pPr>
            <a:endParaRPr lang="en-GB" sz="1600" b="1" u="sng" spc="15" dirty="0">
              <a:solidFill>
                <a:srgbClr val="2F5496"/>
              </a:solidFill>
              <a:cs typeface="Calibri"/>
            </a:endParaRPr>
          </a:p>
          <a:p>
            <a:pPr marL="12700" marR="5080">
              <a:lnSpc>
                <a:spcPct val="105100"/>
              </a:lnSpc>
              <a:spcBef>
                <a:spcPts val="5"/>
              </a:spcBef>
            </a:pPr>
            <a:r>
              <a:rPr lang="en-GB" sz="1600" spc="15" dirty="0">
                <a:solidFill>
                  <a:srgbClr val="2F5496"/>
                </a:solidFill>
                <a:cs typeface="Calibri"/>
              </a:rPr>
              <a:t>We are all human and sometimes you may make a mistake when recording information. Luke is concerned about getting his reports made properly</a:t>
            </a:r>
            <a:r>
              <a:rPr lang="en-GB" sz="1600" spc="15" dirty="0" smtClean="0">
                <a:solidFill>
                  <a:srgbClr val="2F5496"/>
                </a:solidFill>
                <a:cs typeface="Calibri"/>
              </a:rPr>
              <a:t>.</a:t>
            </a: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b="1" spc="15" dirty="0" smtClean="0">
                <a:solidFill>
                  <a:srgbClr val="2F5496"/>
                </a:solidFill>
                <a:cs typeface="Calibri"/>
              </a:rPr>
              <a:t>I've </a:t>
            </a:r>
            <a:r>
              <a:rPr lang="en-GB" sz="1600" b="1" spc="15" dirty="0">
                <a:solidFill>
                  <a:srgbClr val="2F5496"/>
                </a:solidFill>
                <a:cs typeface="Calibri"/>
              </a:rPr>
              <a:t>written the wrong thing down</a:t>
            </a:r>
          </a:p>
          <a:p>
            <a:pPr marL="12700" marR="5080">
              <a:lnSpc>
                <a:spcPct val="105100"/>
              </a:lnSpc>
              <a:spcBef>
                <a:spcPts val="5"/>
              </a:spcBef>
            </a:pPr>
            <a:r>
              <a:rPr lang="en-GB" sz="1600" spc="15" dirty="0">
                <a:solidFill>
                  <a:srgbClr val="2F5496"/>
                </a:solidFill>
                <a:cs typeface="Calibri"/>
              </a:rPr>
              <a:t>Don’t worry. If you make an error, it can be amended by:</a:t>
            </a:r>
          </a:p>
          <a:p>
            <a:pPr marL="298450" marR="5080" indent="-285750">
              <a:lnSpc>
                <a:spcPct val="105100"/>
              </a:lnSpc>
              <a:spcBef>
                <a:spcPts val="5"/>
              </a:spcBef>
              <a:buFont typeface="Arial" panose="020B0604020202020204" pitchFamily="34" charset="0"/>
              <a:buChar char="•"/>
            </a:pPr>
            <a:r>
              <a:rPr lang="en-GB" sz="1600" spc="15" dirty="0" smtClean="0">
                <a:solidFill>
                  <a:srgbClr val="2F5496"/>
                </a:solidFill>
                <a:cs typeface="Calibri"/>
              </a:rPr>
              <a:t>striking </a:t>
            </a:r>
            <a:r>
              <a:rPr lang="en-GB" sz="1600" spc="15" dirty="0">
                <a:solidFill>
                  <a:srgbClr val="2F5496"/>
                </a:solidFill>
                <a:cs typeface="Calibri"/>
              </a:rPr>
              <a:t>the error through with one line</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writing your initial, time and date, by the correction</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You should still be able to read the original writing that has been struck through</a:t>
            </a:r>
            <a:r>
              <a:rPr lang="en-GB" sz="1600" spc="15" dirty="0" smtClean="0">
                <a:solidFill>
                  <a:srgbClr val="2F5496"/>
                </a:solidFill>
                <a:cs typeface="Calibri"/>
              </a:rPr>
              <a:t>.</a:t>
            </a: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b="1" spc="15" dirty="0">
                <a:solidFill>
                  <a:srgbClr val="2F5496"/>
                </a:solidFill>
                <a:cs typeface="Calibri"/>
              </a:rPr>
              <a:t>Which phrases should I avoid?</a:t>
            </a:r>
          </a:p>
          <a:p>
            <a:pPr marL="12700" marR="5080">
              <a:lnSpc>
                <a:spcPct val="105100"/>
              </a:lnSpc>
              <a:spcBef>
                <a:spcPts val="5"/>
              </a:spcBef>
            </a:pPr>
            <a:r>
              <a:rPr lang="en-GB" sz="1600" spc="15" dirty="0">
                <a:solidFill>
                  <a:srgbClr val="2F5496"/>
                </a:solidFill>
                <a:cs typeface="Calibri"/>
              </a:rPr>
              <a:t>It is important to avoid phrases such as 'no change in mental state' or 'slept well</a:t>
            </a:r>
            <a:r>
              <a:rPr lang="en-GB" sz="1600" spc="15" dirty="0" smtClean="0">
                <a:solidFill>
                  <a:srgbClr val="2F5496"/>
                </a:solidFill>
                <a:cs typeface="Calibri"/>
              </a:rPr>
              <a:t>'. This </a:t>
            </a:r>
            <a:r>
              <a:rPr lang="en-GB" sz="1600" spc="15" dirty="0">
                <a:solidFill>
                  <a:srgbClr val="2F5496"/>
                </a:solidFill>
                <a:cs typeface="Calibri"/>
              </a:rPr>
              <a:t>is because these examples are vague and lack relevant clinical information</a:t>
            </a:r>
            <a:r>
              <a:rPr lang="en-GB" sz="1600" spc="15" dirty="0" smtClean="0">
                <a:solidFill>
                  <a:srgbClr val="2F5496"/>
                </a:solidFill>
                <a:cs typeface="Calibri"/>
              </a:rPr>
              <a:t>.</a:t>
            </a: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b="1" spc="15" dirty="0">
                <a:solidFill>
                  <a:srgbClr val="2F5496"/>
                </a:solidFill>
                <a:cs typeface="Calibri"/>
              </a:rPr>
              <a:t>What sort of things should I include?</a:t>
            </a:r>
          </a:p>
          <a:p>
            <a:pPr marL="12700" marR="5080">
              <a:lnSpc>
                <a:spcPct val="105100"/>
              </a:lnSpc>
              <a:spcBef>
                <a:spcPts val="5"/>
              </a:spcBef>
            </a:pPr>
            <a:r>
              <a:rPr lang="en-GB" sz="1600" spc="15" dirty="0" smtClean="0">
                <a:solidFill>
                  <a:srgbClr val="2F5496"/>
                </a:solidFill>
                <a:cs typeface="Calibri"/>
              </a:rPr>
              <a:t>Records </a:t>
            </a:r>
            <a:r>
              <a:rPr lang="en-GB" sz="1600" spc="15" dirty="0">
                <a:solidFill>
                  <a:srgbClr val="2F5496"/>
                </a:solidFill>
                <a:cs typeface="Calibri"/>
              </a:rPr>
              <a:t>should include information such as:</a:t>
            </a:r>
          </a:p>
          <a:p>
            <a:pPr marL="298450" marR="5080" indent="-285750">
              <a:lnSpc>
                <a:spcPct val="105100"/>
              </a:lnSpc>
              <a:spcBef>
                <a:spcPts val="5"/>
              </a:spcBef>
              <a:buFont typeface="Arial" panose="020B0604020202020204" pitchFamily="34" charset="0"/>
              <a:buChar char="•"/>
            </a:pPr>
            <a:r>
              <a:rPr lang="en-GB" sz="1600" spc="15" dirty="0" smtClean="0">
                <a:solidFill>
                  <a:srgbClr val="2F5496"/>
                </a:solidFill>
                <a:cs typeface="Calibri"/>
              </a:rPr>
              <a:t>the </a:t>
            </a:r>
            <a:r>
              <a:rPr lang="en-GB" sz="1600" spc="15" dirty="0">
                <a:solidFill>
                  <a:srgbClr val="2F5496"/>
                </a:solidFill>
                <a:cs typeface="Calibri"/>
              </a:rPr>
              <a:t>young person's views and goals</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any discussions and decisions regarding treatment or intervention</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care provided</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conversations with the young person and their parent or carer</a:t>
            </a:r>
          </a:p>
          <a:p>
            <a:pPr marL="12700" marR="5080">
              <a:lnSpc>
                <a:spcPct val="105100"/>
              </a:lnSpc>
              <a:spcBef>
                <a:spcPts val="5"/>
              </a:spcBef>
            </a:pPr>
            <a:r>
              <a:rPr lang="en-GB" sz="1600" spc="15" dirty="0">
                <a:solidFill>
                  <a:srgbClr val="2F5496"/>
                </a:solidFill>
                <a:cs typeface="Calibri"/>
              </a:rPr>
              <a:t>It is also important to include things that the young person has done particularly well, tried for the 1st time or found challenging, even if you feel it is well known</a:t>
            </a:r>
            <a:r>
              <a:rPr lang="en-GB" sz="1600" spc="15" dirty="0" smtClean="0">
                <a:solidFill>
                  <a:srgbClr val="2F5496"/>
                </a:solidFill>
                <a:cs typeface="Calibri"/>
              </a:rPr>
              <a:t>.</a:t>
            </a: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b="1" spc="15" dirty="0">
                <a:solidFill>
                  <a:srgbClr val="2F5496"/>
                </a:solidFill>
                <a:cs typeface="Calibri"/>
              </a:rPr>
              <a:t>Can the young person see what I've recorded?</a:t>
            </a:r>
          </a:p>
          <a:p>
            <a:pPr marL="12700" marR="5080">
              <a:lnSpc>
                <a:spcPct val="105100"/>
              </a:lnSpc>
              <a:spcBef>
                <a:spcPts val="5"/>
              </a:spcBef>
            </a:pPr>
            <a:r>
              <a:rPr lang="en-GB" sz="1600" spc="15" dirty="0">
                <a:solidFill>
                  <a:srgbClr val="2F5496"/>
                </a:solidFill>
                <a:cs typeface="Calibri"/>
              </a:rPr>
              <a:t>Children and young people with capacity have the legal right to access their own health records.</a:t>
            </a:r>
            <a:endParaRPr lang="en-GB" sz="1600" spc="15" dirty="0" smtClean="0">
              <a:solidFill>
                <a:srgbClr val="2F5496"/>
              </a:solidFill>
              <a:cs typeface="Calibri"/>
            </a:endParaRPr>
          </a:p>
        </p:txBody>
      </p:sp>
    </p:spTree>
    <p:custDataLst>
      <p:tags r:id="rId1"/>
    </p:custDataLst>
    <p:extLst>
      <p:ext uri="{BB962C8B-B14F-4D97-AF65-F5344CB8AC3E}">
        <p14:creationId xmlns:p14="http://schemas.microsoft.com/office/powerpoint/2010/main" val="29519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221382" y="17051"/>
            <a:ext cx="11819822" cy="6908943"/>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Handover</a:t>
            </a:r>
          </a:p>
          <a:p>
            <a:pPr marL="12700">
              <a:lnSpc>
                <a:spcPct val="100000"/>
              </a:lnSpc>
              <a:spcBef>
                <a:spcPts val="135"/>
              </a:spcBef>
            </a:pPr>
            <a:r>
              <a:rPr lang="en-GB" spc="20" dirty="0" smtClean="0">
                <a:solidFill>
                  <a:srgbClr val="2F5496"/>
                </a:solidFill>
                <a:uFill>
                  <a:solidFill>
                    <a:srgbClr val="2F5496"/>
                  </a:solidFill>
                </a:uFill>
                <a:cs typeface="Calibri"/>
              </a:rPr>
              <a:t>During </a:t>
            </a:r>
            <a:r>
              <a:rPr lang="en-GB" spc="20" dirty="0">
                <a:solidFill>
                  <a:srgbClr val="2F5496"/>
                </a:solidFill>
                <a:uFill>
                  <a:solidFill>
                    <a:srgbClr val="2F5496"/>
                  </a:solidFill>
                </a:uFill>
                <a:cs typeface="Calibri"/>
              </a:rPr>
              <a:t>a handover, information about a patient is transferred from one member of staff to another. Handovers can be between a team of staff during shift change or between individual staff taking over clinical </a:t>
            </a:r>
            <a:r>
              <a:rPr lang="en-GB" spc="20" dirty="0" smtClean="0">
                <a:solidFill>
                  <a:srgbClr val="2F5496"/>
                </a:solidFill>
                <a:uFill>
                  <a:solidFill>
                    <a:srgbClr val="2F5496"/>
                  </a:solidFill>
                </a:uFill>
                <a:cs typeface="Calibri"/>
              </a:rPr>
              <a:t>observations. A </a:t>
            </a:r>
            <a:r>
              <a:rPr lang="en-GB" spc="20" dirty="0">
                <a:solidFill>
                  <a:srgbClr val="2F5496"/>
                </a:solidFill>
                <a:uFill>
                  <a:solidFill>
                    <a:srgbClr val="2F5496"/>
                  </a:solidFill>
                </a:uFill>
                <a:cs typeface="Calibri"/>
              </a:rPr>
              <a:t>handover is a really important part of your day as it is when professional responsibility and accountability for care is passed between you and another member of staff</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Types of </a:t>
            </a:r>
            <a:r>
              <a:rPr lang="en-GB" b="1" spc="20" dirty="0" smtClean="0">
                <a:solidFill>
                  <a:srgbClr val="2F5496"/>
                </a:solidFill>
                <a:uFill>
                  <a:solidFill>
                    <a:srgbClr val="2F5496"/>
                  </a:solidFill>
                </a:uFill>
                <a:cs typeface="Calibri"/>
              </a:rPr>
              <a:t>handover</a:t>
            </a:r>
          </a:p>
          <a:p>
            <a:pPr marL="12700">
              <a:lnSpc>
                <a:spcPct val="100000"/>
              </a:lnSpc>
              <a:spcBef>
                <a:spcPts val="135"/>
              </a:spcBef>
            </a:pPr>
            <a:r>
              <a:rPr lang="en-GB" spc="20" dirty="0">
                <a:solidFill>
                  <a:srgbClr val="2F5496"/>
                </a:solidFill>
                <a:uFill>
                  <a:solidFill>
                    <a:srgbClr val="2F5496"/>
                  </a:solidFill>
                </a:uFill>
                <a:cs typeface="Calibri"/>
              </a:rPr>
              <a:t>Handovers will include things such as: </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reasons </a:t>
            </a:r>
            <a:r>
              <a:rPr lang="en-GB" spc="20" dirty="0">
                <a:solidFill>
                  <a:srgbClr val="2F5496"/>
                </a:solidFill>
                <a:uFill>
                  <a:solidFill>
                    <a:srgbClr val="2F5496"/>
                  </a:solidFill>
                </a:uFill>
                <a:cs typeface="Calibri"/>
              </a:rPr>
              <a:t>for admission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how children and young people are currently presenting</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plans of care and any changes that have been made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current risks and risk management plans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agreed escorted and unescorted </a:t>
            </a:r>
            <a:r>
              <a:rPr lang="en-GB" spc="20" dirty="0" smtClean="0">
                <a:solidFill>
                  <a:srgbClr val="2F5496"/>
                </a:solidFill>
                <a:uFill>
                  <a:solidFill>
                    <a:srgbClr val="2F5496"/>
                  </a:solidFill>
                </a:uFill>
                <a:cs typeface="Calibri"/>
              </a:rPr>
              <a:t>leave</a:t>
            </a:r>
          </a:p>
          <a:p>
            <a:pPr marL="12700">
              <a:lnSpc>
                <a:spcPct val="100000"/>
              </a:lnSpc>
              <a:spcBef>
                <a:spcPts val="135"/>
              </a:spcBef>
            </a:pPr>
            <a:r>
              <a:rPr lang="en-GB" spc="20" dirty="0">
                <a:solidFill>
                  <a:srgbClr val="2F5496"/>
                </a:solidFill>
                <a:uFill>
                  <a:solidFill>
                    <a:srgbClr val="2F5496"/>
                  </a:solidFill>
                </a:uFill>
                <a:cs typeface="Calibri"/>
              </a:rPr>
              <a:t>A group handover can occur several times a day when there is a shift change and is generally led by the nurse in charge. Staff involved in the day-to-day delivery of care attend group handovers. This may include:</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nurses</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healthcare support workers</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student </a:t>
            </a:r>
            <a:r>
              <a:rPr lang="en-GB" spc="20" dirty="0">
                <a:solidFill>
                  <a:srgbClr val="2F5496"/>
                </a:solidFill>
                <a:uFill>
                  <a:solidFill>
                    <a:srgbClr val="2F5496"/>
                  </a:solidFill>
                </a:uFill>
                <a:cs typeface="Calibri"/>
              </a:rPr>
              <a:t>nurses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other members of the MDT may also join</a:t>
            </a:r>
          </a:p>
          <a:p>
            <a:pPr marL="12700">
              <a:lnSpc>
                <a:spcPct val="100000"/>
              </a:lnSpc>
              <a:spcBef>
                <a:spcPts val="135"/>
              </a:spcBef>
            </a:pPr>
            <a:r>
              <a:rPr lang="en-GB" spc="20" dirty="0">
                <a:solidFill>
                  <a:srgbClr val="2F5496"/>
                </a:solidFill>
                <a:uFill>
                  <a:solidFill>
                    <a:srgbClr val="2F5496"/>
                  </a:solidFill>
                </a:uFill>
                <a:cs typeface="Calibri"/>
              </a:rPr>
              <a:t>Also discussed are any important messages pertaining to the ward unit such as</a:t>
            </a:r>
            <a:r>
              <a:rPr lang="en-GB" spc="20" dirty="0" smtClean="0">
                <a:solidFill>
                  <a:srgbClr val="2F5496"/>
                </a:solidFill>
                <a:uFill>
                  <a:solidFill>
                    <a:srgbClr val="2F5496"/>
                  </a:solidFill>
                </a:uFill>
                <a:cs typeface="Calibri"/>
              </a:rPr>
              <a:t>:</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staffing </a:t>
            </a:r>
            <a:r>
              <a:rPr lang="en-GB" spc="20" dirty="0">
                <a:solidFill>
                  <a:srgbClr val="2F5496"/>
                </a:solidFill>
                <a:uFill>
                  <a:solidFill>
                    <a:srgbClr val="2F5496"/>
                  </a:solidFill>
                </a:uFill>
                <a:cs typeface="Calibri"/>
              </a:rPr>
              <a:t>levels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timetabled activities relating to an individual or group of children and young people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off-site appointments such as primary care like dentist or optician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escorted and unescorted leaves and their purpose</a:t>
            </a:r>
            <a:endParaRPr lang="en-GB" spc="20" dirty="0" smtClean="0">
              <a:solidFill>
                <a:srgbClr val="2F5496"/>
              </a:solidFill>
              <a:uFill>
                <a:solidFill>
                  <a:srgbClr val="2F5496"/>
                </a:solidFill>
              </a:uFill>
              <a:cs typeface="Calibri"/>
            </a:endParaRPr>
          </a:p>
        </p:txBody>
      </p:sp>
    </p:spTree>
    <p:custDataLst>
      <p:tags r:id="rId1"/>
    </p:custDataLst>
    <p:extLst>
      <p:ext uri="{BB962C8B-B14F-4D97-AF65-F5344CB8AC3E}">
        <p14:creationId xmlns:p14="http://schemas.microsoft.com/office/powerpoint/2010/main" val="1314123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63212" y="103678"/>
            <a:ext cx="10544175" cy="5990743"/>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Types of handover (cont.)</a:t>
            </a:r>
          </a:p>
          <a:p>
            <a:pPr marL="12700">
              <a:lnSpc>
                <a:spcPct val="100000"/>
              </a:lnSpc>
              <a:spcBef>
                <a:spcPts val="135"/>
              </a:spcBef>
            </a:pPr>
            <a:endParaRPr lang="en-GB" b="1" u="sng"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If children and young people are subject to enhanced observations, a handover will occur between the staff member currently responsible for the observation and the staff member who will be assuming responsibility.</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An </a:t>
            </a:r>
            <a:r>
              <a:rPr lang="en-GB" spc="20" dirty="0">
                <a:solidFill>
                  <a:srgbClr val="2F5496"/>
                </a:solidFill>
                <a:uFill>
                  <a:solidFill>
                    <a:srgbClr val="2F5496"/>
                  </a:solidFill>
                </a:uFill>
                <a:cs typeface="Calibri"/>
              </a:rPr>
              <a:t>overview of current concerns regarding care and risk will be shared as well as anything relevant that has happened during that period of time. It is important to include any positive interactions or events that have occurred and record this in care </a:t>
            </a:r>
            <a:r>
              <a:rPr lang="en-GB" spc="20" dirty="0" smtClean="0">
                <a:solidFill>
                  <a:srgbClr val="2F5496"/>
                </a:solidFill>
                <a:uFill>
                  <a:solidFill>
                    <a:srgbClr val="2F5496"/>
                  </a:solidFill>
                </a:uFill>
                <a:cs typeface="Calibri"/>
              </a:rPr>
              <a:t>records. Children </a:t>
            </a:r>
            <a:r>
              <a:rPr lang="en-GB" spc="20" dirty="0">
                <a:solidFill>
                  <a:srgbClr val="2F5496"/>
                </a:solidFill>
                <a:uFill>
                  <a:solidFill>
                    <a:srgbClr val="2F5496"/>
                  </a:solidFill>
                </a:uFill>
                <a:cs typeface="Calibri"/>
              </a:rPr>
              <a:t>and young people can be encouraged to participate in the handover and should be aware of the plan of care for the coming period</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z="1650" spc="20" dirty="0" smtClean="0">
              <a:solidFill>
                <a:srgbClr val="2F5496"/>
              </a:solidFill>
              <a:uFill>
                <a:solidFill>
                  <a:srgbClr val="2F5496"/>
                </a:solidFill>
              </a:uFill>
              <a:latin typeface="Times New Roman"/>
              <a:cs typeface="Calibri"/>
            </a:endParaRPr>
          </a:p>
          <a:p>
            <a:pPr marL="12700">
              <a:lnSpc>
                <a:spcPct val="100000"/>
              </a:lnSpc>
              <a:spcBef>
                <a:spcPts val="135"/>
              </a:spcBef>
            </a:pPr>
            <a:r>
              <a:rPr lang="en-GB" b="1" spc="20" dirty="0">
                <a:solidFill>
                  <a:srgbClr val="2F5496"/>
                </a:solidFill>
                <a:uFill>
                  <a:solidFill>
                    <a:srgbClr val="2F5496"/>
                  </a:solidFill>
                </a:uFill>
                <a:cs typeface="Calibri"/>
              </a:rPr>
              <a:t>Handover tools</a:t>
            </a:r>
          </a:p>
          <a:p>
            <a:pPr marL="12700">
              <a:lnSpc>
                <a:spcPct val="100000"/>
              </a:lnSpc>
              <a:spcBef>
                <a:spcPts val="135"/>
              </a:spcBef>
            </a:pPr>
            <a:r>
              <a:rPr lang="en-GB" spc="20" dirty="0">
                <a:solidFill>
                  <a:srgbClr val="2F5496"/>
                </a:solidFill>
                <a:uFill>
                  <a:solidFill>
                    <a:srgbClr val="2F5496"/>
                  </a:solidFill>
                </a:uFill>
                <a:cs typeface="Calibri"/>
              </a:rPr>
              <a:t>Handover tools are often used during handovers. However, not all settings use them, so check if yours does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Situation, background, assessment, recommendation (SBAR) is an example of a structured communication tool which can be used in a </a:t>
            </a:r>
            <a:r>
              <a:rPr lang="en-GB" spc="20" dirty="0" smtClean="0">
                <a:solidFill>
                  <a:srgbClr val="2F5496"/>
                </a:solidFill>
                <a:uFill>
                  <a:solidFill>
                    <a:srgbClr val="2F5496"/>
                  </a:solidFill>
                </a:uFill>
                <a:cs typeface="Calibri"/>
              </a:rPr>
              <a:t>handover. SBAR </a:t>
            </a:r>
            <a:r>
              <a:rPr lang="en-GB" spc="20" dirty="0">
                <a:solidFill>
                  <a:srgbClr val="2F5496"/>
                </a:solidFill>
                <a:uFill>
                  <a:solidFill>
                    <a:srgbClr val="2F5496"/>
                  </a:solidFill>
                </a:uFill>
                <a:cs typeface="Calibri"/>
              </a:rPr>
              <a:t>consists of standardised prompts to ensure that information shared is concise, relevant, and communicated effectively</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Situation</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Background</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Assessment</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Recommendation </a:t>
            </a:r>
          </a:p>
        </p:txBody>
      </p:sp>
    </p:spTree>
    <p:custDataLst>
      <p:tags r:id="rId1"/>
    </p:custDataLst>
    <p:extLst>
      <p:ext uri="{BB962C8B-B14F-4D97-AF65-F5344CB8AC3E}">
        <p14:creationId xmlns:p14="http://schemas.microsoft.com/office/powerpoint/2010/main" val="266952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116378" y="2078"/>
            <a:ext cx="11937077" cy="6896119"/>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Documenting and discussing </a:t>
            </a:r>
            <a:r>
              <a:rPr lang="en-GB" b="1" u="sng" spc="20" dirty="0" smtClean="0">
                <a:solidFill>
                  <a:srgbClr val="2F5496"/>
                </a:solidFill>
                <a:uFill>
                  <a:solidFill>
                    <a:srgbClr val="2F5496"/>
                  </a:solidFill>
                </a:uFill>
                <a:cs typeface="Calibri"/>
              </a:rPr>
              <a:t>risk</a:t>
            </a:r>
          </a:p>
          <a:p>
            <a:pPr marL="12700">
              <a:lnSpc>
                <a:spcPct val="100000"/>
              </a:lnSpc>
              <a:spcBef>
                <a:spcPts val="135"/>
              </a:spcBef>
            </a:pPr>
            <a:r>
              <a:rPr lang="en-GB" spc="20" dirty="0" smtClean="0">
                <a:solidFill>
                  <a:srgbClr val="2F5496"/>
                </a:solidFill>
                <a:uFill>
                  <a:solidFill>
                    <a:srgbClr val="2F5496"/>
                  </a:solidFill>
                </a:uFill>
                <a:cs typeface="Calibri"/>
              </a:rPr>
              <a:t>A </a:t>
            </a:r>
            <a:r>
              <a:rPr lang="en-GB" spc="20" dirty="0">
                <a:solidFill>
                  <a:srgbClr val="2F5496"/>
                </a:solidFill>
                <a:uFill>
                  <a:solidFill>
                    <a:srgbClr val="2F5496"/>
                  </a:solidFill>
                </a:uFill>
                <a:cs typeface="Calibri"/>
              </a:rPr>
              <a:t>key part of mental health care for children and young people is getting a balance between ensuring the safety measures they are exposed to are as non-restrictive as possible but also in proportion to the level of risk they present at the </a:t>
            </a:r>
            <a:r>
              <a:rPr lang="en-GB" spc="20" dirty="0" smtClean="0">
                <a:solidFill>
                  <a:srgbClr val="2F5496"/>
                </a:solidFill>
                <a:uFill>
                  <a:solidFill>
                    <a:srgbClr val="2F5496"/>
                  </a:solidFill>
                </a:uFill>
                <a:cs typeface="Calibri"/>
              </a:rPr>
              <a:t>time.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Collaborate with them</a:t>
            </a:r>
            <a:r>
              <a:rPr lang="en-GB" spc="20" dirty="0" smtClean="0">
                <a:solidFill>
                  <a:srgbClr val="2F5496"/>
                </a:solidFill>
                <a:uFill>
                  <a:solidFill>
                    <a:srgbClr val="2F5496"/>
                  </a:solidFill>
                </a:uFill>
                <a:cs typeface="Calibri"/>
              </a:rPr>
              <a:t> </a:t>
            </a:r>
            <a:r>
              <a:rPr lang="en-GB" spc="20" dirty="0">
                <a:solidFill>
                  <a:srgbClr val="2F5496"/>
                </a:solidFill>
                <a:uFill>
                  <a:solidFill>
                    <a:srgbClr val="2F5496"/>
                  </a:solidFill>
                </a:uFill>
                <a:cs typeface="Calibri"/>
              </a:rPr>
              <a:t>- The process of assessing risk and agreeing a risk management plan should be done in collaboration with the child or young person and parent or carer. It should consider all possible information available</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Empower them</a:t>
            </a:r>
            <a:r>
              <a:rPr lang="en-GB" spc="20" dirty="0" smtClean="0">
                <a:solidFill>
                  <a:srgbClr val="2F5496"/>
                </a:solidFill>
                <a:uFill>
                  <a:solidFill>
                    <a:srgbClr val="2F5496"/>
                  </a:solidFill>
                </a:uFill>
                <a:cs typeface="Calibri"/>
              </a:rPr>
              <a:t> - When </a:t>
            </a:r>
            <a:r>
              <a:rPr lang="en-GB" spc="20" dirty="0">
                <a:solidFill>
                  <a:srgbClr val="2F5496"/>
                </a:solidFill>
                <a:uFill>
                  <a:solidFill>
                    <a:srgbClr val="2F5496"/>
                  </a:solidFill>
                </a:uFill>
                <a:cs typeface="Calibri"/>
              </a:rPr>
              <a:t>you collaborate with the child or young person, they can experience this as an empowering </a:t>
            </a:r>
            <a:r>
              <a:rPr lang="en-GB" spc="20" dirty="0" smtClean="0">
                <a:solidFill>
                  <a:srgbClr val="2F5496"/>
                </a:solidFill>
                <a:uFill>
                  <a:solidFill>
                    <a:srgbClr val="2F5496"/>
                  </a:solidFill>
                </a:uFill>
                <a:cs typeface="Calibri"/>
              </a:rPr>
              <a:t>process. This </a:t>
            </a:r>
            <a:r>
              <a:rPr lang="en-GB" spc="20" dirty="0">
                <a:solidFill>
                  <a:srgbClr val="2F5496"/>
                </a:solidFill>
                <a:uFill>
                  <a:solidFill>
                    <a:srgbClr val="2F5496"/>
                  </a:solidFill>
                </a:uFill>
                <a:cs typeface="Calibri"/>
              </a:rPr>
              <a:t>can have a significant impact on their recovery and prevent them feeling that something has been 'done to them</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Agreements</a:t>
            </a:r>
            <a:r>
              <a:rPr lang="en-GB" spc="20" dirty="0" smtClean="0">
                <a:solidFill>
                  <a:srgbClr val="2F5496"/>
                </a:solidFill>
                <a:uFill>
                  <a:solidFill>
                    <a:srgbClr val="2F5496"/>
                  </a:solidFill>
                </a:uFill>
                <a:cs typeface="Calibri"/>
              </a:rPr>
              <a:t> </a:t>
            </a:r>
            <a:r>
              <a:rPr lang="en-GB" spc="20" dirty="0">
                <a:solidFill>
                  <a:srgbClr val="2F5496"/>
                </a:solidFill>
                <a:uFill>
                  <a:solidFill>
                    <a:srgbClr val="2F5496"/>
                  </a:solidFill>
                </a:uFill>
                <a:cs typeface="Calibri"/>
              </a:rPr>
              <a:t>- Agreements are also made with the child or young person about what information will be shared and with whom as well as the restrictions of confidentiality</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Clear communications </a:t>
            </a:r>
            <a:r>
              <a:rPr lang="en-GB" spc="20" dirty="0">
                <a:solidFill>
                  <a:srgbClr val="2F5496"/>
                </a:solidFill>
                <a:uFill>
                  <a:solidFill>
                    <a:srgbClr val="2F5496"/>
                  </a:solidFill>
                </a:uFill>
                <a:cs typeface="Calibri"/>
              </a:rPr>
              <a:t>- A written record of a risk management plan provides a clear communication of:</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identified </a:t>
            </a:r>
            <a:r>
              <a:rPr lang="en-GB" spc="20" dirty="0">
                <a:solidFill>
                  <a:srgbClr val="2F5496"/>
                </a:solidFill>
                <a:uFill>
                  <a:solidFill>
                    <a:srgbClr val="2F5496"/>
                  </a:solidFill>
                </a:uFill>
                <a:cs typeface="Calibri"/>
              </a:rPr>
              <a:t>risks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any decisions made to minimise those risks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any positive or protective factors there may be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 written record also provides a process to track any changes in risk that may occur over time</a:t>
            </a:r>
            <a:r>
              <a:rPr lang="en-GB" spc="20" dirty="0" smtClean="0">
                <a:solidFill>
                  <a:srgbClr val="2F5496"/>
                </a:solidFill>
                <a:uFill>
                  <a:solidFill>
                    <a:srgbClr val="2F5496"/>
                  </a:solidFill>
                </a:uFill>
                <a:cs typeface="Calibri"/>
              </a:rPr>
              <a:t>.</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Documentation</a:t>
            </a:r>
            <a:r>
              <a:rPr lang="en-GB" spc="20" dirty="0">
                <a:solidFill>
                  <a:srgbClr val="2F5496"/>
                </a:solidFill>
                <a:uFill>
                  <a:solidFill>
                    <a:srgbClr val="2F5496"/>
                  </a:solidFill>
                </a:uFill>
                <a:cs typeface="Calibri"/>
              </a:rPr>
              <a:t> - When an incident of risk concerning a child or young person has occurred, clear and accurate documentation is important. For example, this could include:</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risk </a:t>
            </a:r>
            <a:r>
              <a:rPr lang="en-GB" spc="20" dirty="0">
                <a:solidFill>
                  <a:srgbClr val="2F5496"/>
                </a:solidFill>
                <a:uFill>
                  <a:solidFill>
                    <a:srgbClr val="2F5496"/>
                  </a:solidFill>
                </a:uFill>
                <a:cs typeface="Calibri"/>
              </a:rPr>
              <a:t>to </a:t>
            </a:r>
            <a:r>
              <a:rPr lang="en-GB" spc="20" dirty="0" smtClean="0">
                <a:solidFill>
                  <a:srgbClr val="2F5496"/>
                </a:solidFill>
                <a:uFill>
                  <a:solidFill>
                    <a:srgbClr val="2F5496"/>
                  </a:solidFill>
                </a:uFill>
                <a:cs typeface="Calibri"/>
              </a:rPr>
              <a:t>self and </a:t>
            </a:r>
            <a:r>
              <a:rPr lang="en-GB" spc="20" dirty="0">
                <a:solidFill>
                  <a:srgbClr val="2F5496"/>
                </a:solidFill>
                <a:uFill>
                  <a:solidFill>
                    <a:srgbClr val="2F5496"/>
                  </a:solidFill>
                </a:uFill>
                <a:cs typeface="Calibri"/>
              </a:rPr>
              <a:t>others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risk to the environment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absconding</a:t>
            </a:r>
            <a:endParaRPr lang="en-GB" spc="20" dirty="0" smtClean="0">
              <a:solidFill>
                <a:srgbClr val="2F5496"/>
              </a:solidFill>
              <a:uFill>
                <a:solidFill>
                  <a:srgbClr val="2F5496"/>
                </a:solidFill>
              </a:uFill>
              <a:cs typeface="Calibri"/>
            </a:endParaRPr>
          </a:p>
        </p:txBody>
      </p:sp>
    </p:spTree>
    <p:custDataLst>
      <p:tags r:id="rId1"/>
    </p:custDataLst>
    <p:extLst>
      <p:ext uri="{BB962C8B-B14F-4D97-AF65-F5344CB8AC3E}">
        <p14:creationId xmlns:p14="http://schemas.microsoft.com/office/powerpoint/2010/main" val="11436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66255" y="182880"/>
            <a:ext cx="11844770" cy="6367769"/>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If </a:t>
            </a:r>
            <a:r>
              <a:rPr lang="en-GB" b="1" u="sng" spc="20" dirty="0">
                <a:solidFill>
                  <a:srgbClr val="2F5496"/>
                </a:solidFill>
                <a:uFill>
                  <a:solidFill>
                    <a:srgbClr val="2F5496"/>
                  </a:solidFill>
                </a:uFill>
                <a:cs typeface="Calibri"/>
              </a:rPr>
              <a:t>harm has </a:t>
            </a:r>
            <a:r>
              <a:rPr lang="en-GB" b="1" u="sng" spc="20" dirty="0" smtClean="0">
                <a:solidFill>
                  <a:srgbClr val="2F5496"/>
                </a:solidFill>
                <a:uFill>
                  <a:solidFill>
                    <a:srgbClr val="2F5496"/>
                  </a:solidFill>
                </a:uFill>
                <a:cs typeface="Calibri"/>
              </a:rPr>
              <a:t>occurred</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It's really important to record all the details of a harmful incident as precisely as possible</a:t>
            </a:r>
            <a:r>
              <a:rPr lang="en-GB" spc="20" dirty="0" smtClean="0">
                <a:solidFill>
                  <a:srgbClr val="2F5496"/>
                </a:solidFill>
                <a:uFill>
                  <a:solidFill>
                    <a:srgbClr val="2F5496"/>
                  </a:solidFill>
                </a:uFill>
                <a:cs typeface="Calibri"/>
              </a:rPr>
              <a:t>.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What happened?</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What happened including any events that led up to the incident?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What were the circumstances?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What were the consequences or impact on those involved? </a:t>
            </a:r>
            <a:endParaRPr lang="en-GB" spc="20" dirty="0" smtClean="0">
              <a:solidFill>
                <a:srgbClr val="2F5496"/>
              </a:solidFill>
              <a:uFill>
                <a:solidFill>
                  <a:srgbClr val="2F5496"/>
                </a:solidFill>
              </a:uFill>
              <a:cs typeface="Calibri"/>
            </a:endParaRPr>
          </a:p>
          <a:p>
            <a:pPr marL="12700">
              <a:lnSpc>
                <a:spcPct val="100000"/>
              </a:lnSpc>
              <a:spcBef>
                <a:spcPts val="135"/>
              </a:spcBef>
            </a:pPr>
            <a:endParaRPr lang="en-GB" b="1"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What actions took place?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What actions were taken and what was the outcome of those actions?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How does what happened relate to the young person's mental health or emotional wellbeing?</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Consideration of the young person's clinical formulation is important</a:t>
            </a:r>
            <a:r>
              <a:rPr lang="en-GB" spc="20" dirty="0" smtClean="0">
                <a:solidFill>
                  <a:srgbClr val="2F5496"/>
                </a:solidFill>
                <a:uFill>
                  <a:solidFill>
                    <a:srgbClr val="2F5496"/>
                  </a:solidFill>
                </a:uFill>
                <a:cs typeface="Calibri"/>
              </a:rPr>
              <a:t>.</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What does the young person say?</a:t>
            </a:r>
          </a:p>
          <a:p>
            <a:pPr marL="12700">
              <a:lnSpc>
                <a:spcPct val="100000"/>
              </a:lnSpc>
              <a:spcBef>
                <a:spcPts val="135"/>
              </a:spcBef>
            </a:pPr>
            <a:r>
              <a:rPr lang="en-GB" spc="20" dirty="0">
                <a:solidFill>
                  <a:srgbClr val="2F5496"/>
                </a:solidFill>
                <a:uFill>
                  <a:solidFill>
                    <a:srgbClr val="2F5496"/>
                  </a:solidFill>
                </a:uFill>
                <a:cs typeface="Calibri"/>
              </a:rPr>
              <a:t>The young person's views on the event, the risk of the same thing happening again and its future management should also be documented even if they choose not to discuss them</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What lessons have been learned?</a:t>
            </a:r>
          </a:p>
          <a:p>
            <a:pPr marL="12700">
              <a:lnSpc>
                <a:spcPct val="100000"/>
              </a:lnSpc>
              <a:spcBef>
                <a:spcPts val="135"/>
              </a:spcBef>
            </a:pPr>
            <a:r>
              <a:rPr lang="en-GB" spc="20" dirty="0">
                <a:solidFill>
                  <a:srgbClr val="2F5496"/>
                </a:solidFill>
                <a:uFill>
                  <a:solidFill>
                    <a:srgbClr val="2F5496"/>
                  </a:solidFill>
                </a:uFill>
                <a:cs typeface="Calibri"/>
              </a:rPr>
              <a:t>What has been put in place for de-escalation or learning from the incident on both sides?</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new Royal College of Psychiatrists guidelines on incident management should also be considered.</a:t>
            </a:r>
            <a:endParaRPr lang="en-GB" spc="20" dirty="0" smtClean="0">
              <a:solidFill>
                <a:srgbClr val="2F5496"/>
              </a:solidFill>
              <a:uFill>
                <a:solidFill>
                  <a:srgbClr val="2F5496"/>
                </a:solidFill>
              </a:uFill>
              <a:cs typeface="Calibri"/>
            </a:endParaRPr>
          </a:p>
        </p:txBody>
      </p:sp>
    </p:spTree>
    <p:extLst>
      <p:ext uri="{BB962C8B-B14F-4D97-AF65-F5344CB8AC3E}">
        <p14:creationId xmlns:p14="http://schemas.microsoft.com/office/powerpoint/2010/main" val="237120475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307571" y="421119"/>
            <a:ext cx="11703454" cy="5157181"/>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Reducing restrictive </a:t>
            </a:r>
            <a:r>
              <a:rPr lang="en-GB" b="1" u="sng" spc="20" dirty="0" smtClean="0">
                <a:solidFill>
                  <a:srgbClr val="2F5496"/>
                </a:solidFill>
                <a:uFill>
                  <a:solidFill>
                    <a:srgbClr val="2F5496"/>
                  </a:solidFill>
                </a:uFill>
                <a:cs typeface="Calibri"/>
              </a:rPr>
              <a:t>interventions</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Restrictive practices are not a punishment and should only be used as a last resort to prevent children and young people from hurting themselves or others. So, what makes an action restrictive</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Mental Health Act defines restrictive practices as 'deliberate acts on the part of other persons that restrict a patient's movement, liberty or freedom to act independently</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This </a:t>
            </a:r>
            <a:r>
              <a:rPr lang="en-GB" spc="20" dirty="0">
                <a:solidFill>
                  <a:srgbClr val="2F5496"/>
                </a:solidFill>
                <a:uFill>
                  <a:solidFill>
                    <a:srgbClr val="2F5496"/>
                  </a:solidFill>
                </a:uFill>
                <a:cs typeface="Calibri"/>
              </a:rPr>
              <a:t>happens when there is an immediate need to control a dangerous situation where there is a real possibility of harm to an individual or others and to significantly reduce the </a:t>
            </a:r>
            <a:r>
              <a:rPr lang="en-GB" spc="20" dirty="0" smtClean="0">
                <a:solidFill>
                  <a:srgbClr val="2F5496"/>
                </a:solidFill>
                <a:uFill>
                  <a:solidFill>
                    <a:srgbClr val="2F5496"/>
                  </a:solidFill>
                </a:uFill>
                <a:cs typeface="Calibri"/>
              </a:rPr>
              <a:t>danger. All </a:t>
            </a:r>
            <a:r>
              <a:rPr lang="en-GB" spc="20" dirty="0">
                <a:solidFill>
                  <a:srgbClr val="2F5496"/>
                </a:solidFill>
                <a:uFill>
                  <a:solidFill>
                    <a:srgbClr val="2F5496"/>
                  </a:solidFill>
                </a:uFill>
                <a:cs typeface="Calibri"/>
              </a:rPr>
              <a:t>restrictive interventions should be for the shortest time possible and use the least restrictive means to meet the immediate need</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The impact of restrictive practice</a:t>
            </a:r>
          </a:p>
          <a:p>
            <a:pPr marL="12700">
              <a:lnSpc>
                <a:spcPct val="100000"/>
              </a:lnSpc>
              <a:spcBef>
                <a:spcPts val="135"/>
              </a:spcBef>
            </a:pPr>
            <a:r>
              <a:rPr lang="en-GB" spc="20" dirty="0">
                <a:solidFill>
                  <a:srgbClr val="2F5496"/>
                </a:solidFill>
                <a:uFill>
                  <a:solidFill>
                    <a:srgbClr val="2F5496"/>
                  </a:solidFill>
                </a:uFill>
                <a:cs typeface="Calibri"/>
              </a:rPr>
              <a:t>This component displays an image gallery with accompanying text. Use the next and back navigation controls to work through the </a:t>
            </a:r>
            <a:r>
              <a:rPr lang="en-GB" spc="20" dirty="0" smtClean="0">
                <a:solidFill>
                  <a:srgbClr val="2F5496"/>
                </a:solidFill>
                <a:uFill>
                  <a:solidFill>
                    <a:srgbClr val="2F5496"/>
                  </a:solidFill>
                </a:uFill>
                <a:cs typeface="Calibri"/>
              </a:rPr>
              <a:t>narrative. Medical </a:t>
            </a:r>
            <a:r>
              <a:rPr lang="en-GB" spc="20" dirty="0">
                <a:solidFill>
                  <a:srgbClr val="2F5496"/>
                </a:solidFill>
                <a:uFill>
                  <a:solidFill>
                    <a:srgbClr val="2F5496"/>
                  </a:solidFill>
                </a:uFill>
                <a:cs typeface="Calibri"/>
              </a:rPr>
              <a:t>and healthcare staff would never seek to harm someone in their </a:t>
            </a:r>
            <a:r>
              <a:rPr lang="en-GB" spc="20" dirty="0" smtClean="0">
                <a:solidFill>
                  <a:srgbClr val="2F5496"/>
                </a:solidFill>
                <a:uFill>
                  <a:solidFill>
                    <a:srgbClr val="2F5496"/>
                  </a:solidFill>
                </a:uFill>
                <a:cs typeface="Calibri"/>
              </a:rPr>
              <a:t>care.</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However</a:t>
            </a:r>
            <a:r>
              <a:rPr lang="en-GB" spc="20" dirty="0">
                <a:solidFill>
                  <a:srgbClr val="2F5496"/>
                </a:solidFill>
                <a:uFill>
                  <a:solidFill>
                    <a:srgbClr val="2F5496"/>
                  </a:solidFill>
                </a:uFill>
                <a:cs typeface="Calibri"/>
              </a:rPr>
              <a:t>, some actions such as restrictive practices have the potential to be harmful, even if that harm is unintentional</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156202804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307571" y="395719"/>
            <a:ext cx="11703454" cy="5762475"/>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Assault and </a:t>
            </a:r>
            <a:r>
              <a:rPr lang="en-GB" b="1" u="sng" spc="20" dirty="0" smtClean="0">
                <a:solidFill>
                  <a:srgbClr val="2F5496"/>
                </a:solidFill>
                <a:uFill>
                  <a:solidFill>
                    <a:srgbClr val="2F5496"/>
                  </a:solidFill>
                </a:uFill>
                <a:cs typeface="Calibri"/>
              </a:rPr>
              <a:t>trauma</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Unnecessary or inappropriate use of force may constitute an assault. It may also infringe the rights of a child or young person under the Human Rights Act and Mental Health Units (Use of Force) Act 2018.</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There may well be a further impact to the young person in the form of trauma that affects their emotional wellbeing and relationships.</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As a healthcare support worker, you may need to assist in restrictive practice but you would never be expected to instigate or lead on this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Iatrogenic harm</a:t>
            </a:r>
          </a:p>
          <a:p>
            <a:pPr marL="12700">
              <a:lnSpc>
                <a:spcPct val="100000"/>
              </a:lnSpc>
              <a:spcBef>
                <a:spcPts val="135"/>
              </a:spcBef>
            </a:pPr>
            <a:r>
              <a:rPr lang="en-GB" spc="20" dirty="0">
                <a:solidFill>
                  <a:srgbClr val="2F5496"/>
                </a:solidFill>
                <a:uFill>
                  <a:solidFill>
                    <a:srgbClr val="2F5496"/>
                  </a:solidFill>
                </a:uFill>
                <a:cs typeface="Calibri"/>
              </a:rPr>
              <a:t>Iatrogenic harm is harm that is caused without intention through the course of treatment.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This is discussed in more detail in the session, Unit 1: The world of children and young people</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Trauma upon trauma</a:t>
            </a:r>
          </a:p>
          <a:p>
            <a:pPr marL="12700">
              <a:lnSpc>
                <a:spcPct val="100000"/>
              </a:lnSpc>
              <a:spcBef>
                <a:spcPts val="135"/>
              </a:spcBef>
            </a:pPr>
            <a:r>
              <a:rPr lang="en-GB" spc="20" dirty="0">
                <a:solidFill>
                  <a:srgbClr val="2F5496"/>
                </a:solidFill>
                <a:uFill>
                  <a:solidFill>
                    <a:srgbClr val="2F5496"/>
                  </a:solidFill>
                </a:uFill>
                <a:cs typeface="Calibri"/>
              </a:rPr>
              <a:t>Restrictive interventions can cause or add to trauma that people have already experienced in their lives.</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It is important to recognise this and for services to have systems in place to reduce opportunities of this occurring.</a:t>
            </a:r>
          </a:p>
        </p:txBody>
      </p:sp>
    </p:spTree>
    <p:extLst>
      <p:ext uri="{BB962C8B-B14F-4D97-AF65-F5344CB8AC3E}">
        <p14:creationId xmlns:p14="http://schemas.microsoft.com/office/powerpoint/2010/main" val="233680221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307571" y="421119"/>
            <a:ext cx="11703454" cy="6013826"/>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Types of </a:t>
            </a:r>
            <a:r>
              <a:rPr lang="en-GB" b="1" u="sng" spc="20" dirty="0" smtClean="0">
                <a:solidFill>
                  <a:srgbClr val="2F5496"/>
                </a:solidFill>
                <a:uFill>
                  <a:solidFill>
                    <a:srgbClr val="2F5496"/>
                  </a:solidFill>
                </a:uFill>
                <a:cs typeface="Calibri"/>
              </a:rPr>
              <a:t>restriction</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There are 6 main types of restriction that you need to be aware of</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Therapeutic </a:t>
            </a:r>
            <a:r>
              <a:rPr lang="en-GB" b="1" spc="20" dirty="0">
                <a:solidFill>
                  <a:srgbClr val="2F5496"/>
                </a:solidFill>
                <a:uFill>
                  <a:solidFill>
                    <a:srgbClr val="2F5496"/>
                  </a:solidFill>
                </a:uFill>
                <a:cs typeface="Calibri"/>
              </a:rPr>
              <a:t>Observations </a:t>
            </a:r>
            <a:r>
              <a:rPr lang="en-GB" spc="20" dirty="0">
                <a:solidFill>
                  <a:srgbClr val="2F5496"/>
                </a:solidFill>
                <a:uFill>
                  <a:solidFill>
                    <a:srgbClr val="2F5496"/>
                  </a:solidFill>
                </a:uFill>
                <a:cs typeface="Calibri"/>
              </a:rPr>
              <a:t>- There are different levels of observations, which range from general observations that are about knowing everyone’s whereabouts, to enhanced observations that involve being near a young person and watching them, or ensuring their </a:t>
            </a:r>
            <a:r>
              <a:rPr lang="en-GB" spc="20" dirty="0" smtClean="0">
                <a:solidFill>
                  <a:srgbClr val="2F5496"/>
                </a:solidFill>
                <a:uFill>
                  <a:solidFill>
                    <a:srgbClr val="2F5496"/>
                  </a:solidFill>
                </a:uFill>
                <a:cs typeface="Calibri"/>
              </a:rPr>
              <a:t>safety. Cameras </a:t>
            </a:r>
            <a:r>
              <a:rPr lang="en-GB" spc="20" dirty="0">
                <a:solidFill>
                  <a:srgbClr val="2F5496"/>
                </a:solidFill>
                <a:uFill>
                  <a:solidFill>
                    <a:srgbClr val="2F5496"/>
                  </a:solidFill>
                </a:uFill>
                <a:cs typeface="Calibri"/>
              </a:rPr>
              <a:t>may be used in some areas and the young person should be informed if this is happening.</a:t>
            </a:r>
            <a:endParaRPr lang="en-GB" spc="20" dirty="0" smtClean="0">
              <a:solidFill>
                <a:srgbClr val="2F5496"/>
              </a:solidFill>
              <a:uFill>
                <a:solidFill>
                  <a:srgbClr val="2F5496"/>
                </a:solidFill>
              </a:uFill>
              <a:cs typeface="Calibri"/>
            </a:endParaRP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Physical</a:t>
            </a:r>
            <a:r>
              <a:rPr lang="en-GB" spc="20" dirty="0">
                <a:solidFill>
                  <a:srgbClr val="2F5496"/>
                </a:solidFill>
                <a:uFill>
                  <a:solidFill>
                    <a:srgbClr val="2F5496"/>
                  </a:solidFill>
                </a:uFill>
                <a:cs typeface="Calibri"/>
              </a:rPr>
              <a:t> - Use of direct physical contact for the purpose of preventing or subduing movement of a person's body or part of their body to prevent harm to themselves or </a:t>
            </a:r>
            <a:r>
              <a:rPr lang="en-GB" spc="20" dirty="0" smtClean="0">
                <a:solidFill>
                  <a:srgbClr val="2F5496"/>
                </a:solidFill>
                <a:uFill>
                  <a:solidFill>
                    <a:srgbClr val="2F5496"/>
                  </a:solidFill>
                </a:uFill>
                <a:cs typeface="Calibri"/>
              </a:rPr>
              <a:t>others. Staff </a:t>
            </a:r>
            <a:r>
              <a:rPr lang="en-GB" spc="20" dirty="0">
                <a:solidFill>
                  <a:srgbClr val="2F5496"/>
                </a:solidFill>
                <a:uFill>
                  <a:solidFill>
                    <a:srgbClr val="2F5496"/>
                  </a:solidFill>
                </a:uFill>
                <a:cs typeface="Calibri"/>
              </a:rPr>
              <a:t>involved in physical restraint must have been trained by a certified or accredited training </a:t>
            </a:r>
            <a:r>
              <a:rPr lang="en-GB" spc="20" dirty="0" smtClean="0">
                <a:solidFill>
                  <a:srgbClr val="2F5496"/>
                </a:solidFill>
                <a:uFill>
                  <a:solidFill>
                    <a:srgbClr val="2F5496"/>
                  </a:solidFill>
                </a:uFill>
                <a:cs typeface="Calibri"/>
              </a:rPr>
              <a:t>provider.</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Environmental</a:t>
            </a:r>
            <a:r>
              <a:rPr lang="en-GB" spc="20" dirty="0" smtClean="0">
                <a:solidFill>
                  <a:srgbClr val="2F5496"/>
                </a:solidFill>
                <a:uFill>
                  <a:solidFill>
                    <a:srgbClr val="2F5496"/>
                  </a:solidFill>
                </a:uFill>
                <a:cs typeface="Calibri"/>
              </a:rPr>
              <a:t> - Doors may need to be locked, including:</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doors </a:t>
            </a:r>
            <a:r>
              <a:rPr lang="en-GB" spc="20" dirty="0">
                <a:solidFill>
                  <a:srgbClr val="2F5496"/>
                </a:solidFill>
                <a:uFill>
                  <a:solidFill>
                    <a:srgbClr val="2F5496"/>
                  </a:solidFill>
                </a:uFill>
                <a:cs typeface="Calibri"/>
              </a:rPr>
              <a:t>leading to outside or part of the unit area</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cupboards if a high-risk object needs to be locked away for safety</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Environmental restriction is also when a young person is placed in seclusion or isolation from the rest of the patient group</a:t>
            </a:r>
            <a:r>
              <a:rPr lang="en-GB" spc="20" dirty="0" smtClean="0">
                <a:solidFill>
                  <a:srgbClr val="2F5496"/>
                </a:solidFill>
                <a:uFill>
                  <a:solidFill>
                    <a:srgbClr val="2F5496"/>
                  </a:solidFill>
                </a:uFill>
                <a:cs typeface="Calibri"/>
              </a:rPr>
              <a:t>.</a:t>
            </a:r>
          </a:p>
          <a:p>
            <a:pPr marL="298450" indent="-285750">
              <a:lnSpc>
                <a:spcPct val="100000"/>
              </a:lnSpc>
              <a:spcBef>
                <a:spcPts val="135"/>
              </a:spcBef>
              <a:buFont typeface="Arial" panose="020B0604020202020204" pitchFamily="34" charset="0"/>
              <a:buChar char="•"/>
            </a:pPr>
            <a:endParaRPr lang="en-GB" spc="20" dirty="0" smtClean="0">
              <a:solidFill>
                <a:srgbClr val="2F5496"/>
              </a:solidFill>
              <a:uFill>
                <a:solidFill>
                  <a:srgbClr val="2F5496"/>
                </a:solidFill>
              </a:uFill>
              <a:cs typeface="Calibri"/>
            </a:endParaRP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390848198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307571" y="421119"/>
            <a:ext cx="11703454" cy="4326184"/>
          </a:xfrm>
          <a:prstGeom prst="rect">
            <a:avLst/>
          </a:prstGeom>
        </p:spPr>
        <p:txBody>
          <a:bodyPr vert="horz" wrap="square" lIns="0" tIns="17145" rIns="0" bIns="0" rtlCol="0">
            <a:spAutoFit/>
          </a:bodyPr>
          <a:lstStyle/>
          <a:p>
            <a:pPr marL="12700">
              <a:lnSpc>
                <a:spcPct val="100000"/>
              </a:lnSpc>
              <a:spcBef>
                <a:spcPts val="135"/>
              </a:spcBef>
            </a:pPr>
            <a:r>
              <a:rPr lang="en-GB" b="1" spc="20" dirty="0" smtClean="0">
                <a:solidFill>
                  <a:srgbClr val="2F5496"/>
                </a:solidFill>
                <a:uFill>
                  <a:solidFill>
                    <a:srgbClr val="2F5496"/>
                  </a:solidFill>
                </a:uFill>
                <a:cs typeface="Calibri"/>
              </a:rPr>
              <a:t>Chemical </a:t>
            </a:r>
            <a:r>
              <a:rPr lang="en-GB" spc="20" dirty="0" smtClean="0">
                <a:solidFill>
                  <a:srgbClr val="2F5496"/>
                </a:solidFill>
                <a:uFill>
                  <a:solidFill>
                    <a:srgbClr val="2F5496"/>
                  </a:solidFill>
                </a:uFill>
                <a:cs typeface="Calibri"/>
              </a:rPr>
              <a:t>- Medication </a:t>
            </a:r>
            <a:r>
              <a:rPr lang="en-GB" spc="20" dirty="0">
                <a:solidFill>
                  <a:srgbClr val="2F5496"/>
                </a:solidFill>
                <a:uFill>
                  <a:solidFill>
                    <a:srgbClr val="2F5496"/>
                  </a:solidFill>
                </a:uFill>
                <a:cs typeface="Calibri"/>
              </a:rPr>
              <a:t>that is used to help manage a young person's heightened emotional state and is not a regular prescribed medication or dosage.</a:t>
            </a:r>
          </a:p>
          <a:p>
            <a:pPr marL="12700">
              <a:lnSpc>
                <a:spcPct val="100000"/>
              </a:lnSpc>
              <a:spcBef>
                <a:spcPts val="135"/>
              </a:spcBef>
            </a:pPr>
            <a:r>
              <a:rPr lang="en-GB" spc="20" dirty="0" smtClean="0">
                <a:solidFill>
                  <a:srgbClr val="2F5496"/>
                </a:solidFill>
                <a:uFill>
                  <a:solidFill>
                    <a:srgbClr val="2F5496"/>
                  </a:solidFill>
                </a:uFill>
                <a:cs typeface="Calibri"/>
              </a:rPr>
              <a:t>This </a:t>
            </a:r>
            <a:r>
              <a:rPr lang="en-GB" spc="20" dirty="0">
                <a:solidFill>
                  <a:srgbClr val="2F5496"/>
                </a:solidFill>
                <a:uFill>
                  <a:solidFill>
                    <a:srgbClr val="2F5496"/>
                  </a:solidFill>
                </a:uFill>
                <a:cs typeface="Calibri"/>
              </a:rPr>
              <a:t>might include:</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pro </a:t>
            </a:r>
            <a:r>
              <a:rPr lang="en-GB" spc="20" dirty="0">
                <a:solidFill>
                  <a:srgbClr val="2F5496"/>
                </a:solidFill>
                <a:uFill>
                  <a:solidFill>
                    <a:srgbClr val="2F5496"/>
                  </a:solidFill>
                </a:uFill>
                <a:cs typeface="Calibri"/>
              </a:rPr>
              <a:t>re </a:t>
            </a:r>
            <a:r>
              <a:rPr lang="en-GB" spc="20" dirty="0" err="1">
                <a:solidFill>
                  <a:srgbClr val="2F5496"/>
                </a:solidFill>
                <a:uFill>
                  <a:solidFill>
                    <a:srgbClr val="2F5496"/>
                  </a:solidFill>
                </a:uFill>
                <a:cs typeface="Calibri"/>
              </a:rPr>
              <a:t>nata</a:t>
            </a:r>
            <a:r>
              <a:rPr lang="en-GB" spc="20" dirty="0">
                <a:solidFill>
                  <a:srgbClr val="2F5496"/>
                </a:solidFill>
                <a:uFill>
                  <a:solidFill>
                    <a:srgbClr val="2F5496"/>
                  </a:solidFill>
                </a:uFill>
                <a:cs typeface="Calibri"/>
              </a:rPr>
              <a:t> (PRN) which means that the administration of medication is not scheduled</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intramuscular injection (IM)</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Tranquiliser</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Mechanical</a:t>
            </a:r>
            <a:r>
              <a:rPr lang="en-GB" spc="20" dirty="0" smtClean="0">
                <a:solidFill>
                  <a:srgbClr val="2F5496"/>
                </a:solidFill>
                <a:uFill>
                  <a:solidFill>
                    <a:srgbClr val="2F5496"/>
                  </a:solidFill>
                </a:uFill>
                <a:cs typeface="Calibri"/>
              </a:rPr>
              <a:t> </a:t>
            </a:r>
            <a:r>
              <a:rPr lang="en-GB" spc="20" dirty="0">
                <a:solidFill>
                  <a:srgbClr val="2F5496"/>
                </a:solidFill>
                <a:uFill>
                  <a:solidFill>
                    <a:srgbClr val="2F5496"/>
                  </a:solidFill>
                </a:uFill>
                <a:cs typeface="Calibri"/>
              </a:rPr>
              <a:t>- This refers to staff using something to hold the person down such as a device or safety pod</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Blanket</a:t>
            </a:r>
            <a:r>
              <a:rPr lang="en-GB" spc="20" dirty="0">
                <a:solidFill>
                  <a:srgbClr val="2F5496"/>
                </a:solidFill>
                <a:uFill>
                  <a:solidFill>
                    <a:srgbClr val="2F5496"/>
                  </a:solidFill>
                </a:uFill>
                <a:cs typeface="Calibri"/>
              </a:rPr>
              <a:t> - Blanket rules relate to restrictions that everyone on the unit has to follow. For example, certain items being locked away for safety and set bedtimes.</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Some restrictions comply with national guidance and legislation while others are specific to a setting.</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Services have a duty to initiate a process for regularly reviewing any restrictions which are in place.</a:t>
            </a:r>
          </a:p>
        </p:txBody>
      </p:sp>
    </p:spTree>
    <p:extLst>
      <p:ext uri="{BB962C8B-B14F-4D97-AF65-F5344CB8AC3E}">
        <p14:creationId xmlns:p14="http://schemas.microsoft.com/office/powerpoint/2010/main" val="41382163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41662" y="111010"/>
            <a:ext cx="11877675" cy="6701193"/>
          </a:xfrm>
          <a:prstGeom prst="rect">
            <a:avLst/>
          </a:prstGeom>
        </p:spPr>
        <p:txBody>
          <a:bodyPr vert="horz" wrap="square" lIns="0" tIns="17145" rIns="0" bIns="0" rtlCol="0">
            <a:spAutoFit/>
          </a:bodyPr>
          <a:lstStyle/>
          <a:p>
            <a:pPr marL="12700">
              <a:lnSpc>
                <a:spcPct val="100000"/>
              </a:lnSpc>
              <a:spcBef>
                <a:spcPts val="135"/>
              </a:spcBef>
            </a:pPr>
            <a:r>
              <a:rPr lang="en-GB" sz="1600" b="1" u="sng" spc="20" dirty="0" err="1">
                <a:solidFill>
                  <a:srgbClr val="2F5496"/>
                </a:solidFill>
                <a:uFill>
                  <a:solidFill>
                    <a:srgbClr val="2F5496"/>
                  </a:solidFill>
                </a:uFill>
                <a:cs typeface="Calibri"/>
              </a:rPr>
              <a:t>Seni's</a:t>
            </a:r>
            <a:r>
              <a:rPr lang="en-GB" sz="1600" b="1" u="sng" spc="20" dirty="0">
                <a:solidFill>
                  <a:srgbClr val="2F5496"/>
                </a:solidFill>
                <a:uFill>
                  <a:solidFill>
                    <a:srgbClr val="2F5496"/>
                  </a:solidFill>
                </a:uFill>
                <a:cs typeface="Calibri"/>
              </a:rPr>
              <a:t> </a:t>
            </a:r>
            <a:r>
              <a:rPr lang="en-GB" sz="1600" b="1" u="sng" spc="20" dirty="0" smtClean="0">
                <a:solidFill>
                  <a:srgbClr val="2F5496"/>
                </a:solidFill>
                <a:uFill>
                  <a:solidFill>
                    <a:srgbClr val="2F5496"/>
                  </a:solidFill>
                </a:uFill>
                <a:cs typeface="Calibri"/>
              </a:rPr>
              <a:t>Law</a:t>
            </a:r>
          </a:p>
          <a:p>
            <a:pPr marL="12700">
              <a:lnSpc>
                <a:spcPct val="100000"/>
              </a:lnSpc>
              <a:spcBef>
                <a:spcPts val="135"/>
              </a:spcBef>
            </a:pPr>
            <a:endParaRPr lang="en-GB" sz="1600" b="1" u="sng" spc="20" dirty="0">
              <a:solidFill>
                <a:srgbClr val="2F5496"/>
              </a:solidFill>
              <a:uFill>
                <a:solidFill>
                  <a:srgbClr val="2F5496"/>
                </a:solidFill>
              </a:uFill>
              <a:cs typeface="Calibri"/>
            </a:endParaRPr>
          </a:p>
          <a:p>
            <a:pPr marL="12700">
              <a:lnSpc>
                <a:spcPct val="100000"/>
              </a:lnSpc>
              <a:spcBef>
                <a:spcPts val="135"/>
              </a:spcBef>
            </a:pPr>
            <a:r>
              <a:rPr lang="en-GB" sz="1600" spc="20" dirty="0">
                <a:solidFill>
                  <a:srgbClr val="2F5496"/>
                </a:solidFill>
                <a:uFill>
                  <a:solidFill>
                    <a:srgbClr val="2F5496"/>
                  </a:solidFill>
                </a:uFill>
                <a:cs typeface="Calibri"/>
              </a:rPr>
              <a:t>This component displays a conversation as a series of speech bubbles. Select the arrows to navigate between the speech bubbles.</a:t>
            </a:r>
          </a:p>
          <a:p>
            <a:pPr marL="12700">
              <a:lnSpc>
                <a:spcPct val="100000"/>
              </a:lnSpc>
              <a:spcBef>
                <a:spcPts val="135"/>
              </a:spcBef>
            </a:pPr>
            <a:r>
              <a:rPr lang="en-GB" sz="1600" spc="20" dirty="0">
                <a:solidFill>
                  <a:srgbClr val="2F5496"/>
                </a:solidFill>
                <a:uFill>
                  <a:solidFill>
                    <a:srgbClr val="2F5496"/>
                  </a:solidFill>
                </a:uFill>
                <a:cs typeface="Calibri"/>
              </a:rPr>
              <a:t>The use of force can have serious and sometimes fatal consequences, as was the case of Olaseni (</a:t>
            </a:r>
            <a:r>
              <a:rPr lang="en-GB" sz="1600" spc="20" dirty="0" err="1">
                <a:solidFill>
                  <a:srgbClr val="2F5496"/>
                </a:solidFill>
                <a:uFill>
                  <a:solidFill>
                    <a:srgbClr val="2F5496"/>
                  </a:solidFill>
                </a:uFill>
                <a:cs typeface="Calibri"/>
              </a:rPr>
              <a:t>Seni</a:t>
            </a:r>
            <a:r>
              <a:rPr lang="en-GB" sz="1600" spc="20" dirty="0">
                <a:solidFill>
                  <a:srgbClr val="2F5496"/>
                </a:solidFill>
                <a:uFill>
                  <a:solidFill>
                    <a:srgbClr val="2F5496"/>
                  </a:solidFill>
                </a:uFill>
                <a:cs typeface="Calibri"/>
              </a:rPr>
              <a:t>) Lewis, a young Black man who lost his life following the disproportionate and inappropriate use of force in a mental health unit</a:t>
            </a:r>
            <a:r>
              <a:rPr lang="en-GB" sz="1600" spc="20" dirty="0" smtClean="0">
                <a:solidFill>
                  <a:srgbClr val="2F5496"/>
                </a:solidFill>
                <a:uFill>
                  <a:solidFill>
                    <a:srgbClr val="2F5496"/>
                  </a:solidFill>
                </a:uFill>
                <a:cs typeface="Calibri"/>
              </a:rPr>
              <a:t>. </a:t>
            </a: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spc="20" dirty="0">
                <a:solidFill>
                  <a:srgbClr val="2F5496"/>
                </a:solidFill>
                <a:uFill>
                  <a:solidFill>
                    <a:srgbClr val="2F5496"/>
                  </a:solidFill>
                </a:uFill>
                <a:cs typeface="Calibri"/>
              </a:rPr>
              <a:t>The Mental Health Units (Use of Force) Act 2018, known as </a:t>
            </a:r>
            <a:r>
              <a:rPr lang="en-GB" sz="1600" spc="20" dirty="0" err="1">
                <a:solidFill>
                  <a:srgbClr val="2F5496"/>
                </a:solidFill>
                <a:uFill>
                  <a:solidFill>
                    <a:srgbClr val="2F5496"/>
                  </a:solidFill>
                </a:uFill>
                <a:cs typeface="Calibri"/>
              </a:rPr>
              <a:t>Seni's</a:t>
            </a:r>
            <a:r>
              <a:rPr lang="en-GB" sz="1600" spc="20" dirty="0">
                <a:solidFill>
                  <a:srgbClr val="2F5496"/>
                </a:solidFill>
                <a:uFill>
                  <a:solidFill>
                    <a:srgbClr val="2F5496"/>
                  </a:solidFill>
                </a:uFill>
                <a:cs typeface="Calibri"/>
              </a:rPr>
              <a:t> Law, aims to protect against all types of force, including:</a:t>
            </a:r>
          </a:p>
          <a:p>
            <a:pPr marL="298450" indent="-285750">
              <a:lnSpc>
                <a:spcPct val="100000"/>
              </a:lnSpc>
              <a:spcBef>
                <a:spcPts val="135"/>
              </a:spcBef>
              <a:buFont typeface="Arial" panose="020B0604020202020204" pitchFamily="34" charset="0"/>
              <a:buChar char="•"/>
            </a:pPr>
            <a:r>
              <a:rPr lang="en-GB" sz="1600" spc="20" dirty="0" smtClean="0">
                <a:solidFill>
                  <a:srgbClr val="2F5496"/>
                </a:solidFill>
                <a:uFill>
                  <a:solidFill>
                    <a:srgbClr val="2F5496"/>
                  </a:solidFill>
                </a:uFill>
                <a:cs typeface="Calibri"/>
              </a:rPr>
              <a:t>physical</a:t>
            </a:r>
            <a:endParaRPr lang="en-GB" sz="1600"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chemical</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mechanical</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isolation</a:t>
            </a:r>
          </a:p>
          <a:p>
            <a:pPr marL="12700">
              <a:lnSpc>
                <a:spcPct val="100000"/>
              </a:lnSpc>
              <a:spcBef>
                <a:spcPts val="135"/>
              </a:spcBef>
            </a:pPr>
            <a:r>
              <a:rPr lang="en-GB" sz="1600" spc="20" dirty="0">
                <a:solidFill>
                  <a:srgbClr val="2F5496"/>
                </a:solidFill>
                <a:uFill>
                  <a:solidFill>
                    <a:srgbClr val="2F5496"/>
                  </a:solidFill>
                </a:uFill>
                <a:cs typeface="Calibri"/>
              </a:rPr>
              <a:t>The Act requires that force is used as a last resort and only as long as </a:t>
            </a:r>
            <a:r>
              <a:rPr lang="en-GB" sz="1600" spc="20" dirty="0" smtClean="0">
                <a:solidFill>
                  <a:srgbClr val="2F5496"/>
                </a:solidFill>
                <a:uFill>
                  <a:solidFill>
                    <a:srgbClr val="2F5496"/>
                  </a:solidFill>
                </a:uFill>
                <a:cs typeface="Calibri"/>
              </a:rPr>
              <a:t>necessary. </a:t>
            </a: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b="1" spc="20" dirty="0" smtClean="0">
                <a:solidFill>
                  <a:srgbClr val="2F5496"/>
                </a:solidFill>
                <a:uFill>
                  <a:solidFill>
                    <a:srgbClr val="2F5496"/>
                  </a:solidFill>
                </a:uFill>
                <a:cs typeface="Calibri"/>
              </a:rPr>
              <a:t>Rights</a:t>
            </a: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spc="20" dirty="0">
                <a:solidFill>
                  <a:srgbClr val="2F5496"/>
                </a:solidFill>
                <a:uFill>
                  <a:solidFill>
                    <a:srgbClr val="2F5496"/>
                  </a:solidFill>
                </a:uFill>
                <a:cs typeface="Calibri"/>
              </a:rPr>
              <a:t>It also stipulates that information regarding rights in relation to use of force must be given to children and young people as soon as possible after admission</a:t>
            </a:r>
            <a:r>
              <a:rPr lang="en-GB" sz="1600" spc="20" dirty="0" smtClean="0">
                <a:solidFill>
                  <a:srgbClr val="2F5496"/>
                </a:solidFill>
                <a:uFill>
                  <a:solidFill>
                    <a:srgbClr val="2F5496"/>
                  </a:solidFill>
                </a:uFill>
                <a:cs typeface="Calibri"/>
              </a:rPr>
              <a:t>.</a:t>
            </a: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b="1" spc="20" dirty="0">
                <a:solidFill>
                  <a:srgbClr val="2F5496"/>
                </a:solidFill>
                <a:uFill>
                  <a:solidFill>
                    <a:srgbClr val="2F5496"/>
                  </a:solidFill>
                </a:uFill>
                <a:cs typeface="Calibri"/>
              </a:rPr>
              <a:t>Physical restraint policy</a:t>
            </a:r>
          </a:p>
          <a:p>
            <a:pPr marL="12700">
              <a:lnSpc>
                <a:spcPct val="100000"/>
              </a:lnSpc>
              <a:spcBef>
                <a:spcPts val="135"/>
              </a:spcBef>
            </a:pPr>
            <a:r>
              <a:rPr lang="en-GB" sz="1600" spc="20" dirty="0" smtClean="0">
                <a:solidFill>
                  <a:srgbClr val="2F5496"/>
                </a:solidFill>
                <a:uFill>
                  <a:solidFill>
                    <a:srgbClr val="2F5496"/>
                  </a:solidFill>
                </a:uFill>
                <a:cs typeface="Calibri"/>
              </a:rPr>
              <a:t>The </a:t>
            </a:r>
            <a:r>
              <a:rPr lang="en-GB" sz="1600" spc="20" dirty="0">
                <a:solidFill>
                  <a:srgbClr val="2F5496"/>
                </a:solidFill>
                <a:uFill>
                  <a:solidFill>
                    <a:srgbClr val="2F5496"/>
                  </a:solidFill>
                </a:uFill>
                <a:cs typeface="Calibri"/>
              </a:rPr>
              <a:t>Trust or organisation you work for must have a policy about the use of physical, mechanical and chemical restraint as well as </a:t>
            </a:r>
            <a:r>
              <a:rPr lang="en-GB" sz="1600" spc="20" dirty="0" smtClean="0">
                <a:solidFill>
                  <a:srgbClr val="2F5496"/>
                </a:solidFill>
                <a:uFill>
                  <a:solidFill>
                    <a:srgbClr val="2F5496"/>
                  </a:solidFill>
                </a:uFill>
                <a:cs typeface="Calibri"/>
              </a:rPr>
              <a:t>isolation. The </a:t>
            </a:r>
            <a:r>
              <a:rPr lang="en-GB" sz="1600" spc="20" dirty="0">
                <a:solidFill>
                  <a:srgbClr val="2F5496"/>
                </a:solidFill>
                <a:uFill>
                  <a:solidFill>
                    <a:srgbClr val="2F5496"/>
                  </a:solidFill>
                </a:uFill>
                <a:cs typeface="Calibri"/>
              </a:rPr>
              <a:t>policy must also outline the steps taken to reduce the use of force within the setting.  </a:t>
            </a:r>
            <a:endParaRPr lang="en-GB" sz="1600" spc="20" dirty="0" smtClean="0">
              <a:solidFill>
                <a:srgbClr val="2F5496"/>
              </a:solidFill>
              <a:uFill>
                <a:solidFill>
                  <a:srgbClr val="2F5496"/>
                </a:solidFill>
              </a:uFill>
              <a:cs typeface="Calibri"/>
            </a:endParaRP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b="1" spc="20" dirty="0">
                <a:solidFill>
                  <a:srgbClr val="2F5496"/>
                </a:solidFill>
                <a:uFill>
                  <a:solidFill>
                    <a:srgbClr val="2F5496"/>
                  </a:solidFill>
                </a:uFill>
                <a:cs typeface="Calibri"/>
              </a:rPr>
              <a:t>Records of </a:t>
            </a:r>
            <a:r>
              <a:rPr lang="en-GB" sz="1600" b="1" spc="20" dirty="0" smtClean="0">
                <a:solidFill>
                  <a:srgbClr val="2F5496"/>
                </a:solidFill>
                <a:uFill>
                  <a:solidFill>
                    <a:srgbClr val="2F5496"/>
                  </a:solidFill>
                </a:uFill>
                <a:cs typeface="Calibri"/>
              </a:rPr>
              <a:t>force</a:t>
            </a: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spc="20" dirty="0">
                <a:solidFill>
                  <a:srgbClr val="2F5496"/>
                </a:solidFill>
                <a:uFill>
                  <a:solidFill>
                    <a:srgbClr val="2F5496"/>
                  </a:solidFill>
                </a:uFill>
                <a:cs typeface="Calibri"/>
              </a:rPr>
              <a:t>The Act also outlines:</a:t>
            </a:r>
          </a:p>
          <a:p>
            <a:pPr marL="298450" indent="-285750">
              <a:lnSpc>
                <a:spcPct val="100000"/>
              </a:lnSpc>
              <a:spcBef>
                <a:spcPts val="135"/>
              </a:spcBef>
              <a:buFont typeface="Arial" panose="020B0604020202020204" pitchFamily="34" charset="0"/>
              <a:buChar char="•"/>
            </a:pPr>
            <a:r>
              <a:rPr lang="en-GB" sz="1600" spc="20" dirty="0" smtClean="0">
                <a:solidFill>
                  <a:srgbClr val="2F5496"/>
                </a:solidFill>
                <a:uFill>
                  <a:solidFill>
                    <a:srgbClr val="2F5496"/>
                  </a:solidFill>
                </a:uFill>
                <a:cs typeface="Calibri"/>
              </a:rPr>
              <a:t>requirements </a:t>
            </a:r>
            <a:r>
              <a:rPr lang="en-GB" sz="1600" spc="20" dirty="0">
                <a:solidFill>
                  <a:srgbClr val="2F5496"/>
                </a:solidFill>
                <a:uFill>
                  <a:solidFill>
                    <a:srgbClr val="2F5496"/>
                  </a:solidFill>
                </a:uFill>
                <a:cs typeface="Calibri"/>
              </a:rPr>
              <a:t>to keep a record of any use of force on a patient by staff who work in the mental health unit</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what information is to be documented</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the reporting requirement for Trusts and organisations on the use of force</a:t>
            </a:r>
          </a:p>
        </p:txBody>
      </p:sp>
    </p:spTree>
    <p:extLst>
      <p:ext uri="{BB962C8B-B14F-4D97-AF65-F5344CB8AC3E}">
        <p14:creationId xmlns:p14="http://schemas.microsoft.com/office/powerpoint/2010/main" val="1539094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307571" y="421119"/>
            <a:ext cx="11703454" cy="5408532"/>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Attachment </a:t>
            </a:r>
          </a:p>
          <a:p>
            <a:pPr marL="12700">
              <a:lnSpc>
                <a:spcPct val="100000"/>
              </a:lnSpc>
              <a:spcBef>
                <a:spcPts val="135"/>
              </a:spcBef>
            </a:pPr>
            <a:endParaRPr lang="en-GB"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All human beings have basic needs: food, water, shelter. However, we also need other human beings. In fact, relationships are crucial to our survival. Attachment is the process of relating to other people. It starts before a baby is born and continues through childhood and our entire lifespan</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Babies learn from early interactions about how to relate to themselves and others. It is like having a template to refer to. These interactions affect how a baby copes with difficulties and how they experience others too.</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Sometimes, the patterns and relationships can create problems. The template for future relationships is set by the bond between the baby and their parents and carers in the first few years of life. These early experiences shape the way we think about ourselves, others, and the world around us. The impact of early attachment experiences on our ability to regulate our emotions, is widely recognised</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In evolutionary terms it is very important for survival that children remain close to caregivers, particularly at moments of danger. Infants use their experiences with caregivers to develop clear, organised strategies for ensuring they can achieve closeness.</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Sometimes, the patterns and relationships children find themselves in can cause problems in later life.</a:t>
            </a:r>
          </a:p>
        </p:txBody>
      </p:sp>
    </p:spTree>
    <p:extLst>
      <p:ext uri="{BB962C8B-B14F-4D97-AF65-F5344CB8AC3E}">
        <p14:creationId xmlns:p14="http://schemas.microsoft.com/office/powerpoint/2010/main" val="31869028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41662" y="200025"/>
            <a:ext cx="11877675" cy="6278001"/>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Physical health and restrictive </a:t>
            </a:r>
            <a:r>
              <a:rPr lang="en-GB" b="1" u="sng" spc="20" dirty="0" smtClean="0">
                <a:solidFill>
                  <a:srgbClr val="2F5496"/>
                </a:solidFill>
                <a:uFill>
                  <a:solidFill>
                    <a:srgbClr val="2F5496"/>
                  </a:solidFill>
                </a:uFill>
                <a:cs typeface="Calibri"/>
              </a:rPr>
              <a:t>interventions</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It is crucially important to be aware of the physical health of children and young people during and after any type of restrictive intervention</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Time Conscious </a:t>
            </a:r>
            <a:r>
              <a:rPr lang="en-GB" spc="20" dirty="0">
                <a:solidFill>
                  <a:srgbClr val="2F5496"/>
                </a:solidFill>
                <a:uFill>
                  <a:solidFill>
                    <a:srgbClr val="2F5496"/>
                  </a:solidFill>
                </a:uFill>
                <a:cs typeface="Calibri"/>
              </a:rPr>
              <a:t>- Physical restraint must be used for the shortest time possible. De-escalation strategies must be continuously attempted</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Be risk aware </a:t>
            </a:r>
            <a:r>
              <a:rPr lang="en-GB" spc="20" dirty="0">
                <a:solidFill>
                  <a:srgbClr val="2F5496"/>
                </a:solidFill>
                <a:uFill>
                  <a:solidFill>
                    <a:srgbClr val="2F5496"/>
                  </a:solidFill>
                </a:uFill>
                <a:cs typeface="Calibri"/>
              </a:rPr>
              <a:t>- Monitoring physical health during and after restraint is essential due to risks such as obstructed airways. Registered nurses or medics will be responsible for this. However, they may delegate duties to healthcare support workers as appropriate and only within their individual sphere of competence. You may require additional training if these duties are to be expected of you. </a:t>
            </a:r>
            <a:r>
              <a:rPr lang="en-GB" spc="20" dirty="0" smtClean="0">
                <a:solidFill>
                  <a:srgbClr val="2F5496"/>
                </a:solidFill>
                <a:uFill>
                  <a:solidFill>
                    <a:srgbClr val="2F5496"/>
                  </a:solidFill>
                </a:uFill>
                <a:cs typeface="Calibri"/>
              </a:rPr>
              <a:t> Some </a:t>
            </a:r>
            <a:r>
              <a:rPr lang="en-GB" spc="20" dirty="0">
                <a:solidFill>
                  <a:srgbClr val="2F5496"/>
                </a:solidFill>
                <a:uFill>
                  <a:solidFill>
                    <a:srgbClr val="2F5496"/>
                  </a:solidFill>
                </a:uFill>
                <a:cs typeface="Calibri"/>
              </a:rPr>
              <a:t>children and young people may also have physical health difficulties such as diabetes, epilepsy, or respiratory illness, all of which can be impacted by restraint. It is therefore vital that you are aware of any health difficulties in the young people you work with</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During the </a:t>
            </a:r>
            <a:r>
              <a:rPr lang="en-GB" b="1" spc="20" dirty="0" smtClean="0">
                <a:solidFill>
                  <a:srgbClr val="2F5496"/>
                </a:solidFill>
                <a:uFill>
                  <a:solidFill>
                    <a:srgbClr val="2F5496"/>
                  </a:solidFill>
                </a:uFill>
                <a:cs typeface="Calibri"/>
              </a:rPr>
              <a:t>restraint </a:t>
            </a:r>
            <a:r>
              <a:rPr lang="en-GB" spc="20" dirty="0">
                <a:solidFill>
                  <a:srgbClr val="2F5496"/>
                </a:solidFill>
                <a:uFill>
                  <a:solidFill>
                    <a:srgbClr val="2F5496"/>
                  </a:solidFill>
                </a:uFill>
                <a:cs typeface="Calibri"/>
              </a:rPr>
              <a:t>- It is crucial to monitor a child or young person during a restraint, this includes checking vital signs such as</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pulse rate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respiratory rate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complexion, with special attention to pallor or discolouration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level of </a:t>
            </a:r>
            <a:r>
              <a:rPr lang="en-GB" spc="20" dirty="0" smtClean="0">
                <a:solidFill>
                  <a:srgbClr val="2F5496"/>
                </a:solidFill>
                <a:uFill>
                  <a:solidFill>
                    <a:srgbClr val="2F5496"/>
                  </a:solidFill>
                </a:uFill>
                <a:cs typeface="Calibri"/>
              </a:rPr>
              <a:t>consciousness</a:t>
            </a:r>
          </a:p>
          <a:p>
            <a:pPr marL="12700">
              <a:lnSpc>
                <a:spcPct val="100000"/>
              </a:lnSpc>
              <a:spcBef>
                <a:spcPts val="135"/>
              </a:spcBef>
            </a:pP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216230342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41662" y="200025"/>
            <a:ext cx="11877675" cy="4880182"/>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Physical health and restrictive </a:t>
            </a:r>
            <a:r>
              <a:rPr lang="en-GB" b="1" u="sng" spc="20" dirty="0" smtClean="0">
                <a:solidFill>
                  <a:srgbClr val="2F5496"/>
                </a:solidFill>
                <a:uFill>
                  <a:solidFill>
                    <a:srgbClr val="2F5496"/>
                  </a:solidFill>
                </a:uFill>
                <a:cs typeface="Calibri"/>
              </a:rPr>
              <a:t>interventions (cont.)</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After the restraint </a:t>
            </a:r>
            <a:r>
              <a:rPr lang="en-GB" spc="20" dirty="0" smtClean="0">
                <a:solidFill>
                  <a:srgbClr val="2F5496"/>
                </a:solidFill>
                <a:uFill>
                  <a:solidFill>
                    <a:srgbClr val="2F5496"/>
                  </a:solidFill>
                </a:uFill>
                <a:cs typeface="Calibri"/>
              </a:rPr>
              <a:t>- Monitoring </a:t>
            </a:r>
            <a:r>
              <a:rPr lang="en-GB" spc="20" dirty="0">
                <a:solidFill>
                  <a:srgbClr val="2F5496"/>
                </a:solidFill>
                <a:uFill>
                  <a:solidFill>
                    <a:srgbClr val="2F5496"/>
                  </a:solidFill>
                </a:uFill>
                <a:cs typeface="Calibri"/>
              </a:rPr>
              <a:t>must continue after a restraint. This includes continuing to check all the child or young person's vital signs as well as</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oxygen saturations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temperature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blood pressure </a:t>
            </a:r>
          </a:p>
          <a:p>
            <a:pPr marL="12700">
              <a:lnSpc>
                <a:spcPct val="100000"/>
              </a:lnSpc>
              <a:spcBef>
                <a:spcPts val="135"/>
              </a:spcBef>
            </a:pPr>
            <a:r>
              <a:rPr lang="en-GB" spc="20" dirty="0">
                <a:solidFill>
                  <a:srgbClr val="2F5496"/>
                </a:solidFill>
                <a:uFill>
                  <a:solidFill>
                    <a:srgbClr val="2F5496"/>
                  </a:solidFill>
                </a:uFill>
                <a:cs typeface="Calibri"/>
              </a:rPr>
              <a:t>Young people administered medication should have side-effects, vital signs, hydration level and consciousness monitored.</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Consideration can also be given to body mapping of any contusions or injuries that may have occurred with consent of the child or young </a:t>
            </a:r>
            <a:r>
              <a:rPr lang="en-GB" spc="20" dirty="0" smtClean="0">
                <a:solidFill>
                  <a:srgbClr val="2F5496"/>
                </a:solidFill>
                <a:uFill>
                  <a:solidFill>
                    <a:srgbClr val="2F5496"/>
                  </a:solidFill>
                </a:uFill>
                <a:cs typeface="Calibri"/>
              </a:rPr>
              <a:t>person.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As </a:t>
            </a:r>
            <a:r>
              <a:rPr lang="en-GB" spc="20" dirty="0">
                <a:solidFill>
                  <a:srgbClr val="2F5496"/>
                </a:solidFill>
                <a:uFill>
                  <a:solidFill>
                    <a:srgbClr val="2F5496"/>
                  </a:solidFill>
                </a:uFill>
                <a:cs typeface="Calibri"/>
              </a:rPr>
              <a:t>with during restraint monitoring, this will be the responsibility of registered nurses or medics however, some duties may be delegated</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Training</a:t>
            </a:r>
            <a:r>
              <a:rPr lang="en-GB" spc="20" dirty="0" smtClean="0">
                <a:solidFill>
                  <a:srgbClr val="2F5496"/>
                </a:solidFill>
                <a:uFill>
                  <a:solidFill>
                    <a:srgbClr val="2F5496"/>
                  </a:solidFill>
                </a:uFill>
                <a:cs typeface="Calibri"/>
              </a:rPr>
              <a:t> </a:t>
            </a:r>
            <a:r>
              <a:rPr lang="en-GB" spc="20" dirty="0">
                <a:solidFill>
                  <a:srgbClr val="2F5496"/>
                </a:solidFill>
                <a:uFill>
                  <a:solidFill>
                    <a:srgbClr val="2F5496"/>
                  </a:solidFill>
                </a:uFill>
                <a:cs typeface="Calibri"/>
              </a:rPr>
              <a:t>- Before you or any other staff member can safely use physical restraint interventions, additional training and competency assessments will take place. This will be delivered by accredited training providers.</a:t>
            </a:r>
          </a:p>
        </p:txBody>
      </p:sp>
    </p:spTree>
    <p:extLst>
      <p:ext uri="{BB962C8B-B14F-4D97-AF65-F5344CB8AC3E}">
        <p14:creationId xmlns:p14="http://schemas.microsoft.com/office/powerpoint/2010/main" val="7584886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58287" y="199505"/>
            <a:ext cx="11877675" cy="6316473"/>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Positive </a:t>
            </a:r>
            <a:r>
              <a:rPr lang="en-GB" b="1" u="sng" spc="20" dirty="0" smtClean="0">
                <a:solidFill>
                  <a:srgbClr val="2F5496"/>
                </a:solidFill>
                <a:uFill>
                  <a:solidFill>
                    <a:srgbClr val="2F5496"/>
                  </a:solidFill>
                </a:uFill>
                <a:cs typeface="Calibri"/>
              </a:rPr>
              <a:t>risk-taking</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This </a:t>
            </a:r>
            <a:r>
              <a:rPr lang="en-GB" spc="20" dirty="0">
                <a:solidFill>
                  <a:srgbClr val="2F5496"/>
                </a:solidFill>
                <a:uFill>
                  <a:solidFill>
                    <a:srgbClr val="2F5496"/>
                  </a:solidFill>
                </a:uFill>
                <a:cs typeface="Calibri"/>
              </a:rPr>
              <a:t>component is a </a:t>
            </a:r>
            <a:r>
              <a:rPr lang="en-GB" spc="20" dirty="0" err="1">
                <a:solidFill>
                  <a:srgbClr val="2F5496"/>
                </a:solidFill>
                <a:uFill>
                  <a:solidFill>
                    <a:srgbClr val="2F5496"/>
                  </a:solidFill>
                </a:uFill>
                <a:cs typeface="Calibri"/>
              </a:rPr>
              <a:t>flipcard</a:t>
            </a:r>
            <a:r>
              <a:rPr lang="en-GB" spc="20" dirty="0">
                <a:solidFill>
                  <a:srgbClr val="2F5496"/>
                </a:solidFill>
                <a:uFill>
                  <a:solidFill>
                    <a:srgbClr val="2F5496"/>
                  </a:solidFill>
                </a:uFill>
                <a:cs typeface="Calibri"/>
              </a:rPr>
              <a:t> comprised of </a:t>
            </a:r>
            <a:r>
              <a:rPr lang="en-GB" spc="20" dirty="0" err="1">
                <a:solidFill>
                  <a:srgbClr val="2F5496"/>
                </a:solidFill>
                <a:uFill>
                  <a:solidFill>
                    <a:srgbClr val="2F5496"/>
                  </a:solidFill>
                </a:uFill>
                <a:cs typeface="Calibri"/>
              </a:rPr>
              <a:t>flippable</a:t>
            </a:r>
            <a:r>
              <a:rPr lang="en-GB" spc="20" dirty="0">
                <a:solidFill>
                  <a:srgbClr val="2F5496"/>
                </a:solidFill>
                <a:uFill>
                  <a:solidFill>
                    <a:srgbClr val="2F5496"/>
                  </a:solidFill>
                </a:uFill>
                <a:cs typeface="Calibri"/>
              </a:rPr>
              <a:t> cards containing display image. Select the front face image to flip to the back face of these card to display associated text</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Positive risk-taking is an approach to managing risks which maximises the young person's choice and control over their lives but also helps maintain safety</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Coping skills</a:t>
            </a:r>
          </a:p>
          <a:p>
            <a:pPr marL="12700">
              <a:lnSpc>
                <a:spcPct val="100000"/>
              </a:lnSpc>
              <a:spcBef>
                <a:spcPts val="135"/>
              </a:spcBef>
            </a:pPr>
            <a:r>
              <a:rPr lang="en-GB" spc="20" dirty="0">
                <a:solidFill>
                  <a:srgbClr val="2F5496"/>
                </a:solidFill>
                <a:uFill>
                  <a:solidFill>
                    <a:srgbClr val="2F5496"/>
                  </a:solidFill>
                </a:uFill>
                <a:cs typeface="Calibri"/>
              </a:rPr>
              <a:t>Positive risk-taking provides an opportunity to see how children and young people can manage without restrictions and take valuable steps towards discharge.</a:t>
            </a:r>
          </a:p>
          <a:p>
            <a:pPr marL="12700">
              <a:lnSpc>
                <a:spcPct val="100000"/>
              </a:lnSpc>
              <a:spcBef>
                <a:spcPts val="135"/>
              </a:spcBef>
            </a:pPr>
            <a:r>
              <a:rPr lang="en-GB" spc="20" dirty="0" smtClean="0">
                <a:solidFill>
                  <a:srgbClr val="2F5496"/>
                </a:solidFill>
                <a:uFill>
                  <a:solidFill>
                    <a:srgbClr val="2F5496"/>
                  </a:solidFill>
                </a:uFill>
                <a:cs typeface="Calibri"/>
              </a:rPr>
              <a:t>Examples </a:t>
            </a:r>
            <a:r>
              <a:rPr lang="en-GB" spc="20" dirty="0">
                <a:solidFill>
                  <a:srgbClr val="2F5496"/>
                </a:solidFill>
                <a:uFill>
                  <a:solidFill>
                    <a:srgbClr val="2F5496"/>
                  </a:solidFill>
                </a:uFill>
                <a:cs typeface="Calibri"/>
              </a:rPr>
              <a:t>of positive risk-taking include:</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not </a:t>
            </a:r>
            <a:r>
              <a:rPr lang="en-GB" spc="20" dirty="0">
                <a:solidFill>
                  <a:srgbClr val="2F5496"/>
                </a:solidFill>
                <a:uFill>
                  <a:solidFill>
                    <a:srgbClr val="2F5496"/>
                  </a:solidFill>
                </a:uFill>
                <a:cs typeface="Calibri"/>
              </a:rPr>
              <a:t>restricting access to certain items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reducing levels of observation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unescorted local </a:t>
            </a:r>
            <a:r>
              <a:rPr lang="en-GB" spc="20" dirty="0" smtClean="0">
                <a:solidFill>
                  <a:srgbClr val="2F5496"/>
                </a:solidFill>
                <a:uFill>
                  <a:solidFill>
                    <a:srgbClr val="2F5496"/>
                  </a:solidFill>
                </a:uFill>
                <a:cs typeface="Calibri"/>
              </a:rPr>
              <a:t>leave</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Collaboration</a:t>
            </a:r>
          </a:p>
          <a:p>
            <a:pPr marL="12700">
              <a:lnSpc>
                <a:spcPct val="100000"/>
              </a:lnSpc>
              <a:spcBef>
                <a:spcPts val="135"/>
              </a:spcBef>
            </a:pPr>
            <a:r>
              <a:rPr lang="en-GB" spc="20" dirty="0">
                <a:solidFill>
                  <a:srgbClr val="2F5496"/>
                </a:solidFill>
                <a:uFill>
                  <a:solidFill>
                    <a:srgbClr val="2F5496"/>
                  </a:solidFill>
                </a:uFill>
                <a:cs typeface="Calibri"/>
              </a:rPr>
              <a:t>As with other areas of care, careful planning is required. This should be done in a collaborative way, giving everyone a chance to share their views including the children and young people, parents and carers and staff.</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agreed plan must balance the risks and benefits and incorporate different strategies for coping that the child or young person finds helpful.</a:t>
            </a:r>
            <a:endParaRPr lang="en-GB" spc="20" dirty="0" smtClean="0">
              <a:solidFill>
                <a:srgbClr val="2F5496"/>
              </a:solidFill>
              <a:uFill>
                <a:solidFill>
                  <a:srgbClr val="2F5496"/>
                </a:solidFill>
              </a:uFill>
              <a:cs typeface="Calibri"/>
            </a:endParaRPr>
          </a:p>
        </p:txBody>
      </p:sp>
    </p:spTree>
    <p:extLst>
      <p:ext uri="{BB962C8B-B14F-4D97-AF65-F5344CB8AC3E}">
        <p14:creationId xmlns:p14="http://schemas.microsoft.com/office/powerpoint/2010/main" val="19449052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58287" y="199505"/>
            <a:ext cx="11877675" cy="6593472"/>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Therapeutic </a:t>
            </a:r>
            <a:r>
              <a:rPr lang="en-GB" b="1" u="sng" spc="20" dirty="0" smtClean="0">
                <a:solidFill>
                  <a:srgbClr val="2F5496"/>
                </a:solidFill>
                <a:uFill>
                  <a:solidFill>
                    <a:srgbClr val="2F5496"/>
                  </a:solidFill>
                </a:uFill>
                <a:cs typeface="Calibri"/>
              </a:rPr>
              <a:t>observations</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Therapeutic </a:t>
            </a:r>
            <a:r>
              <a:rPr lang="en-GB" spc="20" dirty="0">
                <a:solidFill>
                  <a:srgbClr val="2F5496"/>
                </a:solidFill>
                <a:uFill>
                  <a:solidFill>
                    <a:srgbClr val="2F5496"/>
                  </a:solidFill>
                </a:uFill>
                <a:cs typeface="Calibri"/>
              </a:rPr>
              <a:t>observations are a part of clinical practice within inpatient settings. The purpose is to promote positive relationship building and ensure the safety of children and young people during their stay.​</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​Continuous observations may sometimes be necessary to manage risk and be assessed on an individual needs led basis.</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However, this level of observation can be experienced as being intrusive and on occasion lead to distress for the young person. The staff team must balance the need to manage risk safely with the potential impact on a young person's right to privacy, dignity and emotional wellbeing.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It is also extremely important to remember that sharing risks with colleagues takes precedence over confidentiality and you should advise the young person of this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Levels of observation</a:t>
            </a:r>
          </a:p>
          <a:p>
            <a:pPr marL="12700">
              <a:lnSpc>
                <a:spcPct val="100000"/>
              </a:lnSpc>
              <a:spcBef>
                <a:spcPts val="135"/>
              </a:spcBef>
            </a:pPr>
            <a:r>
              <a:rPr lang="en-GB" spc="20" dirty="0">
                <a:solidFill>
                  <a:srgbClr val="2F5496"/>
                </a:solidFill>
                <a:uFill>
                  <a:solidFill>
                    <a:srgbClr val="2F5496"/>
                  </a:solidFill>
                </a:uFill>
                <a:cs typeface="Calibri"/>
              </a:rPr>
              <a:t>Examples of levels of observation are outlined in NICE Guidance NG10 (Violence and aggression: short-term management in mental health, health and community settings). However, your Trust policy and protocol may differ so please refer to these</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Low level intermittent observation</a:t>
            </a:r>
          </a:p>
          <a:p>
            <a:pPr marL="12700">
              <a:lnSpc>
                <a:spcPct val="100000"/>
              </a:lnSpc>
              <a:spcBef>
                <a:spcPts val="135"/>
              </a:spcBef>
            </a:pPr>
            <a:r>
              <a:rPr lang="en-GB" spc="20" dirty="0">
                <a:solidFill>
                  <a:srgbClr val="2F5496"/>
                </a:solidFill>
                <a:uFill>
                  <a:solidFill>
                    <a:srgbClr val="2F5496"/>
                  </a:solidFill>
                </a:uFill>
                <a:cs typeface="Calibri"/>
              </a:rPr>
              <a:t>This is sometimes also referred to as general observation.</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frequency of observation is on average once every 30 to 60 minutes. However, this can vary so you should check with your supervisor if you are unsure. </a:t>
            </a:r>
            <a:endParaRPr lang="en-GB" spc="20" dirty="0" smtClean="0">
              <a:solidFill>
                <a:srgbClr val="2F5496"/>
              </a:solidFill>
              <a:uFill>
                <a:solidFill>
                  <a:srgbClr val="2F5496"/>
                </a:solidFill>
              </a:uFill>
              <a:cs typeface="Calibri"/>
            </a:endParaRPr>
          </a:p>
        </p:txBody>
      </p:sp>
    </p:spTree>
    <p:extLst>
      <p:ext uri="{BB962C8B-B14F-4D97-AF65-F5344CB8AC3E}">
        <p14:creationId xmlns:p14="http://schemas.microsoft.com/office/powerpoint/2010/main" val="222357821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73701" y="310515"/>
            <a:ext cx="11877675" cy="6354945"/>
          </a:xfrm>
          <a:prstGeom prst="rect">
            <a:avLst/>
          </a:prstGeom>
        </p:spPr>
        <p:txBody>
          <a:bodyPr vert="horz" wrap="square" lIns="0" tIns="17145" rIns="0" bIns="0" rtlCol="0">
            <a:spAutoFit/>
          </a:bodyPr>
          <a:lstStyle/>
          <a:p>
            <a:pPr marL="12700">
              <a:lnSpc>
                <a:spcPct val="100000"/>
              </a:lnSpc>
              <a:spcBef>
                <a:spcPts val="135"/>
              </a:spcBef>
            </a:pPr>
            <a:r>
              <a:rPr lang="en-GB" b="1" spc="20" dirty="0">
                <a:solidFill>
                  <a:srgbClr val="2F5496"/>
                </a:solidFill>
                <a:uFill>
                  <a:solidFill>
                    <a:srgbClr val="2F5496"/>
                  </a:solidFill>
                </a:uFill>
                <a:cs typeface="Calibri"/>
              </a:rPr>
              <a:t>High level intermittent observation</a:t>
            </a:r>
          </a:p>
          <a:p>
            <a:pPr marL="12700">
              <a:lnSpc>
                <a:spcPct val="100000"/>
              </a:lnSpc>
              <a:spcBef>
                <a:spcPts val="135"/>
              </a:spcBef>
            </a:pPr>
            <a:r>
              <a:rPr lang="en-GB" spc="20" dirty="0">
                <a:solidFill>
                  <a:srgbClr val="2F5496"/>
                </a:solidFill>
                <a:uFill>
                  <a:solidFill>
                    <a:srgbClr val="2F5496"/>
                  </a:solidFill>
                </a:uFill>
                <a:cs typeface="Calibri"/>
              </a:rPr>
              <a:t>This is appropriate if there is a concern of risk to self or others.</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However, if the young person does not represent an immediate risk, the frequency of observation is on average once every 15 to 30 minutes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Continuous observation</a:t>
            </a:r>
          </a:p>
          <a:p>
            <a:pPr marL="12700">
              <a:lnSpc>
                <a:spcPct val="100000"/>
              </a:lnSpc>
              <a:spcBef>
                <a:spcPts val="135"/>
              </a:spcBef>
            </a:pPr>
            <a:r>
              <a:rPr lang="en-GB" spc="20" dirty="0">
                <a:solidFill>
                  <a:srgbClr val="2F5496"/>
                </a:solidFill>
                <a:uFill>
                  <a:solidFill>
                    <a:srgbClr val="2F5496"/>
                  </a:solidFill>
                </a:uFill>
                <a:cs typeface="Calibri"/>
              </a:rPr>
              <a:t>This is appropriate when there are concerns regarding immediate risk to self or others.</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young person needs to be within eyesight or at arm's length of a designated staff member, with immediate access to other members of staff if needed</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Multi-professional continuous observation</a:t>
            </a:r>
          </a:p>
          <a:p>
            <a:pPr marL="12700">
              <a:lnSpc>
                <a:spcPct val="100000"/>
              </a:lnSpc>
              <a:spcBef>
                <a:spcPts val="135"/>
              </a:spcBef>
            </a:pPr>
            <a:r>
              <a:rPr lang="en-GB" spc="20" dirty="0">
                <a:solidFill>
                  <a:srgbClr val="2F5496"/>
                </a:solidFill>
                <a:uFill>
                  <a:solidFill>
                    <a:srgbClr val="2F5496"/>
                  </a:solidFill>
                </a:uFill>
                <a:cs typeface="Calibri"/>
              </a:rPr>
              <a:t>This type of observation is used when there is felt to be the highest risk of harm to self or </a:t>
            </a:r>
            <a:r>
              <a:rPr lang="en-GB" spc="20" dirty="0" smtClean="0">
                <a:solidFill>
                  <a:srgbClr val="2F5496"/>
                </a:solidFill>
                <a:uFill>
                  <a:solidFill>
                    <a:srgbClr val="2F5496"/>
                  </a:solidFill>
                </a:uFill>
                <a:cs typeface="Calibri"/>
              </a:rPr>
              <a:t>others. The </a:t>
            </a:r>
            <a:r>
              <a:rPr lang="en-GB" spc="20" dirty="0">
                <a:solidFill>
                  <a:srgbClr val="2F5496"/>
                </a:solidFill>
                <a:uFill>
                  <a:solidFill>
                    <a:srgbClr val="2F5496"/>
                  </a:solidFill>
                </a:uFill>
                <a:cs typeface="Calibri"/>
              </a:rPr>
              <a:t>young person needs to be kept within eyesight of 2 or 3 staff members and at arm's length of at least 1 staff member</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It is really important that you keep the young person informed about the type of observation they will be under.</a:t>
            </a:r>
          </a:p>
          <a:p>
            <a:pPr marL="12700">
              <a:lnSpc>
                <a:spcPct val="100000"/>
              </a:lnSpc>
              <a:spcBef>
                <a:spcPts val="135"/>
              </a:spcBef>
            </a:pPr>
            <a:r>
              <a:rPr lang="en-GB" spc="20" dirty="0" smtClean="0">
                <a:solidFill>
                  <a:srgbClr val="2F5496"/>
                </a:solidFill>
                <a:uFill>
                  <a:solidFill>
                    <a:srgbClr val="2F5496"/>
                  </a:solidFill>
                </a:uFill>
                <a:cs typeface="Calibri"/>
              </a:rPr>
              <a:t>This </a:t>
            </a:r>
            <a:r>
              <a:rPr lang="en-GB" spc="20" dirty="0">
                <a:solidFill>
                  <a:srgbClr val="2F5496"/>
                </a:solidFill>
                <a:uFill>
                  <a:solidFill>
                    <a:srgbClr val="2F5496"/>
                  </a:solidFill>
                </a:uFill>
                <a:cs typeface="Calibri"/>
              </a:rPr>
              <a:t>includes explaining: </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why </a:t>
            </a:r>
            <a:r>
              <a:rPr lang="en-GB" spc="20" dirty="0">
                <a:solidFill>
                  <a:srgbClr val="2F5496"/>
                </a:solidFill>
                <a:uFill>
                  <a:solidFill>
                    <a:srgbClr val="2F5496"/>
                  </a:solidFill>
                </a:uFill>
                <a:cs typeface="Calibri"/>
              </a:rPr>
              <a:t>they are under observation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 aims and potential length of observation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what needs to happen for observation levels to change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This information should also be shared with parents and carers.</a:t>
            </a:r>
          </a:p>
        </p:txBody>
      </p:sp>
    </p:spTree>
    <p:extLst>
      <p:ext uri="{BB962C8B-B14F-4D97-AF65-F5344CB8AC3E}">
        <p14:creationId xmlns:p14="http://schemas.microsoft.com/office/powerpoint/2010/main" val="407904653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83226" y="353"/>
            <a:ext cx="11877675" cy="7180812"/>
          </a:xfrm>
          <a:prstGeom prst="rect">
            <a:avLst/>
          </a:prstGeom>
        </p:spPr>
        <p:txBody>
          <a:bodyPr vert="horz" wrap="square" lIns="0" tIns="17145" rIns="0" bIns="0" rtlCol="0">
            <a:spAutoFit/>
          </a:bodyPr>
          <a:lstStyle/>
          <a:p>
            <a:pPr marL="12700">
              <a:lnSpc>
                <a:spcPct val="100000"/>
              </a:lnSpc>
              <a:spcBef>
                <a:spcPts val="135"/>
              </a:spcBef>
            </a:pPr>
            <a:r>
              <a:rPr lang="en-GB" sz="1600" b="1" u="sng" spc="20" dirty="0">
                <a:solidFill>
                  <a:srgbClr val="2F5496"/>
                </a:solidFill>
                <a:uFill>
                  <a:solidFill>
                    <a:srgbClr val="2F5496"/>
                  </a:solidFill>
                </a:uFill>
                <a:cs typeface="Calibri"/>
              </a:rPr>
              <a:t>Therapeutic observation </a:t>
            </a:r>
            <a:r>
              <a:rPr lang="en-GB" sz="1600" b="1" u="sng" spc="20" dirty="0" smtClean="0">
                <a:solidFill>
                  <a:srgbClr val="2F5496"/>
                </a:solidFill>
                <a:uFill>
                  <a:solidFill>
                    <a:srgbClr val="2F5496"/>
                  </a:solidFill>
                </a:uFill>
                <a:cs typeface="Calibri"/>
              </a:rPr>
              <a:t>records</a:t>
            </a:r>
          </a:p>
          <a:p>
            <a:pPr marL="12700">
              <a:lnSpc>
                <a:spcPct val="100000"/>
              </a:lnSpc>
              <a:spcBef>
                <a:spcPts val="135"/>
              </a:spcBef>
            </a:pPr>
            <a:endParaRPr lang="en-GB" sz="1600" b="1" u="sng" spc="20" dirty="0">
              <a:solidFill>
                <a:srgbClr val="2F5496"/>
              </a:solidFill>
              <a:uFill>
                <a:solidFill>
                  <a:srgbClr val="2F5496"/>
                </a:solidFill>
              </a:uFill>
              <a:cs typeface="Calibri"/>
            </a:endParaRPr>
          </a:p>
          <a:p>
            <a:pPr marL="12700">
              <a:lnSpc>
                <a:spcPct val="100000"/>
              </a:lnSpc>
              <a:spcBef>
                <a:spcPts val="135"/>
              </a:spcBef>
            </a:pPr>
            <a:r>
              <a:rPr lang="en-GB" sz="1600" spc="20" dirty="0">
                <a:solidFill>
                  <a:srgbClr val="2F5496"/>
                </a:solidFill>
                <a:uFill>
                  <a:solidFill>
                    <a:srgbClr val="2F5496"/>
                  </a:solidFill>
                </a:uFill>
                <a:cs typeface="Calibri"/>
              </a:rPr>
              <a:t>This component displays a conversation as a series of speech bubbles. Select the arrows to navigate between the speech bubbles.</a:t>
            </a:r>
          </a:p>
          <a:p>
            <a:pPr marL="12700">
              <a:lnSpc>
                <a:spcPct val="100000"/>
              </a:lnSpc>
              <a:spcBef>
                <a:spcPts val="135"/>
              </a:spcBef>
            </a:pPr>
            <a:r>
              <a:rPr lang="en-GB" sz="1600" spc="20" dirty="0">
                <a:solidFill>
                  <a:srgbClr val="2F5496"/>
                </a:solidFill>
                <a:uFill>
                  <a:solidFill>
                    <a:srgbClr val="2F5496"/>
                  </a:solidFill>
                </a:uFill>
                <a:cs typeface="Calibri"/>
              </a:rPr>
              <a:t>Decisions about observation levels must be documented in care records and the reasons why clearly specified as well as when this was communicated to the young person and their parents or carers</a:t>
            </a:r>
            <a:r>
              <a:rPr lang="en-GB" sz="1600" spc="20" dirty="0" smtClean="0">
                <a:solidFill>
                  <a:srgbClr val="2F5496"/>
                </a:solidFill>
                <a:uFill>
                  <a:solidFill>
                    <a:srgbClr val="2F5496"/>
                  </a:solidFill>
                </a:uFill>
                <a:cs typeface="Calibri"/>
              </a:rPr>
              <a:t>.</a:t>
            </a: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b="1" spc="20" dirty="0">
                <a:solidFill>
                  <a:srgbClr val="2F5496"/>
                </a:solidFill>
                <a:uFill>
                  <a:solidFill>
                    <a:srgbClr val="2F5496"/>
                  </a:solidFill>
                </a:uFill>
                <a:cs typeface="Calibri"/>
              </a:rPr>
              <a:t>Providing a summary</a:t>
            </a:r>
          </a:p>
          <a:p>
            <a:pPr marL="12700">
              <a:lnSpc>
                <a:spcPct val="100000"/>
              </a:lnSpc>
              <a:spcBef>
                <a:spcPts val="135"/>
              </a:spcBef>
            </a:pPr>
            <a:r>
              <a:rPr lang="en-GB" sz="1600" spc="20" dirty="0" smtClean="0">
                <a:solidFill>
                  <a:srgbClr val="2F5496"/>
                </a:solidFill>
                <a:uFill>
                  <a:solidFill>
                    <a:srgbClr val="2F5496"/>
                  </a:solidFill>
                </a:uFill>
                <a:cs typeface="Calibri"/>
              </a:rPr>
              <a:t>Staff </a:t>
            </a:r>
            <a:r>
              <a:rPr lang="en-GB" sz="1600" spc="20" dirty="0">
                <a:solidFill>
                  <a:srgbClr val="2F5496"/>
                </a:solidFill>
                <a:uFill>
                  <a:solidFill>
                    <a:srgbClr val="2F5496"/>
                  </a:solidFill>
                </a:uFill>
                <a:cs typeface="Calibri"/>
              </a:rPr>
              <a:t>undertaking therapeutic observation may be required to provide a summary of the young person's presentation, risk and any significant events.</a:t>
            </a: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spc="20" dirty="0">
                <a:solidFill>
                  <a:srgbClr val="2F5496"/>
                </a:solidFill>
                <a:uFill>
                  <a:solidFill>
                    <a:srgbClr val="2F5496"/>
                  </a:solidFill>
                </a:uFill>
                <a:cs typeface="Calibri"/>
              </a:rPr>
              <a:t>This information should be captured on an observations record depending on your organisation's policy</a:t>
            </a:r>
            <a:r>
              <a:rPr lang="en-GB" sz="1600" spc="20" dirty="0" smtClean="0">
                <a:solidFill>
                  <a:srgbClr val="2F5496"/>
                </a:solidFill>
                <a:uFill>
                  <a:solidFill>
                    <a:srgbClr val="2F5496"/>
                  </a:solidFill>
                </a:uFill>
                <a:cs typeface="Calibri"/>
              </a:rPr>
              <a:t>.</a:t>
            </a:r>
          </a:p>
          <a:p>
            <a:pPr marL="12700">
              <a:lnSpc>
                <a:spcPct val="100000"/>
              </a:lnSpc>
              <a:spcBef>
                <a:spcPts val="135"/>
              </a:spcBef>
            </a:pPr>
            <a:endParaRPr lang="en-GB" sz="1600" b="1" spc="20" dirty="0">
              <a:solidFill>
                <a:srgbClr val="2F5496"/>
              </a:solidFill>
              <a:uFill>
                <a:solidFill>
                  <a:srgbClr val="2F5496"/>
                </a:solidFill>
              </a:uFill>
              <a:cs typeface="Calibri"/>
            </a:endParaRPr>
          </a:p>
          <a:p>
            <a:pPr marL="12700">
              <a:lnSpc>
                <a:spcPct val="100000"/>
              </a:lnSpc>
              <a:spcBef>
                <a:spcPts val="135"/>
              </a:spcBef>
            </a:pPr>
            <a:r>
              <a:rPr lang="en-GB" sz="1600" b="1" spc="20" dirty="0">
                <a:solidFill>
                  <a:srgbClr val="2F5496"/>
                </a:solidFill>
                <a:uFill>
                  <a:solidFill>
                    <a:srgbClr val="2F5496"/>
                  </a:solidFill>
                </a:uFill>
                <a:cs typeface="Calibri"/>
              </a:rPr>
              <a:t>Developing a relationship</a:t>
            </a:r>
          </a:p>
          <a:p>
            <a:pPr marL="12700">
              <a:lnSpc>
                <a:spcPct val="100000"/>
              </a:lnSpc>
              <a:spcBef>
                <a:spcPts val="135"/>
              </a:spcBef>
            </a:pPr>
            <a:r>
              <a:rPr lang="en-GB" sz="1600" spc="20" dirty="0" smtClean="0">
                <a:solidFill>
                  <a:srgbClr val="2F5496"/>
                </a:solidFill>
                <a:uFill>
                  <a:solidFill>
                    <a:srgbClr val="2F5496"/>
                  </a:solidFill>
                </a:uFill>
                <a:cs typeface="Calibri"/>
              </a:rPr>
              <a:t>Observations </a:t>
            </a:r>
            <a:r>
              <a:rPr lang="en-GB" sz="1600" spc="20" dirty="0">
                <a:solidFill>
                  <a:srgbClr val="2F5496"/>
                </a:solidFill>
                <a:uFill>
                  <a:solidFill>
                    <a:srgbClr val="2F5496"/>
                  </a:solidFill>
                </a:uFill>
                <a:cs typeface="Calibri"/>
              </a:rPr>
              <a:t>are not just a safety check. They provide an opportunity to develop relationships and mutual understanding with children and young </a:t>
            </a:r>
            <a:r>
              <a:rPr lang="en-GB" sz="1600" spc="20" dirty="0" smtClean="0">
                <a:solidFill>
                  <a:srgbClr val="2F5496"/>
                </a:solidFill>
                <a:uFill>
                  <a:solidFill>
                    <a:srgbClr val="2F5496"/>
                  </a:solidFill>
                </a:uFill>
                <a:cs typeface="Calibri"/>
              </a:rPr>
              <a:t>people. Staff </a:t>
            </a:r>
            <a:r>
              <a:rPr lang="en-GB" sz="1600" spc="20" dirty="0">
                <a:solidFill>
                  <a:srgbClr val="2F5496"/>
                </a:solidFill>
                <a:uFill>
                  <a:solidFill>
                    <a:srgbClr val="2F5496"/>
                  </a:solidFill>
                </a:uFill>
                <a:cs typeface="Calibri"/>
              </a:rPr>
              <a:t>must always ensure they treat children and young people compassionately and in a personalised way during observations, rather than seeing them as a tick box exercise</a:t>
            </a:r>
            <a:r>
              <a:rPr lang="en-GB" sz="1600" spc="20" dirty="0" smtClean="0">
                <a:solidFill>
                  <a:srgbClr val="2F5496"/>
                </a:solidFill>
                <a:uFill>
                  <a:solidFill>
                    <a:srgbClr val="2F5496"/>
                  </a:solidFill>
                </a:uFill>
                <a:cs typeface="Calibri"/>
              </a:rPr>
              <a:t>.</a:t>
            </a:r>
          </a:p>
          <a:p>
            <a:pPr marL="12700">
              <a:lnSpc>
                <a:spcPct val="100000"/>
              </a:lnSpc>
              <a:spcBef>
                <a:spcPts val="135"/>
              </a:spcBef>
            </a:pPr>
            <a:endParaRPr lang="en-GB" sz="1600" b="1" spc="20" dirty="0">
              <a:solidFill>
                <a:srgbClr val="2F5496"/>
              </a:solidFill>
              <a:uFill>
                <a:solidFill>
                  <a:srgbClr val="2F5496"/>
                </a:solidFill>
              </a:uFill>
              <a:cs typeface="Calibri"/>
            </a:endParaRPr>
          </a:p>
          <a:p>
            <a:pPr marL="12700">
              <a:lnSpc>
                <a:spcPct val="100000"/>
              </a:lnSpc>
              <a:spcBef>
                <a:spcPts val="135"/>
              </a:spcBef>
            </a:pPr>
            <a:r>
              <a:rPr lang="en-GB" sz="1600" b="1" spc="20" dirty="0">
                <a:solidFill>
                  <a:srgbClr val="2F5496"/>
                </a:solidFill>
                <a:uFill>
                  <a:solidFill>
                    <a:srgbClr val="2F5496"/>
                  </a:solidFill>
                </a:uFill>
                <a:cs typeface="Calibri"/>
              </a:rPr>
              <a:t>Be compassionate</a:t>
            </a:r>
          </a:p>
          <a:p>
            <a:pPr marL="12700">
              <a:lnSpc>
                <a:spcPct val="100000"/>
              </a:lnSpc>
              <a:spcBef>
                <a:spcPts val="135"/>
              </a:spcBef>
            </a:pPr>
            <a:r>
              <a:rPr lang="en-GB" sz="1600" spc="20" dirty="0" smtClean="0">
                <a:solidFill>
                  <a:srgbClr val="2F5496"/>
                </a:solidFill>
                <a:uFill>
                  <a:solidFill>
                    <a:srgbClr val="2F5496"/>
                  </a:solidFill>
                </a:uFill>
                <a:cs typeface="Calibri"/>
              </a:rPr>
              <a:t>Staff </a:t>
            </a:r>
            <a:r>
              <a:rPr lang="en-GB" sz="1600" spc="20" dirty="0">
                <a:solidFill>
                  <a:srgbClr val="2F5496"/>
                </a:solidFill>
                <a:uFill>
                  <a:solidFill>
                    <a:srgbClr val="2F5496"/>
                  </a:solidFill>
                </a:uFill>
                <a:cs typeface="Calibri"/>
              </a:rPr>
              <a:t>must always ensure they treat children and young people compassionately and in a personalised way during </a:t>
            </a:r>
            <a:r>
              <a:rPr lang="en-GB" sz="1600" spc="20" dirty="0" smtClean="0">
                <a:solidFill>
                  <a:srgbClr val="2F5496"/>
                </a:solidFill>
                <a:uFill>
                  <a:solidFill>
                    <a:srgbClr val="2F5496"/>
                  </a:solidFill>
                </a:uFill>
                <a:cs typeface="Calibri"/>
              </a:rPr>
              <a:t>observations. It </a:t>
            </a:r>
            <a:r>
              <a:rPr lang="en-GB" sz="1600" spc="20" dirty="0">
                <a:solidFill>
                  <a:srgbClr val="2F5496"/>
                </a:solidFill>
                <a:uFill>
                  <a:solidFill>
                    <a:srgbClr val="2F5496"/>
                  </a:solidFill>
                </a:uFill>
                <a:cs typeface="Calibri"/>
              </a:rPr>
              <a:t>is important to always bear in mind that these are children and young people with real lives not just a tick box exercise. </a:t>
            </a:r>
            <a:endParaRPr lang="en-GB" sz="1600" spc="20" dirty="0" smtClean="0">
              <a:solidFill>
                <a:srgbClr val="2F5496"/>
              </a:solidFill>
              <a:uFill>
                <a:solidFill>
                  <a:srgbClr val="2F5496"/>
                </a:solidFill>
              </a:uFill>
              <a:cs typeface="Calibri"/>
            </a:endParaRP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b="1" spc="20" dirty="0">
                <a:solidFill>
                  <a:srgbClr val="2F5496"/>
                </a:solidFill>
                <a:uFill>
                  <a:solidFill>
                    <a:srgbClr val="2F5496"/>
                  </a:solidFill>
                </a:uFill>
                <a:cs typeface="Calibri"/>
              </a:rPr>
              <a:t>Confidentiality</a:t>
            </a:r>
          </a:p>
          <a:p>
            <a:pPr marL="12700">
              <a:lnSpc>
                <a:spcPct val="100000"/>
              </a:lnSpc>
              <a:spcBef>
                <a:spcPts val="135"/>
              </a:spcBef>
            </a:pPr>
            <a:r>
              <a:rPr lang="en-GB" sz="1600" spc="20" dirty="0" smtClean="0">
                <a:solidFill>
                  <a:srgbClr val="2F5496"/>
                </a:solidFill>
                <a:uFill>
                  <a:solidFill>
                    <a:srgbClr val="2F5496"/>
                  </a:solidFill>
                </a:uFill>
                <a:cs typeface="Calibri"/>
              </a:rPr>
              <a:t>When </a:t>
            </a:r>
            <a:r>
              <a:rPr lang="en-GB" sz="1600" spc="20" dirty="0">
                <a:solidFill>
                  <a:srgbClr val="2F5496"/>
                </a:solidFill>
                <a:uFill>
                  <a:solidFill>
                    <a:srgbClr val="2F5496"/>
                  </a:solidFill>
                </a:uFill>
                <a:cs typeface="Calibri"/>
              </a:rPr>
              <a:t>conducting clinical observations, it is vital that staff hand over the observations record sheet or file directly to the next staff </a:t>
            </a:r>
            <a:r>
              <a:rPr lang="en-GB" sz="1600" spc="20" dirty="0" smtClean="0">
                <a:solidFill>
                  <a:srgbClr val="2F5496"/>
                </a:solidFill>
                <a:uFill>
                  <a:solidFill>
                    <a:srgbClr val="2F5496"/>
                  </a:solidFill>
                </a:uFill>
                <a:cs typeface="Calibri"/>
              </a:rPr>
              <a:t>member. Under </a:t>
            </a:r>
            <a:r>
              <a:rPr lang="en-GB" sz="1600" spc="20" dirty="0">
                <a:solidFill>
                  <a:srgbClr val="2F5496"/>
                </a:solidFill>
                <a:uFill>
                  <a:solidFill>
                    <a:srgbClr val="2F5496"/>
                  </a:solidFill>
                </a:uFill>
                <a:cs typeface="Calibri"/>
              </a:rPr>
              <a:t>no circumstances should this confidential information be left out for anyone to read</a:t>
            </a:r>
            <a:r>
              <a:rPr lang="en-GB" sz="1600" spc="20" dirty="0" smtClean="0">
                <a:solidFill>
                  <a:srgbClr val="2F5496"/>
                </a:solidFill>
                <a:uFill>
                  <a:solidFill>
                    <a:srgbClr val="2F5496"/>
                  </a:solidFill>
                </a:uFill>
                <a:cs typeface="Calibri"/>
              </a:rPr>
              <a:t>.</a:t>
            </a: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b="1" spc="20" dirty="0">
                <a:solidFill>
                  <a:srgbClr val="2F5496"/>
                </a:solidFill>
                <a:uFill>
                  <a:solidFill>
                    <a:srgbClr val="2F5496"/>
                  </a:solidFill>
                </a:uFill>
                <a:cs typeface="Calibri"/>
              </a:rPr>
              <a:t>Remember the young person</a:t>
            </a:r>
          </a:p>
          <a:p>
            <a:pPr marL="12700">
              <a:lnSpc>
                <a:spcPct val="100000"/>
              </a:lnSpc>
              <a:spcBef>
                <a:spcPts val="135"/>
              </a:spcBef>
            </a:pPr>
            <a:r>
              <a:rPr lang="en-GB" sz="1600" spc="20" dirty="0" smtClean="0">
                <a:solidFill>
                  <a:srgbClr val="2F5496"/>
                </a:solidFill>
                <a:uFill>
                  <a:solidFill>
                    <a:srgbClr val="2F5496"/>
                  </a:solidFill>
                </a:uFill>
                <a:cs typeface="Calibri"/>
              </a:rPr>
              <a:t>Always </a:t>
            </a:r>
            <a:r>
              <a:rPr lang="en-GB" sz="1600" spc="20" dirty="0">
                <a:solidFill>
                  <a:srgbClr val="2F5496"/>
                </a:solidFill>
                <a:uFill>
                  <a:solidFill>
                    <a:srgbClr val="2F5496"/>
                  </a:solidFill>
                </a:uFill>
                <a:cs typeface="Calibri"/>
              </a:rPr>
              <a:t>record the young person's views on the therapeutic observations.</a:t>
            </a:r>
          </a:p>
        </p:txBody>
      </p:sp>
    </p:spTree>
    <p:extLst>
      <p:ext uri="{BB962C8B-B14F-4D97-AF65-F5344CB8AC3E}">
        <p14:creationId xmlns:p14="http://schemas.microsoft.com/office/powerpoint/2010/main" val="163028287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45126" y="0"/>
            <a:ext cx="11877675" cy="6555000"/>
          </a:xfrm>
          <a:prstGeom prst="rect">
            <a:avLst/>
          </a:prstGeom>
        </p:spPr>
        <p:txBody>
          <a:bodyPr vert="horz" wrap="square" lIns="0" tIns="17145" rIns="0" bIns="0" rtlCol="0">
            <a:spAutoFit/>
          </a:bodyPr>
          <a:lstStyle/>
          <a:p>
            <a:pPr marL="12700">
              <a:lnSpc>
                <a:spcPct val="100000"/>
              </a:lnSpc>
              <a:spcBef>
                <a:spcPts val="135"/>
              </a:spcBef>
            </a:pPr>
            <a:endParaRPr lang="en-GB" b="1" u="sng" spc="20" dirty="0" smtClean="0">
              <a:solidFill>
                <a:srgbClr val="2F5496"/>
              </a:solidFill>
              <a:uFill>
                <a:solidFill>
                  <a:srgbClr val="2F5496"/>
                </a:solidFill>
              </a:uFill>
              <a:cs typeface="Calibri"/>
            </a:endParaRP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b="1" u="sng" spc="20" dirty="0" smtClean="0">
                <a:solidFill>
                  <a:srgbClr val="2F5496"/>
                </a:solidFill>
                <a:uFill>
                  <a:solidFill>
                    <a:srgbClr val="2F5496"/>
                  </a:solidFill>
                </a:uFill>
                <a:cs typeface="Calibri"/>
              </a:rPr>
              <a:t>Self-awareness</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In your role you are likely to experience things that you may find difficult. Being self-aware and reflective can help you deal with such difficulties.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​Self-awareness is important for all staff, including healthcare support workers. It is important for you, your colleagues and the children and young people, that you are able to acknowledge what you find difficult and seek the support from colleagues or the nurse in charge of the shift. </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Recognising assets and abilities</a:t>
            </a:r>
          </a:p>
          <a:p>
            <a:pPr marL="12700">
              <a:lnSpc>
                <a:spcPct val="100000"/>
              </a:lnSpc>
              <a:spcBef>
                <a:spcPts val="135"/>
              </a:spcBef>
            </a:pPr>
            <a:r>
              <a:rPr lang="en-GB" spc="20" dirty="0">
                <a:solidFill>
                  <a:srgbClr val="2F5496"/>
                </a:solidFill>
                <a:uFill>
                  <a:solidFill>
                    <a:srgbClr val="2F5496"/>
                  </a:solidFill>
                </a:uFill>
                <a:cs typeface="Calibri"/>
              </a:rPr>
              <a:t>It is important to acknowledge your own assets and abilities and how they impact on the children and young people you support</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It </a:t>
            </a:r>
            <a:r>
              <a:rPr lang="en-GB" spc="20" dirty="0">
                <a:solidFill>
                  <a:srgbClr val="2F5496"/>
                </a:solidFill>
                <a:uFill>
                  <a:solidFill>
                    <a:srgbClr val="2F5496"/>
                  </a:solidFill>
                </a:uFill>
                <a:cs typeface="Calibri"/>
              </a:rPr>
              <a:t>is natural for children and young people to feel more comfortable with certain staff members. ​​This can be for a number of reasons but is ultimately the preference of the individual. Your own interests and tastes can have an impact on the development of therapeutic relationships and can influence how that young person responds to you.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​In some situations, this can be a real asset as you may have the best chance to support that young person in their care or in distressing moments. However, remember that your psychological wellbeing is important too. Strong stable attachments can be incredibly powerful in supporting a child to have the best start in life but if a young person relies too heavily on one staff member, it can become too much responsibility and may encourage an insecure attachment style.</a:t>
            </a:r>
          </a:p>
        </p:txBody>
      </p:sp>
    </p:spTree>
    <p:extLst>
      <p:ext uri="{BB962C8B-B14F-4D97-AF65-F5344CB8AC3E}">
        <p14:creationId xmlns:p14="http://schemas.microsoft.com/office/powerpoint/2010/main" val="237172774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542925" y="627379"/>
            <a:ext cx="11111519" cy="2344103"/>
          </a:xfrm>
          <a:prstGeom prst="rect">
            <a:avLst/>
          </a:prstGeom>
        </p:spPr>
        <p:txBody>
          <a:bodyPr vert="horz" wrap="square" lIns="0" tIns="17145" rIns="0" bIns="0" rtlCol="0">
            <a:spAutoFit/>
          </a:bodyPr>
          <a:lstStyle/>
          <a:p>
            <a:pPr marL="12700" marR="5080">
              <a:lnSpc>
                <a:spcPct val="105100"/>
              </a:lnSpc>
              <a:spcBef>
                <a:spcPts val="5"/>
              </a:spcBef>
            </a:pPr>
            <a:r>
              <a:rPr lang="en-GB" b="1" u="sng" spc="15" dirty="0" smtClean="0">
                <a:solidFill>
                  <a:srgbClr val="2F5496"/>
                </a:solidFill>
                <a:cs typeface="Calibri"/>
              </a:rPr>
              <a:t>Session Key Points:</a:t>
            </a:r>
          </a:p>
          <a:p>
            <a:pPr marL="12700" marR="5080">
              <a:lnSpc>
                <a:spcPct val="105100"/>
              </a:lnSpc>
              <a:spcBef>
                <a:spcPts val="5"/>
              </a:spcBef>
            </a:pPr>
            <a:endParaRPr lang="en-GB" spc="15" dirty="0" smtClean="0">
              <a:solidFill>
                <a:srgbClr val="2F5496"/>
              </a:solidFill>
              <a:cs typeface="Calibri"/>
            </a:endParaRPr>
          </a:p>
          <a:p>
            <a:pPr marL="12700" marR="5080">
              <a:lnSpc>
                <a:spcPct val="105100"/>
              </a:lnSpc>
              <a:spcBef>
                <a:spcPts val="5"/>
              </a:spcBef>
            </a:pPr>
            <a:r>
              <a:rPr lang="en-GB" spc="15" dirty="0">
                <a:solidFill>
                  <a:srgbClr val="2F5496"/>
                </a:solidFill>
                <a:cs typeface="Calibri"/>
              </a:rPr>
              <a:t>Remember this learning has been a guide to help you but the main messages you need to take away are:</a:t>
            </a:r>
          </a:p>
          <a:p>
            <a:pPr marL="12700" marR="5080">
              <a:lnSpc>
                <a:spcPct val="105100"/>
              </a:lnSpc>
              <a:spcBef>
                <a:spcPts val="5"/>
              </a:spcBef>
            </a:pPr>
            <a:endParaRPr lang="en-GB"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pc="15" dirty="0">
                <a:solidFill>
                  <a:srgbClr val="2F5496"/>
                </a:solidFill>
                <a:cs typeface="Calibri"/>
              </a:rPr>
              <a:t>record-keeping is vital in monitoring a young person's journey through the setting</a:t>
            </a:r>
          </a:p>
          <a:p>
            <a:pPr marL="298450" marR="5080" indent="-285750">
              <a:lnSpc>
                <a:spcPct val="105100"/>
              </a:lnSpc>
              <a:spcBef>
                <a:spcPts val="5"/>
              </a:spcBef>
              <a:buFont typeface="Arial" panose="020B0604020202020204" pitchFamily="34" charset="0"/>
              <a:buChar char="•"/>
            </a:pPr>
            <a:r>
              <a:rPr lang="en-GB" spc="15" dirty="0">
                <a:solidFill>
                  <a:srgbClr val="2F5496"/>
                </a:solidFill>
                <a:cs typeface="Calibri"/>
              </a:rPr>
              <a:t>you play a vital role in documenting and observing the young person</a:t>
            </a:r>
          </a:p>
          <a:p>
            <a:pPr marL="298450" marR="5080" indent="-285750">
              <a:lnSpc>
                <a:spcPct val="105100"/>
              </a:lnSpc>
              <a:spcBef>
                <a:spcPts val="5"/>
              </a:spcBef>
              <a:buFont typeface="Arial" panose="020B0604020202020204" pitchFamily="34" charset="0"/>
              <a:buChar char="•"/>
            </a:pPr>
            <a:r>
              <a:rPr lang="en-GB" spc="15" dirty="0">
                <a:solidFill>
                  <a:srgbClr val="2F5496"/>
                </a:solidFill>
                <a:cs typeface="Calibri"/>
              </a:rPr>
              <a:t>you should always be working to reduce restrictive practice and monitoring the young person's health</a:t>
            </a:r>
          </a:p>
          <a:p>
            <a:pPr marL="298450" marR="5080" indent="-285750">
              <a:lnSpc>
                <a:spcPct val="105100"/>
              </a:lnSpc>
              <a:spcBef>
                <a:spcPts val="5"/>
              </a:spcBef>
              <a:buFont typeface="Arial" panose="020B0604020202020204" pitchFamily="34" charset="0"/>
              <a:buChar char="•"/>
            </a:pPr>
            <a:r>
              <a:rPr lang="en-GB" spc="15" dirty="0">
                <a:solidFill>
                  <a:srgbClr val="2F5496"/>
                </a:solidFill>
                <a:cs typeface="Calibri"/>
              </a:rPr>
              <a:t>you play a key role in ensuring effective therapeutic observations</a:t>
            </a:r>
          </a:p>
        </p:txBody>
      </p:sp>
    </p:spTree>
    <p:custDataLst>
      <p:tags r:id="rId1"/>
    </p:custDataLst>
    <p:extLst>
      <p:ext uri="{BB962C8B-B14F-4D97-AF65-F5344CB8AC3E}">
        <p14:creationId xmlns:p14="http://schemas.microsoft.com/office/powerpoint/2010/main" val="424559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utput_HD1080">
            <a:hlinkClick r:id="" action="ppaction://media"/>
            <a:extLst>
              <a:ext uri="{FF2B5EF4-FFF2-40B4-BE49-F238E27FC236}">
                <a16:creationId xmlns:a16="http://schemas.microsoft.com/office/drawing/2014/main" id="{1D1C198E-3878-4EC0-A7C2-676B2915FD9E}"/>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
        <p:nvSpPr>
          <p:cNvPr id="7" name="object 2">
            <a:extLst>
              <a:ext uri="{FF2B5EF4-FFF2-40B4-BE49-F238E27FC236}">
                <a16:creationId xmlns:a16="http://schemas.microsoft.com/office/drawing/2014/main" id="{35EDC85F-0971-4525-9F20-09F4633FFF14}"/>
              </a:ext>
            </a:extLst>
          </p:cNvPr>
          <p:cNvSpPr txBox="1">
            <a:spLocks/>
          </p:cNvSpPr>
          <p:nvPr/>
        </p:nvSpPr>
        <p:spPr>
          <a:xfrm>
            <a:off x="2319251" y="4592752"/>
            <a:ext cx="6866313" cy="463075"/>
          </a:xfrm>
          <a:prstGeom prst="rect">
            <a:avLst/>
          </a:prstGeom>
        </p:spPr>
        <p:txBody>
          <a:bodyPr vert="horz" wrap="square" lIns="0" tIns="12700" rIns="0" bIns="0" rtlCol="0">
            <a:spAutoFit/>
          </a:bodyPr>
          <a:lstStyle>
            <a:lvl1pPr>
              <a:defRPr sz="5600" b="0" i="0">
                <a:solidFill>
                  <a:srgbClr val="2F5496"/>
                </a:solidFill>
                <a:latin typeface="Calibri"/>
                <a:ea typeface="+mj-ea"/>
                <a:cs typeface="Calibri"/>
              </a:defRPr>
            </a:lvl1pPr>
          </a:lstStyle>
          <a:p>
            <a:pPr marL="11430" marR="5080" lvl="0" algn="ctr">
              <a:lnSpc>
                <a:spcPct val="110000"/>
              </a:lnSpc>
              <a:spcBef>
                <a:spcPts val="100"/>
              </a:spcBef>
              <a:defRPr/>
            </a:pPr>
            <a:r>
              <a:rPr lang="en-GB" sz="2800" b="1" kern="0" spc="-5" dirty="0">
                <a:ln>
                  <a:solidFill>
                    <a:schemeClr val="accent1">
                      <a:lumMod val="60000"/>
                      <a:lumOff val="40000"/>
                    </a:schemeClr>
                  </a:solidFill>
                </a:ln>
                <a:solidFill>
                  <a:schemeClr val="bg1"/>
                </a:solidFill>
              </a:rPr>
              <a:t>Technical knowledge and expertise​</a:t>
            </a:r>
            <a:endParaRPr kumimoji="0" lang="en-GB" sz="2400" b="1" i="0" u="none" strike="noStrike" kern="0" cap="none" spc="-5" normalizeH="0" baseline="0" noProof="0" dirty="0">
              <a:ln>
                <a:solidFill>
                  <a:schemeClr val="accent1">
                    <a:lumMod val="60000"/>
                    <a:lumOff val="40000"/>
                  </a:schemeClr>
                </a:solidFill>
              </a:ln>
              <a:solidFill>
                <a:schemeClr val="bg1"/>
              </a:solidFill>
              <a:effectLst/>
              <a:uLnTx/>
              <a:uFillTx/>
              <a:latin typeface="Calibri"/>
              <a:ea typeface="+mj-ea"/>
              <a:cs typeface="Calibri"/>
            </a:endParaRPr>
          </a:p>
        </p:txBody>
      </p:sp>
    </p:spTree>
    <p:custDataLst>
      <p:tags r:id="rId1"/>
    </p:custDataLst>
    <p:extLst>
      <p:ext uri="{BB962C8B-B14F-4D97-AF65-F5344CB8AC3E}">
        <p14:creationId xmlns:p14="http://schemas.microsoft.com/office/powerpoint/2010/main" val="119823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2" fill="hold"/>
                                        <p:tgtEl>
                                          <p:spTgt spid="6"/>
                                        </p:tgtEl>
                                      </p:cBhvr>
                                    </p:cmd>
                                  </p:childTnLst>
                                </p:cTn>
                              </p:par>
                              <p:par>
                                <p:cTn id="7" presetID="42"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8000"/>
                                        <p:tgtEl>
                                          <p:spTgt spid="7"/>
                                        </p:tgtEl>
                                      </p:cBhvr>
                                    </p:animEffect>
                                    <p:anim calcmode="lin" valueType="num">
                                      <p:cBhvr>
                                        <p:cTn id="10" dur="8000" fill="hold"/>
                                        <p:tgtEl>
                                          <p:spTgt spid="7"/>
                                        </p:tgtEl>
                                        <p:attrNameLst>
                                          <p:attrName>ppt_x</p:attrName>
                                        </p:attrNameLst>
                                      </p:cBhvr>
                                      <p:tavLst>
                                        <p:tav tm="0">
                                          <p:val>
                                            <p:strVal val="#ppt_x"/>
                                          </p:val>
                                        </p:tav>
                                        <p:tav tm="100000">
                                          <p:val>
                                            <p:strVal val="#ppt_x"/>
                                          </p:val>
                                        </p:tav>
                                      </p:tavLst>
                                    </p:anim>
                                    <p:anim calcmode="lin" valueType="num">
                                      <p:cBhvr>
                                        <p:cTn id="11" dur="8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childTnLst>
        </p:cTn>
      </p:par>
    </p:tnLst>
    <p:bldLst>
      <p:bldP spid="7"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488B69-634B-4DA6-883A-960183482E86}"/>
              </a:ext>
            </a:extLst>
          </p:cNvPr>
          <p:cNvSpPr/>
          <p:nvPr/>
        </p:nvSpPr>
        <p:spPr>
          <a:xfrm>
            <a:off x="866775" y="277261"/>
            <a:ext cx="10586316" cy="6529993"/>
          </a:xfrm>
          <a:prstGeom prst="rect">
            <a:avLst/>
          </a:prstGeom>
        </p:spPr>
        <p:txBody>
          <a:bodyPr wrap="square">
            <a:spAutoFit/>
          </a:bodyPr>
          <a:lstStyle/>
          <a:p>
            <a:pPr marL="12700">
              <a:lnSpc>
                <a:spcPct val="100000"/>
              </a:lnSpc>
              <a:spcBef>
                <a:spcPts val="1060"/>
              </a:spcBef>
            </a:pPr>
            <a:r>
              <a:rPr lang="en-GB" b="1" u="sng" spc="-5" dirty="0">
                <a:solidFill>
                  <a:srgbClr val="2F5496"/>
                </a:solidFill>
                <a:uFill>
                  <a:solidFill>
                    <a:srgbClr val="2F5496"/>
                  </a:solidFill>
                </a:uFill>
                <a:cs typeface="Calibri"/>
              </a:rPr>
              <a:t>BEFORE BEGINNING</a:t>
            </a:r>
          </a:p>
          <a:p>
            <a:pPr marL="298450" indent="-285750">
              <a:lnSpc>
                <a:spcPct val="100000"/>
              </a:lnSpc>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If you are </a:t>
            </a:r>
            <a:r>
              <a:rPr lang="en-GB" sz="1600" spc="-5" dirty="0">
                <a:solidFill>
                  <a:schemeClr val="accent1">
                    <a:lumMod val="75000"/>
                  </a:schemeClr>
                </a:solidFill>
                <a:uFill>
                  <a:solidFill>
                    <a:srgbClr val="2F5496"/>
                  </a:solidFill>
                </a:uFill>
                <a:cs typeface="Calibri"/>
              </a:rPr>
              <a:t>using</a:t>
            </a:r>
            <a:r>
              <a:rPr lang="en-GB" sz="1600" spc="-5" dirty="0">
                <a:solidFill>
                  <a:srgbClr val="2F5496"/>
                </a:solidFill>
                <a:uFill>
                  <a:solidFill>
                    <a:srgbClr val="2F5496"/>
                  </a:solidFill>
                </a:uFill>
                <a:cs typeface="Calibri"/>
              </a:rPr>
              <a:t> a mobile device or laptop, please ensure that it is fully charged. </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You should also have a pen and notepad ready.</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Ensure you are in a quiet area with minimal distractions.</a:t>
            </a:r>
          </a:p>
          <a:p>
            <a:pPr marL="12700">
              <a:spcBef>
                <a:spcPts val="1060"/>
              </a:spcBef>
            </a:pPr>
            <a:r>
              <a:rPr lang="en-GB" sz="1600" spc="-5" dirty="0">
                <a:solidFill>
                  <a:srgbClr val="2F5496"/>
                </a:solidFill>
                <a:uFill>
                  <a:solidFill>
                    <a:srgbClr val="2F5496"/>
                  </a:solidFill>
                </a:uFill>
                <a:cs typeface="Calibri"/>
              </a:rPr>
              <a:t>In addition to the above please make yourself familiar with some of the tools available above such as;</a:t>
            </a:r>
          </a:p>
          <a:p>
            <a:pPr marL="12700">
              <a:spcBef>
                <a:spcPts val="1060"/>
              </a:spcBef>
            </a:pPr>
            <a:r>
              <a:rPr lang="en-GB" sz="1600" b="1" u="sng" spc="-5" dirty="0">
                <a:solidFill>
                  <a:srgbClr val="2F5496"/>
                </a:solidFill>
                <a:uFill>
                  <a:solidFill>
                    <a:srgbClr val="2F5496"/>
                  </a:solidFill>
                </a:uFill>
                <a:cs typeface="Calibri"/>
              </a:rPr>
              <a:t>Resource Bank </a:t>
            </a:r>
          </a:p>
          <a:p>
            <a:pPr marL="12700">
              <a:spcBef>
                <a:spcPts val="1060"/>
              </a:spcBef>
            </a:pPr>
            <a:r>
              <a:rPr lang="en-GB" sz="1600" spc="-5" dirty="0">
                <a:solidFill>
                  <a:srgbClr val="2F5496"/>
                </a:solidFill>
                <a:uFill>
                  <a:solidFill>
                    <a:srgbClr val="2F5496"/>
                  </a:solidFill>
                </a:uFill>
                <a:cs typeface="Calibri"/>
              </a:rPr>
              <a:t>Here you will find useful documents that will be relevant to the course you are undertaking but also you will have access to a CPD reflective learning template which you can download and complete to gain your points. </a:t>
            </a:r>
          </a:p>
          <a:p>
            <a:pPr marL="12700">
              <a:spcBef>
                <a:spcPts val="1060"/>
              </a:spcBef>
            </a:pPr>
            <a:r>
              <a:rPr lang="en-GB" sz="1600" b="1" u="sng" spc="-5" dirty="0">
                <a:solidFill>
                  <a:srgbClr val="2F5496"/>
                </a:solidFill>
                <a:uFill>
                  <a:solidFill>
                    <a:srgbClr val="2F5496"/>
                  </a:solidFill>
                </a:uFill>
                <a:cs typeface="Calibri"/>
              </a:rPr>
              <a:t>Highlighter/Pen tool</a:t>
            </a:r>
          </a:p>
          <a:p>
            <a:pPr marL="12700">
              <a:spcBef>
                <a:spcPts val="1060"/>
              </a:spcBef>
            </a:pPr>
            <a:r>
              <a:rPr lang="en-GB" sz="1600" spc="-5" dirty="0">
                <a:solidFill>
                  <a:srgbClr val="2F5496"/>
                </a:solidFill>
                <a:uFill>
                  <a:solidFill>
                    <a:srgbClr val="2F5496"/>
                  </a:solidFill>
                </a:uFill>
                <a:cs typeface="Calibri"/>
              </a:rPr>
              <a:t>This feature allows to highlight, circle and write notes on parts of the material wherever you feel necessary.</a:t>
            </a:r>
          </a:p>
          <a:p>
            <a:pPr marL="12700">
              <a:spcBef>
                <a:spcPts val="1060"/>
              </a:spcBef>
            </a:pPr>
            <a:r>
              <a:rPr lang="en-GB" sz="1600" b="1" u="sng" spc="-5" dirty="0">
                <a:solidFill>
                  <a:srgbClr val="2F5496"/>
                </a:solidFill>
                <a:uFill>
                  <a:solidFill>
                    <a:srgbClr val="2F5496"/>
                  </a:solidFill>
                </a:uFill>
                <a:cs typeface="Calibri"/>
              </a:rPr>
              <a:t>Presenter Function</a:t>
            </a:r>
          </a:p>
          <a:p>
            <a:pPr marL="12700">
              <a:spcBef>
                <a:spcPts val="1060"/>
              </a:spcBef>
            </a:pPr>
            <a:r>
              <a:rPr lang="en-GB" sz="1600" spc="-5" dirty="0">
                <a:solidFill>
                  <a:srgbClr val="2F5496"/>
                </a:solidFill>
                <a:uFill>
                  <a:solidFill>
                    <a:srgbClr val="2F5496"/>
                  </a:solidFill>
                </a:uFill>
                <a:cs typeface="Calibri"/>
              </a:rPr>
              <a:t>Selecting this function will give you instant access to our contact details without having to leave the course should you require support with the system or any assistance from one of our qualified trainers.</a:t>
            </a:r>
          </a:p>
          <a:p>
            <a:pPr marL="12700">
              <a:spcBef>
                <a:spcPts val="1060"/>
              </a:spcBef>
            </a:pPr>
            <a:r>
              <a:rPr lang="en-GB" sz="1600" b="1" u="sng" spc="-5" dirty="0">
                <a:solidFill>
                  <a:srgbClr val="2F5496"/>
                </a:solidFill>
                <a:uFill>
                  <a:solidFill>
                    <a:srgbClr val="2F5496"/>
                  </a:solidFill>
                </a:uFill>
                <a:cs typeface="Calibri"/>
              </a:rPr>
              <a:t>Audio Dictation</a:t>
            </a:r>
          </a:p>
          <a:p>
            <a:pPr marL="12700">
              <a:spcBef>
                <a:spcPts val="1060"/>
              </a:spcBef>
            </a:pPr>
            <a:r>
              <a:rPr lang="en-GB" sz="1600" spc="-5" dirty="0">
                <a:solidFill>
                  <a:srgbClr val="2F5496"/>
                </a:solidFill>
                <a:uFill>
                  <a:solidFill>
                    <a:srgbClr val="2F5496"/>
                  </a:solidFill>
                </a:uFill>
                <a:cs typeface="Calibri"/>
              </a:rPr>
              <a:t>Please note this feature is auto-enabled. If this isn’t required simply select the mute function or decrease the volume.</a:t>
            </a:r>
          </a:p>
          <a:p>
            <a:pPr marL="12700">
              <a:spcBef>
                <a:spcPts val="1060"/>
              </a:spcBef>
            </a:pPr>
            <a:r>
              <a:rPr lang="en-GB" sz="1600" b="1" u="sng" spc="-5" dirty="0">
                <a:solidFill>
                  <a:srgbClr val="2F5496"/>
                </a:solidFill>
                <a:uFill>
                  <a:solidFill>
                    <a:srgbClr val="2F5496"/>
                  </a:solidFill>
                </a:uFill>
                <a:cs typeface="Calibri"/>
              </a:rPr>
              <a:t>Hyperlinks</a:t>
            </a:r>
          </a:p>
          <a:p>
            <a:pPr marL="12700">
              <a:spcBef>
                <a:spcPts val="1060"/>
              </a:spcBef>
            </a:pPr>
            <a:r>
              <a:rPr lang="en-GB" sz="1600" spc="-5" dirty="0">
                <a:solidFill>
                  <a:srgbClr val="2F5496"/>
                </a:solidFill>
                <a:uFill>
                  <a:solidFill>
                    <a:srgbClr val="2F5496"/>
                  </a:solidFill>
                </a:uFill>
                <a:cs typeface="Calibri"/>
              </a:rPr>
              <a:t>Should you click on a hyperlink within the course material you will be required to click your back button on your browser or device once you are ready to resume.</a:t>
            </a:r>
          </a:p>
        </p:txBody>
      </p:sp>
      <p:pic>
        <p:nvPicPr>
          <p:cNvPr id="1028" name="Picture 4" descr="Image result for charge mobile icon blue">
            <a:extLst>
              <a:ext uri="{FF2B5EF4-FFF2-40B4-BE49-F238E27FC236}">
                <a16:creationId xmlns:a16="http://schemas.microsoft.com/office/drawing/2014/main" id="{B5ECC52B-C595-43AF-A667-BCF09BD48D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9024" y="580925"/>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en and paper icon blue">
            <a:extLst>
              <a:ext uri="{FF2B5EF4-FFF2-40B4-BE49-F238E27FC236}">
                <a16:creationId xmlns:a16="http://schemas.microsoft.com/office/drawing/2014/main" id="{FAD98D7D-A060-4D1E-B70A-858B3B9FFE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9640" y="951212"/>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quiet icon blue">
            <a:extLst>
              <a:ext uri="{FF2B5EF4-FFF2-40B4-BE49-F238E27FC236}">
                <a16:creationId xmlns:a16="http://schemas.microsoft.com/office/drawing/2014/main" id="{0FF8E0E6-1897-4171-B675-0385C0430B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9026" y="1326173"/>
            <a:ext cx="441813" cy="4418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11916117"/>
      </p:ext>
    </p:extLst>
  </p:cSld>
  <p:clrMapOvr>
    <a:masterClrMapping/>
  </p:clrMapOvr>
  <mc:AlternateContent xmlns:mc="http://schemas.openxmlformats.org/markup-compatibility/2006" xmlns:p14="http://schemas.microsoft.com/office/powerpoint/2010/main">
    <mc:Choice Requires="p14">
      <p:transition p14:dur="11">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additive="base">
                                        <p:cTn id="13" dur="500" fill="hold"/>
                                        <p:tgtEl>
                                          <p:spTgt spid="1030"/>
                                        </p:tgtEl>
                                        <p:attrNameLst>
                                          <p:attrName>ppt_x</p:attrName>
                                        </p:attrNameLst>
                                      </p:cBhvr>
                                      <p:tavLst>
                                        <p:tav tm="0">
                                          <p:val>
                                            <p:strVal val="#ppt_x"/>
                                          </p:val>
                                        </p:tav>
                                        <p:tav tm="100000">
                                          <p:val>
                                            <p:strVal val="#ppt_x"/>
                                          </p:val>
                                        </p:tav>
                                      </p:tavLst>
                                    </p:anim>
                                    <p:anim calcmode="lin" valueType="num">
                                      <p:cBhvr additive="base">
                                        <p:cTn id="1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anim calcmode="lin" valueType="num">
                                      <p:cBhvr additive="base">
                                        <p:cTn id="19" dur="500" fill="hold"/>
                                        <p:tgtEl>
                                          <p:spTgt spid="1032"/>
                                        </p:tgtEl>
                                        <p:attrNameLst>
                                          <p:attrName>ppt_x</p:attrName>
                                        </p:attrNameLst>
                                      </p:cBhvr>
                                      <p:tavLst>
                                        <p:tav tm="0">
                                          <p:val>
                                            <p:strVal val="#ppt_x"/>
                                          </p:val>
                                        </p:tav>
                                        <p:tav tm="100000">
                                          <p:val>
                                            <p:strVal val="#ppt_x"/>
                                          </p:val>
                                        </p:tav>
                                      </p:tavLst>
                                    </p:anim>
                                    <p:anim calcmode="lin" valueType="num">
                                      <p:cBhvr additive="base">
                                        <p:cTn id="20"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41662" y="479310"/>
            <a:ext cx="11877675" cy="6157455"/>
          </a:xfrm>
          <a:prstGeom prst="rect">
            <a:avLst/>
          </a:prstGeom>
        </p:spPr>
        <p:txBody>
          <a:bodyPr vert="horz" wrap="square" lIns="0" tIns="17145" rIns="0" bIns="0" rtlCol="0">
            <a:spAutoFit/>
          </a:bodyPr>
          <a:lstStyle/>
          <a:p>
            <a:pPr marL="12700">
              <a:lnSpc>
                <a:spcPct val="100000"/>
              </a:lnSpc>
              <a:spcBef>
                <a:spcPts val="135"/>
              </a:spcBef>
            </a:pPr>
            <a:r>
              <a:rPr lang="en-GB" sz="1600" b="1" u="sng" spc="20" dirty="0" smtClean="0">
                <a:solidFill>
                  <a:srgbClr val="2F5496"/>
                </a:solidFill>
                <a:uFill>
                  <a:solidFill>
                    <a:srgbClr val="2F5496"/>
                  </a:solidFill>
                </a:uFill>
                <a:cs typeface="Calibri"/>
              </a:rPr>
              <a:t>Attachment (cont.)</a:t>
            </a:r>
          </a:p>
          <a:p>
            <a:pPr marL="12700">
              <a:lnSpc>
                <a:spcPct val="100000"/>
              </a:lnSpc>
              <a:spcBef>
                <a:spcPts val="135"/>
              </a:spcBef>
            </a:pPr>
            <a:endParaRPr lang="en-GB" sz="1600" b="1" u="sng" spc="20" dirty="0">
              <a:solidFill>
                <a:srgbClr val="2F5496"/>
              </a:solidFill>
              <a:uFill>
                <a:solidFill>
                  <a:srgbClr val="2F5496"/>
                </a:solidFill>
              </a:uFill>
              <a:cs typeface="Calibri"/>
            </a:endParaRPr>
          </a:p>
          <a:p>
            <a:pPr marL="12700">
              <a:lnSpc>
                <a:spcPct val="100000"/>
              </a:lnSpc>
              <a:spcBef>
                <a:spcPts val="135"/>
              </a:spcBef>
            </a:pPr>
            <a:r>
              <a:rPr lang="en-GB" sz="1600" spc="20" dirty="0">
                <a:solidFill>
                  <a:srgbClr val="2F5496"/>
                </a:solidFill>
                <a:uFill>
                  <a:solidFill>
                    <a:srgbClr val="2F5496"/>
                  </a:solidFill>
                </a:uFill>
                <a:cs typeface="Calibri"/>
              </a:rPr>
              <a:t>The bond between baby and carers in the first few years of life is seen as the template for future relationship experiences</a:t>
            </a:r>
            <a:r>
              <a:rPr lang="en-GB" sz="1600" spc="20" dirty="0" smtClean="0">
                <a:solidFill>
                  <a:srgbClr val="2F5496"/>
                </a:solidFill>
                <a:uFill>
                  <a:solidFill>
                    <a:srgbClr val="2F5496"/>
                  </a:solidFill>
                </a:uFill>
                <a:cs typeface="Calibri"/>
              </a:rPr>
              <a:t>.</a:t>
            </a: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b="1" spc="20" dirty="0">
                <a:solidFill>
                  <a:srgbClr val="2F5496"/>
                </a:solidFill>
                <a:uFill>
                  <a:solidFill>
                    <a:srgbClr val="2F5496"/>
                  </a:solidFill>
                </a:uFill>
                <a:cs typeface="Calibri"/>
              </a:rPr>
              <a:t>Early bonds</a:t>
            </a:r>
          </a:p>
          <a:p>
            <a:pPr marL="12700">
              <a:lnSpc>
                <a:spcPct val="100000"/>
              </a:lnSpc>
              <a:spcBef>
                <a:spcPts val="135"/>
              </a:spcBef>
            </a:pPr>
            <a:r>
              <a:rPr lang="en-GB" sz="1600" spc="20" dirty="0">
                <a:solidFill>
                  <a:srgbClr val="2F5496"/>
                </a:solidFill>
                <a:uFill>
                  <a:solidFill>
                    <a:srgbClr val="2F5496"/>
                  </a:solidFill>
                </a:uFill>
                <a:cs typeface="Calibri"/>
              </a:rPr>
              <a:t>In the first few years of a child's life, the bonds made with those that care for them creates the template for all future relationship </a:t>
            </a:r>
            <a:r>
              <a:rPr lang="en-GB" sz="1600" spc="20" dirty="0" smtClean="0">
                <a:solidFill>
                  <a:srgbClr val="2F5496"/>
                </a:solidFill>
                <a:uFill>
                  <a:solidFill>
                    <a:srgbClr val="2F5496"/>
                  </a:solidFill>
                </a:uFill>
                <a:cs typeface="Calibri"/>
              </a:rPr>
              <a:t>experiences. These </a:t>
            </a:r>
            <a:r>
              <a:rPr lang="en-GB" sz="1600" spc="20" dirty="0">
                <a:solidFill>
                  <a:srgbClr val="2F5496"/>
                </a:solidFill>
                <a:uFill>
                  <a:solidFill>
                    <a:srgbClr val="2F5496"/>
                  </a:solidFill>
                </a:uFill>
                <a:cs typeface="Calibri"/>
              </a:rPr>
              <a:t>early experiences shape the way we think about ourselves, others, and the world around us</a:t>
            </a:r>
            <a:r>
              <a:rPr lang="en-GB" sz="1600" spc="20" dirty="0" smtClean="0">
                <a:solidFill>
                  <a:srgbClr val="2F5496"/>
                </a:solidFill>
                <a:uFill>
                  <a:solidFill>
                    <a:srgbClr val="2F5496"/>
                  </a:solidFill>
                </a:uFill>
                <a:cs typeface="Calibri"/>
              </a:rPr>
              <a:t>.</a:t>
            </a: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b="1" spc="20" dirty="0">
                <a:solidFill>
                  <a:srgbClr val="2F5496"/>
                </a:solidFill>
                <a:uFill>
                  <a:solidFill>
                    <a:srgbClr val="2F5496"/>
                  </a:solidFill>
                </a:uFill>
                <a:cs typeface="Calibri"/>
              </a:rPr>
              <a:t>Emotional regulation</a:t>
            </a:r>
          </a:p>
          <a:p>
            <a:pPr marL="12700">
              <a:lnSpc>
                <a:spcPct val="100000"/>
              </a:lnSpc>
              <a:spcBef>
                <a:spcPts val="135"/>
              </a:spcBef>
            </a:pPr>
            <a:r>
              <a:rPr lang="en-GB" sz="1600" spc="20" dirty="0">
                <a:solidFill>
                  <a:srgbClr val="2F5496"/>
                </a:solidFill>
                <a:uFill>
                  <a:solidFill>
                    <a:srgbClr val="2F5496"/>
                  </a:solidFill>
                </a:uFill>
                <a:cs typeface="Calibri"/>
              </a:rPr>
              <a:t>In evolutionary terms, children remain close to caregivers for survival, particularly at moments of </a:t>
            </a:r>
            <a:r>
              <a:rPr lang="en-GB" sz="1600" spc="20" dirty="0" smtClean="0">
                <a:solidFill>
                  <a:srgbClr val="2F5496"/>
                </a:solidFill>
                <a:uFill>
                  <a:solidFill>
                    <a:srgbClr val="2F5496"/>
                  </a:solidFill>
                </a:uFill>
                <a:cs typeface="Calibri"/>
              </a:rPr>
              <a:t>danger. The </a:t>
            </a:r>
            <a:r>
              <a:rPr lang="en-GB" sz="1600" spc="20" dirty="0">
                <a:solidFill>
                  <a:srgbClr val="2F5496"/>
                </a:solidFill>
                <a:uFill>
                  <a:solidFill>
                    <a:srgbClr val="2F5496"/>
                  </a:solidFill>
                </a:uFill>
                <a:cs typeface="Calibri"/>
              </a:rPr>
              <a:t>impact of early attachment experiences on our functioning in relationships and our ability to regulate our emotions, is widely recognised</a:t>
            </a:r>
            <a:r>
              <a:rPr lang="en-GB" sz="1600" spc="20" dirty="0" smtClean="0">
                <a:solidFill>
                  <a:srgbClr val="2F5496"/>
                </a:solidFill>
                <a:uFill>
                  <a:solidFill>
                    <a:srgbClr val="2F5496"/>
                  </a:solidFill>
                </a:uFill>
                <a:cs typeface="Calibri"/>
              </a:rPr>
              <a:t>.</a:t>
            </a: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b="1" spc="20" dirty="0">
                <a:solidFill>
                  <a:srgbClr val="2F5496"/>
                </a:solidFill>
                <a:uFill>
                  <a:solidFill>
                    <a:srgbClr val="2F5496"/>
                  </a:solidFill>
                </a:uFill>
                <a:cs typeface="Calibri"/>
              </a:rPr>
              <a:t>Strategies for closeness</a:t>
            </a:r>
          </a:p>
          <a:p>
            <a:pPr marL="12700">
              <a:lnSpc>
                <a:spcPct val="100000"/>
              </a:lnSpc>
              <a:spcBef>
                <a:spcPts val="135"/>
              </a:spcBef>
            </a:pPr>
            <a:r>
              <a:rPr lang="en-GB" sz="1600" spc="20" dirty="0">
                <a:solidFill>
                  <a:srgbClr val="2F5496"/>
                </a:solidFill>
                <a:uFill>
                  <a:solidFill>
                    <a:srgbClr val="2F5496"/>
                  </a:solidFill>
                </a:uFill>
                <a:cs typeface="Calibri"/>
              </a:rPr>
              <a:t>Babies use their experiences with caregivers to develop clear, organised strategies for ensuring they can achieve </a:t>
            </a:r>
            <a:r>
              <a:rPr lang="en-GB" sz="1600" spc="20" dirty="0" smtClean="0">
                <a:solidFill>
                  <a:srgbClr val="2F5496"/>
                </a:solidFill>
                <a:uFill>
                  <a:solidFill>
                    <a:srgbClr val="2F5496"/>
                  </a:solidFill>
                </a:uFill>
                <a:cs typeface="Calibri"/>
              </a:rPr>
              <a:t>closeness. Over </a:t>
            </a:r>
            <a:r>
              <a:rPr lang="en-GB" sz="1600" spc="20" dirty="0">
                <a:solidFill>
                  <a:srgbClr val="2F5496"/>
                </a:solidFill>
                <a:uFill>
                  <a:solidFill>
                    <a:srgbClr val="2F5496"/>
                  </a:solidFill>
                </a:uFill>
                <a:cs typeface="Calibri"/>
              </a:rPr>
              <a:t>time babies learn (unconsciously) which strategies work with their parents or caregivers. </a:t>
            </a:r>
            <a:endParaRPr lang="en-GB" sz="1600" spc="20" dirty="0" smtClean="0">
              <a:solidFill>
                <a:srgbClr val="2F5496"/>
              </a:solidFill>
              <a:uFill>
                <a:solidFill>
                  <a:srgbClr val="2F5496"/>
                </a:solidFill>
              </a:uFill>
              <a:cs typeface="Calibri"/>
            </a:endParaRP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b="1" u="sng" spc="20" dirty="0">
                <a:solidFill>
                  <a:srgbClr val="2F5496"/>
                </a:solidFill>
                <a:uFill>
                  <a:solidFill>
                    <a:srgbClr val="2F5496"/>
                  </a:solidFill>
                </a:uFill>
                <a:cs typeface="Calibri"/>
              </a:rPr>
              <a:t>What happens when a baby cries</a:t>
            </a:r>
            <a:r>
              <a:rPr lang="en-GB" sz="1600" b="1" u="sng" spc="20" dirty="0" smtClean="0">
                <a:solidFill>
                  <a:srgbClr val="2F5496"/>
                </a:solidFill>
                <a:uFill>
                  <a:solidFill>
                    <a:srgbClr val="2F5496"/>
                  </a:solidFill>
                </a:uFill>
                <a:cs typeface="Calibri"/>
              </a:rPr>
              <a:t>?</a:t>
            </a:r>
          </a:p>
          <a:p>
            <a:pPr marL="12700">
              <a:lnSpc>
                <a:spcPct val="100000"/>
              </a:lnSpc>
              <a:spcBef>
                <a:spcPts val="135"/>
              </a:spcBef>
            </a:pPr>
            <a:endParaRPr lang="en-GB" sz="1600" b="1" u="sng" spc="20" dirty="0" smtClean="0">
              <a:solidFill>
                <a:srgbClr val="2F5496"/>
              </a:solidFill>
              <a:uFill>
                <a:solidFill>
                  <a:srgbClr val="2F5496"/>
                </a:solidFill>
              </a:uFill>
              <a:cs typeface="Calibri"/>
            </a:endParaRPr>
          </a:p>
          <a:p>
            <a:pPr marL="12700">
              <a:lnSpc>
                <a:spcPct val="100000"/>
              </a:lnSpc>
              <a:spcBef>
                <a:spcPts val="135"/>
              </a:spcBef>
            </a:pPr>
            <a:r>
              <a:rPr lang="en-GB" sz="1600" spc="20" dirty="0">
                <a:solidFill>
                  <a:srgbClr val="2F5496"/>
                </a:solidFill>
                <a:uFill>
                  <a:solidFill>
                    <a:srgbClr val="2F5496"/>
                  </a:solidFill>
                </a:uFill>
                <a:cs typeface="Calibri"/>
              </a:rPr>
              <a:t>Babies learn from their experiences with their caregivers. These early attachment experiences shape the baby’s brain</a:t>
            </a:r>
            <a:r>
              <a:rPr lang="en-GB" sz="1600" spc="20" dirty="0" smtClean="0">
                <a:solidFill>
                  <a:srgbClr val="2F5496"/>
                </a:solidFill>
                <a:uFill>
                  <a:solidFill>
                    <a:srgbClr val="2F5496"/>
                  </a:solidFill>
                </a:uFill>
                <a:cs typeface="Calibri"/>
              </a:rPr>
              <a:t>.</a:t>
            </a:r>
            <a:br>
              <a:rPr lang="en-GB" sz="1600" spc="20" dirty="0" smtClean="0">
                <a:solidFill>
                  <a:srgbClr val="2F5496"/>
                </a:solidFill>
                <a:uFill>
                  <a:solidFill>
                    <a:srgbClr val="2F5496"/>
                  </a:solidFill>
                </a:uFill>
                <a:cs typeface="Calibri"/>
              </a:rPr>
            </a:br>
            <a:endParaRPr lang="en-GB" sz="1600" spc="20" dirty="0" smtClean="0">
              <a:solidFill>
                <a:srgbClr val="2F5496"/>
              </a:solidFill>
              <a:uFill>
                <a:solidFill>
                  <a:srgbClr val="2F5496"/>
                </a:solidFill>
              </a:uFill>
              <a:cs typeface="Calibri"/>
            </a:endParaRPr>
          </a:p>
          <a:p>
            <a:pPr marL="12700">
              <a:lnSpc>
                <a:spcPct val="100000"/>
              </a:lnSpc>
              <a:spcBef>
                <a:spcPts val="135"/>
              </a:spcBef>
            </a:pPr>
            <a:r>
              <a:rPr lang="en-GB" sz="1600" spc="20" dirty="0">
                <a:solidFill>
                  <a:srgbClr val="2F5496"/>
                </a:solidFill>
                <a:uFill>
                  <a:solidFill>
                    <a:srgbClr val="2F5496"/>
                  </a:solidFill>
                </a:uFill>
                <a:cs typeface="Calibri"/>
              </a:rPr>
              <a:t>Caregiver provides comfort by rocking, holding, </a:t>
            </a:r>
            <a:r>
              <a:rPr lang="en-GB" sz="1600" spc="20" dirty="0" smtClean="0">
                <a:solidFill>
                  <a:srgbClr val="2F5496"/>
                </a:solidFill>
                <a:uFill>
                  <a:solidFill>
                    <a:srgbClr val="2F5496"/>
                  </a:solidFill>
                </a:uFill>
                <a:cs typeface="Calibri"/>
              </a:rPr>
              <a:t>talking: The </a:t>
            </a:r>
            <a:r>
              <a:rPr lang="en-GB" sz="1600" spc="20" dirty="0">
                <a:solidFill>
                  <a:srgbClr val="2F5496"/>
                </a:solidFill>
                <a:uFill>
                  <a:solidFill>
                    <a:srgbClr val="2F5496"/>
                  </a:solidFill>
                </a:uFill>
                <a:cs typeface="Calibri"/>
              </a:rPr>
              <a:t>baby is soothed. They learn how to relax and self-soothe. They come to expect comfort. </a:t>
            </a:r>
            <a:endParaRPr lang="en-GB" sz="1600" spc="20" dirty="0" smtClean="0">
              <a:solidFill>
                <a:srgbClr val="2F5496"/>
              </a:solidFill>
              <a:uFill>
                <a:solidFill>
                  <a:srgbClr val="2F5496"/>
                </a:solidFill>
              </a:uFill>
              <a:cs typeface="Calibri"/>
            </a:endParaRPr>
          </a:p>
          <a:p>
            <a:pPr marL="12700">
              <a:lnSpc>
                <a:spcPct val="100000"/>
              </a:lnSpc>
              <a:spcBef>
                <a:spcPts val="135"/>
              </a:spcBef>
            </a:pPr>
            <a:endParaRPr lang="en-GB" sz="1600" spc="20" dirty="0" smtClean="0">
              <a:solidFill>
                <a:srgbClr val="2F5496"/>
              </a:solidFill>
              <a:uFill>
                <a:solidFill>
                  <a:srgbClr val="2F5496"/>
                </a:solidFill>
              </a:uFill>
              <a:cs typeface="Calibri"/>
            </a:endParaRPr>
          </a:p>
          <a:p>
            <a:pPr marL="12700">
              <a:lnSpc>
                <a:spcPct val="100000"/>
              </a:lnSpc>
              <a:spcBef>
                <a:spcPts val="135"/>
              </a:spcBef>
            </a:pPr>
            <a:r>
              <a:rPr lang="en-GB" sz="1600" spc="20" dirty="0">
                <a:solidFill>
                  <a:srgbClr val="2F5496"/>
                </a:solidFill>
                <a:uFill>
                  <a:solidFill>
                    <a:srgbClr val="2F5496"/>
                  </a:solidFill>
                </a:uFill>
                <a:cs typeface="Calibri"/>
              </a:rPr>
              <a:t>Caregiver shouts, ignores, shakes the </a:t>
            </a:r>
            <a:r>
              <a:rPr lang="en-GB" sz="1600" spc="20" dirty="0" smtClean="0">
                <a:solidFill>
                  <a:srgbClr val="2F5496"/>
                </a:solidFill>
                <a:uFill>
                  <a:solidFill>
                    <a:srgbClr val="2F5496"/>
                  </a:solidFill>
                </a:uFill>
                <a:cs typeface="Calibri"/>
              </a:rPr>
              <a:t>baby: The </a:t>
            </a:r>
            <a:r>
              <a:rPr lang="en-GB" sz="1600" spc="20" dirty="0">
                <a:solidFill>
                  <a:srgbClr val="2F5496"/>
                </a:solidFill>
                <a:uFill>
                  <a:solidFill>
                    <a:srgbClr val="2F5496"/>
                  </a:solidFill>
                </a:uFill>
                <a:cs typeface="Calibri"/>
              </a:rPr>
              <a:t>baby is in a high state of arousal. They do not learn to relax, self-soothe or expect comfort.</a:t>
            </a:r>
          </a:p>
        </p:txBody>
      </p:sp>
    </p:spTree>
    <p:extLst>
      <p:ext uri="{BB962C8B-B14F-4D97-AF65-F5344CB8AC3E}">
        <p14:creationId xmlns:p14="http://schemas.microsoft.com/office/powerpoint/2010/main" val="177948539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901700" y="627379"/>
            <a:ext cx="10071100" cy="2010166"/>
          </a:xfrm>
          <a:prstGeom prst="rect">
            <a:avLst/>
          </a:prstGeom>
        </p:spPr>
        <p:txBody>
          <a:bodyPr vert="horz" wrap="square" lIns="0" tIns="17145" rIns="0" bIns="0" rtlCol="0">
            <a:spAutoFit/>
          </a:bodyPr>
          <a:lstStyle/>
          <a:p>
            <a:pPr>
              <a:lnSpc>
                <a:spcPct val="100000"/>
              </a:lnSpc>
              <a:spcBef>
                <a:spcPts val="10"/>
              </a:spcBef>
            </a:pPr>
            <a:endParaRPr sz="1750" dirty="0">
              <a:latin typeface="Times New Roman"/>
              <a:cs typeface="Times New Roman"/>
            </a:endParaRPr>
          </a:p>
          <a:p>
            <a:pPr marL="12700">
              <a:lnSpc>
                <a:spcPct val="100000"/>
              </a:lnSpc>
              <a:spcBef>
                <a:spcPts val="5"/>
              </a:spcBef>
            </a:pPr>
            <a:r>
              <a:rPr sz="1600" b="1" spc="15" dirty="0">
                <a:solidFill>
                  <a:srgbClr val="2F5496"/>
                </a:solidFill>
                <a:latin typeface="Calibri"/>
                <a:cs typeface="Calibri"/>
              </a:rPr>
              <a:t>Learning</a:t>
            </a:r>
            <a:r>
              <a:rPr sz="1600" b="1" spc="10" dirty="0">
                <a:solidFill>
                  <a:srgbClr val="2F5496"/>
                </a:solidFill>
                <a:latin typeface="Calibri"/>
                <a:cs typeface="Calibri"/>
              </a:rPr>
              <a:t> </a:t>
            </a:r>
            <a:r>
              <a:rPr sz="1600" b="1" spc="15" dirty="0">
                <a:solidFill>
                  <a:srgbClr val="2F5496"/>
                </a:solidFill>
                <a:latin typeface="Calibri"/>
                <a:cs typeface="Calibri"/>
              </a:rPr>
              <a:t>Objectives</a:t>
            </a:r>
            <a:endParaRPr sz="1600" dirty="0">
              <a:latin typeface="Calibri"/>
              <a:cs typeface="Calibri"/>
            </a:endParaRPr>
          </a:p>
          <a:p>
            <a:pPr>
              <a:lnSpc>
                <a:spcPct val="100000"/>
              </a:lnSpc>
              <a:spcBef>
                <a:spcPts val="35"/>
              </a:spcBef>
            </a:pPr>
            <a:endParaRPr sz="1600" dirty="0">
              <a:latin typeface="Times New Roman"/>
              <a:cs typeface="Times New Roman"/>
            </a:endParaRPr>
          </a:p>
          <a:p>
            <a:pPr marL="12700">
              <a:lnSpc>
                <a:spcPct val="100000"/>
              </a:lnSpc>
              <a:spcBef>
                <a:spcPts val="5"/>
              </a:spcBef>
            </a:pPr>
            <a:r>
              <a:rPr lang="en-GB" sz="1600" spc="15" dirty="0">
                <a:solidFill>
                  <a:srgbClr val="2F5496"/>
                </a:solidFill>
                <a:cs typeface="Calibri"/>
              </a:rPr>
              <a:t>In this session you will:</a:t>
            </a:r>
          </a:p>
          <a:p>
            <a:pPr marL="12700">
              <a:lnSpc>
                <a:spcPct val="100000"/>
              </a:lnSpc>
              <a:spcBef>
                <a:spcPts val="5"/>
              </a:spcBef>
            </a:pPr>
            <a:endParaRPr lang="en-GB" sz="1600" spc="15" dirty="0">
              <a:solidFill>
                <a:srgbClr val="2F5496"/>
              </a:solidFill>
              <a:cs typeface="Calibri"/>
            </a:endParaRPr>
          </a:p>
          <a:p>
            <a:pPr marL="355600" indent="-342900">
              <a:lnSpc>
                <a:spcPct val="100000"/>
              </a:lnSpc>
              <a:spcBef>
                <a:spcPts val="5"/>
              </a:spcBef>
              <a:buFont typeface="Arial" panose="020B0604020202020204" pitchFamily="34" charset="0"/>
              <a:buChar char="•"/>
            </a:pPr>
            <a:r>
              <a:rPr lang="en-GB" sz="1600" spc="15" dirty="0">
                <a:solidFill>
                  <a:srgbClr val="2F5496"/>
                </a:solidFill>
                <a:cs typeface="Calibri"/>
              </a:rPr>
              <a:t>identify the most common conditions that present in children and young people​</a:t>
            </a:r>
          </a:p>
          <a:p>
            <a:pPr marL="355600" indent="-342900">
              <a:lnSpc>
                <a:spcPct val="100000"/>
              </a:lnSpc>
              <a:spcBef>
                <a:spcPts val="5"/>
              </a:spcBef>
              <a:buFont typeface="Arial" panose="020B0604020202020204" pitchFamily="34" charset="0"/>
              <a:buChar char="•"/>
            </a:pPr>
            <a:r>
              <a:rPr lang="en-GB" sz="1600" spc="15" dirty="0">
                <a:solidFill>
                  <a:srgbClr val="2F5496"/>
                </a:solidFill>
                <a:cs typeface="Calibri"/>
              </a:rPr>
              <a:t>recognise how common conditions present in children and young people​</a:t>
            </a:r>
          </a:p>
          <a:p>
            <a:pPr marL="355600" indent="-342900">
              <a:lnSpc>
                <a:spcPct val="100000"/>
              </a:lnSpc>
              <a:spcBef>
                <a:spcPts val="5"/>
              </a:spcBef>
              <a:buFont typeface="Arial" panose="020B0604020202020204" pitchFamily="34" charset="0"/>
              <a:buChar char="•"/>
            </a:pPr>
            <a:r>
              <a:rPr lang="en-GB" sz="1600" spc="15" dirty="0">
                <a:solidFill>
                  <a:srgbClr val="2F5496"/>
                </a:solidFill>
                <a:cs typeface="Calibri"/>
              </a:rPr>
              <a:t>recognise specific types of intervention appropriate for conditions presenting in children and young people​</a:t>
            </a:r>
            <a:endParaRPr lang="en-GB" sz="1600" spc="20" dirty="0" smtClean="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256985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4B3FDC8E-98DA-420C-9F74-27C8EAFFE855}"/>
              </a:ext>
            </a:extLst>
          </p:cNvPr>
          <p:cNvSpPr txBox="1"/>
          <p:nvPr/>
        </p:nvSpPr>
        <p:spPr>
          <a:xfrm>
            <a:off x="1024188" y="147184"/>
            <a:ext cx="10170285" cy="5726439"/>
          </a:xfrm>
          <a:prstGeom prst="rect">
            <a:avLst/>
          </a:prstGeom>
        </p:spPr>
        <p:txBody>
          <a:bodyPr vert="horz" wrap="square" lIns="0" tIns="140970" rIns="0" bIns="0" rtlCol="0">
            <a:spAutoFit/>
          </a:bodyPr>
          <a:lstStyle/>
          <a:p>
            <a:pPr marL="12700">
              <a:lnSpc>
                <a:spcPct val="100000"/>
              </a:lnSpc>
              <a:spcBef>
                <a:spcPts val="1110"/>
              </a:spcBef>
            </a:pPr>
            <a:r>
              <a:rPr b="1" u="sng" spc="20" dirty="0" smtClean="0">
                <a:solidFill>
                  <a:srgbClr val="2F5496"/>
                </a:solidFill>
                <a:uFill>
                  <a:solidFill>
                    <a:srgbClr val="2F5496"/>
                  </a:solidFill>
                </a:uFill>
                <a:latin typeface="Calibri"/>
                <a:cs typeface="Calibri"/>
              </a:rPr>
              <a:t>INTRODUCTION</a:t>
            </a:r>
            <a:endParaRPr lang="en-GB" b="1" u="sng" spc="20" dirty="0" smtClean="0">
              <a:solidFill>
                <a:srgbClr val="2F5496"/>
              </a:solidFill>
              <a:uFill>
                <a:solidFill>
                  <a:srgbClr val="2F5496"/>
                </a:solidFill>
              </a:uFill>
              <a:latin typeface="Calibri"/>
              <a:cs typeface="Calibri"/>
            </a:endParaRPr>
          </a:p>
          <a:p>
            <a:pPr marL="12700">
              <a:lnSpc>
                <a:spcPct val="100000"/>
              </a:lnSpc>
              <a:spcBef>
                <a:spcPts val="1110"/>
              </a:spcBef>
            </a:pPr>
            <a:endParaRPr dirty="0" smtClean="0">
              <a:latin typeface="Calibri"/>
              <a:cs typeface="Calibri"/>
            </a:endParaRPr>
          </a:p>
          <a:p>
            <a:pPr marL="12700" marR="67945">
              <a:lnSpc>
                <a:spcPct val="104900"/>
              </a:lnSpc>
              <a:spcBef>
                <a:spcPts val="930"/>
              </a:spcBef>
            </a:pPr>
            <a:r>
              <a:rPr lang="en-GB" sz="1600" spc="20" dirty="0">
                <a:solidFill>
                  <a:srgbClr val="2F5496"/>
                </a:solidFill>
                <a:cs typeface="Calibri"/>
              </a:rPr>
              <a:t>This session will provide an overview of the various reasons that children and young people are admitted to the ward, the reasons for the way they are behaving and some specific ways that you can help</a:t>
            </a:r>
            <a:r>
              <a:rPr lang="en-GB" sz="1600" spc="20" dirty="0" smtClean="0">
                <a:solidFill>
                  <a:srgbClr val="2F5496"/>
                </a:solidFill>
                <a:cs typeface="Calibri"/>
              </a:rPr>
              <a:t>.</a:t>
            </a:r>
          </a:p>
          <a:p>
            <a:pPr marL="12700" marR="67945">
              <a:lnSpc>
                <a:spcPct val="104900"/>
              </a:lnSpc>
              <a:spcBef>
                <a:spcPts val="930"/>
              </a:spcBef>
            </a:pPr>
            <a:r>
              <a:rPr lang="en-GB" sz="1600" b="1" spc="20" dirty="0">
                <a:solidFill>
                  <a:srgbClr val="2F5496"/>
                </a:solidFill>
                <a:cs typeface="Calibri"/>
              </a:rPr>
              <a:t>Neurodiversity and a range of </a:t>
            </a:r>
            <a:r>
              <a:rPr lang="en-GB" sz="1600" b="1" spc="20" dirty="0" smtClean="0">
                <a:solidFill>
                  <a:srgbClr val="2F5496"/>
                </a:solidFill>
                <a:cs typeface="Calibri"/>
              </a:rPr>
              <a:t>conditions</a:t>
            </a:r>
          </a:p>
          <a:p>
            <a:pPr marL="12700" marR="67945">
              <a:lnSpc>
                <a:spcPct val="104900"/>
              </a:lnSpc>
              <a:spcBef>
                <a:spcPts val="930"/>
              </a:spcBef>
            </a:pPr>
            <a:r>
              <a:rPr lang="en-GB" sz="1600" b="1" spc="20" dirty="0" smtClean="0">
                <a:solidFill>
                  <a:srgbClr val="2F5496"/>
                </a:solidFill>
                <a:cs typeface="Calibri"/>
              </a:rPr>
              <a:t/>
            </a:r>
            <a:br>
              <a:rPr lang="en-GB" sz="1600" b="1" spc="20" dirty="0" smtClean="0">
                <a:solidFill>
                  <a:srgbClr val="2F5496"/>
                </a:solidFill>
                <a:cs typeface="Calibri"/>
              </a:rPr>
            </a:br>
            <a:r>
              <a:rPr lang="en-GB" sz="1600" b="1" spc="20" dirty="0" smtClean="0">
                <a:solidFill>
                  <a:srgbClr val="2F5496"/>
                </a:solidFill>
                <a:cs typeface="Calibri"/>
              </a:rPr>
              <a:t>Neurodiversity</a:t>
            </a:r>
          </a:p>
          <a:p>
            <a:pPr marL="298450" marR="67945" indent="-285750">
              <a:lnSpc>
                <a:spcPct val="104900"/>
              </a:lnSpc>
              <a:spcBef>
                <a:spcPts val="930"/>
              </a:spcBef>
              <a:buFont typeface="Arial" panose="020B0604020202020204" pitchFamily="34" charset="0"/>
              <a:buChar char="•"/>
            </a:pPr>
            <a:r>
              <a:rPr lang="en-GB" sz="1600" spc="20" dirty="0" smtClean="0">
                <a:solidFill>
                  <a:srgbClr val="2F5496"/>
                </a:solidFill>
                <a:cs typeface="Calibri"/>
              </a:rPr>
              <a:t>Autism</a:t>
            </a:r>
            <a:endParaRPr lang="en-GB" sz="1600" spc="20" dirty="0">
              <a:solidFill>
                <a:srgbClr val="2F5496"/>
              </a:solidFill>
              <a:cs typeface="Calibri"/>
            </a:endParaRPr>
          </a:p>
          <a:p>
            <a:pPr marL="298450" marR="67945" indent="-285750">
              <a:lnSpc>
                <a:spcPct val="104900"/>
              </a:lnSpc>
              <a:spcBef>
                <a:spcPts val="930"/>
              </a:spcBef>
              <a:buFont typeface="Arial" panose="020B0604020202020204" pitchFamily="34" charset="0"/>
              <a:buChar char="•"/>
            </a:pPr>
            <a:r>
              <a:rPr lang="en-GB" sz="1600" spc="20" dirty="0">
                <a:solidFill>
                  <a:srgbClr val="2F5496"/>
                </a:solidFill>
                <a:cs typeface="Calibri"/>
              </a:rPr>
              <a:t>Attention deficit hyperactivity disorder (ADHD</a:t>
            </a:r>
            <a:r>
              <a:rPr lang="en-GB" sz="1600" spc="20" dirty="0" smtClean="0">
                <a:solidFill>
                  <a:srgbClr val="2F5496"/>
                </a:solidFill>
                <a:cs typeface="Calibri"/>
              </a:rPr>
              <a:t>)</a:t>
            </a:r>
            <a:endParaRPr lang="en-GB" sz="1600" spc="20" dirty="0">
              <a:solidFill>
                <a:srgbClr val="2F5496"/>
              </a:solidFill>
              <a:cs typeface="Calibri"/>
            </a:endParaRPr>
          </a:p>
          <a:p>
            <a:pPr marL="12700" marR="67945">
              <a:lnSpc>
                <a:spcPct val="104900"/>
              </a:lnSpc>
              <a:spcBef>
                <a:spcPts val="930"/>
              </a:spcBef>
            </a:pPr>
            <a:r>
              <a:rPr lang="en-GB" sz="1600" spc="20" dirty="0" smtClean="0">
                <a:solidFill>
                  <a:srgbClr val="2F5496"/>
                </a:solidFill>
                <a:cs typeface="Calibri"/>
              </a:rPr>
              <a:t/>
            </a:r>
            <a:br>
              <a:rPr lang="en-GB" sz="1600" spc="20" dirty="0" smtClean="0">
                <a:solidFill>
                  <a:srgbClr val="2F5496"/>
                </a:solidFill>
                <a:cs typeface="Calibri"/>
              </a:rPr>
            </a:br>
            <a:r>
              <a:rPr lang="en-GB" sz="1600" b="1" spc="20" dirty="0" smtClean="0">
                <a:solidFill>
                  <a:srgbClr val="2F5496"/>
                </a:solidFill>
                <a:cs typeface="Calibri"/>
              </a:rPr>
              <a:t>Conditions</a:t>
            </a:r>
            <a:endParaRPr lang="en-GB" sz="1600" b="1" spc="20" dirty="0">
              <a:solidFill>
                <a:srgbClr val="2F5496"/>
              </a:solidFill>
              <a:cs typeface="Calibri"/>
            </a:endParaRPr>
          </a:p>
          <a:p>
            <a:pPr marL="298450" marR="67945" indent="-285750">
              <a:lnSpc>
                <a:spcPct val="104900"/>
              </a:lnSpc>
              <a:spcBef>
                <a:spcPts val="930"/>
              </a:spcBef>
              <a:buFont typeface="Arial" panose="020B0604020202020204" pitchFamily="34" charset="0"/>
              <a:buChar char="•"/>
            </a:pPr>
            <a:r>
              <a:rPr lang="en-GB" sz="1600" spc="20" dirty="0" smtClean="0">
                <a:solidFill>
                  <a:srgbClr val="2F5496"/>
                </a:solidFill>
                <a:cs typeface="Calibri"/>
              </a:rPr>
              <a:t>Anxiety</a:t>
            </a:r>
            <a:endParaRPr lang="en-GB" sz="1600" spc="20" dirty="0">
              <a:solidFill>
                <a:srgbClr val="2F5496"/>
              </a:solidFill>
              <a:cs typeface="Calibri"/>
            </a:endParaRPr>
          </a:p>
          <a:p>
            <a:pPr marL="298450" marR="67945" indent="-285750">
              <a:lnSpc>
                <a:spcPct val="104900"/>
              </a:lnSpc>
              <a:spcBef>
                <a:spcPts val="930"/>
              </a:spcBef>
              <a:buFont typeface="Arial" panose="020B0604020202020204" pitchFamily="34" charset="0"/>
              <a:buChar char="•"/>
            </a:pPr>
            <a:r>
              <a:rPr lang="en-GB" sz="1600" spc="20" dirty="0">
                <a:solidFill>
                  <a:srgbClr val="2F5496"/>
                </a:solidFill>
                <a:cs typeface="Calibri"/>
              </a:rPr>
              <a:t>Depression, low </a:t>
            </a:r>
            <a:r>
              <a:rPr lang="en-GB" sz="1600" spc="20" dirty="0" smtClean="0">
                <a:solidFill>
                  <a:srgbClr val="2F5496"/>
                </a:solidFill>
                <a:cs typeface="Calibri"/>
              </a:rPr>
              <a:t>mood</a:t>
            </a:r>
            <a:endParaRPr lang="en-GB" sz="1600" spc="20" dirty="0">
              <a:solidFill>
                <a:srgbClr val="2F5496"/>
              </a:solidFill>
              <a:cs typeface="Calibri"/>
            </a:endParaRPr>
          </a:p>
          <a:p>
            <a:pPr marL="298450" marR="67945" indent="-285750">
              <a:lnSpc>
                <a:spcPct val="104900"/>
              </a:lnSpc>
              <a:spcBef>
                <a:spcPts val="930"/>
              </a:spcBef>
              <a:buFont typeface="Arial" panose="020B0604020202020204" pitchFamily="34" charset="0"/>
              <a:buChar char="•"/>
            </a:pPr>
            <a:r>
              <a:rPr lang="en-GB" sz="1600" spc="20" dirty="0">
                <a:solidFill>
                  <a:srgbClr val="2F5496"/>
                </a:solidFill>
                <a:cs typeface="Calibri"/>
              </a:rPr>
              <a:t>Eating </a:t>
            </a:r>
            <a:r>
              <a:rPr lang="en-GB" sz="1600" spc="20" dirty="0" smtClean="0">
                <a:solidFill>
                  <a:srgbClr val="2F5496"/>
                </a:solidFill>
                <a:cs typeface="Calibri"/>
              </a:rPr>
              <a:t>disorder</a:t>
            </a:r>
            <a:endParaRPr lang="en-GB" sz="1600" spc="20" dirty="0">
              <a:solidFill>
                <a:srgbClr val="2F5496"/>
              </a:solidFill>
              <a:cs typeface="Calibri"/>
            </a:endParaRPr>
          </a:p>
          <a:p>
            <a:pPr marL="298450" marR="67945" indent="-285750">
              <a:lnSpc>
                <a:spcPct val="104900"/>
              </a:lnSpc>
              <a:spcBef>
                <a:spcPts val="930"/>
              </a:spcBef>
              <a:buFont typeface="Arial" panose="020B0604020202020204" pitchFamily="34" charset="0"/>
              <a:buChar char="•"/>
            </a:pPr>
            <a:r>
              <a:rPr lang="en-GB" sz="1600" spc="20" dirty="0" smtClean="0">
                <a:solidFill>
                  <a:srgbClr val="2F5496"/>
                </a:solidFill>
                <a:cs typeface="Calibri"/>
              </a:rPr>
              <a:t>Psychosis</a:t>
            </a:r>
            <a:endParaRPr lang="en-GB" sz="1600" spc="20" dirty="0">
              <a:solidFill>
                <a:srgbClr val="2F5496"/>
              </a:solidFill>
              <a:cs typeface="Calibri"/>
            </a:endParaRPr>
          </a:p>
          <a:p>
            <a:pPr marL="298450" marR="67945" indent="-285750">
              <a:lnSpc>
                <a:spcPct val="104900"/>
              </a:lnSpc>
              <a:spcBef>
                <a:spcPts val="930"/>
              </a:spcBef>
              <a:buFont typeface="Arial" panose="020B0604020202020204" pitchFamily="34" charset="0"/>
              <a:buChar char="•"/>
            </a:pPr>
            <a:r>
              <a:rPr lang="en-GB" sz="1600" spc="20" dirty="0" smtClean="0">
                <a:solidFill>
                  <a:srgbClr val="2F5496"/>
                </a:solidFill>
                <a:cs typeface="Calibri"/>
              </a:rPr>
              <a:t>Trauma</a:t>
            </a:r>
          </a:p>
        </p:txBody>
      </p:sp>
    </p:spTree>
    <p:custDataLst>
      <p:tags r:id="rId1"/>
    </p:custDataLst>
    <p:extLst>
      <p:ext uri="{BB962C8B-B14F-4D97-AF65-F5344CB8AC3E}">
        <p14:creationId xmlns:p14="http://schemas.microsoft.com/office/powerpoint/2010/main" val="3214004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901700" y="261392"/>
            <a:ext cx="10414000" cy="6349815"/>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How they can present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Incidents of </a:t>
            </a:r>
            <a:r>
              <a:rPr lang="en-GB" spc="20" dirty="0" smtClean="0">
                <a:solidFill>
                  <a:srgbClr val="2F5496"/>
                </a:solidFill>
                <a:uFill>
                  <a:solidFill>
                    <a:srgbClr val="2F5496"/>
                  </a:solidFill>
                </a:uFill>
                <a:cs typeface="Calibri"/>
              </a:rPr>
              <a:t>self-harm</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Communication difficulties and withdrawn </a:t>
            </a:r>
            <a:r>
              <a:rPr lang="en-GB" spc="20" dirty="0" smtClean="0">
                <a:solidFill>
                  <a:srgbClr val="2F5496"/>
                </a:solidFill>
                <a:uFill>
                  <a:solidFill>
                    <a:srgbClr val="2F5496"/>
                  </a:solidFill>
                </a:uFill>
                <a:cs typeface="Calibri"/>
              </a:rPr>
              <a:t>behaviour</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Physical </a:t>
            </a:r>
            <a:r>
              <a:rPr lang="en-GB" spc="20" dirty="0" smtClean="0">
                <a:solidFill>
                  <a:srgbClr val="2F5496"/>
                </a:solidFill>
                <a:uFill>
                  <a:solidFill>
                    <a:srgbClr val="2F5496"/>
                  </a:solidFill>
                </a:uFill>
                <a:cs typeface="Calibri"/>
              </a:rPr>
              <a:t>reactions</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Sleeping </a:t>
            </a:r>
            <a:r>
              <a:rPr lang="en-GB" spc="20" dirty="0" smtClean="0">
                <a:solidFill>
                  <a:srgbClr val="2F5496"/>
                </a:solidFill>
                <a:uFill>
                  <a:solidFill>
                    <a:srgbClr val="2F5496"/>
                  </a:solidFill>
                </a:uFill>
                <a:cs typeface="Calibri"/>
              </a:rPr>
              <a:t>difficulties</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Engaging in risky </a:t>
            </a:r>
            <a:r>
              <a:rPr lang="en-GB" spc="20" dirty="0" smtClean="0">
                <a:solidFill>
                  <a:srgbClr val="2F5496"/>
                </a:solidFill>
                <a:uFill>
                  <a:solidFill>
                    <a:srgbClr val="2F5496"/>
                  </a:solidFill>
                </a:uFill>
                <a:cs typeface="Calibri"/>
              </a:rPr>
              <a:t>behaviour</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Self-harm</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Use of alcohol or misuse of other </a:t>
            </a:r>
            <a:r>
              <a:rPr lang="en-GB" spc="20" dirty="0" smtClean="0">
                <a:solidFill>
                  <a:srgbClr val="2F5496"/>
                </a:solidFill>
                <a:uFill>
                  <a:solidFill>
                    <a:srgbClr val="2F5496"/>
                  </a:solidFill>
                </a:uFill>
                <a:cs typeface="Calibri"/>
              </a:rPr>
              <a:t>substances</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High </a:t>
            </a:r>
            <a:r>
              <a:rPr lang="en-GB" spc="20" dirty="0" smtClean="0">
                <a:solidFill>
                  <a:srgbClr val="2F5496"/>
                </a:solidFill>
                <a:uFill>
                  <a:solidFill>
                    <a:srgbClr val="2F5496"/>
                  </a:solidFill>
                </a:uFill>
                <a:cs typeface="Calibri"/>
              </a:rPr>
              <a:t>anxiety</a:t>
            </a:r>
          </a:p>
          <a:p>
            <a:pPr marL="298450" indent="-285750">
              <a:lnSpc>
                <a:spcPct val="100000"/>
              </a:lnSpc>
              <a:spcBef>
                <a:spcPts val="135"/>
              </a:spcBef>
              <a:buFont typeface="Arial" panose="020B0604020202020204" pitchFamily="34" charset="0"/>
              <a:buChar char="•"/>
            </a:pPr>
            <a:endParaRPr lang="en-GB" sz="1600" spc="20" dirty="0">
              <a:solidFill>
                <a:srgbClr val="2F5496"/>
              </a:solidFill>
              <a:uFill>
                <a:solidFill>
                  <a:srgbClr val="2F5496"/>
                </a:solidFill>
              </a:uFill>
              <a:latin typeface="Calibri"/>
              <a:cs typeface="Calibri"/>
            </a:endParaRPr>
          </a:p>
          <a:p>
            <a:pPr marL="12700">
              <a:lnSpc>
                <a:spcPct val="100000"/>
              </a:lnSpc>
              <a:spcBef>
                <a:spcPts val="135"/>
              </a:spcBef>
            </a:pPr>
            <a:r>
              <a:rPr lang="en-GB" b="1" spc="15" dirty="0">
                <a:solidFill>
                  <a:srgbClr val="2F5496"/>
                </a:solidFill>
                <a:cs typeface="Calibri"/>
              </a:rPr>
              <a:t>Actions that may help</a:t>
            </a:r>
          </a:p>
          <a:p>
            <a:pPr marL="298450" indent="-285750">
              <a:lnSpc>
                <a:spcPct val="100000"/>
              </a:lnSpc>
              <a:spcBef>
                <a:spcPts val="135"/>
              </a:spcBef>
              <a:buFont typeface="Arial" panose="020B0604020202020204" pitchFamily="34" charset="0"/>
              <a:buChar char="•"/>
            </a:pPr>
            <a:r>
              <a:rPr lang="en-GB" spc="15" dirty="0">
                <a:solidFill>
                  <a:srgbClr val="2F5496"/>
                </a:solidFill>
                <a:cs typeface="Calibri"/>
              </a:rPr>
              <a:t>Kindness and </a:t>
            </a:r>
            <a:r>
              <a:rPr lang="en-GB" spc="15" dirty="0" smtClean="0">
                <a:solidFill>
                  <a:srgbClr val="2F5496"/>
                </a:solidFill>
                <a:cs typeface="Calibri"/>
              </a:rPr>
              <a:t>understanding</a:t>
            </a:r>
            <a:endParaRPr lang="en-GB" spc="15" dirty="0">
              <a:solidFill>
                <a:srgbClr val="2F5496"/>
              </a:solidFill>
              <a:cs typeface="Calibri"/>
            </a:endParaRPr>
          </a:p>
          <a:p>
            <a:pPr marL="298450" indent="-285750">
              <a:lnSpc>
                <a:spcPct val="100000"/>
              </a:lnSpc>
              <a:spcBef>
                <a:spcPts val="135"/>
              </a:spcBef>
              <a:buFont typeface="Arial" panose="020B0604020202020204" pitchFamily="34" charset="0"/>
              <a:buChar char="•"/>
            </a:pPr>
            <a:r>
              <a:rPr lang="en-GB" spc="15" dirty="0">
                <a:solidFill>
                  <a:srgbClr val="2F5496"/>
                </a:solidFill>
                <a:cs typeface="Calibri"/>
              </a:rPr>
              <a:t>Treating the person as a whole </a:t>
            </a:r>
            <a:r>
              <a:rPr lang="en-GB" spc="15" dirty="0" smtClean="0">
                <a:solidFill>
                  <a:srgbClr val="2F5496"/>
                </a:solidFill>
                <a:cs typeface="Calibri"/>
              </a:rPr>
              <a:t>person</a:t>
            </a:r>
            <a:endParaRPr lang="en-GB" spc="15" dirty="0">
              <a:solidFill>
                <a:srgbClr val="2F5496"/>
              </a:solidFill>
              <a:cs typeface="Calibri"/>
            </a:endParaRPr>
          </a:p>
          <a:p>
            <a:pPr marL="298450" indent="-285750">
              <a:lnSpc>
                <a:spcPct val="100000"/>
              </a:lnSpc>
              <a:spcBef>
                <a:spcPts val="135"/>
              </a:spcBef>
              <a:buFont typeface="Arial" panose="020B0604020202020204" pitchFamily="34" charset="0"/>
              <a:buChar char="•"/>
            </a:pPr>
            <a:r>
              <a:rPr lang="en-GB" spc="15" dirty="0" smtClean="0">
                <a:solidFill>
                  <a:srgbClr val="2F5496"/>
                </a:solidFill>
                <a:cs typeface="Calibri"/>
              </a:rPr>
              <a:t>Medication</a:t>
            </a:r>
            <a:endParaRPr lang="en-GB" spc="15" dirty="0">
              <a:solidFill>
                <a:srgbClr val="2F5496"/>
              </a:solidFill>
              <a:cs typeface="Calibri"/>
            </a:endParaRPr>
          </a:p>
          <a:p>
            <a:pPr marL="298450" indent="-285750">
              <a:lnSpc>
                <a:spcPct val="100000"/>
              </a:lnSpc>
              <a:spcBef>
                <a:spcPts val="135"/>
              </a:spcBef>
              <a:buFont typeface="Arial" panose="020B0604020202020204" pitchFamily="34" charset="0"/>
              <a:buChar char="•"/>
            </a:pPr>
            <a:r>
              <a:rPr lang="en-GB" spc="15" dirty="0">
                <a:solidFill>
                  <a:srgbClr val="2F5496"/>
                </a:solidFill>
                <a:cs typeface="Calibri"/>
              </a:rPr>
              <a:t>Cognitive behavioural therapy (CBT</a:t>
            </a:r>
            <a:r>
              <a:rPr lang="en-GB" spc="15" dirty="0" smtClean="0">
                <a:solidFill>
                  <a:srgbClr val="2F5496"/>
                </a:solidFill>
                <a:cs typeface="Calibri"/>
              </a:rPr>
              <a:t>)</a:t>
            </a:r>
            <a:endParaRPr lang="en-GB" spc="15" dirty="0">
              <a:solidFill>
                <a:srgbClr val="2F5496"/>
              </a:solidFill>
              <a:cs typeface="Calibri"/>
            </a:endParaRPr>
          </a:p>
          <a:p>
            <a:pPr marL="298450" indent="-285750">
              <a:lnSpc>
                <a:spcPct val="100000"/>
              </a:lnSpc>
              <a:spcBef>
                <a:spcPts val="135"/>
              </a:spcBef>
              <a:buFont typeface="Arial" panose="020B0604020202020204" pitchFamily="34" charset="0"/>
              <a:buChar char="•"/>
            </a:pPr>
            <a:r>
              <a:rPr lang="en-GB" spc="15" dirty="0">
                <a:solidFill>
                  <a:srgbClr val="2F5496"/>
                </a:solidFill>
                <a:cs typeface="Calibri"/>
              </a:rPr>
              <a:t>Dialectical behavioural therapy (DBT</a:t>
            </a:r>
            <a:r>
              <a:rPr lang="en-GB" spc="15" dirty="0" smtClean="0">
                <a:solidFill>
                  <a:srgbClr val="2F5496"/>
                </a:solidFill>
                <a:cs typeface="Calibri"/>
              </a:rPr>
              <a:t>) </a:t>
            </a:r>
            <a:endParaRPr lang="en-GB" spc="15" dirty="0">
              <a:solidFill>
                <a:srgbClr val="2F5496"/>
              </a:solidFill>
              <a:cs typeface="Calibri"/>
            </a:endParaRPr>
          </a:p>
          <a:p>
            <a:pPr marL="298450" indent="-285750">
              <a:lnSpc>
                <a:spcPct val="100000"/>
              </a:lnSpc>
              <a:spcBef>
                <a:spcPts val="135"/>
              </a:spcBef>
              <a:buFont typeface="Arial" panose="020B0604020202020204" pitchFamily="34" charset="0"/>
              <a:buChar char="•"/>
            </a:pPr>
            <a:r>
              <a:rPr lang="en-GB" spc="15" dirty="0" smtClean="0">
                <a:solidFill>
                  <a:srgbClr val="2F5496"/>
                </a:solidFill>
                <a:cs typeface="Calibri"/>
              </a:rPr>
              <a:t>Psychoeducation</a:t>
            </a:r>
            <a:endParaRPr lang="en-GB" spc="15" dirty="0">
              <a:solidFill>
                <a:srgbClr val="2F5496"/>
              </a:solidFill>
              <a:cs typeface="Calibri"/>
            </a:endParaRPr>
          </a:p>
          <a:p>
            <a:pPr marL="298450" indent="-285750">
              <a:lnSpc>
                <a:spcPct val="100000"/>
              </a:lnSpc>
              <a:spcBef>
                <a:spcPts val="135"/>
              </a:spcBef>
              <a:buFont typeface="Arial" panose="020B0604020202020204" pitchFamily="34" charset="0"/>
              <a:buChar char="•"/>
            </a:pPr>
            <a:r>
              <a:rPr lang="en-GB" spc="15" dirty="0">
                <a:solidFill>
                  <a:srgbClr val="2F5496"/>
                </a:solidFill>
                <a:cs typeface="Calibri"/>
              </a:rPr>
              <a:t>Communication skills including </a:t>
            </a:r>
            <a:r>
              <a:rPr lang="en-GB" spc="15" dirty="0" smtClean="0">
                <a:solidFill>
                  <a:srgbClr val="2F5496"/>
                </a:solidFill>
                <a:cs typeface="Calibri"/>
              </a:rPr>
              <a:t>listening</a:t>
            </a:r>
            <a:endParaRPr lang="en-GB" spc="15" dirty="0">
              <a:solidFill>
                <a:srgbClr val="2F5496"/>
              </a:solidFill>
              <a:cs typeface="Calibri"/>
            </a:endParaRPr>
          </a:p>
          <a:p>
            <a:pPr marL="298450" indent="-285750">
              <a:lnSpc>
                <a:spcPct val="100000"/>
              </a:lnSpc>
              <a:spcBef>
                <a:spcPts val="135"/>
              </a:spcBef>
              <a:buFont typeface="Arial" panose="020B0604020202020204" pitchFamily="34" charset="0"/>
              <a:buChar char="•"/>
            </a:pPr>
            <a:r>
              <a:rPr lang="en-GB" spc="15" dirty="0" smtClean="0">
                <a:solidFill>
                  <a:srgbClr val="2F5496"/>
                </a:solidFill>
                <a:cs typeface="Calibri"/>
              </a:rPr>
              <a:t>De-escalation</a:t>
            </a:r>
            <a:endParaRPr lang="en-GB" spc="15" dirty="0">
              <a:solidFill>
                <a:srgbClr val="2F5496"/>
              </a:solidFill>
              <a:cs typeface="Calibri"/>
            </a:endParaRPr>
          </a:p>
          <a:p>
            <a:pPr marL="298450" indent="-285750">
              <a:lnSpc>
                <a:spcPct val="100000"/>
              </a:lnSpc>
              <a:spcBef>
                <a:spcPts val="135"/>
              </a:spcBef>
              <a:buFont typeface="Arial" panose="020B0604020202020204" pitchFamily="34" charset="0"/>
              <a:buChar char="•"/>
            </a:pPr>
            <a:r>
              <a:rPr lang="en-GB" spc="15" dirty="0">
                <a:solidFill>
                  <a:srgbClr val="2F5496"/>
                </a:solidFill>
                <a:cs typeface="Calibri"/>
              </a:rPr>
              <a:t>Positive behaviour </a:t>
            </a:r>
            <a:r>
              <a:rPr lang="en-GB" spc="15" dirty="0" smtClean="0">
                <a:solidFill>
                  <a:srgbClr val="2F5496"/>
                </a:solidFill>
                <a:cs typeface="Calibri"/>
              </a:rPr>
              <a:t>support</a:t>
            </a:r>
            <a:endParaRPr lang="en-GB" spc="15" dirty="0">
              <a:solidFill>
                <a:srgbClr val="2F5496"/>
              </a:solidFill>
              <a:cs typeface="Calibri"/>
            </a:endParaRPr>
          </a:p>
          <a:p>
            <a:pPr marL="298450" indent="-285750">
              <a:lnSpc>
                <a:spcPct val="100000"/>
              </a:lnSpc>
              <a:spcBef>
                <a:spcPts val="135"/>
              </a:spcBef>
              <a:buFont typeface="Arial" panose="020B0604020202020204" pitchFamily="34" charset="0"/>
              <a:buChar char="•"/>
            </a:pPr>
            <a:r>
              <a:rPr lang="en-GB" spc="15" dirty="0">
                <a:solidFill>
                  <a:srgbClr val="2F5496"/>
                </a:solidFill>
                <a:cs typeface="Calibri"/>
              </a:rPr>
              <a:t>Sleep </a:t>
            </a:r>
            <a:r>
              <a:rPr lang="en-GB" spc="15" dirty="0" smtClean="0">
                <a:solidFill>
                  <a:srgbClr val="2F5496"/>
                </a:solidFill>
                <a:cs typeface="Calibri"/>
              </a:rPr>
              <a:t>hygiene</a:t>
            </a:r>
            <a:endParaRPr lang="en-GB" spc="15" dirty="0">
              <a:solidFill>
                <a:srgbClr val="2F5496"/>
              </a:solidFill>
              <a:cs typeface="Calibri"/>
            </a:endParaRPr>
          </a:p>
          <a:p>
            <a:pPr marL="298450" indent="-285750">
              <a:lnSpc>
                <a:spcPct val="100000"/>
              </a:lnSpc>
              <a:spcBef>
                <a:spcPts val="135"/>
              </a:spcBef>
              <a:buFont typeface="Arial" panose="020B0604020202020204" pitchFamily="34" charset="0"/>
              <a:buChar char="•"/>
            </a:pPr>
            <a:r>
              <a:rPr lang="en-GB" spc="15" dirty="0">
                <a:solidFill>
                  <a:srgbClr val="2F5496"/>
                </a:solidFill>
                <a:cs typeface="Calibri"/>
              </a:rPr>
              <a:t>Health </a:t>
            </a:r>
            <a:r>
              <a:rPr lang="en-GB" spc="15" dirty="0" smtClean="0">
                <a:solidFill>
                  <a:srgbClr val="2F5496"/>
                </a:solidFill>
                <a:cs typeface="Calibri"/>
              </a:rPr>
              <a:t>promotion</a:t>
            </a:r>
            <a:endParaRPr lang="en-GB"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274961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864755" y="92173"/>
            <a:ext cx="10414000" cy="6765827"/>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Neurodiversity </a:t>
            </a:r>
            <a:r>
              <a:rPr lang="en-GB" b="1" u="sng" spc="20" dirty="0">
                <a:solidFill>
                  <a:srgbClr val="2F5496"/>
                </a:solidFill>
                <a:uFill>
                  <a:solidFill>
                    <a:srgbClr val="2F5496"/>
                  </a:solidFill>
                </a:uFill>
                <a:cs typeface="Calibri"/>
              </a:rPr>
              <a:t>and </a:t>
            </a:r>
            <a:r>
              <a:rPr lang="en-GB" b="1" u="sng" spc="20" dirty="0" smtClean="0">
                <a:solidFill>
                  <a:srgbClr val="2F5496"/>
                </a:solidFill>
                <a:uFill>
                  <a:solidFill>
                    <a:srgbClr val="2F5496"/>
                  </a:solidFill>
                </a:uFill>
                <a:cs typeface="Calibri"/>
              </a:rPr>
              <a:t>conditions</a:t>
            </a:r>
          </a:p>
          <a:p>
            <a:pPr marL="12700">
              <a:lnSpc>
                <a:spcPct val="100000"/>
              </a:lnSpc>
              <a:spcBef>
                <a:spcPts val="135"/>
              </a:spcBef>
            </a:pPr>
            <a:endParaRPr sz="1650" dirty="0" smtClean="0">
              <a:latin typeface="Times New Roman"/>
              <a:cs typeface="Times New Roman"/>
            </a:endParaRPr>
          </a:p>
          <a:p>
            <a:pPr marL="12700" marR="5080">
              <a:lnSpc>
                <a:spcPct val="105100"/>
              </a:lnSpc>
              <a:spcBef>
                <a:spcPts val="5"/>
              </a:spcBef>
            </a:pPr>
            <a:r>
              <a:rPr lang="en-GB" sz="1600" spc="15" dirty="0" smtClean="0">
                <a:solidFill>
                  <a:srgbClr val="2F5496"/>
                </a:solidFill>
                <a:cs typeface="Calibri"/>
              </a:rPr>
              <a:t>All </a:t>
            </a:r>
            <a:r>
              <a:rPr lang="en-GB" sz="1600" spc="15" dirty="0">
                <a:solidFill>
                  <a:srgbClr val="2F5496"/>
                </a:solidFill>
                <a:cs typeface="Calibri"/>
              </a:rPr>
              <a:t>children and young people are on their own unique journey. There is not a one-size fits all approach when working with children and young people. The inpatient ward is often part of a traumatic pathway and each child or young person's story will be different and personalised care is extremely important</a:t>
            </a:r>
            <a:r>
              <a:rPr lang="en-GB" sz="1600" spc="15" dirty="0" smtClean="0">
                <a:solidFill>
                  <a:srgbClr val="2F5496"/>
                </a:solidFill>
                <a:cs typeface="Calibri"/>
              </a:rPr>
              <a:t>.</a:t>
            </a:r>
          </a:p>
          <a:p>
            <a:pPr marL="12700" marR="5080">
              <a:lnSpc>
                <a:spcPct val="105100"/>
              </a:lnSpc>
              <a:spcBef>
                <a:spcPts val="5"/>
              </a:spcBef>
            </a:pPr>
            <a:endParaRPr lang="en-GB" sz="1600" spc="15" dirty="0">
              <a:solidFill>
                <a:srgbClr val="2F5496"/>
              </a:solidFill>
              <a:latin typeface="Calibri"/>
              <a:cs typeface="Calibri"/>
            </a:endParaRPr>
          </a:p>
          <a:p>
            <a:pPr marL="12700" marR="5080">
              <a:lnSpc>
                <a:spcPct val="105100"/>
              </a:lnSpc>
              <a:spcBef>
                <a:spcPts val="5"/>
              </a:spcBef>
            </a:pPr>
            <a:r>
              <a:rPr lang="en-GB" sz="1600" b="1" spc="15" dirty="0">
                <a:solidFill>
                  <a:srgbClr val="2F5496"/>
                </a:solidFill>
                <a:cs typeface="Calibri"/>
              </a:rPr>
              <a:t>Autism</a:t>
            </a:r>
          </a:p>
          <a:p>
            <a:pPr marL="12700" marR="5080">
              <a:lnSpc>
                <a:spcPct val="105100"/>
              </a:lnSpc>
              <a:spcBef>
                <a:spcPts val="5"/>
              </a:spcBef>
            </a:pPr>
            <a:r>
              <a:rPr lang="en-GB" sz="1600" spc="15" dirty="0">
                <a:solidFill>
                  <a:srgbClr val="2F5496"/>
                </a:solidFill>
                <a:cs typeface="Calibri"/>
              </a:rPr>
              <a:t>The Government has now introduced a requirement for CQC registered service providers to ensure their employees receive learning disability and autism training appropriate to their role. This is to ensure health and social care workforce have the right skills and knowledge to provide safe, compassionate and informed care to autistic people and people with a learning disability. This requirement is set out in the Health and Care Act 2022.</a:t>
            </a: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a:solidFill>
                  <a:srgbClr val="2F5496"/>
                </a:solidFill>
                <a:cs typeface="Calibri"/>
              </a:rPr>
              <a:t>The mandatory training is named after Oliver McGowan, whose death shone a light on the need for health and social care staff to have better training. </a:t>
            </a:r>
            <a:endParaRPr lang="en-GB" sz="1600" spc="15" dirty="0" smtClean="0">
              <a:solidFill>
                <a:srgbClr val="2F5496"/>
              </a:solidFill>
              <a:cs typeface="Calibri"/>
            </a:endParaRPr>
          </a:p>
          <a:p>
            <a:pPr marL="12700" marR="5080">
              <a:lnSpc>
                <a:spcPct val="105100"/>
              </a:lnSpc>
              <a:spcBef>
                <a:spcPts val="5"/>
              </a:spcBef>
            </a:pPr>
            <a:endParaRPr lang="en-GB" sz="1600" spc="15" dirty="0">
              <a:solidFill>
                <a:srgbClr val="2F5496"/>
              </a:solidFill>
              <a:latin typeface="Calibri"/>
              <a:cs typeface="Calibri"/>
            </a:endParaRPr>
          </a:p>
          <a:p>
            <a:pPr marL="12700" marR="5080">
              <a:lnSpc>
                <a:spcPct val="105100"/>
              </a:lnSpc>
              <a:spcBef>
                <a:spcPts val="5"/>
              </a:spcBef>
            </a:pPr>
            <a:r>
              <a:rPr lang="en-GB" sz="1600" b="1" spc="15" dirty="0">
                <a:solidFill>
                  <a:srgbClr val="2F5496"/>
                </a:solidFill>
                <a:cs typeface="Calibri"/>
              </a:rPr>
              <a:t>Attention deficit hyperactivity disorder (ADHD)</a:t>
            </a:r>
          </a:p>
          <a:p>
            <a:pPr marL="12700" marR="5080">
              <a:lnSpc>
                <a:spcPct val="105100"/>
              </a:lnSpc>
              <a:spcBef>
                <a:spcPts val="5"/>
              </a:spcBef>
            </a:pPr>
            <a:r>
              <a:rPr lang="en-GB" sz="1600" spc="15" dirty="0">
                <a:solidFill>
                  <a:srgbClr val="2F5496"/>
                </a:solidFill>
                <a:cs typeface="Calibri"/>
              </a:rPr>
              <a:t>ADHD describes a set of behaviours that often occur together and that, at severe levels, can be problematic for development. The key symptoms of ADHD are inattention, impulsivity and </a:t>
            </a:r>
            <a:r>
              <a:rPr lang="en-GB" sz="1600" spc="15" dirty="0" err="1">
                <a:solidFill>
                  <a:srgbClr val="2F5496"/>
                </a:solidFill>
                <a:cs typeface="Calibri"/>
              </a:rPr>
              <a:t>overactivity</a:t>
            </a:r>
            <a:r>
              <a:rPr lang="en-GB" sz="1600" spc="15" dirty="0">
                <a:solidFill>
                  <a:srgbClr val="2F5496"/>
                </a:solidFill>
                <a:cs typeface="Calibri"/>
              </a:rPr>
              <a:t> also known as hyperactivity</a:t>
            </a:r>
            <a:r>
              <a:rPr lang="en-GB" sz="1600" spc="15" dirty="0" smtClean="0">
                <a:solidFill>
                  <a:srgbClr val="2F5496"/>
                </a:solidFill>
                <a:cs typeface="Calibri"/>
              </a:rPr>
              <a:t>.</a:t>
            </a:r>
          </a:p>
          <a:p>
            <a:pPr marL="12700" marR="5080">
              <a:lnSpc>
                <a:spcPct val="105100"/>
              </a:lnSpc>
              <a:spcBef>
                <a:spcPts val="5"/>
              </a:spcBef>
            </a:pPr>
            <a:r>
              <a:rPr lang="en-GB" sz="1600" spc="15" dirty="0">
                <a:solidFill>
                  <a:srgbClr val="2F5496"/>
                </a:solidFill>
                <a:cs typeface="Calibri"/>
              </a:rPr>
              <a:t>ADHD is a neurodevelopmental disorder which means you are born with it. However, ADHD often presents with other conditions known as comorbidities. </a:t>
            </a:r>
            <a:endParaRPr lang="en-GB" sz="1600" spc="15" dirty="0" smtClean="0">
              <a:solidFill>
                <a:srgbClr val="2F5496"/>
              </a:solidFill>
              <a:cs typeface="Calibri"/>
            </a:endParaRPr>
          </a:p>
          <a:p>
            <a:pPr marL="12700" marR="5080">
              <a:lnSpc>
                <a:spcPct val="105100"/>
              </a:lnSpc>
              <a:spcBef>
                <a:spcPts val="5"/>
              </a:spcBef>
            </a:pPr>
            <a:r>
              <a:rPr lang="en-GB" sz="1600" spc="15" dirty="0" smtClean="0">
                <a:solidFill>
                  <a:srgbClr val="2F5496"/>
                </a:solidFill>
                <a:cs typeface="Calibri"/>
              </a:rPr>
              <a:t>ADHD </a:t>
            </a:r>
            <a:r>
              <a:rPr lang="en-GB" sz="1600" spc="15" dirty="0">
                <a:solidFill>
                  <a:srgbClr val="2F5496"/>
                </a:solidFill>
                <a:cs typeface="Calibri"/>
              </a:rPr>
              <a:t>is frequently 1 part of multiple conditions including:</a:t>
            </a:r>
          </a:p>
          <a:p>
            <a:pPr marL="298450" marR="5080" indent="-285750">
              <a:lnSpc>
                <a:spcPct val="105100"/>
              </a:lnSpc>
              <a:spcBef>
                <a:spcPts val="5"/>
              </a:spcBef>
              <a:buFont typeface="Arial" panose="020B0604020202020204" pitchFamily="34" charset="0"/>
              <a:buChar char="•"/>
            </a:pPr>
            <a:r>
              <a:rPr lang="en-GB" sz="1600" spc="15" dirty="0" smtClean="0">
                <a:solidFill>
                  <a:srgbClr val="2F5496"/>
                </a:solidFill>
                <a:cs typeface="Calibri"/>
              </a:rPr>
              <a:t>oppositional </a:t>
            </a:r>
            <a:r>
              <a:rPr lang="en-GB" sz="1600" spc="15" dirty="0">
                <a:solidFill>
                  <a:srgbClr val="2F5496"/>
                </a:solidFill>
                <a:cs typeface="Calibri"/>
              </a:rPr>
              <a:t>and conduct behaviours </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anxiety which is present in about a quarter of children with ADHD  </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autistic traits such as ritualistic behaviours and a lack of social relating are present in nearly a 3rd of referred cases</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tics</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developmental coordination disorder, dyslexia or dyscalculia</a:t>
            </a:r>
            <a:endParaRPr lang="en-GB" sz="1600"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34869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292100" y="103678"/>
            <a:ext cx="11595100" cy="6537046"/>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Conditions</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Anxiety is a feeling of unease, such as worry or fear. It can be mild or severe. </a:t>
            </a:r>
            <a:endParaRPr lang="en-GB" spc="20" dirty="0" smtClean="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Everyone </a:t>
            </a:r>
            <a:r>
              <a:rPr lang="en-GB" b="1" spc="20" dirty="0">
                <a:solidFill>
                  <a:srgbClr val="2F5496"/>
                </a:solidFill>
                <a:uFill>
                  <a:solidFill>
                    <a:srgbClr val="2F5496"/>
                  </a:solidFill>
                </a:uFill>
                <a:cs typeface="Calibri"/>
              </a:rPr>
              <a:t>has anxiety</a:t>
            </a:r>
          </a:p>
          <a:p>
            <a:pPr marL="12700">
              <a:lnSpc>
                <a:spcPct val="100000"/>
              </a:lnSpc>
              <a:spcBef>
                <a:spcPts val="135"/>
              </a:spcBef>
            </a:pPr>
            <a:r>
              <a:rPr lang="en-GB" spc="20" dirty="0">
                <a:solidFill>
                  <a:srgbClr val="2F5496"/>
                </a:solidFill>
                <a:uFill>
                  <a:solidFill>
                    <a:srgbClr val="2F5496"/>
                  </a:solidFill>
                </a:uFill>
                <a:cs typeface="Calibri"/>
              </a:rPr>
              <a:t>Everyone has feelings of anxiety at some point in their life. For example, you may feel worried and anxious about sitting an exam, having a medical test or job interview. During times like these, feeling anxious can be perfectly </a:t>
            </a:r>
            <a:r>
              <a:rPr lang="en-GB" spc="20" dirty="0" smtClean="0">
                <a:solidFill>
                  <a:srgbClr val="2F5496"/>
                </a:solidFill>
                <a:uFill>
                  <a:solidFill>
                    <a:srgbClr val="2F5496"/>
                  </a:solidFill>
                </a:uFill>
                <a:cs typeface="Calibri"/>
              </a:rPr>
              <a:t>normal.</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Impact </a:t>
            </a:r>
            <a:r>
              <a:rPr lang="en-GB" b="1" spc="20" dirty="0">
                <a:solidFill>
                  <a:srgbClr val="2F5496"/>
                </a:solidFill>
                <a:uFill>
                  <a:solidFill>
                    <a:srgbClr val="2F5496"/>
                  </a:solidFill>
                </a:uFill>
                <a:cs typeface="Calibri"/>
              </a:rPr>
              <a:t>on daily life</a:t>
            </a:r>
          </a:p>
          <a:p>
            <a:pPr marL="12700">
              <a:lnSpc>
                <a:spcPct val="100000"/>
              </a:lnSpc>
              <a:spcBef>
                <a:spcPts val="135"/>
              </a:spcBef>
            </a:pPr>
            <a:r>
              <a:rPr lang="en-GB" spc="20" dirty="0">
                <a:solidFill>
                  <a:srgbClr val="2F5496"/>
                </a:solidFill>
                <a:uFill>
                  <a:solidFill>
                    <a:srgbClr val="2F5496"/>
                  </a:solidFill>
                </a:uFill>
                <a:cs typeface="Calibri"/>
              </a:rPr>
              <a:t>However, some people find it hard to control their worries. They may avoid things such as, going out or to school, other people or places. Their appetite and sleep may be </a:t>
            </a:r>
            <a:r>
              <a:rPr lang="en-GB" spc="20" dirty="0" smtClean="0">
                <a:solidFill>
                  <a:srgbClr val="2F5496"/>
                </a:solidFill>
                <a:uFill>
                  <a:solidFill>
                    <a:srgbClr val="2F5496"/>
                  </a:solidFill>
                </a:uFill>
                <a:cs typeface="Calibri"/>
              </a:rPr>
              <a:t>affected. Anxiety </a:t>
            </a:r>
            <a:r>
              <a:rPr lang="en-GB" spc="20" dirty="0">
                <a:solidFill>
                  <a:srgbClr val="2F5496"/>
                </a:solidFill>
                <a:uFill>
                  <a:solidFill>
                    <a:srgbClr val="2F5496"/>
                  </a:solidFill>
                </a:uFill>
                <a:cs typeface="Calibri"/>
              </a:rPr>
              <a:t>is the main symptom of several conditions including:</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panic disorder</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specific phobias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post-traumatic stress disorder (PTSD)</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separation anxiety</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general anxiety</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obsessive compulsive disorder (OCD)</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social anxiety disorder also known as social </a:t>
            </a:r>
            <a:r>
              <a:rPr lang="en-GB" spc="20" dirty="0" smtClean="0">
                <a:solidFill>
                  <a:srgbClr val="2F5496"/>
                </a:solidFill>
                <a:uFill>
                  <a:solidFill>
                    <a:srgbClr val="2F5496"/>
                  </a:solidFill>
                </a:uFill>
                <a:cs typeface="Calibri"/>
              </a:rPr>
              <a:t>phobia</a:t>
            </a:r>
          </a:p>
          <a:p>
            <a:pPr marL="298450" indent="-285750">
              <a:lnSpc>
                <a:spcPct val="100000"/>
              </a:lnSpc>
              <a:spcBef>
                <a:spcPts val="135"/>
              </a:spcBef>
              <a:buFont typeface="Arial" panose="020B0604020202020204" pitchFamily="34" charset="0"/>
              <a:buChar char="•"/>
            </a:pPr>
            <a:endParaRPr lang="en-GB" sz="1650" spc="20" dirty="0">
              <a:solidFill>
                <a:srgbClr val="2F5496"/>
              </a:solidFill>
              <a:uFill>
                <a:solidFill>
                  <a:srgbClr val="2F5496"/>
                </a:solidFill>
              </a:uFill>
              <a:latin typeface="Times New Roman"/>
              <a:cs typeface="Calibri"/>
            </a:endParaRPr>
          </a:p>
          <a:p>
            <a:pPr marL="12700">
              <a:lnSpc>
                <a:spcPct val="100000"/>
              </a:lnSpc>
              <a:spcBef>
                <a:spcPts val="135"/>
              </a:spcBef>
            </a:pPr>
            <a:r>
              <a:rPr lang="en-GB" sz="1600" b="1" spc="20" dirty="0">
                <a:solidFill>
                  <a:srgbClr val="2F5496"/>
                </a:solidFill>
                <a:uFill>
                  <a:solidFill>
                    <a:srgbClr val="2F5496"/>
                  </a:solidFill>
                </a:uFill>
                <a:cs typeface="Calibri"/>
              </a:rPr>
              <a:t>Anxiety takes many forms</a:t>
            </a:r>
          </a:p>
          <a:p>
            <a:pPr marL="12700">
              <a:lnSpc>
                <a:spcPct val="100000"/>
              </a:lnSpc>
              <a:spcBef>
                <a:spcPts val="135"/>
              </a:spcBef>
            </a:pPr>
            <a:r>
              <a:rPr lang="en-GB" sz="1600" spc="20" dirty="0">
                <a:solidFill>
                  <a:srgbClr val="2F5496"/>
                </a:solidFill>
                <a:uFill>
                  <a:solidFill>
                    <a:srgbClr val="2F5496"/>
                  </a:solidFill>
                </a:uFill>
                <a:cs typeface="Calibri"/>
              </a:rPr>
              <a:t>Some people find it hard to control their worries. Their feelings of anxiety are more constant and can often affect their daily life. </a:t>
            </a:r>
          </a:p>
          <a:p>
            <a:pPr marL="12700">
              <a:lnSpc>
                <a:spcPct val="100000"/>
              </a:lnSpc>
              <a:spcBef>
                <a:spcPts val="135"/>
              </a:spcBef>
            </a:pPr>
            <a:endParaRPr sz="1650" dirty="0" smtClean="0">
              <a:latin typeface="Times New Roman"/>
              <a:cs typeface="Times New Roman"/>
            </a:endParaRPr>
          </a:p>
        </p:txBody>
      </p:sp>
    </p:spTree>
    <p:custDataLst>
      <p:tags r:id="rId1"/>
    </p:custDataLst>
    <p:extLst>
      <p:ext uri="{BB962C8B-B14F-4D97-AF65-F5344CB8AC3E}">
        <p14:creationId xmlns:p14="http://schemas.microsoft.com/office/powerpoint/2010/main" val="110073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63212" y="103678"/>
            <a:ext cx="10544175" cy="6608860"/>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Conditions (cont.)</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Symptoms </a:t>
            </a:r>
            <a:r>
              <a:rPr lang="en-GB" b="1" spc="20" dirty="0">
                <a:solidFill>
                  <a:srgbClr val="2F5496"/>
                </a:solidFill>
                <a:uFill>
                  <a:solidFill>
                    <a:srgbClr val="2F5496"/>
                  </a:solidFill>
                </a:uFill>
                <a:cs typeface="Calibri"/>
              </a:rPr>
              <a:t>of anxiety</a:t>
            </a:r>
          </a:p>
          <a:p>
            <a:pPr marL="12700">
              <a:lnSpc>
                <a:spcPct val="100000"/>
              </a:lnSpc>
              <a:spcBef>
                <a:spcPts val="135"/>
              </a:spcBef>
            </a:pPr>
            <a:r>
              <a:rPr lang="en-GB" spc="20" dirty="0">
                <a:solidFill>
                  <a:srgbClr val="2F5496"/>
                </a:solidFill>
                <a:uFill>
                  <a:solidFill>
                    <a:srgbClr val="2F5496"/>
                  </a:solidFill>
                </a:uFill>
                <a:cs typeface="Calibri"/>
              </a:rPr>
              <a:t>Symptoms can include:</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feeling nervous, on edge, or panicky all the time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feeling overwhelmed or full of dread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feeling out of control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low appetite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finding it difficult to concentrate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having trouble sleeping, feeling tired and grumpy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heart beating really fast or thinking you're having a heart attack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having a dry mouth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trembling or having wobbly legs, feeling faint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stomach cramps, diarrhoea, frequent urination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getting very hot or sweating more than usual</a:t>
            </a:r>
          </a:p>
          <a:p>
            <a:pPr marL="298450" indent="-285750">
              <a:lnSpc>
                <a:spcPct val="100000"/>
              </a:lnSpc>
              <a:spcBef>
                <a:spcPts val="135"/>
              </a:spcBef>
              <a:buFont typeface="Arial" panose="020B0604020202020204" pitchFamily="34" charset="0"/>
              <a:buChar char="•"/>
            </a:pPr>
            <a:r>
              <a:rPr lang="en-GB" spc="20" dirty="0" err="1">
                <a:solidFill>
                  <a:srgbClr val="2F5496"/>
                </a:solidFill>
                <a:uFill>
                  <a:solidFill>
                    <a:srgbClr val="2F5496"/>
                  </a:solidFill>
                </a:uFill>
                <a:cs typeface="Calibri"/>
              </a:rPr>
              <a:t>catastrophising</a:t>
            </a:r>
            <a:r>
              <a:rPr lang="en-GB" spc="20" dirty="0">
                <a:solidFill>
                  <a:srgbClr val="2F5496"/>
                </a:solidFill>
                <a:uFill>
                  <a:solidFill>
                    <a:srgbClr val="2F5496"/>
                  </a:solidFill>
                </a:uFill>
                <a:cs typeface="Calibri"/>
              </a:rPr>
              <a:t> </a:t>
            </a:r>
            <a:endParaRPr lang="en-GB" sz="1650" dirty="0">
              <a:latin typeface="Times New Roman"/>
              <a:cs typeface="Times New Roman"/>
            </a:endParaRPr>
          </a:p>
          <a:p>
            <a:pPr marL="298450" indent="-285750">
              <a:lnSpc>
                <a:spcPct val="100000"/>
              </a:lnSpc>
              <a:spcBef>
                <a:spcPts val="135"/>
              </a:spcBef>
              <a:buFont typeface="Arial" panose="020B0604020202020204" pitchFamily="34" charset="0"/>
              <a:buChar char="•"/>
            </a:pPr>
            <a:endParaRPr lang="en-GB" sz="1650" spc="20" dirty="0" smtClean="0">
              <a:solidFill>
                <a:srgbClr val="2F5496"/>
              </a:solidFill>
              <a:uFill>
                <a:solidFill>
                  <a:srgbClr val="2F5496"/>
                </a:solidFill>
              </a:uFill>
              <a:latin typeface="Times New Roman"/>
              <a:cs typeface="Times New Roman"/>
            </a:endParaRPr>
          </a:p>
          <a:p>
            <a:pPr marL="12700">
              <a:lnSpc>
                <a:spcPct val="100000"/>
              </a:lnSpc>
              <a:spcBef>
                <a:spcPts val="135"/>
              </a:spcBef>
            </a:pPr>
            <a:r>
              <a:rPr lang="en-GB" b="1" spc="20" dirty="0">
                <a:solidFill>
                  <a:srgbClr val="2F5496"/>
                </a:solidFill>
                <a:uFill>
                  <a:solidFill>
                    <a:srgbClr val="2F5496"/>
                  </a:solidFill>
                </a:uFill>
                <a:cs typeface="Calibri"/>
              </a:rPr>
              <a:t>Treating anxiety</a:t>
            </a:r>
          </a:p>
          <a:p>
            <a:pPr marL="12700">
              <a:lnSpc>
                <a:spcPct val="100000"/>
              </a:lnSpc>
              <a:spcBef>
                <a:spcPts val="135"/>
              </a:spcBef>
            </a:pPr>
            <a:r>
              <a:rPr lang="en-GB" spc="20" dirty="0">
                <a:solidFill>
                  <a:srgbClr val="2F5496"/>
                </a:solidFill>
                <a:uFill>
                  <a:solidFill>
                    <a:srgbClr val="2F5496"/>
                  </a:solidFill>
                </a:uFill>
                <a:cs typeface="Calibri"/>
              </a:rPr>
              <a:t>Anxiety is often comorbid with depression. Treatment for anxiety can be psychological or the use of </a:t>
            </a:r>
            <a:r>
              <a:rPr lang="en-GB" spc="20" dirty="0" smtClean="0">
                <a:solidFill>
                  <a:srgbClr val="2F5496"/>
                </a:solidFill>
                <a:uFill>
                  <a:solidFill>
                    <a:srgbClr val="2F5496"/>
                  </a:solidFill>
                </a:uFill>
                <a:cs typeface="Calibri"/>
              </a:rPr>
              <a:t>medication. NICE </a:t>
            </a:r>
            <a:r>
              <a:rPr lang="en-GB" spc="20" dirty="0">
                <a:solidFill>
                  <a:srgbClr val="2F5496"/>
                </a:solidFill>
                <a:uFill>
                  <a:solidFill>
                    <a:srgbClr val="2F5496"/>
                  </a:solidFill>
                </a:uFill>
                <a:cs typeface="Calibri"/>
              </a:rPr>
              <a:t>guidance recommends cognitive behavioural therapy (CBT). CBT can change the person's ways of thinking to help them cope with their symptoms. If there is no improvement after at least 6 sessions, selective serotonin reuptake inhibitors (SSRIs) such as fluoxetine or sertraline, may be recommended. </a:t>
            </a:r>
            <a:endParaRPr lang="en-GB" spc="20" dirty="0" smtClean="0">
              <a:solidFill>
                <a:srgbClr val="2F5496"/>
              </a:solidFill>
              <a:uFill>
                <a:solidFill>
                  <a:srgbClr val="2F5496"/>
                </a:solidFill>
              </a:uFill>
              <a:cs typeface="Calibri"/>
            </a:endParaRPr>
          </a:p>
        </p:txBody>
      </p:sp>
    </p:spTree>
    <p:custDataLst>
      <p:tags r:id="rId1"/>
    </p:custDataLst>
    <p:extLst>
      <p:ext uri="{BB962C8B-B14F-4D97-AF65-F5344CB8AC3E}">
        <p14:creationId xmlns:p14="http://schemas.microsoft.com/office/powerpoint/2010/main" val="143747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116378" y="103678"/>
            <a:ext cx="11937077" cy="6675545"/>
          </a:xfrm>
          <a:prstGeom prst="rect">
            <a:avLst/>
          </a:prstGeom>
        </p:spPr>
        <p:txBody>
          <a:bodyPr vert="horz" wrap="square" lIns="0" tIns="17145" rIns="0" bIns="0" rtlCol="0">
            <a:spAutoFit/>
          </a:bodyPr>
          <a:lstStyle/>
          <a:p>
            <a:pPr marL="12700">
              <a:lnSpc>
                <a:spcPct val="100000"/>
              </a:lnSpc>
              <a:spcBef>
                <a:spcPts val="135"/>
              </a:spcBef>
            </a:pPr>
            <a:r>
              <a:rPr lang="en-GB" sz="1600" b="1" u="sng" spc="20" dirty="0" smtClean="0">
                <a:solidFill>
                  <a:srgbClr val="2F5496"/>
                </a:solidFill>
                <a:uFill>
                  <a:solidFill>
                    <a:srgbClr val="2F5496"/>
                  </a:solidFill>
                </a:uFill>
                <a:cs typeface="Calibri"/>
              </a:rPr>
              <a:t>Depression</a:t>
            </a:r>
          </a:p>
          <a:p>
            <a:pPr marL="12700">
              <a:lnSpc>
                <a:spcPct val="100000"/>
              </a:lnSpc>
              <a:spcBef>
                <a:spcPts val="135"/>
              </a:spcBef>
            </a:pPr>
            <a:endParaRPr lang="en-GB" sz="1600" b="1" u="sng" spc="20" dirty="0">
              <a:solidFill>
                <a:srgbClr val="2F5496"/>
              </a:solidFill>
              <a:uFill>
                <a:solidFill>
                  <a:srgbClr val="2F5496"/>
                </a:solidFill>
              </a:uFill>
              <a:cs typeface="Calibri"/>
            </a:endParaRPr>
          </a:p>
          <a:p>
            <a:pPr marL="12700">
              <a:lnSpc>
                <a:spcPct val="100000"/>
              </a:lnSpc>
              <a:spcBef>
                <a:spcPts val="135"/>
              </a:spcBef>
            </a:pPr>
            <a:r>
              <a:rPr lang="en-GB" sz="1600" spc="20" dirty="0">
                <a:solidFill>
                  <a:srgbClr val="2F5496"/>
                </a:solidFill>
                <a:uFill>
                  <a:solidFill>
                    <a:srgbClr val="2F5496"/>
                  </a:solidFill>
                </a:uFill>
                <a:cs typeface="Calibri"/>
              </a:rPr>
              <a:t>Referred to as low mood with children and young people. Everyone has spells of feeling down, but depression is more than just spending a few days feeling sad or unhappy. Depression can make you feel persistently sad and down for weeks or months at a time. Anyone can have </a:t>
            </a:r>
            <a:r>
              <a:rPr lang="en-GB" sz="1600" spc="20" dirty="0" smtClean="0">
                <a:solidFill>
                  <a:srgbClr val="2F5496"/>
                </a:solidFill>
                <a:uFill>
                  <a:solidFill>
                    <a:srgbClr val="2F5496"/>
                  </a:solidFill>
                </a:uFill>
                <a:cs typeface="Calibri"/>
              </a:rPr>
              <a:t>depression. Depression </a:t>
            </a:r>
            <a:r>
              <a:rPr lang="en-GB" sz="1600" spc="20" dirty="0">
                <a:solidFill>
                  <a:srgbClr val="2F5496"/>
                </a:solidFill>
                <a:uFill>
                  <a:solidFill>
                    <a:srgbClr val="2F5496"/>
                  </a:solidFill>
                </a:uFill>
                <a:cs typeface="Calibri"/>
              </a:rPr>
              <a:t>affects around 1 in 10 people over the course of their lives. It impacts people of all genders and ages including children. Studies show that around 4% of children in the UK between the ages of 5 and 16 are depressed or </a:t>
            </a:r>
            <a:r>
              <a:rPr lang="en-GB" sz="1600" spc="20" dirty="0" smtClean="0">
                <a:solidFill>
                  <a:srgbClr val="2F5496"/>
                </a:solidFill>
                <a:uFill>
                  <a:solidFill>
                    <a:srgbClr val="2F5496"/>
                  </a:solidFill>
                </a:uFill>
                <a:cs typeface="Calibri"/>
              </a:rPr>
              <a:t>anxious.</a:t>
            </a: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b="1" spc="20" dirty="0" smtClean="0">
                <a:solidFill>
                  <a:srgbClr val="2F5496"/>
                </a:solidFill>
                <a:uFill>
                  <a:solidFill>
                    <a:srgbClr val="2F5496"/>
                  </a:solidFill>
                </a:uFill>
                <a:cs typeface="Calibri"/>
              </a:rPr>
              <a:t>Symptoms </a:t>
            </a:r>
            <a:r>
              <a:rPr lang="en-GB" sz="1600" b="1" spc="20" dirty="0">
                <a:solidFill>
                  <a:srgbClr val="2F5496"/>
                </a:solidFill>
                <a:uFill>
                  <a:solidFill>
                    <a:srgbClr val="2F5496"/>
                  </a:solidFill>
                </a:uFill>
                <a:cs typeface="Calibri"/>
              </a:rPr>
              <a:t>of depression</a:t>
            </a:r>
          </a:p>
          <a:p>
            <a:pPr marL="12700">
              <a:lnSpc>
                <a:spcPct val="100000"/>
              </a:lnSpc>
              <a:spcBef>
                <a:spcPts val="135"/>
              </a:spcBef>
            </a:pPr>
            <a:r>
              <a:rPr lang="en-GB" sz="1600" spc="20" dirty="0">
                <a:solidFill>
                  <a:srgbClr val="2F5496"/>
                </a:solidFill>
                <a:uFill>
                  <a:solidFill>
                    <a:srgbClr val="2F5496"/>
                  </a:solidFill>
                </a:uFill>
                <a:cs typeface="Calibri"/>
              </a:rPr>
              <a:t>Signs and symptoms may include:</a:t>
            </a:r>
          </a:p>
          <a:p>
            <a:pPr marL="298450" indent="-285750">
              <a:lnSpc>
                <a:spcPct val="100000"/>
              </a:lnSpc>
              <a:spcBef>
                <a:spcPts val="135"/>
              </a:spcBef>
              <a:buFont typeface="Arial" panose="020B0604020202020204" pitchFamily="34" charset="0"/>
              <a:buChar char="•"/>
            </a:pPr>
            <a:r>
              <a:rPr lang="en-GB" sz="1600" spc="20" dirty="0" smtClean="0">
                <a:solidFill>
                  <a:srgbClr val="2F5496"/>
                </a:solidFill>
                <a:uFill>
                  <a:solidFill>
                    <a:srgbClr val="2F5496"/>
                  </a:solidFill>
                </a:uFill>
                <a:cs typeface="Calibri"/>
              </a:rPr>
              <a:t>not </a:t>
            </a:r>
            <a:r>
              <a:rPr lang="en-GB" sz="1600" spc="20" dirty="0">
                <a:solidFill>
                  <a:srgbClr val="2F5496"/>
                </a:solidFill>
                <a:uFill>
                  <a:solidFill>
                    <a:srgbClr val="2F5496"/>
                  </a:solidFill>
                </a:uFill>
                <a:cs typeface="Calibri"/>
              </a:rPr>
              <a:t>wanting to do things that you previously enjoyed </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avoiding friends or social situations </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sleeping more or less than normal </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eating more or less than normal </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feeling irritable, upset, miserable or lonely </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being self-critical </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feeling hopeless </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maybe wanting to self-harm </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feeling tired and not having any energy </a:t>
            </a:r>
          </a:p>
          <a:p>
            <a:pPr marL="298450" indent="-285750">
              <a:lnSpc>
                <a:spcPct val="100000"/>
              </a:lnSpc>
              <a:spcBef>
                <a:spcPts val="135"/>
              </a:spcBef>
              <a:buFont typeface="Arial" panose="020B0604020202020204" pitchFamily="34" charset="0"/>
              <a:buChar char="•"/>
            </a:pPr>
            <a:r>
              <a:rPr lang="en-GB" sz="1600" spc="20" dirty="0" err="1">
                <a:solidFill>
                  <a:srgbClr val="2F5496"/>
                </a:solidFill>
                <a:uFill>
                  <a:solidFill>
                    <a:srgbClr val="2F5496"/>
                  </a:solidFill>
                </a:uFill>
                <a:cs typeface="Calibri"/>
              </a:rPr>
              <a:t>catastrophising</a:t>
            </a:r>
            <a:r>
              <a:rPr lang="en-GB" sz="1600" spc="20" dirty="0">
                <a:solidFill>
                  <a:srgbClr val="2F5496"/>
                </a:solidFill>
                <a:uFill>
                  <a:solidFill>
                    <a:srgbClr val="2F5496"/>
                  </a:solidFill>
                </a:uFill>
                <a:cs typeface="Calibri"/>
              </a:rPr>
              <a:t> and spiralling </a:t>
            </a:r>
          </a:p>
          <a:p>
            <a:pPr marL="298450" indent="-285750">
              <a:lnSpc>
                <a:spcPct val="100000"/>
              </a:lnSpc>
              <a:spcBef>
                <a:spcPts val="135"/>
              </a:spcBef>
              <a:buFont typeface="Arial" panose="020B0604020202020204" pitchFamily="34" charset="0"/>
              <a:buChar char="•"/>
            </a:pPr>
            <a:endParaRPr lang="en-GB" sz="1600" spc="20" dirty="0" smtClean="0">
              <a:solidFill>
                <a:srgbClr val="2F5496"/>
              </a:solidFill>
              <a:uFill>
                <a:solidFill>
                  <a:srgbClr val="2F5496"/>
                </a:solidFill>
              </a:uFill>
              <a:cs typeface="Calibri"/>
            </a:endParaRPr>
          </a:p>
          <a:p>
            <a:pPr marL="12700">
              <a:lnSpc>
                <a:spcPct val="100000"/>
              </a:lnSpc>
              <a:spcBef>
                <a:spcPts val="135"/>
              </a:spcBef>
            </a:pPr>
            <a:r>
              <a:rPr lang="en-GB" sz="1600" spc="20" dirty="0" smtClean="0">
                <a:solidFill>
                  <a:srgbClr val="2F5496"/>
                </a:solidFill>
                <a:uFill>
                  <a:solidFill>
                    <a:srgbClr val="2F5496"/>
                  </a:solidFill>
                </a:uFill>
                <a:cs typeface="Calibri"/>
              </a:rPr>
              <a:t>Symptoms </a:t>
            </a:r>
            <a:r>
              <a:rPr lang="en-GB" sz="1600" spc="20" dirty="0">
                <a:solidFill>
                  <a:srgbClr val="2F5496"/>
                </a:solidFill>
                <a:uFill>
                  <a:solidFill>
                    <a:srgbClr val="2F5496"/>
                  </a:solidFill>
                </a:uFill>
                <a:cs typeface="Calibri"/>
              </a:rPr>
              <a:t>can be reported to be worse in the </a:t>
            </a:r>
            <a:r>
              <a:rPr lang="en-GB" sz="1600" spc="20" dirty="0" smtClean="0">
                <a:solidFill>
                  <a:srgbClr val="2F5496"/>
                </a:solidFill>
                <a:uFill>
                  <a:solidFill>
                    <a:srgbClr val="2F5496"/>
                  </a:solidFill>
                </a:uFill>
                <a:cs typeface="Calibri"/>
              </a:rPr>
              <a:t>morning</a:t>
            </a: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b="1" spc="20" dirty="0" smtClean="0">
                <a:solidFill>
                  <a:srgbClr val="2F5496"/>
                </a:solidFill>
                <a:uFill>
                  <a:solidFill>
                    <a:srgbClr val="2F5496"/>
                  </a:solidFill>
                </a:uFill>
                <a:cs typeface="Calibri"/>
              </a:rPr>
              <a:t>Treating depression</a:t>
            </a:r>
          </a:p>
          <a:p>
            <a:pPr marL="12700">
              <a:lnSpc>
                <a:spcPct val="100000"/>
              </a:lnSpc>
              <a:spcBef>
                <a:spcPts val="135"/>
              </a:spcBef>
            </a:pPr>
            <a:r>
              <a:rPr lang="en-GB" sz="1600" spc="20" dirty="0" smtClean="0">
                <a:solidFill>
                  <a:srgbClr val="2F5496"/>
                </a:solidFill>
                <a:uFill>
                  <a:solidFill>
                    <a:srgbClr val="2F5496"/>
                  </a:solidFill>
                </a:uFill>
                <a:cs typeface="Calibri"/>
              </a:rPr>
              <a:t>Depression </a:t>
            </a:r>
            <a:r>
              <a:rPr lang="en-GB" sz="1600" spc="20" dirty="0">
                <a:solidFill>
                  <a:srgbClr val="2F5496"/>
                </a:solidFill>
                <a:uFill>
                  <a:solidFill>
                    <a:srgbClr val="2F5496"/>
                  </a:solidFill>
                </a:uFill>
                <a:cs typeface="Calibri"/>
              </a:rPr>
              <a:t>is commonly comorbid with anxiety. Treatment can be psychological or </a:t>
            </a:r>
            <a:r>
              <a:rPr lang="en-GB" sz="1600" spc="20" dirty="0" smtClean="0">
                <a:solidFill>
                  <a:srgbClr val="2F5496"/>
                </a:solidFill>
                <a:uFill>
                  <a:solidFill>
                    <a:srgbClr val="2F5496"/>
                  </a:solidFill>
                </a:uFill>
                <a:cs typeface="Calibri"/>
              </a:rPr>
              <a:t>medication. NICE </a:t>
            </a:r>
            <a:r>
              <a:rPr lang="en-GB" sz="1600" spc="20" dirty="0">
                <a:solidFill>
                  <a:srgbClr val="2F5496"/>
                </a:solidFill>
                <a:uFill>
                  <a:solidFill>
                    <a:srgbClr val="2F5496"/>
                  </a:solidFill>
                </a:uFill>
                <a:cs typeface="Calibri"/>
              </a:rPr>
              <a:t>guidance recommends CBT which can change the patient's thinking. If there is no improvement in symptoms after 6 sessions, an SSRI may be prescribed. </a:t>
            </a:r>
            <a:r>
              <a:rPr lang="en-GB" sz="1600" spc="20" dirty="0" smtClean="0">
                <a:solidFill>
                  <a:srgbClr val="2F5496"/>
                </a:solidFill>
                <a:uFill>
                  <a:solidFill>
                    <a:srgbClr val="2F5496"/>
                  </a:solidFill>
                </a:uFill>
                <a:cs typeface="Calibri"/>
              </a:rPr>
              <a:t> With </a:t>
            </a:r>
            <a:r>
              <a:rPr lang="en-GB" sz="1600" spc="20" dirty="0">
                <a:solidFill>
                  <a:srgbClr val="2F5496"/>
                </a:solidFill>
                <a:uFill>
                  <a:solidFill>
                    <a:srgbClr val="2F5496"/>
                  </a:solidFill>
                </a:uFill>
                <a:cs typeface="Calibri"/>
              </a:rPr>
              <a:t>the right support and treatment, most people recover fully from depression. </a:t>
            </a:r>
            <a:endParaRPr lang="en-GB" sz="1600" spc="20" dirty="0" smtClean="0">
              <a:solidFill>
                <a:srgbClr val="2F5496"/>
              </a:solidFill>
              <a:uFill>
                <a:solidFill>
                  <a:srgbClr val="2F5496"/>
                </a:solidFill>
              </a:uFill>
              <a:cs typeface="Calibri"/>
            </a:endParaRPr>
          </a:p>
        </p:txBody>
      </p:sp>
    </p:spTree>
    <p:custDataLst>
      <p:tags r:id="rId1"/>
    </p:custDataLst>
    <p:extLst>
      <p:ext uri="{BB962C8B-B14F-4D97-AF65-F5344CB8AC3E}">
        <p14:creationId xmlns:p14="http://schemas.microsoft.com/office/powerpoint/2010/main" val="427228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66255" y="182880"/>
            <a:ext cx="11844770" cy="5682966"/>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Eating disorder </a:t>
            </a:r>
            <a:r>
              <a:rPr lang="en-GB" b="1" u="sng" spc="20" dirty="0" smtClean="0">
                <a:solidFill>
                  <a:srgbClr val="2F5496"/>
                </a:solidFill>
                <a:uFill>
                  <a:solidFill>
                    <a:srgbClr val="2F5496"/>
                  </a:solidFill>
                </a:uFill>
                <a:cs typeface="Calibri"/>
              </a:rPr>
              <a:t>conditions</a:t>
            </a:r>
          </a:p>
          <a:p>
            <a:pPr marL="12700">
              <a:lnSpc>
                <a:spcPct val="100000"/>
              </a:lnSpc>
              <a:spcBef>
                <a:spcPts val="135"/>
              </a:spcBef>
            </a:pPr>
            <a:endParaRPr lang="en-GB" sz="1600" b="1" u="sng" spc="20" dirty="0">
              <a:solidFill>
                <a:srgbClr val="2F5496"/>
              </a:solidFill>
              <a:uFill>
                <a:solidFill>
                  <a:srgbClr val="2F5496"/>
                </a:solidFill>
              </a:uFill>
              <a:cs typeface="Calibri"/>
            </a:endParaRPr>
          </a:p>
          <a:p>
            <a:pPr marL="12700">
              <a:lnSpc>
                <a:spcPct val="100000"/>
              </a:lnSpc>
              <a:spcBef>
                <a:spcPts val="135"/>
              </a:spcBef>
            </a:pPr>
            <a:r>
              <a:rPr lang="en-GB" sz="1600" spc="20" dirty="0">
                <a:solidFill>
                  <a:srgbClr val="2F5496"/>
                </a:solidFill>
                <a:uFill>
                  <a:solidFill>
                    <a:srgbClr val="2F5496"/>
                  </a:solidFill>
                </a:uFill>
                <a:cs typeface="Calibri"/>
              </a:rPr>
              <a:t>An eating disorder is a complex mental health condition that often requires medical and psychological intervention</a:t>
            </a:r>
            <a:r>
              <a:rPr lang="en-GB" sz="1600" spc="20" dirty="0" smtClean="0">
                <a:solidFill>
                  <a:srgbClr val="2F5496"/>
                </a:solidFill>
                <a:uFill>
                  <a:solidFill>
                    <a:srgbClr val="2F5496"/>
                  </a:solidFill>
                </a:uFill>
                <a:cs typeface="Calibri"/>
              </a:rPr>
              <a:t>.</a:t>
            </a: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b="1" spc="20" dirty="0">
                <a:solidFill>
                  <a:srgbClr val="2F5496"/>
                </a:solidFill>
                <a:uFill>
                  <a:solidFill>
                    <a:srgbClr val="2F5496"/>
                  </a:solidFill>
                </a:uFill>
                <a:cs typeface="Calibri"/>
              </a:rPr>
              <a:t>Eating disorders in children and young people</a:t>
            </a:r>
          </a:p>
          <a:p>
            <a:pPr marL="12700">
              <a:lnSpc>
                <a:spcPct val="100000"/>
              </a:lnSpc>
              <a:spcBef>
                <a:spcPts val="135"/>
              </a:spcBef>
            </a:pPr>
            <a:endParaRPr lang="en-GB" sz="1600" spc="20" dirty="0" smtClean="0">
              <a:solidFill>
                <a:srgbClr val="2F5496"/>
              </a:solidFill>
              <a:uFill>
                <a:solidFill>
                  <a:srgbClr val="2F5496"/>
                </a:solidFill>
              </a:uFill>
              <a:cs typeface="Calibri"/>
            </a:endParaRPr>
          </a:p>
          <a:p>
            <a:pPr marL="12700">
              <a:lnSpc>
                <a:spcPct val="100000"/>
              </a:lnSpc>
              <a:spcBef>
                <a:spcPts val="135"/>
              </a:spcBef>
            </a:pPr>
            <a:r>
              <a:rPr lang="en-GB" sz="1600" spc="20" dirty="0" smtClean="0">
                <a:solidFill>
                  <a:srgbClr val="2F5496"/>
                </a:solidFill>
                <a:uFill>
                  <a:solidFill>
                    <a:srgbClr val="2F5496"/>
                  </a:solidFill>
                </a:uFill>
                <a:cs typeface="Calibri"/>
              </a:rPr>
              <a:t>This </a:t>
            </a:r>
            <a:r>
              <a:rPr lang="en-GB" sz="1600" spc="20" dirty="0">
                <a:solidFill>
                  <a:srgbClr val="2F5496"/>
                </a:solidFill>
                <a:uFill>
                  <a:solidFill>
                    <a:srgbClr val="2F5496"/>
                  </a:solidFill>
                </a:uFill>
                <a:cs typeface="Calibri"/>
              </a:rPr>
              <a:t>component displays an image gallery with accompanying text. Use the next and back navigation controls to work through the </a:t>
            </a:r>
            <a:r>
              <a:rPr lang="en-GB" sz="1600" spc="20" dirty="0" smtClean="0">
                <a:solidFill>
                  <a:srgbClr val="2F5496"/>
                </a:solidFill>
                <a:uFill>
                  <a:solidFill>
                    <a:srgbClr val="2F5496"/>
                  </a:solidFill>
                </a:uFill>
                <a:cs typeface="Calibri"/>
              </a:rPr>
              <a:t>narrative. Eating </a:t>
            </a:r>
            <a:r>
              <a:rPr lang="en-GB" sz="1600" spc="20" dirty="0">
                <a:solidFill>
                  <a:srgbClr val="2F5496"/>
                </a:solidFill>
                <a:uFill>
                  <a:solidFill>
                    <a:srgbClr val="2F5496"/>
                  </a:solidFill>
                </a:uFill>
                <a:cs typeface="Calibri"/>
              </a:rPr>
              <a:t>disorders may be caused by several factors including genetics, brain biology, personality traits and cultural ideals. Sometimes they involve a poor self-image and low self-esteem</a:t>
            </a:r>
            <a:r>
              <a:rPr lang="en-GB" sz="1600" spc="20" dirty="0" smtClean="0">
                <a:solidFill>
                  <a:srgbClr val="2F5496"/>
                </a:solidFill>
                <a:uFill>
                  <a:solidFill>
                    <a:srgbClr val="2F5496"/>
                  </a:solidFill>
                </a:uFill>
                <a:cs typeface="Calibri"/>
              </a:rPr>
              <a:t>.</a:t>
            </a: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b="1" spc="20" dirty="0">
                <a:solidFill>
                  <a:srgbClr val="2F5496"/>
                </a:solidFill>
                <a:uFill>
                  <a:solidFill>
                    <a:srgbClr val="2F5496"/>
                  </a:solidFill>
                </a:uFill>
                <a:cs typeface="Calibri"/>
              </a:rPr>
              <a:t>What is an eating disorder</a:t>
            </a:r>
            <a:r>
              <a:rPr lang="en-GB" sz="1600" b="1" spc="20" dirty="0" smtClean="0">
                <a:solidFill>
                  <a:srgbClr val="2F5496"/>
                </a:solidFill>
                <a:uFill>
                  <a:solidFill>
                    <a:srgbClr val="2F5496"/>
                  </a:solidFill>
                </a:uFill>
                <a:cs typeface="Calibri"/>
              </a:rPr>
              <a:t>?</a:t>
            </a:r>
          </a:p>
          <a:p>
            <a:pPr marL="12700">
              <a:lnSpc>
                <a:spcPct val="100000"/>
              </a:lnSpc>
              <a:spcBef>
                <a:spcPts val="135"/>
              </a:spcBef>
            </a:pPr>
            <a:endParaRPr lang="en-GB" sz="1600" b="1" spc="20" dirty="0">
              <a:solidFill>
                <a:srgbClr val="2F5496"/>
              </a:solidFill>
              <a:uFill>
                <a:solidFill>
                  <a:srgbClr val="2F5496"/>
                </a:solidFill>
              </a:uFill>
              <a:cs typeface="Calibri"/>
            </a:endParaRPr>
          </a:p>
          <a:p>
            <a:pPr marL="12700">
              <a:lnSpc>
                <a:spcPct val="100000"/>
              </a:lnSpc>
              <a:spcBef>
                <a:spcPts val="135"/>
              </a:spcBef>
            </a:pPr>
            <a:r>
              <a:rPr lang="en-GB" sz="1600" spc="20" dirty="0" smtClean="0">
                <a:solidFill>
                  <a:srgbClr val="2F5496"/>
                </a:solidFill>
                <a:uFill>
                  <a:solidFill>
                    <a:srgbClr val="2F5496"/>
                  </a:solidFill>
                </a:uFill>
                <a:cs typeface="Calibri"/>
              </a:rPr>
              <a:t>Eating </a:t>
            </a:r>
            <a:r>
              <a:rPr lang="en-GB" sz="1600" spc="20" dirty="0">
                <a:solidFill>
                  <a:srgbClr val="2F5496"/>
                </a:solidFill>
                <a:uFill>
                  <a:solidFill>
                    <a:srgbClr val="2F5496"/>
                  </a:solidFill>
                </a:uFill>
                <a:cs typeface="Calibri"/>
              </a:rPr>
              <a:t>disorders are a range of psychological conditions that cause unhealthy eating habits to develop. They might start with an obsession with food, body weight or body </a:t>
            </a:r>
            <a:r>
              <a:rPr lang="en-GB" sz="1600" spc="20" dirty="0" smtClean="0">
                <a:solidFill>
                  <a:srgbClr val="2F5496"/>
                </a:solidFill>
                <a:uFill>
                  <a:solidFill>
                    <a:srgbClr val="2F5496"/>
                  </a:solidFill>
                </a:uFill>
                <a:cs typeface="Calibri"/>
              </a:rPr>
              <a:t>shape. In </a:t>
            </a:r>
            <a:r>
              <a:rPr lang="en-GB" sz="1600" spc="20" dirty="0">
                <a:solidFill>
                  <a:srgbClr val="2F5496"/>
                </a:solidFill>
                <a:uFill>
                  <a:solidFill>
                    <a:srgbClr val="2F5496"/>
                  </a:solidFill>
                </a:uFill>
                <a:cs typeface="Calibri"/>
              </a:rPr>
              <a:t>severe cases, eating disorders can cause serious health consequences and result in death if left untreated. </a:t>
            </a:r>
            <a:endParaRPr lang="en-GB" sz="1600" spc="20" dirty="0" smtClean="0">
              <a:solidFill>
                <a:srgbClr val="2F5496"/>
              </a:solidFill>
              <a:uFill>
                <a:solidFill>
                  <a:srgbClr val="2F5496"/>
                </a:solidFill>
              </a:uFill>
              <a:cs typeface="Calibri"/>
            </a:endParaRP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spc="20" dirty="0">
                <a:solidFill>
                  <a:srgbClr val="2F5496"/>
                </a:solidFill>
                <a:uFill>
                  <a:solidFill>
                    <a:srgbClr val="2F5496"/>
                  </a:solidFill>
                </a:uFill>
                <a:cs typeface="Calibri"/>
              </a:rPr>
              <a:t>There are many types of eating disorder including</a:t>
            </a:r>
            <a:r>
              <a:rPr lang="en-GB" sz="1600" spc="20" dirty="0" smtClean="0">
                <a:solidFill>
                  <a:srgbClr val="2F5496"/>
                </a:solidFill>
                <a:uFill>
                  <a:solidFill>
                    <a:srgbClr val="2F5496"/>
                  </a:solidFill>
                </a:uFill>
                <a:cs typeface="Calibri"/>
              </a:rPr>
              <a:t>:</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anorexia nervosa</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bulimia nervosa</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binge-eating disorder</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pica</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avoidant restrictive food intake disorder (ARFID)</a:t>
            </a:r>
            <a:endParaRPr lang="en-GB" sz="1600" spc="20" dirty="0" smtClean="0">
              <a:solidFill>
                <a:srgbClr val="2F5496"/>
              </a:solidFill>
              <a:uFill>
                <a:solidFill>
                  <a:srgbClr val="2F5496"/>
                </a:solidFill>
              </a:uFill>
              <a:cs typeface="Calibri"/>
            </a:endParaRPr>
          </a:p>
        </p:txBody>
      </p:sp>
    </p:spTree>
    <p:extLst>
      <p:ext uri="{BB962C8B-B14F-4D97-AF65-F5344CB8AC3E}">
        <p14:creationId xmlns:p14="http://schemas.microsoft.com/office/powerpoint/2010/main" val="187246214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307571" y="103619"/>
            <a:ext cx="11703454" cy="6631944"/>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Anyone can have an eating </a:t>
            </a:r>
            <a:r>
              <a:rPr lang="en-GB" b="1" u="sng" spc="20" dirty="0" smtClean="0">
                <a:solidFill>
                  <a:srgbClr val="2F5496"/>
                </a:solidFill>
                <a:uFill>
                  <a:solidFill>
                    <a:srgbClr val="2F5496"/>
                  </a:solidFill>
                </a:uFill>
                <a:cs typeface="Calibri"/>
              </a:rPr>
              <a:t>disorder</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Eating disorders can affect people of any gender at any stage of their life. However, they are most often reported in adolescents and young </a:t>
            </a:r>
            <a:r>
              <a:rPr lang="en-GB" spc="20" dirty="0" smtClean="0">
                <a:solidFill>
                  <a:srgbClr val="2F5496"/>
                </a:solidFill>
                <a:uFill>
                  <a:solidFill>
                    <a:srgbClr val="2F5496"/>
                  </a:solidFill>
                </a:uFill>
                <a:cs typeface="Calibri"/>
              </a:rPr>
              <a:t>women. In </a:t>
            </a:r>
            <a:r>
              <a:rPr lang="en-GB" spc="20" dirty="0">
                <a:solidFill>
                  <a:srgbClr val="2F5496"/>
                </a:solidFill>
                <a:uFill>
                  <a:solidFill>
                    <a:srgbClr val="2F5496"/>
                  </a:solidFill>
                </a:uFill>
                <a:cs typeface="Calibri"/>
              </a:rPr>
              <a:t>fact, up to 13% of young people may experience at least one eating disorder by the age of 20. </a:t>
            </a:r>
            <a:endParaRPr lang="en-GB" spc="20" dirty="0" smtClean="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Signs and symptoms</a:t>
            </a:r>
          </a:p>
          <a:p>
            <a:pPr marL="12700">
              <a:lnSpc>
                <a:spcPct val="100000"/>
              </a:lnSpc>
              <a:spcBef>
                <a:spcPts val="135"/>
              </a:spcBef>
            </a:pPr>
            <a:r>
              <a:rPr lang="en-GB" spc="20" dirty="0">
                <a:solidFill>
                  <a:srgbClr val="2F5496"/>
                </a:solidFill>
                <a:uFill>
                  <a:solidFill>
                    <a:srgbClr val="2F5496"/>
                  </a:solidFill>
                </a:uFill>
                <a:cs typeface="Calibri"/>
              </a:rPr>
              <a:t>People with eating disorders can have a variety of symptoms. However, common signs and symptoms include:</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the </a:t>
            </a:r>
            <a:r>
              <a:rPr lang="en-GB" spc="20" dirty="0">
                <a:solidFill>
                  <a:srgbClr val="2F5496"/>
                </a:solidFill>
                <a:uFill>
                  <a:solidFill>
                    <a:srgbClr val="2F5496"/>
                  </a:solidFill>
                </a:uFill>
                <a:cs typeface="Calibri"/>
              </a:rPr>
              <a:t>severe restriction of food</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food bingeing</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purging behaviours like vomiting or using laxatives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over-exercising</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unusual rituals relating to food</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link to body dysmorphic </a:t>
            </a:r>
            <a:r>
              <a:rPr lang="en-GB" spc="20" dirty="0" smtClean="0">
                <a:solidFill>
                  <a:srgbClr val="2F5496"/>
                </a:solidFill>
                <a:uFill>
                  <a:solidFill>
                    <a:srgbClr val="2F5496"/>
                  </a:solidFill>
                </a:uFill>
                <a:cs typeface="Calibri"/>
              </a:rPr>
              <a:t>disorder</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Treating eating disorders</a:t>
            </a:r>
          </a:p>
          <a:p>
            <a:pPr marL="12700">
              <a:lnSpc>
                <a:spcPct val="100000"/>
              </a:lnSpc>
              <a:spcBef>
                <a:spcPts val="135"/>
              </a:spcBef>
            </a:pPr>
            <a:r>
              <a:rPr lang="en-GB" spc="20" dirty="0">
                <a:solidFill>
                  <a:srgbClr val="2F5496"/>
                </a:solidFill>
                <a:uFill>
                  <a:solidFill>
                    <a:srgbClr val="2F5496"/>
                  </a:solidFill>
                </a:uFill>
                <a:cs typeface="Calibri"/>
              </a:rPr>
              <a:t>Treating an eating disorder depends on the type of condition the person has, but may include</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psychotherapy, such as CBT or family therapy</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medications to help control symptoms of the anxiety or depressive disorder that may be causing or aggravating the eating disorder, such as antidepressants, for example, SSRIs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kindness, patience and understanding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engaging with and involving family members to understand the young person and come up with solutions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early intervention is key in aiding recovery</a:t>
            </a:r>
          </a:p>
        </p:txBody>
      </p:sp>
    </p:spTree>
    <p:extLst>
      <p:ext uri="{BB962C8B-B14F-4D97-AF65-F5344CB8AC3E}">
        <p14:creationId xmlns:p14="http://schemas.microsoft.com/office/powerpoint/2010/main" val="391185886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307571" y="421119"/>
            <a:ext cx="11703454" cy="5485476"/>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What causes an eating disorder</a:t>
            </a:r>
            <a:r>
              <a:rPr lang="en-GB" b="1" u="sng" spc="20" dirty="0" smtClean="0">
                <a:solidFill>
                  <a:srgbClr val="2F5496"/>
                </a:solidFill>
                <a:uFill>
                  <a:solidFill>
                    <a:srgbClr val="2F5496"/>
                  </a:solidFill>
                </a:uFill>
                <a:cs typeface="Calibri"/>
              </a:rPr>
              <a:t>?</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There may be various factors involved in triggering an eating disorder, including:</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genetics</a:t>
            </a:r>
            <a:r>
              <a:rPr lang="en-GB" spc="20" dirty="0">
                <a:solidFill>
                  <a:srgbClr val="2F5496"/>
                </a:solidFill>
                <a:uFill>
                  <a:solidFill>
                    <a:srgbClr val="2F5496"/>
                  </a:solidFill>
                </a:uFill>
                <a:cs typeface="Calibri"/>
              </a:rPr>
              <a:t>; studies involving twins who were adopted by different families provide some evidence of a hereditary connection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personality, neuroticism, perfectionism and impulsivity are traits often linked to a higher risk of developing an eating disorder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perceived pressures to be thin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cultural preferences for thinness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exposure to media promoting such ideals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 need to control, often related to other mental health issues such as, anxiety, trauma and </a:t>
            </a:r>
            <a:r>
              <a:rPr lang="en-GB" spc="20" dirty="0" smtClean="0">
                <a:solidFill>
                  <a:srgbClr val="2F5496"/>
                </a:solidFill>
                <a:uFill>
                  <a:solidFill>
                    <a:srgbClr val="2F5496"/>
                  </a:solidFill>
                </a:uFill>
                <a:cs typeface="Calibri"/>
              </a:rPr>
              <a:t>abuse</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The main eating disorders</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4 main eating disorders you are likely to see </a:t>
            </a:r>
            <a:r>
              <a:rPr lang="en-GB" spc="20" dirty="0" smtClean="0">
                <a:solidFill>
                  <a:srgbClr val="2F5496"/>
                </a:solidFill>
                <a:uFill>
                  <a:solidFill>
                    <a:srgbClr val="2F5496"/>
                  </a:solidFill>
                </a:uFill>
                <a:cs typeface="Calibri"/>
              </a:rPr>
              <a:t>are:</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Anorexia nervosa</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a:t>
            </a:r>
            <a:r>
              <a:rPr lang="en-GB" spc="20" dirty="0" smtClean="0">
                <a:solidFill>
                  <a:srgbClr val="2F5496"/>
                </a:solidFill>
                <a:uFill>
                  <a:solidFill>
                    <a:srgbClr val="2F5496"/>
                  </a:solidFill>
                </a:uFill>
                <a:cs typeface="Calibri"/>
              </a:rPr>
              <a:t>ulimia nervosa</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a:t>
            </a:r>
            <a:r>
              <a:rPr lang="en-GB" spc="20" dirty="0" smtClean="0">
                <a:solidFill>
                  <a:srgbClr val="2F5496"/>
                </a:solidFill>
                <a:uFill>
                  <a:solidFill>
                    <a:srgbClr val="2F5496"/>
                  </a:solidFill>
                </a:uFill>
                <a:cs typeface="Calibri"/>
              </a:rPr>
              <a:t>inge-eating </a:t>
            </a:r>
            <a:r>
              <a:rPr lang="en-GB" spc="20" dirty="0">
                <a:solidFill>
                  <a:srgbClr val="2F5496"/>
                </a:solidFill>
                <a:uFill>
                  <a:solidFill>
                    <a:srgbClr val="2F5496"/>
                  </a:solidFill>
                </a:uFill>
                <a:cs typeface="Calibri"/>
              </a:rPr>
              <a:t>disorder </a:t>
            </a:r>
            <a:endParaRPr lang="en-GB" spc="20" dirty="0" smtClean="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ARFID</a:t>
            </a: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17430750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41662" y="0"/>
            <a:ext cx="11877675" cy="6367769"/>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Reciprocal </a:t>
            </a:r>
            <a:r>
              <a:rPr lang="en-GB" b="1" u="sng" spc="20" dirty="0" smtClean="0">
                <a:solidFill>
                  <a:srgbClr val="2F5496"/>
                </a:solidFill>
                <a:uFill>
                  <a:solidFill>
                    <a:srgbClr val="2F5496"/>
                  </a:solidFill>
                </a:uFill>
                <a:cs typeface="Calibri"/>
              </a:rPr>
              <a:t>relationships</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term 'child's temperament' refers to how the child's emotional world presents itself. The temperament will be shaped by the responses it gets from its caregiver. </a:t>
            </a:r>
            <a:endParaRPr lang="en-GB" spc="20" dirty="0" smtClean="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One size does not fit all</a:t>
            </a:r>
          </a:p>
          <a:p>
            <a:pPr marL="12700">
              <a:lnSpc>
                <a:spcPct val="100000"/>
              </a:lnSpc>
              <a:spcBef>
                <a:spcPts val="135"/>
              </a:spcBef>
            </a:pPr>
            <a:r>
              <a:rPr lang="en-GB" spc="20" dirty="0">
                <a:solidFill>
                  <a:srgbClr val="2F5496"/>
                </a:solidFill>
                <a:uFill>
                  <a:solidFill>
                    <a:srgbClr val="2F5496"/>
                  </a:solidFill>
                </a:uFill>
                <a:cs typeface="Calibri"/>
              </a:rPr>
              <a:t>The same parental strategies won't work in the same way with different infants.</a:t>
            </a:r>
          </a:p>
          <a:p>
            <a:pPr marL="12700">
              <a:lnSpc>
                <a:spcPct val="100000"/>
              </a:lnSpc>
              <a:spcBef>
                <a:spcPts val="135"/>
              </a:spcBef>
            </a:pPr>
            <a:r>
              <a:rPr lang="en-GB" spc="20" dirty="0" smtClean="0">
                <a:solidFill>
                  <a:srgbClr val="2F5496"/>
                </a:solidFill>
                <a:uFill>
                  <a:solidFill>
                    <a:srgbClr val="2F5496"/>
                  </a:solidFill>
                </a:uFill>
                <a:cs typeface="Calibri"/>
              </a:rPr>
              <a:t>The </a:t>
            </a:r>
            <a:r>
              <a:rPr lang="en-GB" spc="20" dirty="0">
                <a:solidFill>
                  <a:srgbClr val="2F5496"/>
                </a:solidFill>
                <a:uFill>
                  <a:solidFill>
                    <a:srgbClr val="2F5496"/>
                  </a:solidFill>
                </a:uFill>
                <a:cs typeface="Calibri"/>
              </a:rPr>
              <a:t>parent or caregiver must learn what each infant needs and respond to this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				Templates</a:t>
            </a: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				Early </a:t>
            </a:r>
            <a:r>
              <a:rPr lang="en-GB" spc="20" dirty="0">
                <a:solidFill>
                  <a:srgbClr val="2F5496"/>
                </a:solidFill>
                <a:uFill>
                  <a:solidFill>
                    <a:srgbClr val="2F5496"/>
                  </a:solidFill>
                </a:uFill>
                <a:cs typeface="Calibri"/>
              </a:rPr>
              <a:t>developmental experiences with caregivers create a set of 'templates' </a:t>
            </a: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				for </a:t>
            </a:r>
            <a:r>
              <a:rPr lang="en-GB" spc="20" dirty="0">
                <a:solidFill>
                  <a:srgbClr val="2F5496"/>
                </a:solidFill>
                <a:uFill>
                  <a:solidFill>
                    <a:srgbClr val="2F5496"/>
                  </a:solidFill>
                </a:uFill>
                <a:cs typeface="Calibri"/>
              </a:rPr>
              <a:t>the child's brain that lets them know what humans are</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				The </a:t>
            </a:r>
            <a:r>
              <a:rPr lang="en-GB" spc="20" dirty="0">
                <a:solidFill>
                  <a:srgbClr val="2F5496"/>
                </a:solidFill>
                <a:uFill>
                  <a:solidFill>
                    <a:srgbClr val="2F5496"/>
                  </a:solidFill>
                </a:uFill>
                <a:cs typeface="Calibri"/>
              </a:rPr>
              <a:t>child has an internal model of themselves, the world and other people. </a:t>
            </a:r>
          </a:p>
          <a:p>
            <a:pPr marL="12700">
              <a:lnSpc>
                <a:spcPct val="100000"/>
              </a:lnSpc>
              <a:spcBef>
                <a:spcPts val="135"/>
              </a:spcBef>
            </a:pPr>
            <a:r>
              <a:rPr lang="en-GB" spc="20" dirty="0" smtClean="0">
                <a:solidFill>
                  <a:srgbClr val="2F5496"/>
                </a:solidFill>
                <a:uFill>
                  <a:solidFill>
                    <a:srgbClr val="2F5496"/>
                  </a:solidFill>
                </a:uFill>
                <a:cs typeface="Calibri"/>
              </a:rPr>
              <a:t>				This </a:t>
            </a:r>
            <a:r>
              <a:rPr lang="en-GB" spc="20" dirty="0">
                <a:solidFill>
                  <a:srgbClr val="2F5496"/>
                </a:solidFill>
                <a:uFill>
                  <a:solidFill>
                    <a:srgbClr val="2F5496"/>
                  </a:solidFill>
                </a:uFill>
                <a:cs typeface="Calibri"/>
              </a:rPr>
              <a:t>is shaped by</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3956050" lvl="8" indent="-285750">
              <a:spcBef>
                <a:spcPts val="135"/>
              </a:spcBef>
              <a:buFont typeface="Arial" panose="020B0604020202020204" pitchFamily="34" charset="0"/>
              <a:buChar char="•"/>
            </a:pPr>
            <a:r>
              <a:rPr lang="en-GB" spc="20" dirty="0">
                <a:solidFill>
                  <a:srgbClr val="2F5496"/>
                </a:solidFill>
                <a:uFill>
                  <a:solidFill>
                    <a:srgbClr val="2F5496"/>
                  </a:solidFill>
                </a:uFill>
                <a:cs typeface="Calibri"/>
              </a:rPr>
              <a:t>their attachment to their caregiver</a:t>
            </a:r>
          </a:p>
          <a:p>
            <a:pPr marL="3956050" lvl="8" indent="-285750">
              <a:spcBef>
                <a:spcPts val="135"/>
              </a:spcBef>
              <a:buFont typeface="Arial" panose="020B0604020202020204" pitchFamily="34" charset="0"/>
              <a:buChar char="•"/>
            </a:pPr>
            <a:r>
              <a:rPr lang="en-GB" spc="20" dirty="0">
                <a:solidFill>
                  <a:srgbClr val="2F5496"/>
                </a:solidFill>
                <a:uFill>
                  <a:solidFill>
                    <a:srgbClr val="2F5496"/>
                  </a:solidFill>
                </a:uFill>
                <a:cs typeface="Calibri"/>
              </a:rPr>
              <a:t>interactions with self, other people and the world </a:t>
            </a:r>
            <a:endParaRPr lang="en-GB" spc="20" dirty="0" smtClean="0">
              <a:solidFill>
                <a:srgbClr val="2F5496"/>
              </a:solidFill>
              <a:uFill>
                <a:solidFill>
                  <a:srgbClr val="2F5496"/>
                </a:solidFill>
              </a:uFill>
              <a:cs typeface="Calibri"/>
            </a:endParaRPr>
          </a:p>
          <a:p>
            <a:pPr marL="3956050" lvl="8" indent="-285750">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3956050" lvl="8" indent="-285750">
              <a:spcBef>
                <a:spcPts val="135"/>
              </a:spcBef>
              <a:buFont typeface="Arial" panose="020B0604020202020204" pitchFamily="34" charset="0"/>
              <a:buChar char="•"/>
            </a:pPr>
            <a:endParaRPr lang="en-GB" spc="20" dirty="0" smtClean="0">
              <a:solidFill>
                <a:srgbClr val="2F5496"/>
              </a:solidFill>
              <a:uFill>
                <a:solidFill>
                  <a:srgbClr val="2F5496"/>
                </a:solidFill>
              </a:uFill>
              <a:cs typeface="Calibri"/>
            </a:endParaRPr>
          </a:p>
          <a:p>
            <a:pPr marL="3956050" lvl="8" indent="-285750">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3956050" lvl="8" indent="-285750">
              <a:spcBef>
                <a:spcPts val="135"/>
              </a:spcBef>
              <a:buFont typeface="Arial" panose="020B0604020202020204" pitchFamily="34" charset="0"/>
              <a:buChar char="•"/>
            </a:pPr>
            <a:endParaRPr lang="en-GB" spc="20" dirty="0" smtClean="0">
              <a:solidFill>
                <a:srgbClr val="2F5496"/>
              </a:solidFill>
              <a:uFill>
                <a:solidFill>
                  <a:srgbClr val="2F5496"/>
                </a:solidFill>
              </a:uFill>
              <a:cs typeface="Calibri"/>
            </a:endParaRPr>
          </a:p>
          <a:p>
            <a:pPr marL="3956050" lvl="8" indent="-285750">
              <a:spcBef>
                <a:spcPts val="135"/>
              </a:spcBef>
              <a:buFont typeface="Arial" panose="020B0604020202020204" pitchFamily="34" charset="0"/>
              <a:buChar char="•"/>
            </a:pPr>
            <a:endParaRPr lang="en-GB" spc="20" dirty="0" smtClean="0">
              <a:solidFill>
                <a:srgbClr val="2F5496"/>
              </a:solidFill>
              <a:uFill>
                <a:solidFill>
                  <a:srgbClr val="2F5496"/>
                </a:solidFill>
              </a:uFill>
              <a:cs typeface="Calibri"/>
            </a:endParaRPr>
          </a:p>
          <a:p>
            <a:pPr marL="3956050" lvl="8" indent="-285750">
              <a:spcBef>
                <a:spcPts val="135"/>
              </a:spcBef>
              <a:buFont typeface="Arial" panose="020B0604020202020204" pitchFamily="34" charset="0"/>
              <a:buChar char="•"/>
            </a:pPr>
            <a:endParaRPr lang="en-GB" spc="20" dirty="0" smtClean="0">
              <a:solidFill>
                <a:srgbClr val="2F5496"/>
              </a:solidFill>
              <a:uFill>
                <a:solidFill>
                  <a:srgbClr val="2F5496"/>
                </a:solidFill>
              </a:uFill>
              <a:cs typeface="Calibri"/>
            </a:endParaRPr>
          </a:p>
        </p:txBody>
      </p:sp>
      <p:pic>
        <p:nvPicPr>
          <p:cNvPr id="40962" name="Picture 2" descr="https://portal.e-lfh.org.uk/ContentServer/content/HCACYP_01_001/course/assets/26053df8db57e3f22b7ddd122af3058833857b96.png"/>
          <p:cNvPicPr>
            <a:picLocks noChangeAspect="1" noChangeArrowheads="1"/>
          </p:cNvPicPr>
          <p:nvPr/>
        </p:nvPicPr>
        <p:blipFill rotWithShape="1">
          <a:blip r:embed="rId2">
            <a:extLst>
              <a:ext uri="{28A0092B-C50C-407E-A947-70E740481C1C}">
                <a14:useLocalDpi xmlns:a14="http://schemas.microsoft.com/office/drawing/2010/main" val="0"/>
              </a:ext>
            </a:extLst>
          </a:blip>
          <a:srcRect t="26627"/>
          <a:stretch/>
        </p:blipFill>
        <p:spPr bwMode="auto">
          <a:xfrm>
            <a:off x="7994696" y="1137031"/>
            <a:ext cx="3596419" cy="2061556"/>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https://portal.e-lfh.org.uk/ContentServer/content/HCACYP_01_001/course/assets/e28a90c38655ffffad4694e35d0413460aacc92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02131"/>
            <a:ext cx="2950907" cy="2305396"/>
          </a:xfrm>
          <a:prstGeom prst="rect">
            <a:avLst/>
          </a:prstGeom>
          <a:noFill/>
          <a:extLst>
            <a:ext uri="{909E8E84-426E-40DD-AFC4-6F175D3DCCD1}">
              <a14:hiddenFill xmlns:a14="http://schemas.microsoft.com/office/drawing/2010/main">
                <a:solidFill>
                  <a:srgbClr val="FFFFFF"/>
                </a:solidFill>
              </a14:hiddenFill>
            </a:ext>
          </a:extLst>
        </p:spPr>
      </p:pic>
      <p:sp>
        <p:nvSpPr>
          <p:cNvPr id="5" name="object 2">
            <a:extLst>
              <a:ext uri="{FF2B5EF4-FFF2-40B4-BE49-F238E27FC236}">
                <a16:creationId xmlns:a16="http://schemas.microsoft.com/office/drawing/2014/main" id="{E54CC5E5-9E20-47B7-BD37-EBA7DE8A4B9C}"/>
              </a:ext>
            </a:extLst>
          </p:cNvPr>
          <p:cNvSpPr txBox="1"/>
          <p:nvPr/>
        </p:nvSpPr>
        <p:spPr>
          <a:xfrm>
            <a:off x="314325" y="5012170"/>
            <a:ext cx="11877675" cy="873957"/>
          </a:xfrm>
          <a:prstGeom prst="rect">
            <a:avLst/>
          </a:prstGeom>
        </p:spPr>
        <p:txBody>
          <a:bodyPr vert="horz" wrap="square" lIns="0" tIns="17145" rIns="0" bIns="0" rtlCol="0">
            <a:spAutoFit/>
          </a:bodyPr>
          <a:lstStyle/>
          <a:p>
            <a:pPr marL="12700">
              <a:lnSpc>
                <a:spcPct val="100000"/>
              </a:lnSpc>
              <a:spcBef>
                <a:spcPts val="135"/>
              </a:spcBef>
            </a:pPr>
            <a:r>
              <a:rPr lang="en-GB" b="1" spc="20" dirty="0">
                <a:solidFill>
                  <a:srgbClr val="2F5496"/>
                </a:solidFill>
                <a:uFill>
                  <a:solidFill>
                    <a:srgbClr val="2F5496"/>
                  </a:solidFill>
                </a:uFill>
                <a:cs typeface="Calibri"/>
              </a:rPr>
              <a:t>Interacting with the world</a:t>
            </a:r>
          </a:p>
          <a:p>
            <a:pPr marL="12700">
              <a:lnSpc>
                <a:spcPct val="100000"/>
              </a:lnSpc>
              <a:spcBef>
                <a:spcPts val="135"/>
              </a:spcBef>
            </a:pPr>
            <a:r>
              <a:rPr lang="en-GB" spc="20" dirty="0">
                <a:solidFill>
                  <a:srgbClr val="2F5496"/>
                </a:solidFill>
                <a:uFill>
                  <a:solidFill>
                    <a:srgbClr val="2F5496"/>
                  </a:solidFill>
                </a:uFill>
                <a:cs typeface="Calibri"/>
              </a:rPr>
              <a:t>What the baby learns will affect how they view, interact with, and understand the world.</a:t>
            </a:r>
          </a:p>
          <a:p>
            <a:pPr marL="12700">
              <a:lnSpc>
                <a:spcPct val="100000"/>
              </a:lnSpc>
              <a:spcBef>
                <a:spcPts val="135"/>
              </a:spcBef>
            </a:pPr>
            <a:r>
              <a:rPr lang="en-GB" spc="20" dirty="0" smtClean="0">
                <a:solidFill>
                  <a:srgbClr val="2F5496"/>
                </a:solidFill>
                <a:uFill>
                  <a:solidFill>
                    <a:srgbClr val="2F5496"/>
                  </a:solidFill>
                </a:uFill>
                <a:cs typeface="Calibri"/>
              </a:rPr>
              <a:t>This </a:t>
            </a:r>
            <a:r>
              <a:rPr lang="en-GB" spc="20" dirty="0">
                <a:solidFill>
                  <a:srgbClr val="2F5496"/>
                </a:solidFill>
                <a:uFill>
                  <a:solidFill>
                    <a:srgbClr val="2F5496"/>
                  </a:solidFill>
                </a:uFill>
                <a:cs typeface="Calibri"/>
              </a:rPr>
              <a:t>will happen first when they are a child and then continue into adulthood.</a:t>
            </a:r>
            <a:endParaRPr lang="en-GB" spc="20" dirty="0" smtClean="0">
              <a:solidFill>
                <a:srgbClr val="2F5496"/>
              </a:solidFill>
              <a:uFill>
                <a:solidFill>
                  <a:srgbClr val="2F5496"/>
                </a:solidFill>
              </a:uFill>
              <a:cs typeface="Calibri"/>
            </a:endParaRPr>
          </a:p>
        </p:txBody>
      </p:sp>
      <p:pic>
        <p:nvPicPr>
          <p:cNvPr id="40966" name="Picture 6" descr="https://portal.e-lfh.org.uk/ContentServer/content/HCACYP_01_001/course/assets/548c8ac810b59e53b98d0d581aab42dfe7de6c3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2004" y="4807527"/>
            <a:ext cx="234086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854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41662" y="212610"/>
            <a:ext cx="11877675" cy="6467796"/>
          </a:xfrm>
          <a:prstGeom prst="rect">
            <a:avLst/>
          </a:prstGeom>
        </p:spPr>
        <p:txBody>
          <a:bodyPr vert="horz" wrap="square" lIns="0" tIns="17145" rIns="0" bIns="0" rtlCol="0">
            <a:spAutoFit/>
          </a:bodyPr>
          <a:lstStyle/>
          <a:p>
            <a:pPr marL="12700">
              <a:lnSpc>
                <a:spcPct val="100000"/>
              </a:lnSpc>
              <a:spcBef>
                <a:spcPts val="135"/>
              </a:spcBef>
            </a:pPr>
            <a:r>
              <a:rPr lang="en-GB" sz="1600" b="1" spc="20" dirty="0" smtClean="0">
                <a:solidFill>
                  <a:srgbClr val="2F5496"/>
                </a:solidFill>
                <a:uFill>
                  <a:solidFill>
                    <a:srgbClr val="2F5496"/>
                  </a:solidFill>
                </a:uFill>
                <a:cs typeface="Calibri"/>
              </a:rPr>
              <a:t>Anorexia </a:t>
            </a:r>
            <a:r>
              <a:rPr lang="en-GB" sz="1600" b="1" spc="20" dirty="0">
                <a:solidFill>
                  <a:srgbClr val="2F5496"/>
                </a:solidFill>
                <a:uFill>
                  <a:solidFill>
                    <a:srgbClr val="2F5496"/>
                  </a:solidFill>
                </a:uFill>
                <a:cs typeface="Calibri"/>
              </a:rPr>
              <a:t>nervosa</a:t>
            </a:r>
            <a:endParaRPr lang="en-GB" sz="1600" b="1" spc="20" dirty="0" smtClean="0">
              <a:solidFill>
                <a:srgbClr val="2F5496"/>
              </a:solidFill>
              <a:uFill>
                <a:solidFill>
                  <a:srgbClr val="2F5496"/>
                </a:solidFill>
              </a:uFill>
              <a:cs typeface="Calibri"/>
            </a:endParaRPr>
          </a:p>
          <a:p>
            <a:pPr marL="12700">
              <a:lnSpc>
                <a:spcPct val="100000"/>
              </a:lnSpc>
              <a:spcBef>
                <a:spcPts val="135"/>
              </a:spcBef>
            </a:pPr>
            <a:r>
              <a:rPr lang="en-GB" sz="1600" spc="20" dirty="0" smtClean="0">
                <a:solidFill>
                  <a:srgbClr val="2F5496"/>
                </a:solidFill>
                <a:uFill>
                  <a:solidFill>
                    <a:srgbClr val="2F5496"/>
                  </a:solidFill>
                </a:uFill>
                <a:cs typeface="Calibri"/>
              </a:rPr>
              <a:t>Symptoms </a:t>
            </a:r>
            <a:r>
              <a:rPr lang="en-GB" sz="1600" spc="20" dirty="0">
                <a:solidFill>
                  <a:srgbClr val="2F5496"/>
                </a:solidFill>
                <a:uFill>
                  <a:solidFill>
                    <a:srgbClr val="2F5496"/>
                  </a:solidFill>
                </a:uFill>
                <a:cs typeface="Calibri"/>
              </a:rPr>
              <a:t>of anorexia nervosa include</a:t>
            </a:r>
            <a:r>
              <a:rPr lang="en-GB" sz="1600" spc="20" dirty="0" smtClean="0">
                <a:solidFill>
                  <a:srgbClr val="2F5496"/>
                </a:solidFill>
                <a:uFill>
                  <a:solidFill>
                    <a:srgbClr val="2F5496"/>
                  </a:solidFill>
                </a:uFill>
                <a:cs typeface="Calibri"/>
              </a:rPr>
              <a:t>:</a:t>
            </a:r>
            <a:endParaRPr lang="en-GB" sz="1600"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being considerably underweight compared with people of similar age and height</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very restricted eating patterns </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an intense fear of gaining weight or persistent behaviours to avoid gaining weight, despite being underweight </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a relentless pursuit of thinness and unwillingness to maintain a healthy weight </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a heavy influence of body weight or perceived body shape on self-esteem </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a distorted body image, including denial of being seriously underweight </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over-exercising that can be very severe and also subtle and underground for example, hovering on the toilet </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a fear of food so acute they cannot eat rather than refusing to eat </a:t>
            </a:r>
            <a:endParaRPr lang="en-GB" sz="1600" spc="20" dirty="0" smtClean="0">
              <a:solidFill>
                <a:srgbClr val="2F5496"/>
              </a:solidFill>
              <a:uFill>
                <a:solidFill>
                  <a:srgbClr val="2F5496"/>
                </a:solidFill>
              </a:uFill>
              <a:cs typeface="Calibri"/>
            </a:endParaRPr>
          </a:p>
          <a:p>
            <a:pPr marL="12700">
              <a:lnSpc>
                <a:spcPct val="100000"/>
              </a:lnSpc>
              <a:spcBef>
                <a:spcPts val="135"/>
              </a:spcBef>
            </a:pPr>
            <a:endParaRPr lang="en-GB" sz="1600" spc="20" dirty="0" smtClean="0">
              <a:solidFill>
                <a:srgbClr val="2F5496"/>
              </a:solidFill>
              <a:uFill>
                <a:solidFill>
                  <a:srgbClr val="2F5496"/>
                </a:solidFill>
              </a:uFill>
              <a:cs typeface="Calibri"/>
            </a:endParaRPr>
          </a:p>
          <a:p>
            <a:pPr marL="12700">
              <a:lnSpc>
                <a:spcPct val="100000"/>
              </a:lnSpc>
              <a:spcBef>
                <a:spcPts val="135"/>
              </a:spcBef>
            </a:pPr>
            <a:r>
              <a:rPr lang="en-GB" sz="1600" b="1" spc="20" dirty="0" smtClean="0">
                <a:solidFill>
                  <a:srgbClr val="2F5496"/>
                </a:solidFill>
                <a:uFill>
                  <a:solidFill>
                    <a:srgbClr val="2F5496"/>
                  </a:solidFill>
                </a:uFill>
                <a:cs typeface="Calibri"/>
              </a:rPr>
              <a:t>Bulimia </a:t>
            </a:r>
            <a:r>
              <a:rPr lang="en-GB" sz="1600" b="1" spc="20" dirty="0">
                <a:solidFill>
                  <a:srgbClr val="2F5496"/>
                </a:solidFill>
                <a:uFill>
                  <a:solidFill>
                    <a:srgbClr val="2F5496"/>
                  </a:solidFill>
                </a:uFill>
                <a:cs typeface="Calibri"/>
              </a:rPr>
              <a:t>nervosa</a:t>
            </a:r>
          </a:p>
          <a:p>
            <a:pPr marL="12700">
              <a:lnSpc>
                <a:spcPct val="100000"/>
              </a:lnSpc>
              <a:spcBef>
                <a:spcPts val="135"/>
              </a:spcBef>
            </a:pPr>
            <a:r>
              <a:rPr lang="en-GB" sz="1600" spc="20" dirty="0">
                <a:solidFill>
                  <a:srgbClr val="2F5496"/>
                </a:solidFill>
                <a:uFill>
                  <a:solidFill>
                    <a:srgbClr val="2F5496"/>
                  </a:solidFill>
                </a:uFill>
                <a:cs typeface="Calibri"/>
              </a:rPr>
              <a:t>Symptoms of bulimia nervosa include:</a:t>
            </a:r>
          </a:p>
          <a:p>
            <a:pPr marL="298450" indent="-285750">
              <a:lnSpc>
                <a:spcPct val="100000"/>
              </a:lnSpc>
              <a:spcBef>
                <a:spcPts val="135"/>
              </a:spcBef>
              <a:buFont typeface="Arial" panose="020B0604020202020204" pitchFamily="34" charset="0"/>
              <a:buChar char="•"/>
            </a:pPr>
            <a:r>
              <a:rPr lang="en-GB" sz="1600" spc="20" dirty="0" smtClean="0">
                <a:solidFill>
                  <a:srgbClr val="2F5496"/>
                </a:solidFill>
                <a:uFill>
                  <a:solidFill>
                    <a:srgbClr val="2F5496"/>
                  </a:solidFill>
                </a:uFill>
                <a:cs typeface="Calibri"/>
              </a:rPr>
              <a:t>recurrent </a:t>
            </a:r>
            <a:r>
              <a:rPr lang="en-GB" sz="1600" spc="20" dirty="0">
                <a:solidFill>
                  <a:srgbClr val="2F5496"/>
                </a:solidFill>
                <a:uFill>
                  <a:solidFill>
                    <a:srgbClr val="2F5496"/>
                  </a:solidFill>
                </a:uFill>
                <a:cs typeface="Calibri"/>
              </a:rPr>
              <a:t>episodes of binge-eating with a feeling of lack of control </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recurrent episodes of inappropriate purging behaviours to prevent weight gain </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a self-esteem overly influenced by body shape and weight </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a fear of gaining weight, despite having a normal </a:t>
            </a:r>
            <a:r>
              <a:rPr lang="en-GB" sz="1600" spc="20" dirty="0" smtClean="0">
                <a:solidFill>
                  <a:srgbClr val="2F5496"/>
                </a:solidFill>
                <a:uFill>
                  <a:solidFill>
                    <a:srgbClr val="2F5496"/>
                  </a:solidFill>
                </a:uFill>
                <a:cs typeface="Calibri"/>
              </a:rPr>
              <a:t>weight</a:t>
            </a:r>
          </a:p>
          <a:p>
            <a:pPr marL="12700">
              <a:lnSpc>
                <a:spcPct val="100000"/>
              </a:lnSpc>
              <a:spcBef>
                <a:spcPts val="135"/>
              </a:spcBef>
            </a:pPr>
            <a:endParaRPr lang="en-GB" sz="1600" spc="20" dirty="0" smtClean="0">
              <a:solidFill>
                <a:srgbClr val="2F5496"/>
              </a:solidFill>
              <a:uFill>
                <a:solidFill>
                  <a:srgbClr val="2F5496"/>
                </a:solidFill>
              </a:uFill>
              <a:cs typeface="Calibri"/>
            </a:endParaRPr>
          </a:p>
          <a:p>
            <a:pPr marL="12700">
              <a:lnSpc>
                <a:spcPct val="100000"/>
              </a:lnSpc>
              <a:spcBef>
                <a:spcPts val="135"/>
              </a:spcBef>
            </a:pPr>
            <a:r>
              <a:rPr lang="en-GB" sz="1600" b="1" spc="20" dirty="0" smtClean="0">
                <a:solidFill>
                  <a:srgbClr val="2F5496"/>
                </a:solidFill>
                <a:uFill>
                  <a:solidFill>
                    <a:srgbClr val="2F5496"/>
                  </a:solidFill>
                </a:uFill>
                <a:cs typeface="Calibri"/>
              </a:rPr>
              <a:t>Binge-eating </a:t>
            </a:r>
            <a:r>
              <a:rPr lang="en-GB" sz="1600" b="1" spc="20" dirty="0">
                <a:solidFill>
                  <a:srgbClr val="2F5496"/>
                </a:solidFill>
                <a:uFill>
                  <a:solidFill>
                    <a:srgbClr val="2F5496"/>
                  </a:solidFill>
                </a:uFill>
                <a:cs typeface="Calibri"/>
              </a:rPr>
              <a:t>disorder</a:t>
            </a:r>
          </a:p>
          <a:p>
            <a:pPr marL="12700">
              <a:lnSpc>
                <a:spcPct val="100000"/>
              </a:lnSpc>
              <a:spcBef>
                <a:spcPts val="135"/>
              </a:spcBef>
            </a:pPr>
            <a:r>
              <a:rPr lang="en-GB" sz="1600" spc="20" dirty="0">
                <a:solidFill>
                  <a:srgbClr val="2F5496"/>
                </a:solidFill>
                <a:uFill>
                  <a:solidFill>
                    <a:srgbClr val="2F5496"/>
                  </a:solidFill>
                </a:uFill>
                <a:cs typeface="Calibri"/>
              </a:rPr>
              <a:t>Symptoms of binge-eating disorder include:</a:t>
            </a:r>
          </a:p>
          <a:p>
            <a:pPr marL="298450" indent="-285750">
              <a:lnSpc>
                <a:spcPct val="100000"/>
              </a:lnSpc>
              <a:spcBef>
                <a:spcPts val="135"/>
              </a:spcBef>
              <a:buFont typeface="Arial" panose="020B0604020202020204" pitchFamily="34" charset="0"/>
              <a:buChar char="•"/>
            </a:pPr>
            <a:r>
              <a:rPr lang="en-GB" sz="1600" spc="20" dirty="0" smtClean="0">
                <a:solidFill>
                  <a:srgbClr val="2F5496"/>
                </a:solidFill>
                <a:uFill>
                  <a:solidFill>
                    <a:srgbClr val="2F5496"/>
                  </a:solidFill>
                </a:uFill>
                <a:cs typeface="Calibri"/>
              </a:rPr>
              <a:t>eating </a:t>
            </a:r>
            <a:r>
              <a:rPr lang="en-GB" sz="1600" spc="20" dirty="0">
                <a:solidFill>
                  <a:srgbClr val="2F5496"/>
                </a:solidFill>
                <a:uFill>
                  <a:solidFill>
                    <a:srgbClr val="2F5496"/>
                  </a:solidFill>
                </a:uFill>
                <a:cs typeface="Calibri"/>
              </a:rPr>
              <a:t>large amounts of foods rapidly, in secret and until uncomfortably full, despite not feeling hungry</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feeling a lack of control during episodes of binge-eating</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feelings of distress, such as shame, disgust or guilt, when thinking about the binge-eating behaviour </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no use of purging behaviours, such as calorie restriction, vomiting, excessive exercise, or laxative or diuretic use, to compensate for the bingeing </a:t>
            </a:r>
          </a:p>
        </p:txBody>
      </p:sp>
    </p:spTree>
    <p:extLst>
      <p:ext uri="{BB962C8B-B14F-4D97-AF65-F5344CB8AC3E}">
        <p14:creationId xmlns:p14="http://schemas.microsoft.com/office/powerpoint/2010/main" val="366414681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41662" y="212610"/>
            <a:ext cx="11877675" cy="2323072"/>
          </a:xfrm>
          <a:prstGeom prst="rect">
            <a:avLst/>
          </a:prstGeom>
        </p:spPr>
        <p:txBody>
          <a:bodyPr vert="horz" wrap="square" lIns="0" tIns="17145" rIns="0" bIns="0" rtlCol="0">
            <a:spAutoFit/>
          </a:bodyPr>
          <a:lstStyle/>
          <a:p>
            <a:pPr marL="12700">
              <a:lnSpc>
                <a:spcPct val="100000"/>
              </a:lnSpc>
              <a:spcBef>
                <a:spcPts val="135"/>
              </a:spcBef>
            </a:pPr>
            <a:r>
              <a:rPr lang="en-GB" b="1" spc="20" dirty="0" smtClean="0">
                <a:solidFill>
                  <a:srgbClr val="2F5496"/>
                </a:solidFill>
                <a:uFill>
                  <a:solidFill>
                    <a:srgbClr val="2F5496"/>
                  </a:solidFill>
                </a:uFill>
                <a:cs typeface="Calibri"/>
              </a:rPr>
              <a:t>ARFID</a:t>
            </a:r>
          </a:p>
          <a:p>
            <a:pPr marL="12700">
              <a:lnSpc>
                <a:spcPct val="100000"/>
              </a:lnSpc>
              <a:spcBef>
                <a:spcPts val="135"/>
              </a:spcBef>
            </a:pPr>
            <a:endParaRPr lang="en-GB" b="1"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Symptoms </a:t>
            </a:r>
            <a:r>
              <a:rPr lang="en-GB" spc="20" dirty="0">
                <a:solidFill>
                  <a:srgbClr val="2F5496"/>
                </a:solidFill>
                <a:uFill>
                  <a:solidFill>
                    <a:srgbClr val="2F5496"/>
                  </a:solidFill>
                </a:uFill>
                <a:cs typeface="Calibri"/>
              </a:rPr>
              <a:t>of ARFID include:</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avoidance </a:t>
            </a:r>
            <a:r>
              <a:rPr lang="en-GB" spc="20" dirty="0">
                <a:solidFill>
                  <a:srgbClr val="2F5496"/>
                </a:solidFill>
                <a:uFill>
                  <a:solidFill>
                    <a:srgbClr val="2F5496"/>
                  </a:solidFill>
                </a:uFill>
                <a:cs typeface="Calibri"/>
              </a:rPr>
              <a:t>or restriction of food intake that prevents the person from eating sufficient calories or nutrients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eating habits that interfere with normal social functions, such as eating with others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weight loss or poor development for age and height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nutrient deficiencies or dependence on supplements or tube feeding</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often comorbid with autism</a:t>
            </a:r>
          </a:p>
        </p:txBody>
      </p:sp>
    </p:spTree>
    <p:extLst>
      <p:ext uri="{BB962C8B-B14F-4D97-AF65-F5344CB8AC3E}">
        <p14:creationId xmlns:p14="http://schemas.microsoft.com/office/powerpoint/2010/main" val="182621051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83226" y="548640"/>
            <a:ext cx="11877675" cy="4287712"/>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Psychosis and </a:t>
            </a:r>
            <a:r>
              <a:rPr lang="en-GB" b="1" u="sng" spc="20" dirty="0" smtClean="0">
                <a:solidFill>
                  <a:srgbClr val="2F5496"/>
                </a:solidFill>
                <a:uFill>
                  <a:solidFill>
                    <a:srgbClr val="2F5496"/>
                  </a:solidFill>
                </a:uFill>
                <a:cs typeface="Calibri"/>
              </a:rPr>
              <a:t>trauma</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Psychosis and children and young </a:t>
            </a:r>
            <a:r>
              <a:rPr lang="en-GB" b="1" spc="20" dirty="0" smtClean="0">
                <a:solidFill>
                  <a:srgbClr val="2F5496"/>
                </a:solidFill>
                <a:uFill>
                  <a:solidFill>
                    <a:srgbClr val="2F5496"/>
                  </a:solidFill>
                </a:uFill>
                <a:cs typeface="Calibri"/>
              </a:rPr>
              <a:t>people</a:t>
            </a:r>
          </a:p>
          <a:p>
            <a:pPr marL="12700">
              <a:lnSpc>
                <a:spcPct val="100000"/>
              </a:lnSpc>
              <a:spcBef>
                <a:spcPts val="135"/>
              </a:spcBef>
            </a:pPr>
            <a:r>
              <a:rPr lang="en-GB" spc="20" dirty="0">
                <a:solidFill>
                  <a:srgbClr val="2F5496"/>
                </a:solidFill>
                <a:uFill>
                  <a:solidFill>
                    <a:srgbClr val="2F5496"/>
                  </a:solidFill>
                </a:uFill>
                <a:cs typeface="Calibri"/>
              </a:rPr>
              <a:t>About 3 in 100 people are diagnosed with a psychotic illness at some stage in their life. A person is most likely to have their 1st episode of psychosis in their teens or early </a:t>
            </a:r>
            <a:r>
              <a:rPr lang="en-GB" spc="20" dirty="0" smtClean="0">
                <a:solidFill>
                  <a:srgbClr val="2F5496"/>
                </a:solidFill>
                <a:uFill>
                  <a:solidFill>
                    <a:srgbClr val="2F5496"/>
                  </a:solidFill>
                </a:uFill>
                <a:cs typeface="Calibri"/>
              </a:rPr>
              <a:t>20s.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Symptoms </a:t>
            </a:r>
            <a:r>
              <a:rPr lang="en-GB" spc="20" dirty="0">
                <a:solidFill>
                  <a:srgbClr val="2F5496"/>
                </a:solidFill>
                <a:uFill>
                  <a:solidFill>
                    <a:srgbClr val="2F5496"/>
                  </a:solidFill>
                </a:uFill>
                <a:cs typeface="Calibri"/>
              </a:rPr>
              <a:t>of psychosis are different for everyone. They might not be present all the time, have different causes and can change over time. Because symptoms often change over time, the type of disorder often changes too.</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Sometimes </a:t>
            </a:r>
            <a:r>
              <a:rPr lang="en-GB" spc="20" dirty="0">
                <a:solidFill>
                  <a:srgbClr val="2F5496"/>
                </a:solidFill>
                <a:uFill>
                  <a:solidFill>
                    <a:srgbClr val="2F5496"/>
                  </a:solidFill>
                </a:uFill>
                <a:cs typeface="Calibri"/>
              </a:rPr>
              <a:t>people are diagnosed with one thing and then later the diagnosis is changed or removed if they don't fit the criteria for that disorder anymore.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Psychosis </a:t>
            </a:r>
            <a:r>
              <a:rPr lang="en-GB" spc="20" dirty="0">
                <a:solidFill>
                  <a:srgbClr val="2F5496"/>
                </a:solidFill>
                <a:uFill>
                  <a:solidFill>
                    <a:srgbClr val="2F5496"/>
                  </a:solidFill>
                </a:uFill>
                <a:cs typeface="Calibri"/>
              </a:rPr>
              <a:t>is an extreme mental state. Children and young people with the disorder show impaired thinking and emotions that cause them to lose contact with reality. They may hear or see things that aren't there, also known as hallucinations or believe things that aren't true, also known as delusions.</a:t>
            </a:r>
          </a:p>
        </p:txBody>
      </p:sp>
    </p:spTree>
    <p:extLst>
      <p:ext uri="{BB962C8B-B14F-4D97-AF65-F5344CB8AC3E}">
        <p14:creationId xmlns:p14="http://schemas.microsoft.com/office/powerpoint/2010/main" val="7806345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83226" y="215265"/>
            <a:ext cx="11877675" cy="6580648"/>
          </a:xfrm>
          <a:prstGeom prst="rect">
            <a:avLst/>
          </a:prstGeom>
        </p:spPr>
        <p:txBody>
          <a:bodyPr vert="horz" wrap="square" lIns="0" tIns="17145" rIns="0" bIns="0" rtlCol="0">
            <a:spAutoFit/>
          </a:bodyPr>
          <a:lstStyle/>
          <a:p>
            <a:pPr marL="12700">
              <a:spcBef>
                <a:spcPts val="135"/>
              </a:spcBef>
            </a:pPr>
            <a:r>
              <a:rPr lang="en-GB" b="1" spc="20" dirty="0">
                <a:solidFill>
                  <a:srgbClr val="2F5496"/>
                </a:solidFill>
                <a:uFill>
                  <a:solidFill>
                    <a:srgbClr val="2F5496"/>
                  </a:solidFill>
                </a:uFill>
                <a:cs typeface="Calibri"/>
              </a:rPr>
              <a:t>Confused </a:t>
            </a:r>
            <a:r>
              <a:rPr lang="en-GB" b="1" spc="20" dirty="0" smtClean="0">
                <a:solidFill>
                  <a:srgbClr val="2F5496"/>
                </a:solidFill>
                <a:uFill>
                  <a:solidFill>
                    <a:srgbClr val="2F5496"/>
                  </a:solidFill>
                </a:uFill>
                <a:cs typeface="Calibri"/>
              </a:rPr>
              <a:t>thinking</a:t>
            </a:r>
            <a:endParaRPr lang="en-GB" b="1" u="sng" spc="20" dirty="0">
              <a:solidFill>
                <a:srgbClr val="2F5496"/>
              </a:solidFill>
              <a:uFill>
                <a:solidFill>
                  <a:srgbClr val="2F5496"/>
                </a:solidFill>
              </a:uFill>
              <a:cs typeface="Calibri"/>
            </a:endParaRPr>
          </a:p>
          <a:p>
            <a:pPr marL="12700">
              <a:spcBef>
                <a:spcPts val="135"/>
              </a:spcBef>
            </a:pPr>
            <a:r>
              <a:rPr lang="en-GB" spc="20" dirty="0">
                <a:solidFill>
                  <a:srgbClr val="2F5496"/>
                </a:solidFill>
                <a:uFill>
                  <a:solidFill>
                    <a:srgbClr val="2F5496"/>
                  </a:solidFill>
                </a:uFill>
                <a:cs typeface="Calibri"/>
              </a:rPr>
              <a:t>Everyday thoughts can become confused, making sentences unclear or hard to </a:t>
            </a:r>
            <a:r>
              <a:rPr lang="en-GB" spc="20" dirty="0" smtClean="0">
                <a:solidFill>
                  <a:srgbClr val="2F5496"/>
                </a:solidFill>
                <a:uFill>
                  <a:solidFill>
                    <a:srgbClr val="2F5496"/>
                  </a:solidFill>
                </a:uFill>
                <a:cs typeface="Calibri"/>
              </a:rPr>
              <a:t>understand. A </a:t>
            </a:r>
            <a:r>
              <a:rPr lang="en-GB" spc="20" dirty="0">
                <a:solidFill>
                  <a:srgbClr val="2F5496"/>
                </a:solidFill>
                <a:uFill>
                  <a:solidFill>
                    <a:srgbClr val="2F5496"/>
                  </a:solidFill>
                </a:uFill>
                <a:cs typeface="Calibri"/>
              </a:rPr>
              <a:t>person might find it hard to concentrate, follow a conversation or remember things. Thoughts can seem to speed-up or slow down</a:t>
            </a:r>
            <a:r>
              <a:rPr lang="en-GB" spc="20" dirty="0" smtClean="0">
                <a:solidFill>
                  <a:srgbClr val="2F5496"/>
                </a:solidFill>
                <a:uFill>
                  <a:solidFill>
                    <a:srgbClr val="2F5496"/>
                  </a:solidFill>
                </a:uFill>
                <a:cs typeface="Calibri"/>
              </a:rPr>
              <a:t>.</a:t>
            </a:r>
          </a:p>
          <a:p>
            <a:pPr marL="12700">
              <a:spcBef>
                <a:spcPts val="135"/>
              </a:spcBef>
            </a:pPr>
            <a:endParaRPr lang="en-GB" spc="20" dirty="0">
              <a:solidFill>
                <a:srgbClr val="2F5496"/>
              </a:solidFill>
              <a:uFill>
                <a:solidFill>
                  <a:srgbClr val="2F5496"/>
                </a:solidFill>
              </a:uFill>
              <a:cs typeface="Calibri"/>
            </a:endParaRPr>
          </a:p>
          <a:p>
            <a:pPr marL="12700">
              <a:spcBef>
                <a:spcPts val="135"/>
              </a:spcBef>
            </a:pPr>
            <a:r>
              <a:rPr lang="en-GB" b="1" spc="20" dirty="0">
                <a:solidFill>
                  <a:srgbClr val="2F5496"/>
                </a:solidFill>
                <a:uFill>
                  <a:solidFill>
                    <a:srgbClr val="2F5496"/>
                  </a:solidFill>
                </a:uFill>
                <a:cs typeface="Calibri"/>
              </a:rPr>
              <a:t>Hallucinations</a:t>
            </a:r>
          </a:p>
          <a:p>
            <a:pPr marL="12700">
              <a:spcBef>
                <a:spcPts val="135"/>
              </a:spcBef>
            </a:pPr>
            <a:r>
              <a:rPr lang="en-GB" spc="20" dirty="0">
                <a:solidFill>
                  <a:srgbClr val="2F5496"/>
                </a:solidFill>
                <a:uFill>
                  <a:solidFill>
                    <a:srgbClr val="2F5496"/>
                  </a:solidFill>
                </a:uFill>
                <a:cs typeface="Calibri"/>
              </a:rPr>
              <a:t>A person may hear or see something that isn't </a:t>
            </a:r>
            <a:r>
              <a:rPr lang="en-GB" spc="20" dirty="0" smtClean="0">
                <a:solidFill>
                  <a:srgbClr val="2F5496"/>
                </a:solidFill>
                <a:uFill>
                  <a:solidFill>
                    <a:srgbClr val="2F5496"/>
                  </a:solidFill>
                </a:uFill>
                <a:cs typeface="Calibri"/>
              </a:rPr>
              <a:t>there</a:t>
            </a:r>
            <a:r>
              <a:rPr lang="en-GB" spc="20" dirty="0">
                <a:solidFill>
                  <a:srgbClr val="2F5496"/>
                </a:solidFill>
                <a:uFill>
                  <a:solidFill>
                    <a:srgbClr val="2F5496"/>
                  </a:solidFill>
                </a:uFill>
                <a:cs typeface="Calibri"/>
              </a:rPr>
              <a:t>. </a:t>
            </a:r>
            <a:r>
              <a:rPr lang="en-GB" spc="20" dirty="0" smtClean="0">
                <a:solidFill>
                  <a:srgbClr val="2F5496"/>
                </a:solidFill>
                <a:uFill>
                  <a:solidFill>
                    <a:srgbClr val="2F5496"/>
                  </a:solidFill>
                </a:uFill>
                <a:cs typeface="Calibri"/>
              </a:rPr>
              <a:t>Senses </a:t>
            </a:r>
            <a:r>
              <a:rPr lang="en-GB" spc="20" dirty="0">
                <a:solidFill>
                  <a:srgbClr val="2F5496"/>
                </a:solidFill>
                <a:uFill>
                  <a:solidFill>
                    <a:srgbClr val="2F5496"/>
                  </a:solidFill>
                </a:uFill>
                <a:cs typeface="Calibri"/>
              </a:rPr>
              <a:t>like touch, smell or taste can also be affected, for example</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spcBef>
                <a:spcPts val="135"/>
              </a:spcBef>
              <a:buFont typeface="Arial" panose="020B0604020202020204" pitchFamily="34" charset="0"/>
              <a:buChar char="•"/>
            </a:pPr>
            <a:r>
              <a:rPr lang="en-GB" spc="20" dirty="0">
                <a:solidFill>
                  <a:srgbClr val="2F5496"/>
                </a:solidFill>
                <a:uFill>
                  <a:solidFill>
                    <a:srgbClr val="2F5496"/>
                  </a:solidFill>
                </a:uFill>
                <a:cs typeface="Calibri"/>
              </a:rPr>
              <a:t>hearing noises or voices that aren't there </a:t>
            </a:r>
          </a:p>
          <a:p>
            <a:pPr marL="298450" indent="-285750">
              <a:spcBef>
                <a:spcPts val="135"/>
              </a:spcBef>
              <a:buFont typeface="Arial" panose="020B0604020202020204" pitchFamily="34" charset="0"/>
              <a:buChar char="•"/>
            </a:pPr>
            <a:r>
              <a:rPr lang="en-GB" spc="20" dirty="0">
                <a:solidFill>
                  <a:srgbClr val="2F5496"/>
                </a:solidFill>
                <a:uFill>
                  <a:solidFill>
                    <a:srgbClr val="2F5496"/>
                  </a:solidFill>
                </a:uFill>
                <a:cs typeface="Calibri"/>
              </a:rPr>
              <a:t>seeing things that seem strange, like faces in objects or shadows at the window </a:t>
            </a:r>
          </a:p>
          <a:p>
            <a:pPr marL="298450" indent="-285750">
              <a:spcBef>
                <a:spcPts val="135"/>
              </a:spcBef>
              <a:buFont typeface="Arial" panose="020B0604020202020204" pitchFamily="34" charset="0"/>
              <a:buChar char="•"/>
            </a:pPr>
            <a:r>
              <a:rPr lang="en-GB" spc="20" dirty="0">
                <a:solidFill>
                  <a:srgbClr val="2F5496"/>
                </a:solidFill>
                <a:uFill>
                  <a:solidFill>
                    <a:srgbClr val="2F5496"/>
                  </a:solidFill>
                </a:uFill>
                <a:cs typeface="Calibri"/>
              </a:rPr>
              <a:t>having a strange taste in their mouth </a:t>
            </a:r>
            <a:r>
              <a:rPr lang="en-GB" spc="20" dirty="0" smtClean="0">
                <a:solidFill>
                  <a:srgbClr val="2F5496"/>
                </a:solidFill>
                <a:uFill>
                  <a:solidFill>
                    <a:srgbClr val="2F5496"/>
                  </a:solidFill>
                </a:uFill>
                <a:cs typeface="Calibri"/>
              </a:rPr>
              <a:t>or smelling </a:t>
            </a:r>
            <a:r>
              <a:rPr lang="en-GB" spc="20" dirty="0">
                <a:solidFill>
                  <a:srgbClr val="2F5496"/>
                </a:solidFill>
                <a:uFill>
                  <a:solidFill>
                    <a:srgbClr val="2F5496"/>
                  </a:solidFill>
                </a:uFill>
                <a:cs typeface="Calibri"/>
              </a:rPr>
              <a:t>things others can't </a:t>
            </a:r>
          </a:p>
          <a:p>
            <a:pPr marL="298450" indent="-285750">
              <a:spcBef>
                <a:spcPts val="135"/>
              </a:spcBef>
              <a:buFont typeface="Arial" panose="020B0604020202020204" pitchFamily="34" charset="0"/>
              <a:buChar char="•"/>
            </a:pPr>
            <a:r>
              <a:rPr lang="en-GB" spc="20" dirty="0">
                <a:solidFill>
                  <a:srgbClr val="2F5496"/>
                </a:solidFill>
                <a:uFill>
                  <a:solidFill>
                    <a:srgbClr val="2F5496"/>
                  </a:solidFill>
                </a:uFill>
                <a:cs typeface="Calibri"/>
              </a:rPr>
              <a:t>feeling things on their skin that are not there</a:t>
            </a:r>
          </a:p>
          <a:p>
            <a:pPr marL="298450" indent="-285750">
              <a:spcBef>
                <a:spcPts val="135"/>
              </a:spcBef>
              <a:buFont typeface="Arial" panose="020B0604020202020204" pitchFamily="34" charset="0"/>
              <a:buChar char="•"/>
            </a:pPr>
            <a:r>
              <a:rPr lang="en-GB" spc="20" dirty="0">
                <a:solidFill>
                  <a:srgbClr val="2F5496"/>
                </a:solidFill>
                <a:uFill>
                  <a:solidFill>
                    <a:srgbClr val="2F5496"/>
                  </a:solidFill>
                </a:uFill>
                <a:cs typeface="Calibri"/>
              </a:rPr>
              <a:t>Hallucinations are very real for the </a:t>
            </a:r>
            <a:r>
              <a:rPr lang="en-GB" spc="20" dirty="0" smtClean="0">
                <a:solidFill>
                  <a:srgbClr val="2F5496"/>
                </a:solidFill>
                <a:uFill>
                  <a:solidFill>
                    <a:srgbClr val="2F5496"/>
                  </a:solidFill>
                </a:uFill>
                <a:cs typeface="Calibri"/>
              </a:rPr>
              <a:t>young </a:t>
            </a:r>
            <a:r>
              <a:rPr lang="en-GB" spc="20" dirty="0">
                <a:solidFill>
                  <a:srgbClr val="2F5496"/>
                </a:solidFill>
                <a:uFill>
                  <a:solidFill>
                    <a:srgbClr val="2F5496"/>
                  </a:solidFill>
                </a:uFill>
                <a:cs typeface="Calibri"/>
              </a:rPr>
              <a:t>people, so it is important to validate and acknowledge their experience. </a:t>
            </a:r>
            <a:endParaRPr lang="en-GB" spc="20" dirty="0" smtClean="0">
              <a:solidFill>
                <a:srgbClr val="2F5496"/>
              </a:solidFill>
              <a:uFill>
                <a:solidFill>
                  <a:srgbClr val="2F5496"/>
                </a:solidFill>
              </a:uFill>
              <a:cs typeface="Calibri"/>
            </a:endParaRPr>
          </a:p>
          <a:p>
            <a:pPr marL="298450" indent="-285750">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spcBef>
                <a:spcPts val="135"/>
              </a:spcBef>
            </a:pPr>
            <a:r>
              <a:rPr lang="en-GB" b="1" spc="20" dirty="0">
                <a:solidFill>
                  <a:srgbClr val="2F5496"/>
                </a:solidFill>
                <a:uFill>
                  <a:solidFill>
                    <a:srgbClr val="2F5496"/>
                  </a:solidFill>
                </a:uFill>
                <a:cs typeface="Calibri"/>
              </a:rPr>
              <a:t>Delusions or false beliefs</a:t>
            </a:r>
          </a:p>
          <a:p>
            <a:pPr marL="12700">
              <a:spcBef>
                <a:spcPts val="135"/>
              </a:spcBef>
            </a:pPr>
            <a:r>
              <a:rPr lang="en-GB" spc="20" dirty="0">
                <a:solidFill>
                  <a:srgbClr val="2F5496"/>
                </a:solidFill>
                <a:uFill>
                  <a:solidFill>
                    <a:srgbClr val="2F5496"/>
                  </a:solidFill>
                </a:uFill>
                <a:cs typeface="Calibri"/>
              </a:rPr>
              <a:t>A person can have strong beliefs in things that aren't real to other people. They might believe that they are being followed, that someone is trying to harm them or that they are getting secret messages from </a:t>
            </a:r>
            <a:r>
              <a:rPr lang="en-GB" spc="20" dirty="0" smtClean="0">
                <a:solidFill>
                  <a:srgbClr val="2F5496"/>
                </a:solidFill>
                <a:uFill>
                  <a:solidFill>
                    <a:srgbClr val="2F5496"/>
                  </a:solidFill>
                </a:uFill>
                <a:cs typeface="Calibri"/>
              </a:rPr>
              <a:t>TV. This </a:t>
            </a:r>
            <a:r>
              <a:rPr lang="en-GB" spc="20" dirty="0">
                <a:solidFill>
                  <a:srgbClr val="2F5496"/>
                </a:solidFill>
                <a:uFill>
                  <a:solidFill>
                    <a:srgbClr val="2F5496"/>
                  </a:solidFill>
                </a:uFill>
                <a:cs typeface="Calibri"/>
              </a:rPr>
              <a:t>can be very scary for the person. </a:t>
            </a:r>
            <a:r>
              <a:rPr lang="en-GB" spc="20" dirty="0" smtClean="0">
                <a:solidFill>
                  <a:srgbClr val="2F5496"/>
                </a:solidFill>
                <a:uFill>
                  <a:solidFill>
                    <a:srgbClr val="2F5496"/>
                  </a:solidFill>
                </a:uFill>
                <a:cs typeface="Calibri"/>
              </a:rPr>
              <a:t>Young people </a:t>
            </a:r>
            <a:r>
              <a:rPr lang="en-GB" spc="20" dirty="0">
                <a:solidFill>
                  <a:srgbClr val="2F5496"/>
                </a:solidFill>
                <a:uFill>
                  <a:solidFill>
                    <a:srgbClr val="2F5496"/>
                  </a:solidFill>
                </a:uFill>
                <a:cs typeface="Calibri"/>
              </a:rPr>
              <a:t>can feel their life is in danger or a feeling that they are being controlled by something outside themselves</a:t>
            </a:r>
            <a:r>
              <a:rPr lang="en-GB" spc="20" dirty="0" smtClean="0">
                <a:solidFill>
                  <a:srgbClr val="2F5496"/>
                </a:solidFill>
                <a:uFill>
                  <a:solidFill>
                    <a:srgbClr val="2F5496"/>
                  </a:solidFill>
                </a:uFill>
                <a:cs typeface="Calibri"/>
              </a:rPr>
              <a:t>.</a:t>
            </a:r>
          </a:p>
          <a:p>
            <a:pPr marL="12700">
              <a:spcBef>
                <a:spcPts val="135"/>
              </a:spcBef>
            </a:pPr>
            <a:endParaRPr lang="en-GB" spc="20" dirty="0">
              <a:solidFill>
                <a:srgbClr val="2F5496"/>
              </a:solidFill>
              <a:uFill>
                <a:solidFill>
                  <a:srgbClr val="2F5496"/>
                </a:solidFill>
              </a:uFill>
              <a:cs typeface="Calibri"/>
            </a:endParaRPr>
          </a:p>
          <a:p>
            <a:pPr marL="12700">
              <a:spcBef>
                <a:spcPts val="135"/>
              </a:spcBef>
            </a:pPr>
            <a:r>
              <a:rPr lang="en-GB" b="1" spc="20" dirty="0">
                <a:solidFill>
                  <a:srgbClr val="2F5496"/>
                </a:solidFill>
                <a:uFill>
                  <a:solidFill>
                    <a:srgbClr val="2F5496"/>
                  </a:solidFill>
                </a:uFill>
                <a:cs typeface="Calibri"/>
              </a:rPr>
              <a:t>Changed emotions</a:t>
            </a:r>
          </a:p>
          <a:p>
            <a:pPr marL="12700">
              <a:spcBef>
                <a:spcPts val="135"/>
              </a:spcBef>
            </a:pPr>
            <a:r>
              <a:rPr lang="en-GB" spc="20" dirty="0">
                <a:solidFill>
                  <a:srgbClr val="2F5496"/>
                </a:solidFill>
                <a:uFill>
                  <a:solidFill>
                    <a:srgbClr val="2F5496"/>
                  </a:solidFill>
                </a:uFill>
                <a:cs typeface="Calibri"/>
              </a:rPr>
              <a:t>The individual may feel strange and cut off from the world. They may seem to feel less emotion, or show less emotion to those around </a:t>
            </a:r>
            <a:r>
              <a:rPr lang="en-GB" spc="20" dirty="0" smtClean="0">
                <a:solidFill>
                  <a:srgbClr val="2F5496"/>
                </a:solidFill>
                <a:uFill>
                  <a:solidFill>
                    <a:srgbClr val="2F5496"/>
                  </a:solidFill>
                </a:uFill>
                <a:cs typeface="Calibri"/>
              </a:rPr>
              <a:t>them. They </a:t>
            </a:r>
            <a:r>
              <a:rPr lang="en-GB" spc="20" dirty="0">
                <a:solidFill>
                  <a:srgbClr val="2F5496"/>
                </a:solidFill>
                <a:uFill>
                  <a:solidFill>
                    <a:srgbClr val="2F5496"/>
                  </a:solidFill>
                </a:uFill>
                <a:cs typeface="Calibri"/>
              </a:rPr>
              <a:t>may be extremely active or, conversely, find it hard getting the energy to do things. They might laugh when things don't seem funny or become angry or upset without any obvious </a:t>
            </a:r>
            <a:r>
              <a:rPr lang="en-GB" spc="20" dirty="0" smtClean="0">
                <a:solidFill>
                  <a:srgbClr val="2F5496"/>
                </a:solidFill>
                <a:uFill>
                  <a:solidFill>
                    <a:srgbClr val="2F5496"/>
                  </a:solidFill>
                </a:uFill>
                <a:cs typeface="Calibri"/>
              </a:rPr>
              <a:t>reason. The </a:t>
            </a:r>
            <a:r>
              <a:rPr lang="en-GB" spc="20" dirty="0">
                <a:solidFill>
                  <a:srgbClr val="2F5496"/>
                </a:solidFill>
                <a:uFill>
                  <a:solidFill>
                    <a:srgbClr val="2F5496"/>
                  </a:solidFill>
                </a:uFill>
                <a:cs typeface="Calibri"/>
              </a:rPr>
              <a:t>person may stop doing the things they used to do like hanging out with friends and family. The person can seem excited, depressed or irritable for little or no reason obvious to others.</a:t>
            </a:r>
          </a:p>
        </p:txBody>
      </p:sp>
    </p:spTree>
    <p:extLst>
      <p:ext uri="{BB962C8B-B14F-4D97-AF65-F5344CB8AC3E}">
        <p14:creationId xmlns:p14="http://schemas.microsoft.com/office/powerpoint/2010/main" val="126021450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45126" y="0"/>
            <a:ext cx="11877675" cy="6619120"/>
          </a:xfrm>
          <a:prstGeom prst="rect">
            <a:avLst/>
          </a:prstGeom>
        </p:spPr>
        <p:txBody>
          <a:bodyPr vert="horz" wrap="square" lIns="0" tIns="17145" rIns="0" bIns="0" rtlCol="0">
            <a:spAutoFit/>
          </a:bodyPr>
          <a:lstStyle/>
          <a:p>
            <a:pPr marL="12700">
              <a:lnSpc>
                <a:spcPct val="100000"/>
              </a:lnSpc>
              <a:spcBef>
                <a:spcPts val="135"/>
              </a:spcBef>
            </a:pPr>
            <a:r>
              <a:rPr lang="en-GB" b="1" spc="20" dirty="0" smtClean="0">
                <a:solidFill>
                  <a:srgbClr val="2F5496"/>
                </a:solidFill>
                <a:uFill>
                  <a:solidFill>
                    <a:srgbClr val="2F5496"/>
                  </a:solidFill>
                </a:uFill>
                <a:cs typeface="Calibri"/>
              </a:rPr>
              <a:t>Trauma</a:t>
            </a:r>
          </a:p>
          <a:p>
            <a:pPr marL="12700">
              <a:lnSpc>
                <a:spcPct val="100000"/>
              </a:lnSpc>
              <a:spcBef>
                <a:spcPts val="135"/>
              </a:spcBef>
            </a:pPr>
            <a:r>
              <a:rPr lang="en-GB" spc="20" dirty="0" smtClean="0">
                <a:solidFill>
                  <a:srgbClr val="2F5496"/>
                </a:solidFill>
                <a:uFill>
                  <a:solidFill>
                    <a:srgbClr val="2F5496"/>
                  </a:solidFill>
                </a:uFill>
                <a:cs typeface="Calibri"/>
              </a:rPr>
              <a:t>Trauma </a:t>
            </a:r>
            <a:r>
              <a:rPr lang="en-GB" spc="20" dirty="0">
                <a:solidFill>
                  <a:srgbClr val="2F5496"/>
                </a:solidFill>
                <a:uFill>
                  <a:solidFill>
                    <a:srgbClr val="2F5496"/>
                  </a:solidFill>
                </a:uFill>
                <a:cs typeface="Calibri"/>
              </a:rPr>
              <a:t>is a pervasive problem. It results from exposure to an incident or series of events that are emotionally disturbing or life-threatening with lasting adverse effects on the individual's functioning and mental, physical, social, emotional and spiritual wellbeing.</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Traumatic events in childhood are also referred to as adverse childhood events (ACEs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Post-traumatic stress disorder (PTSD)</a:t>
            </a:r>
          </a:p>
          <a:p>
            <a:pPr marL="12700">
              <a:lnSpc>
                <a:spcPct val="100000"/>
              </a:lnSpc>
              <a:spcBef>
                <a:spcPts val="135"/>
              </a:spcBef>
            </a:pPr>
            <a:r>
              <a:rPr lang="en-GB" spc="20" dirty="0">
                <a:solidFill>
                  <a:srgbClr val="2F5496"/>
                </a:solidFill>
                <a:uFill>
                  <a:solidFill>
                    <a:srgbClr val="2F5496"/>
                  </a:solidFill>
                </a:uFill>
                <a:cs typeface="Calibri"/>
              </a:rPr>
              <a:t>This component displays an image gallery with accompanying text. Use the next and back navigation controls to work through the </a:t>
            </a:r>
            <a:r>
              <a:rPr lang="en-GB" spc="20" dirty="0" smtClean="0">
                <a:solidFill>
                  <a:srgbClr val="2F5496"/>
                </a:solidFill>
                <a:uFill>
                  <a:solidFill>
                    <a:srgbClr val="2F5496"/>
                  </a:solidFill>
                </a:uFill>
                <a:cs typeface="Calibri"/>
              </a:rPr>
              <a:t>narrative. PTSD </a:t>
            </a:r>
            <a:r>
              <a:rPr lang="en-GB" spc="20" dirty="0">
                <a:solidFill>
                  <a:srgbClr val="2F5496"/>
                </a:solidFill>
                <a:uFill>
                  <a:solidFill>
                    <a:srgbClr val="2F5496"/>
                  </a:solidFill>
                </a:uFill>
                <a:cs typeface="Calibri"/>
              </a:rPr>
              <a:t>is a mental health condition that is triggered by a terrifying event. This could be either experiencing it or witnessing it</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What causes trauma?</a:t>
            </a:r>
          </a:p>
          <a:p>
            <a:pPr marL="12700">
              <a:lnSpc>
                <a:spcPct val="100000"/>
              </a:lnSpc>
              <a:spcBef>
                <a:spcPts val="135"/>
              </a:spcBef>
            </a:pPr>
            <a:r>
              <a:rPr lang="en-GB" spc="20" dirty="0">
                <a:solidFill>
                  <a:srgbClr val="2F5496"/>
                </a:solidFill>
                <a:uFill>
                  <a:solidFill>
                    <a:srgbClr val="2F5496"/>
                  </a:solidFill>
                </a:uFill>
                <a:cs typeface="Calibri"/>
              </a:rPr>
              <a:t>Experiences which may be traumatic include:</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physical, sexual and emotional abuse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childhood neglect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living with a family member with mental health or substance use disorders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sudden, unexplained separation from a loved one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poverty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racism, discrimination and oppression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violence in the community, war or terrorism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peer relationships including coercion and bullying </a:t>
            </a:r>
          </a:p>
        </p:txBody>
      </p:sp>
    </p:spTree>
    <p:extLst>
      <p:ext uri="{BB962C8B-B14F-4D97-AF65-F5344CB8AC3E}">
        <p14:creationId xmlns:p14="http://schemas.microsoft.com/office/powerpoint/2010/main" val="426706341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45126" y="0"/>
            <a:ext cx="11877675" cy="6934591"/>
          </a:xfrm>
          <a:prstGeom prst="rect">
            <a:avLst/>
          </a:prstGeom>
        </p:spPr>
        <p:txBody>
          <a:bodyPr vert="horz" wrap="square" lIns="0" tIns="17145" rIns="0" bIns="0" rtlCol="0">
            <a:spAutoFit/>
          </a:bodyPr>
          <a:lstStyle/>
          <a:p>
            <a:pPr marL="12700">
              <a:lnSpc>
                <a:spcPct val="100000"/>
              </a:lnSpc>
              <a:spcBef>
                <a:spcPts val="135"/>
              </a:spcBef>
            </a:pPr>
            <a:r>
              <a:rPr lang="en-GB" b="1" spc="20" dirty="0">
                <a:solidFill>
                  <a:srgbClr val="2F5496"/>
                </a:solidFill>
                <a:uFill>
                  <a:solidFill>
                    <a:srgbClr val="2F5496"/>
                  </a:solidFill>
                </a:uFill>
                <a:cs typeface="Calibri"/>
              </a:rPr>
              <a:t>Signs and symptoms</a:t>
            </a:r>
          </a:p>
          <a:p>
            <a:pPr marL="12700">
              <a:lnSpc>
                <a:spcPct val="100000"/>
              </a:lnSpc>
              <a:spcBef>
                <a:spcPts val="135"/>
              </a:spcBef>
            </a:pPr>
            <a:r>
              <a:rPr lang="en-GB" spc="20" dirty="0">
                <a:solidFill>
                  <a:srgbClr val="2F5496"/>
                </a:solidFill>
                <a:uFill>
                  <a:solidFill>
                    <a:srgbClr val="2F5496"/>
                  </a:solidFill>
                </a:uFill>
                <a:cs typeface="Calibri"/>
              </a:rPr>
              <a:t>Some of the symptoms of PTSD and complex PTSD include:</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reliving </a:t>
            </a:r>
            <a:r>
              <a:rPr lang="en-GB" spc="20" dirty="0">
                <a:solidFill>
                  <a:srgbClr val="2F5496"/>
                </a:solidFill>
                <a:uFill>
                  <a:solidFill>
                    <a:srgbClr val="2F5496"/>
                  </a:solidFill>
                </a:uFill>
                <a:cs typeface="Calibri"/>
              </a:rPr>
              <a:t>the experience as flashbacks, dreams or nightmares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being unable to feel emotions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dissociation or disconnection from yourself or others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negative alternations in mood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emotional dysregulation or difficulty controlling emotions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problems relating to others and in relationships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negative self-perception such as feeling </a:t>
            </a:r>
            <a:r>
              <a:rPr lang="en-GB" spc="20" dirty="0" smtClean="0">
                <a:solidFill>
                  <a:srgbClr val="2F5496"/>
                </a:solidFill>
                <a:uFill>
                  <a:solidFill>
                    <a:srgbClr val="2F5496"/>
                  </a:solidFill>
                </a:uFill>
                <a:cs typeface="Calibri"/>
              </a:rPr>
              <a:t>worthless</a:t>
            </a:r>
          </a:p>
          <a:p>
            <a:pPr marL="298450" indent="-285750">
              <a:lnSpc>
                <a:spcPct val="100000"/>
              </a:lnSpc>
              <a:spcBef>
                <a:spcPts val="135"/>
              </a:spcBef>
              <a:buFont typeface="Arial" panose="020B0604020202020204" pitchFamily="34" charset="0"/>
              <a:buChar char="•"/>
            </a:pPr>
            <a:r>
              <a:rPr lang="en-GB" spc="20" dirty="0" err="1">
                <a:solidFill>
                  <a:srgbClr val="2F5496"/>
                </a:solidFill>
                <a:uFill>
                  <a:solidFill>
                    <a:srgbClr val="2F5496"/>
                  </a:solidFill>
                </a:uFill>
                <a:cs typeface="Calibri"/>
              </a:rPr>
              <a:t>hyperarousal</a:t>
            </a:r>
            <a:r>
              <a:rPr lang="en-GB" spc="20" dirty="0">
                <a:solidFill>
                  <a:srgbClr val="2F5496"/>
                </a:solidFill>
                <a:uFill>
                  <a:solidFill>
                    <a:srgbClr val="2F5496"/>
                  </a:solidFill>
                </a:uFill>
                <a:cs typeface="Calibri"/>
              </a:rPr>
              <a:t> such as anger, irritability or sleep issues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hypervigilance such as feeling on constant alert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sensory overwhelm to stimulus such as smell and noise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avoidance, trying to distract your thoughts from thinking about the trauma or avoiding situations that remind you of the </a:t>
            </a:r>
            <a:r>
              <a:rPr lang="en-GB" spc="20" dirty="0" smtClean="0">
                <a:solidFill>
                  <a:srgbClr val="2F5496"/>
                </a:solidFill>
                <a:uFill>
                  <a:solidFill>
                    <a:srgbClr val="2F5496"/>
                  </a:solidFill>
                </a:uFill>
                <a:cs typeface="Calibri"/>
              </a:rPr>
              <a:t>trauma</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Symptoms </a:t>
            </a:r>
            <a:r>
              <a:rPr lang="en-GB" b="1" spc="20" dirty="0">
                <a:solidFill>
                  <a:srgbClr val="2F5496"/>
                </a:solidFill>
                <a:uFill>
                  <a:solidFill>
                    <a:srgbClr val="2F5496"/>
                  </a:solidFill>
                </a:uFill>
                <a:cs typeface="Calibri"/>
              </a:rPr>
              <a:t>of complex </a:t>
            </a:r>
            <a:r>
              <a:rPr lang="en-GB" b="1" spc="20" dirty="0" smtClean="0">
                <a:solidFill>
                  <a:srgbClr val="2F5496"/>
                </a:solidFill>
                <a:uFill>
                  <a:solidFill>
                    <a:srgbClr val="2F5496"/>
                  </a:solidFill>
                </a:uFill>
                <a:cs typeface="Calibri"/>
              </a:rPr>
              <a:t>PTSD</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Someone with complex PTSD will have additional symptoms such as</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constant issues with keeping a relationship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finding it difficult to feel connected to other people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constant belief they are worthless with deep feelings of shame and guilt related to the trauma</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constant and severe emotional dysregulation or difficulty controlling their emotions </a:t>
            </a:r>
            <a:endParaRPr lang="en-GB" spc="20" dirty="0" smtClean="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In some instances, this can develop into dissociative identity disorder which is multiple personalities to cope with the separate instances of trauma.</a:t>
            </a:r>
            <a:endParaRPr lang="en-GB" spc="20" dirty="0" smtClean="0">
              <a:solidFill>
                <a:srgbClr val="2F5496"/>
              </a:solidFill>
              <a:uFill>
                <a:solidFill>
                  <a:srgbClr val="2F5496"/>
                </a:solidFill>
              </a:uFill>
              <a:cs typeface="Calibri"/>
            </a:endParaRPr>
          </a:p>
        </p:txBody>
      </p:sp>
    </p:spTree>
    <p:extLst>
      <p:ext uri="{BB962C8B-B14F-4D97-AF65-F5344CB8AC3E}">
        <p14:creationId xmlns:p14="http://schemas.microsoft.com/office/powerpoint/2010/main" val="169512172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314325" y="228600"/>
            <a:ext cx="11877675" cy="5788123"/>
          </a:xfrm>
          <a:prstGeom prst="rect">
            <a:avLst/>
          </a:prstGeom>
        </p:spPr>
        <p:txBody>
          <a:bodyPr vert="horz" wrap="square" lIns="0" tIns="17145" rIns="0" bIns="0" rtlCol="0">
            <a:spAutoFit/>
          </a:bodyPr>
          <a:lstStyle/>
          <a:p>
            <a:pPr marL="12700">
              <a:lnSpc>
                <a:spcPct val="100000"/>
              </a:lnSpc>
              <a:spcBef>
                <a:spcPts val="135"/>
              </a:spcBef>
            </a:pPr>
            <a:endParaRPr lang="en-GB" b="1" spc="20" dirty="0" smtClean="0">
              <a:solidFill>
                <a:srgbClr val="2F5496"/>
              </a:solidFill>
              <a:uFill>
                <a:solidFill>
                  <a:srgbClr val="2F5496"/>
                </a:solidFill>
              </a:uFill>
              <a:cs typeface="Calibri"/>
            </a:endParaRPr>
          </a:p>
          <a:p>
            <a:pPr marL="12700">
              <a:lnSpc>
                <a:spcPct val="100000"/>
              </a:lnSpc>
              <a:spcBef>
                <a:spcPts val="135"/>
              </a:spcBef>
            </a:pPr>
            <a:r>
              <a:rPr lang="en-GB" b="1" u="sng" spc="20" dirty="0">
                <a:solidFill>
                  <a:srgbClr val="2F5496"/>
                </a:solidFill>
                <a:uFill>
                  <a:solidFill>
                    <a:srgbClr val="2F5496"/>
                  </a:solidFill>
                </a:uFill>
                <a:cs typeface="Calibri"/>
              </a:rPr>
              <a:t>Trauma can affect every aspect of a person's being</a:t>
            </a:r>
            <a:r>
              <a:rPr lang="en-GB" b="1" u="sng" spc="20" dirty="0" smtClean="0">
                <a:solidFill>
                  <a:srgbClr val="2F5496"/>
                </a:solidFill>
                <a:uFill>
                  <a:solidFill>
                    <a:srgbClr val="2F5496"/>
                  </a:solidFill>
                </a:uFill>
                <a:cs typeface="Calibri"/>
              </a:rPr>
              <a:t>.</a:t>
            </a:r>
          </a:p>
          <a:p>
            <a:pPr marL="12700">
              <a:lnSpc>
                <a:spcPct val="100000"/>
              </a:lnSpc>
              <a:spcBef>
                <a:spcPts val="135"/>
              </a:spcBef>
            </a:pPr>
            <a:endParaRPr lang="en-GB" b="1" spc="20" dirty="0" smtClean="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Cognitive</a:t>
            </a: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Cognitive symptoms might include:</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intrusive </a:t>
            </a:r>
            <a:r>
              <a:rPr lang="en-GB" spc="20" dirty="0">
                <a:solidFill>
                  <a:srgbClr val="2F5496"/>
                </a:solidFill>
                <a:uFill>
                  <a:solidFill>
                    <a:srgbClr val="2F5496"/>
                  </a:solidFill>
                </a:uFill>
                <a:cs typeface="Calibri"/>
              </a:rPr>
              <a:t>thoughts of the event that may occur out of the blue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nightmares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visual images of the event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loss of memory and concentration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disorientation and confusion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mood swings and highly exaggerated reactions to something perceived as rejection, criticism, betrayal, invalidation in what may be meant as a simple throw away comment </a:t>
            </a:r>
            <a:endParaRPr lang="en-GB" spc="20" dirty="0" smtClean="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Behavioural</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Behavioural symptoms include</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avoidance of activities or places that trigger memories of the event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 approach to activities may be varied dependant on previous experiences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social isolation and withdrawal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lack of interest in previously enjoyable activities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self-harm </a:t>
            </a:r>
          </a:p>
        </p:txBody>
      </p:sp>
    </p:spTree>
    <p:extLst>
      <p:ext uri="{BB962C8B-B14F-4D97-AF65-F5344CB8AC3E}">
        <p14:creationId xmlns:p14="http://schemas.microsoft.com/office/powerpoint/2010/main" val="271100306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314325" y="228600"/>
            <a:ext cx="11877675" cy="6090770"/>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Physical</a:t>
            </a:r>
          </a:p>
          <a:p>
            <a:pPr marL="12700">
              <a:lnSpc>
                <a:spcPct val="100000"/>
              </a:lnSpc>
              <a:spcBef>
                <a:spcPts val="135"/>
              </a:spcBef>
            </a:pPr>
            <a:r>
              <a:rPr lang="en-GB" spc="20" dirty="0">
                <a:solidFill>
                  <a:srgbClr val="2F5496"/>
                </a:solidFill>
                <a:uFill>
                  <a:solidFill>
                    <a:srgbClr val="2F5496"/>
                  </a:solidFill>
                </a:uFill>
                <a:cs typeface="Calibri"/>
              </a:rPr>
              <a:t>Physical symptoms might include</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being easily startled and on edge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tremendous fatigue and exhaustion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tachycardia or fast heart rate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chronic muscle pains and vague complaints of aches and pains throughout the body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sexual dysfunction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insomnia and changes in sleeping and eating patterns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extreme alertness, always on the lookout for warnings of potential </a:t>
            </a:r>
            <a:r>
              <a:rPr lang="en-GB" spc="20" dirty="0" smtClean="0">
                <a:solidFill>
                  <a:srgbClr val="2F5496"/>
                </a:solidFill>
                <a:uFill>
                  <a:solidFill>
                    <a:srgbClr val="2F5496"/>
                  </a:solidFill>
                </a:uFill>
                <a:cs typeface="Calibri"/>
              </a:rPr>
              <a:t>danger</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Psychological</a:t>
            </a:r>
          </a:p>
          <a:p>
            <a:pPr marL="12700">
              <a:lnSpc>
                <a:spcPct val="100000"/>
              </a:lnSpc>
              <a:spcBef>
                <a:spcPts val="135"/>
              </a:spcBef>
            </a:pPr>
            <a:r>
              <a:rPr lang="en-GB" spc="20" dirty="0">
                <a:solidFill>
                  <a:srgbClr val="2F5496"/>
                </a:solidFill>
                <a:uFill>
                  <a:solidFill>
                    <a:srgbClr val="2F5496"/>
                  </a:solidFill>
                </a:uFill>
                <a:cs typeface="Calibri"/>
              </a:rPr>
              <a:t>Psychological symptoms include</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overwhelming fear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obsessive and compulsive behaviours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detachment from other people and emotions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emotional numbing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depression and anxiety</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shame and guilt, especially if one lived while others perished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emotional shock and disbelief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irritability and anger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panic attacks </a:t>
            </a:r>
          </a:p>
        </p:txBody>
      </p:sp>
    </p:spTree>
    <p:extLst>
      <p:ext uri="{BB962C8B-B14F-4D97-AF65-F5344CB8AC3E}">
        <p14:creationId xmlns:p14="http://schemas.microsoft.com/office/powerpoint/2010/main" val="374844338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28600" y="114300"/>
            <a:ext cx="11877675" cy="6593472"/>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There are 3 main approaches for treating trauma in children and young </a:t>
            </a:r>
            <a:r>
              <a:rPr lang="en-GB" b="1" u="sng" spc="20" dirty="0" smtClean="0">
                <a:solidFill>
                  <a:srgbClr val="2F5496"/>
                </a:solidFill>
                <a:uFill>
                  <a:solidFill>
                    <a:srgbClr val="2F5496"/>
                  </a:solidFill>
                </a:uFill>
                <a:cs typeface="Calibri"/>
              </a:rPr>
              <a:t>people</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CBT</a:t>
            </a:r>
          </a:p>
          <a:p>
            <a:pPr marL="12700">
              <a:lnSpc>
                <a:spcPct val="100000"/>
              </a:lnSpc>
              <a:spcBef>
                <a:spcPts val="135"/>
              </a:spcBef>
            </a:pPr>
            <a:r>
              <a:rPr lang="en-GB" spc="20" dirty="0">
                <a:solidFill>
                  <a:srgbClr val="2F5496"/>
                </a:solidFill>
                <a:uFill>
                  <a:solidFill>
                    <a:srgbClr val="2F5496"/>
                  </a:solidFill>
                </a:uFill>
                <a:cs typeface="Calibri"/>
              </a:rPr>
              <a:t>CBT is a type of therapy that helps people manage their problems by changing how they think and </a:t>
            </a:r>
            <a:r>
              <a:rPr lang="en-GB" spc="20" dirty="0" smtClean="0">
                <a:solidFill>
                  <a:srgbClr val="2F5496"/>
                </a:solidFill>
                <a:uFill>
                  <a:solidFill>
                    <a:srgbClr val="2F5496"/>
                  </a:solidFill>
                </a:uFill>
                <a:cs typeface="Calibri"/>
              </a:rPr>
              <a:t>act. Trauma-focused </a:t>
            </a:r>
            <a:r>
              <a:rPr lang="en-GB" spc="20" dirty="0">
                <a:solidFill>
                  <a:srgbClr val="2F5496"/>
                </a:solidFill>
                <a:uFill>
                  <a:solidFill>
                    <a:srgbClr val="2F5496"/>
                  </a:solidFill>
                </a:uFill>
                <a:cs typeface="Calibri"/>
              </a:rPr>
              <a:t>CBT uses a range of psychological techniques to help children and young people come to terms with the traumatic event. Children and young people will usually have 8 to 12 weekly sessions of trauma-focused CBT, although fewer may be needed. Sessions usually last for around 60 to 90 minutes. </a:t>
            </a:r>
            <a:endParaRPr lang="en-GB" spc="20" dirty="0" smtClean="0">
              <a:solidFill>
                <a:srgbClr val="2F5496"/>
              </a:solidFill>
              <a:uFill>
                <a:solidFill>
                  <a:srgbClr val="2F5496"/>
                </a:solidFill>
              </a:uFill>
              <a:cs typeface="Calibri"/>
            </a:endParaRP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Eye movement desensitisation and reprocessing </a:t>
            </a: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EMDR is a psychological treatment that has been found to reduce the symptoms of PTSD.</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It involves recalling the traumatic incident in detail while making eye movements, usually by following the movement of the therapist's finger. </a:t>
            </a:r>
            <a:r>
              <a:rPr lang="en-GB" spc="20" dirty="0" smtClean="0">
                <a:solidFill>
                  <a:srgbClr val="2F5496"/>
                </a:solidFill>
                <a:uFill>
                  <a:solidFill>
                    <a:srgbClr val="2F5496"/>
                  </a:solidFill>
                </a:uFill>
                <a:cs typeface="Calibri"/>
              </a:rPr>
              <a:t>Other </a:t>
            </a:r>
            <a:r>
              <a:rPr lang="en-GB" spc="20" dirty="0">
                <a:solidFill>
                  <a:srgbClr val="2F5496"/>
                </a:solidFill>
                <a:uFill>
                  <a:solidFill>
                    <a:srgbClr val="2F5496"/>
                  </a:solidFill>
                </a:uFill>
                <a:cs typeface="Calibri"/>
              </a:rPr>
              <a:t>methods may include the therapist tapping their finger or playing a tone. It is not clear exactly how EMDR works, but it may help the person to change the negative way they think about a traumatic experience</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Medication</a:t>
            </a:r>
          </a:p>
          <a:p>
            <a:pPr marL="12700">
              <a:lnSpc>
                <a:spcPct val="100000"/>
              </a:lnSpc>
              <a:spcBef>
                <a:spcPts val="135"/>
              </a:spcBef>
            </a:pPr>
            <a:r>
              <a:rPr lang="en-GB" spc="20" dirty="0" smtClean="0">
                <a:solidFill>
                  <a:srgbClr val="2F5496"/>
                </a:solidFill>
                <a:uFill>
                  <a:solidFill>
                    <a:srgbClr val="2F5496"/>
                  </a:solidFill>
                </a:uFill>
                <a:cs typeface="Calibri"/>
              </a:rPr>
              <a:t>Antidepressants</a:t>
            </a:r>
            <a:r>
              <a:rPr lang="en-GB" spc="20" dirty="0">
                <a:solidFill>
                  <a:srgbClr val="2F5496"/>
                </a:solidFill>
                <a:uFill>
                  <a:solidFill>
                    <a:srgbClr val="2F5496"/>
                  </a:solidFill>
                </a:uFill>
                <a:cs typeface="Calibri"/>
              </a:rPr>
              <a:t>, such as sertraline, will only be used if:</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children </a:t>
            </a:r>
            <a:r>
              <a:rPr lang="en-GB" spc="20" dirty="0">
                <a:solidFill>
                  <a:srgbClr val="2F5496"/>
                </a:solidFill>
                <a:uFill>
                  <a:solidFill>
                    <a:srgbClr val="2F5496"/>
                  </a:solidFill>
                </a:uFill>
                <a:cs typeface="Calibri"/>
              </a:rPr>
              <a:t>and young people choose not to have trauma-focused psychological treatment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psychological treatment would not be effective because there is an ongoing threat of further trauma, such as domestic violence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children and young people have gained little or no benefit from a course of trauma-focused psychological treatment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there is an underlying medical condition, such as severe depression, that significantly affects their ability to benefit from psychological treatment </a:t>
            </a:r>
          </a:p>
        </p:txBody>
      </p:sp>
    </p:spTree>
    <p:extLst>
      <p:ext uri="{BB962C8B-B14F-4D97-AF65-F5344CB8AC3E}">
        <p14:creationId xmlns:p14="http://schemas.microsoft.com/office/powerpoint/2010/main" val="32926286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28600" y="25400"/>
            <a:ext cx="11877675" cy="6329297"/>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How the conditions </a:t>
            </a:r>
            <a:r>
              <a:rPr lang="en-GB" b="1" u="sng" spc="20" dirty="0" smtClean="0">
                <a:solidFill>
                  <a:srgbClr val="2F5496"/>
                </a:solidFill>
                <a:uFill>
                  <a:solidFill>
                    <a:srgbClr val="2F5496"/>
                  </a:solidFill>
                </a:uFill>
                <a:cs typeface="Calibri"/>
              </a:rPr>
              <a:t>present</a:t>
            </a:r>
          </a:p>
          <a:p>
            <a:pPr marL="12700">
              <a:lnSpc>
                <a:spcPct val="100000"/>
              </a:lnSpc>
              <a:spcBef>
                <a:spcPts val="135"/>
              </a:spcBef>
            </a:pPr>
            <a:r>
              <a:rPr lang="en-GB" spc="20" dirty="0" smtClean="0">
                <a:solidFill>
                  <a:srgbClr val="2F5496"/>
                </a:solidFill>
                <a:uFill>
                  <a:solidFill>
                    <a:srgbClr val="2F5496"/>
                  </a:solidFill>
                </a:uFill>
                <a:cs typeface="Calibri"/>
              </a:rPr>
              <a:t>There </a:t>
            </a:r>
            <a:r>
              <a:rPr lang="en-GB" spc="20" dirty="0">
                <a:solidFill>
                  <a:srgbClr val="2F5496"/>
                </a:solidFill>
                <a:uFill>
                  <a:solidFill>
                    <a:srgbClr val="2F5496"/>
                  </a:solidFill>
                </a:uFill>
                <a:cs typeface="Calibri"/>
              </a:rPr>
              <a:t>may be changes to their physical state either caused by the condition itself or the medication that they are taking to help with the condition. In this chapter, you will explore some of these areas and how they affect the children and young people</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Self-harm</a:t>
            </a:r>
          </a:p>
          <a:p>
            <a:pPr marL="12700">
              <a:lnSpc>
                <a:spcPct val="100000"/>
              </a:lnSpc>
              <a:spcBef>
                <a:spcPts val="135"/>
              </a:spcBef>
            </a:pPr>
            <a:r>
              <a:rPr lang="en-GB" spc="20" dirty="0" smtClean="0">
                <a:solidFill>
                  <a:srgbClr val="2F5496"/>
                </a:solidFill>
                <a:uFill>
                  <a:solidFill>
                    <a:srgbClr val="2F5496"/>
                  </a:solidFill>
                </a:uFill>
                <a:cs typeface="Calibri"/>
              </a:rPr>
              <a:t>There </a:t>
            </a:r>
            <a:r>
              <a:rPr lang="en-GB" spc="20" dirty="0">
                <a:solidFill>
                  <a:srgbClr val="2F5496"/>
                </a:solidFill>
                <a:uFill>
                  <a:solidFill>
                    <a:srgbClr val="2F5496"/>
                  </a:solidFill>
                </a:uFill>
                <a:cs typeface="Calibri"/>
              </a:rPr>
              <a:t>are lots of different ways people can hurt themselves. This can include cutting, burning or scratching the skin or taking an </a:t>
            </a:r>
            <a:r>
              <a:rPr lang="en-GB" spc="20" dirty="0" smtClean="0">
                <a:solidFill>
                  <a:srgbClr val="2F5496"/>
                </a:solidFill>
                <a:uFill>
                  <a:solidFill>
                    <a:srgbClr val="2F5496"/>
                  </a:solidFill>
                </a:uFill>
                <a:cs typeface="Calibri"/>
              </a:rPr>
              <a:t>overdose. Self-harm </a:t>
            </a:r>
            <a:r>
              <a:rPr lang="en-GB" spc="20" dirty="0">
                <a:solidFill>
                  <a:srgbClr val="2F5496"/>
                </a:solidFill>
                <a:uFill>
                  <a:solidFill>
                    <a:srgbClr val="2F5496"/>
                  </a:solidFill>
                </a:uFill>
                <a:cs typeface="Calibri"/>
              </a:rPr>
              <a:t>isn't always obvious and can include things you might not think of as self-harm such as: </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over-exercising</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misusing drugs or alcohol</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not eating</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getting into fights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having unsafe </a:t>
            </a:r>
            <a:r>
              <a:rPr lang="en-GB" spc="20" dirty="0" smtClean="0">
                <a:solidFill>
                  <a:srgbClr val="2F5496"/>
                </a:solidFill>
                <a:uFill>
                  <a:solidFill>
                    <a:srgbClr val="2F5496"/>
                  </a:solidFill>
                </a:uFill>
                <a:cs typeface="Calibri"/>
              </a:rPr>
              <a:t>sex</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Why do people self-harm?</a:t>
            </a:r>
          </a:p>
          <a:p>
            <a:pPr marL="12700">
              <a:lnSpc>
                <a:spcPct val="100000"/>
              </a:lnSpc>
              <a:spcBef>
                <a:spcPts val="135"/>
              </a:spcBef>
            </a:pPr>
            <a:r>
              <a:rPr lang="en-GB" spc="20" dirty="0">
                <a:solidFill>
                  <a:srgbClr val="2F5496"/>
                </a:solidFill>
                <a:uFill>
                  <a:solidFill>
                    <a:srgbClr val="2F5496"/>
                  </a:solidFill>
                </a:uFill>
                <a:cs typeface="Calibri"/>
              </a:rPr>
              <a:t>Self-harm is often a coping mechanism to deal with feelings like sadness, self-loathing, emptiness, guilt and rage. Self-harming may</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be a compulsive or habitual </a:t>
            </a:r>
            <a:r>
              <a:rPr lang="en-GB" spc="20" dirty="0" smtClean="0">
                <a:solidFill>
                  <a:srgbClr val="2F5496"/>
                </a:solidFill>
                <a:uFill>
                  <a:solidFill>
                    <a:srgbClr val="2F5496"/>
                  </a:solidFill>
                </a:uFill>
                <a:cs typeface="Calibri"/>
              </a:rPr>
              <a:t>behaviour or be </a:t>
            </a:r>
            <a:r>
              <a:rPr lang="en-GB" spc="20" dirty="0">
                <a:solidFill>
                  <a:srgbClr val="2F5496"/>
                </a:solidFill>
                <a:uFill>
                  <a:solidFill>
                    <a:srgbClr val="2F5496"/>
                  </a:solidFill>
                </a:uFill>
                <a:cs typeface="Calibri"/>
              </a:rPr>
              <a:t>an expression of suicidal ideation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be a way to express or release mental pain and tension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be a way to feel in control or punish self </a:t>
            </a:r>
            <a:r>
              <a:rPr lang="en-GB" spc="20" dirty="0" smtClean="0">
                <a:solidFill>
                  <a:srgbClr val="2F5496"/>
                </a:solidFill>
                <a:uFill>
                  <a:solidFill>
                    <a:srgbClr val="2F5496"/>
                  </a:solidFill>
                </a:uFill>
                <a:cs typeface="Calibri"/>
              </a:rPr>
              <a:t>or distract </a:t>
            </a:r>
            <a:r>
              <a:rPr lang="en-GB" spc="20" dirty="0">
                <a:solidFill>
                  <a:srgbClr val="2F5496"/>
                </a:solidFill>
                <a:uFill>
                  <a:solidFill>
                    <a:srgbClr val="2F5496"/>
                  </a:solidFill>
                </a:uFill>
                <a:cs typeface="Calibri"/>
              </a:rPr>
              <a:t>from overwhelming emotions or life circumstances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make the person feel alive or feel something, instead of feeling numb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cause the person to act upon intrusive or impulsive thoughts </a:t>
            </a:r>
          </a:p>
        </p:txBody>
      </p:sp>
    </p:spTree>
    <p:extLst>
      <p:ext uri="{BB962C8B-B14F-4D97-AF65-F5344CB8AC3E}">
        <p14:creationId xmlns:p14="http://schemas.microsoft.com/office/powerpoint/2010/main" val="2356337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58287" y="199505"/>
            <a:ext cx="11877675" cy="6631944"/>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Social systems</a:t>
            </a:r>
            <a:endParaRPr lang="en-GB" b="1" u="sng" spc="20" dirty="0" smtClean="0">
              <a:solidFill>
                <a:srgbClr val="2F5496"/>
              </a:solidFill>
              <a:uFill>
                <a:solidFill>
                  <a:srgbClr val="2F5496"/>
                </a:solidFill>
              </a:uFill>
              <a:cs typeface="Calibri"/>
            </a:endParaRP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influence on a child's development and relationships is not just about their attachments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b="1" spc="20" dirty="0" smtClean="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A social world</a:t>
            </a:r>
          </a:p>
          <a:p>
            <a:pPr marL="12700">
              <a:lnSpc>
                <a:spcPct val="100000"/>
              </a:lnSpc>
              <a:spcBef>
                <a:spcPts val="135"/>
              </a:spcBef>
            </a:pPr>
            <a:r>
              <a:rPr lang="en-GB" spc="20" dirty="0">
                <a:solidFill>
                  <a:srgbClr val="2F5496"/>
                </a:solidFill>
                <a:uFill>
                  <a:solidFill>
                    <a:srgbClr val="2F5496"/>
                  </a:solidFill>
                </a:uFill>
                <a:cs typeface="Calibri"/>
              </a:rPr>
              <a:t>Children grow, develop, and exist in a social </a:t>
            </a:r>
            <a:r>
              <a:rPr lang="en-GB" spc="20" dirty="0" smtClean="0">
                <a:solidFill>
                  <a:srgbClr val="2F5496"/>
                </a:solidFill>
                <a:uFill>
                  <a:solidFill>
                    <a:srgbClr val="2F5496"/>
                  </a:solidFill>
                </a:uFill>
                <a:cs typeface="Calibri"/>
              </a:rPr>
              <a:t>world. We </a:t>
            </a:r>
            <a:r>
              <a:rPr lang="en-GB" spc="20" dirty="0">
                <a:solidFill>
                  <a:srgbClr val="2F5496"/>
                </a:solidFill>
                <a:uFill>
                  <a:solidFill>
                    <a:srgbClr val="2F5496"/>
                  </a:solidFill>
                </a:uFill>
                <a:cs typeface="Calibri"/>
              </a:rPr>
              <a:t>need to bear this in mind when working with young people and families, some of whom will have experienced</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oppression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discrimination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poverty</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racism</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marginalisation</a:t>
            </a:r>
          </a:p>
          <a:p>
            <a:pPr marL="298450" indent="-285750">
              <a:lnSpc>
                <a:spcPct val="100000"/>
              </a:lnSpc>
              <a:spcBef>
                <a:spcPts val="135"/>
              </a:spcBef>
              <a:buFont typeface="Arial" panose="020B0604020202020204" pitchFamily="34" charset="0"/>
              <a:buChar char="•"/>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Your own experiences </a:t>
            </a: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As an individual you will have your own history, perspectives, experiences and social systems which will have influenced </a:t>
            </a:r>
            <a:r>
              <a:rPr lang="en-GB" spc="20" dirty="0" smtClean="0">
                <a:solidFill>
                  <a:srgbClr val="2F5496"/>
                </a:solidFill>
                <a:uFill>
                  <a:solidFill>
                    <a:srgbClr val="2F5496"/>
                  </a:solidFill>
                </a:uFill>
                <a:cs typeface="Calibri"/>
              </a:rPr>
              <a:t>you. There </a:t>
            </a:r>
            <a:r>
              <a:rPr lang="en-GB" spc="20" dirty="0">
                <a:solidFill>
                  <a:srgbClr val="2F5496"/>
                </a:solidFill>
                <a:uFill>
                  <a:solidFill>
                    <a:srgbClr val="2F5496"/>
                  </a:solidFill>
                </a:uFill>
                <a:cs typeface="Calibri"/>
              </a:rPr>
              <a:t>might be times when these interact in ways that bring up difficulties for you. The work systems around you should be able to support with that. You will need to retain your professional boundaries and remain non-judgemental</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Ecological systems theory</a:t>
            </a:r>
          </a:p>
          <a:p>
            <a:pPr marL="12700">
              <a:lnSpc>
                <a:spcPct val="100000"/>
              </a:lnSpc>
              <a:spcBef>
                <a:spcPts val="135"/>
              </a:spcBef>
            </a:pPr>
            <a:r>
              <a:rPr lang="en-GB" spc="20" dirty="0">
                <a:solidFill>
                  <a:srgbClr val="2F5496"/>
                </a:solidFill>
                <a:uFill>
                  <a:solidFill>
                    <a:srgbClr val="2F5496"/>
                  </a:solidFill>
                </a:uFill>
                <a:cs typeface="Calibri"/>
              </a:rPr>
              <a:t>An American psychologist, </a:t>
            </a:r>
            <a:r>
              <a:rPr lang="en-GB" spc="20" dirty="0" err="1">
                <a:solidFill>
                  <a:srgbClr val="2F5496"/>
                </a:solidFill>
                <a:uFill>
                  <a:solidFill>
                    <a:srgbClr val="2F5496"/>
                  </a:solidFill>
                </a:uFill>
                <a:cs typeface="Calibri"/>
              </a:rPr>
              <a:t>Urie</a:t>
            </a:r>
            <a:r>
              <a:rPr lang="en-GB" spc="20" dirty="0">
                <a:solidFill>
                  <a:srgbClr val="2F5496"/>
                </a:solidFill>
                <a:uFill>
                  <a:solidFill>
                    <a:srgbClr val="2F5496"/>
                  </a:solidFill>
                </a:uFill>
                <a:cs typeface="Calibri"/>
              </a:rPr>
              <a:t> Bronfenbrenner, developed a model to </a:t>
            </a:r>
            <a:r>
              <a:rPr lang="en-GB" spc="20" dirty="0" smtClean="0">
                <a:solidFill>
                  <a:srgbClr val="2F5496"/>
                </a:solidFill>
                <a:uFill>
                  <a:solidFill>
                    <a:srgbClr val="2F5496"/>
                  </a:solidFill>
                </a:uFill>
                <a:cs typeface="Calibri"/>
              </a:rPr>
              <a:t>help</a:t>
            </a:r>
          </a:p>
          <a:p>
            <a:pPr marL="12700">
              <a:lnSpc>
                <a:spcPct val="100000"/>
              </a:lnSpc>
              <a:spcBef>
                <a:spcPts val="135"/>
              </a:spcBef>
            </a:pPr>
            <a:r>
              <a:rPr lang="en-GB" spc="20" dirty="0" smtClean="0">
                <a:solidFill>
                  <a:srgbClr val="2F5496"/>
                </a:solidFill>
                <a:uFill>
                  <a:solidFill>
                    <a:srgbClr val="2F5496"/>
                  </a:solidFill>
                </a:uFill>
                <a:cs typeface="Calibri"/>
              </a:rPr>
              <a:t>understand </a:t>
            </a:r>
            <a:r>
              <a:rPr lang="en-GB" spc="20" dirty="0">
                <a:solidFill>
                  <a:srgbClr val="2F5496"/>
                </a:solidFill>
                <a:uFill>
                  <a:solidFill>
                    <a:srgbClr val="2F5496"/>
                  </a:solidFill>
                </a:uFill>
                <a:cs typeface="Calibri"/>
              </a:rPr>
              <a:t>the way that children are shaped by the different influences </a:t>
            </a:r>
            <a:r>
              <a:rPr lang="en-GB" spc="20" dirty="0" smtClean="0">
                <a:solidFill>
                  <a:srgbClr val="2F5496"/>
                </a:solidFill>
                <a:uFill>
                  <a:solidFill>
                    <a:srgbClr val="2F5496"/>
                  </a:solidFill>
                </a:uFill>
                <a:cs typeface="Calibri"/>
              </a:rPr>
              <a:t>they</a:t>
            </a:r>
          </a:p>
          <a:p>
            <a:pPr marL="12700">
              <a:lnSpc>
                <a:spcPct val="100000"/>
              </a:lnSpc>
              <a:spcBef>
                <a:spcPts val="135"/>
              </a:spcBef>
            </a:pPr>
            <a:r>
              <a:rPr lang="en-GB" spc="20" dirty="0" smtClean="0">
                <a:solidFill>
                  <a:srgbClr val="2F5496"/>
                </a:solidFill>
                <a:uFill>
                  <a:solidFill>
                    <a:srgbClr val="2F5496"/>
                  </a:solidFill>
                </a:uFill>
                <a:cs typeface="Calibri"/>
              </a:rPr>
              <a:t>experience. He </a:t>
            </a:r>
            <a:r>
              <a:rPr lang="en-GB" spc="20" dirty="0">
                <a:solidFill>
                  <a:srgbClr val="2F5496"/>
                </a:solidFill>
                <a:uFill>
                  <a:solidFill>
                    <a:srgbClr val="2F5496"/>
                  </a:solidFill>
                </a:uFill>
                <a:cs typeface="Calibri"/>
              </a:rPr>
              <a:t>called these influences 'systems'. His model is called </a:t>
            </a:r>
            <a:r>
              <a:rPr lang="en-GB" spc="20" dirty="0" smtClean="0">
                <a:solidFill>
                  <a:srgbClr val="2F5496"/>
                </a:solidFill>
                <a:uFill>
                  <a:solidFill>
                    <a:srgbClr val="2F5496"/>
                  </a:solidFill>
                </a:uFill>
                <a:cs typeface="Calibri"/>
              </a:rPr>
              <a:t>the</a:t>
            </a:r>
          </a:p>
          <a:p>
            <a:pPr marL="12700">
              <a:lnSpc>
                <a:spcPct val="100000"/>
              </a:lnSpc>
              <a:spcBef>
                <a:spcPts val="135"/>
              </a:spcBef>
            </a:pPr>
            <a:r>
              <a:rPr lang="en-GB" spc="20" dirty="0" smtClean="0">
                <a:solidFill>
                  <a:srgbClr val="2F5496"/>
                </a:solidFill>
                <a:uFill>
                  <a:solidFill>
                    <a:srgbClr val="2F5496"/>
                  </a:solidFill>
                </a:uFill>
                <a:cs typeface="Calibri"/>
              </a:rPr>
              <a:t>ecological </a:t>
            </a:r>
            <a:r>
              <a:rPr lang="en-GB" spc="20" dirty="0">
                <a:solidFill>
                  <a:srgbClr val="2F5496"/>
                </a:solidFill>
                <a:uFill>
                  <a:solidFill>
                    <a:srgbClr val="2F5496"/>
                  </a:solidFill>
                </a:uFill>
                <a:cs typeface="Calibri"/>
              </a:rPr>
              <a:t>systems theory.</a:t>
            </a:r>
          </a:p>
        </p:txBody>
      </p:sp>
      <p:pic>
        <p:nvPicPr>
          <p:cNvPr id="41986" name="Picture 2" descr="https://portal.e-lfh.org.uk/ContentServer/content/HCACYP_01_001/course/assets/e78eaa3b7409cb61b6ab56640fd60a9bf05dc19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03178" y="5130111"/>
            <a:ext cx="1701338" cy="170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22621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28600" y="12700"/>
            <a:ext cx="11877675" cy="6896119"/>
          </a:xfrm>
          <a:prstGeom prst="rect">
            <a:avLst/>
          </a:prstGeom>
        </p:spPr>
        <p:txBody>
          <a:bodyPr vert="horz" wrap="square" lIns="0" tIns="17145" rIns="0" bIns="0" rtlCol="0">
            <a:spAutoFit/>
          </a:bodyPr>
          <a:lstStyle/>
          <a:p>
            <a:pPr marL="12700">
              <a:lnSpc>
                <a:spcPct val="100000"/>
              </a:lnSpc>
              <a:spcBef>
                <a:spcPts val="135"/>
              </a:spcBef>
            </a:pPr>
            <a:r>
              <a:rPr lang="en-GB" b="1" spc="20" dirty="0">
                <a:solidFill>
                  <a:srgbClr val="2F5496"/>
                </a:solidFill>
                <a:uFill>
                  <a:solidFill>
                    <a:srgbClr val="2F5496"/>
                  </a:solidFill>
                </a:uFill>
                <a:cs typeface="Calibri"/>
              </a:rPr>
              <a:t>Who self-harms?</a:t>
            </a:r>
          </a:p>
          <a:p>
            <a:pPr marL="12700">
              <a:lnSpc>
                <a:spcPct val="100000"/>
              </a:lnSpc>
              <a:spcBef>
                <a:spcPts val="135"/>
              </a:spcBef>
            </a:pPr>
            <a:r>
              <a:rPr lang="en-GB" spc="20" dirty="0">
                <a:solidFill>
                  <a:srgbClr val="2F5496"/>
                </a:solidFill>
                <a:uFill>
                  <a:solidFill>
                    <a:srgbClr val="2F5496"/>
                  </a:solidFill>
                </a:uFill>
                <a:cs typeface="Calibri"/>
              </a:rPr>
              <a:t>Anyone can self-harm but it's more common in:</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women </a:t>
            </a:r>
            <a:r>
              <a:rPr lang="en-GB" spc="20" dirty="0">
                <a:solidFill>
                  <a:srgbClr val="2F5496"/>
                </a:solidFill>
                <a:uFill>
                  <a:solidFill>
                    <a:srgbClr val="2F5496"/>
                  </a:solidFill>
                </a:uFill>
                <a:cs typeface="Calibri"/>
              </a:rPr>
              <a:t>and girls </a:t>
            </a:r>
            <a:r>
              <a:rPr lang="en-GB" spc="20" dirty="0" smtClean="0">
                <a:solidFill>
                  <a:srgbClr val="2F5496"/>
                </a:solidFill>
                <a:uFill>
                  <a:solidFill>
                    <a:srgbClr val="2F5496"/>
                  </a:solidFill>
                </a:uFill>
                <a:cs typeface="Calibri"/>
              </a:rPr>
              <a:t>or children </a:t>
            </a:r>
            <a:r>
              <a:rPr lang="en-GB" spc="20" dirty="0">
                <a:solidFill>
                  <a:srgbClr val="2F5496"/>
                </a:solidFill>
                <a:uFill>
                  <a:solidFill>
                    <a:srgbClr val="2F5496"/>
                  </a:solidFill>
                </a:uFill>
                <a:cs typeface="Calibri"/>
              </a:rPr>
              <a:t>and young people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people with a mental health problem such as depression, anxiety, borderline personality disorder or an eating disorder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LGBTQI+ people, possibly because of the stress of stigma and discrimination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prisoners, asylum seekers and veterans of the armed forces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people who experienced abuse as a child </a:t>
            </a:r>
            <a:r>
              <a:rPr lang="en-GB" spc="20" dirty="0" smtClean="0">
                <a:solidFill>
                  <a:srgbClr val="2F5496"/>
                </a:solidFill>
                <a:uFill>
                  <a:solidFill>
                    <a:srgbClr val="2F5496"/>
                  </a:solidFill>
                </a:uFill>
                <a:cs typeface="Calibri"/>
              </a:rPr>
              <a:t>or people </a:t>
            </a:r>
            <a:r>
              <a:rPr lang="en-GB" spc="20" dirty="0">
                <a:solidFill>
                  <a:srgbClr val="2F5496"/>
                </a:solidFill>
                <a:uFill>
                  <a:solidFill>
                    <a:srgbClr val="2F5496"/>
                  </a:solidFill>
                </a:uFill>
                <a:cs typeface="Calibri"/>
              </a:rPr>
              <a:t>who have been bereaved by suicide </a:t>
            </a:r>
            <a:endParaRPr lang="en-GB" spc="20" dirty="0" smtClean="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Learn about the problem</a:t>
            </a:r>
          </a:p>
          <a:p>
            <a:pPr marL="12700">
              <a:lnSpc>
                <a:spcPct val="100000"/>
              </a:lnSpc>
              <a:spcBef>
                <a:spcPts val="135"/>
              </a:spcBef>
            </a:pPr>
            <a:r>
              <a:rPr lang="en-GB" spc="20" dirty="0">
                <a:solidFill>
                  <a:srgbClr val="2F5496"/>
                </a:solidFill>
                <a:uFill>
                  <a:solidFill>
                    <a:srgbClr val="2F5496"/>
                  </a:solidFill>
                </a:uFill>
                <a:cs typeface="Calibri"/>
              </a:rPr>
              <a:t>The best way to overcome any discomfort or distaste you feel about self-harm is by learning about </a:t>
            </a:r>
            <a:r>
              <a:rPr lang="en-GB" spc="20" dirty="0" smtClean="0">
                <a:solidFill>
                  <a:srgbClr val="2F5496"/>
                </a:solidFill>
                <a:uFill>
                  <a:solidFill>
                    <a:srgbClr val="2F5496"/>
                  </a:solidFill>
                </a:uFill>
                <a:cs typeface="Calibri"/>
              </a:rPr>
              <a:t>it. Understanding </a:t>
            </a:r>
            <a:r>
              <a:rPr lang="en-GB" spc="20" dirty="0">
                <a:solidFill>
                  <a:srgbClr val="2F5496"/>
                </a:solidFill>
                <a:uFill>
                  <a:solidFill>
                    <a:srgbClr val="2F5496"/>
                  </a:solidFill>
                </a:uFill>
                <a:cs typeface="Calibri"/>
              </a:rPr>
              <a:t>why a child or young person is self-injuring can help you see the world through their eyes. </a:t>
            </a:r>
            <a:endParaRPr lang="en-GB" spc="20" dirty="0" smtClean="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Don't judge</a:t>
            </a:r>
          </a:p>
          <a:p>
            <a:pPr marL="12700">
              <a:lnSpc>
                <a:spcPct val="100000"/>
              </a:lnSpc>
              <a:spcBef>
                <a:spcPts val="135"/>
              </a:spcBef>
            </a:pPr>
            <a:r>
              <a:rPr lang="en-GB" spc="20" dirty="0">
                <a:solidFill>
                  <a:srgbClr val="2F5496"/>
                </a:solidFill>
                <a:uFill>
                  <a:solidFill>
                    <a:srgbClr val="2F5496"/>
                  </a:solidFill>
                </a:uFill>
                <a:cs typeface="Calibri"/>
              </a:rPr>
              <a:t>Avoid judgmental comments and criticism. This will only make things worse. Remember, the self-harming person already feels distressed, ashamed and alone</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Offer support not ultimatums</a:t>
            </a:r>
          </a:p>
          <a:p>
            <a:pPr marL="12700">
              <a:lnSpc>
                <a:spcPct val="100000"/>
              </a:lnSpc>
              <a:spcBef>
                <a:spcPts val="135"/>
              </a:spcBef>
            </a:pPr>
            <a:r>
              <a:rPr lang="en-GB" spc="20" dirty="0">
                <a:solidFill>
                  <a:srgbClr val="2F5496"/>
                </a:solidFill>
                <a:uFill>
                  <a:solidFill>
                    <a:srgbClr val="2F5496"/>
                  </a:solidFill>
                </a:uFill>
                <a:cs typeface="Calibri"/>
              </a:rPr>
              <a:t>It's only natural to want to help, but threats, punishments and ultimatums are </a:t>
            </a:r>
            <a:r>
              <a:rPr lang="en-GB" spc="20" dirty="0" smtClean="0">
                <a:solidFill>
                  <a:srgbClr val="2F5496"/>
                </a:solidFill>
                <a:uFill>
                  <a:solidFill>
                    <a:srgbClr val="2F5496"/>
                  </a:solidFill>
                </a:uFill>
                <a:cs typeface="Calibri"/>
              </a:rPr>
              <a:t>counterproductive. Express </a:t>
            </a:r>
            <a:r>
              <a:rPr lang="en-GB" spc="20" dirty="0">
                <a:solidFill>
                  <a:srgbClr val="2F5496"/>
                </a:solidFill>
                <a:uFill>
                  <a:solidFill>
                    <a:srgbClr val="2F5496"/>
                  </a:solidFill>
                </a:uFill>
                <a:cs typeface="Calibri"/>
              </a:rPr>
              <a:t>your concern and let the person know that you are available whenever they want to talk or need support. </a:t>
            </a:r>
            <a:endParaRPr lang="en-GB" spc="20" dirty="0" smtClean="0">
              <a:solidFill>
                <a:srgbClr val="2F5496"/>
              </a:solidFill>
              <a:uFill>
                <a:solidFill>
                  <a:srgbClr val="2F5496"/>
                </a:solidFill>
              </a:uFill>
              <a:cs typeface="Calibri"/>
            </a:endParaRPr>
          </a:p>
          <a:p>
            <a:pPr marL="12700">
              <a:lnSpc>
                <a:spcPct val="100000"/>
              </a:lnSpc>
              <a:spcBef>
                <a:spcPts val="135"/>
              </a:spcBef>
            </a:pPr>
            <a:endParaRPr lang="en-GB" b="1"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Encourage communication</a:t>
            </a:r>
          </a:p>
          <a:p>
            <a:pPr marL="12700">
              <a:lnSpc>
                <a:spcPct val="100000"/>
              </a:lnSpc>
              <a:spcBef>
                <a:spcPts val="135"/>
              </a:spcBef>
            </a:pPr>
            <a:r>
              <a:rPr lang="en-GB" spc="20" dirty="0">
                <a:solidFill>
                  <a:srgbClr val="2F5496"/>
                </a:solidFill>
                <a:uFill>
                  <a:solidFill>
                    <a:srgbClr val="2F5496"/>
                  </a:solidFill>
                </a:uFill>
                <a:cs typeface="Calibri"/>
              </a:rPr>
              <a:t>Encourage the young person to express whatever they're feeling, even if it is something you might be uncomfortable </a:t>
            </a:r>
            <a:r>
              <a:rPr lang="en-GB" spc="20" dirty="0" smtClean="0">
                <a:solidFill>
                  <a:srgbClr val="2F5496"/>
                </a:solidFill>
                <a:uFill>
                  <a:solidFill>
                    <a:srgbClr val="2F5496"/>
                  </a:solidFill>
                </a:uFill>
                <a:cs typeface="Calibri"/>
              </a:rPr>
              <a:t>with. If </a:t>
            </a:r>
            <a:r>
              <a:rPr lang="en-GB" spc="20" dirty="0">
                <a:solidFill>
                  <a:srgbClr val="2F5496"/>
                </a:solidFill>
                <a:uFill>
                  <a:solidFill>
                    <a:srgbClr val="2F5496"/>
                  </a:solidFill>
                </a:uFill>
                <a:cs typeface="Calibri"/>
              </a:rPr>
              <a:t>the person hasn't told you about the self-harm, bring up the subject in a caring, non-confrontational way: "I've noticed injuries on your body and I want to understand what you're going through".</a:t>
            </a:r>
          </a:p>
        </p:txBody>
      </p:sp>
    </p:spTree>
    <p:extLst>
      <p:ext uri="{BB962C8B-B14F-4D97-AF65-F5344CB8AC3E}">
        <p14:creationId xmlns:p14="http://schemas.microsoft.com/office/powerpoint/2010/main" val="233322263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28600" y="114300"/>
            <a:ext cx="11877675" cy="6290825"/>
          </a:xfrm>
          <a:prstGeom prst="rect">
            <a:avLst/>
          </a:prstGeom>
        </p:spPr>
        <p:txBody>
          <a:bodyPr vert="horz" wrap="square" lIns="0" tIns="17145" rIns="0" bIns="0" rtlCol="0">
            <a:spAutoFit/>
          </a:bodyPr>
          <a:lstStyle/>
          <a:p>
            <a:pPr marL="12700">
              <a:lnSpc>
                <a:spcPct val="100000"/>
              </a:lnSpc>
              <a:spcBef>
                <a:spcPts val="135"/>
              </a:spcBef>
            </a:pPr>
            <a:endParaRPr lang="en-GB" b="1" u="sng" spc="20" dirty="0" smtClean="0">
              <a:solidFill>
                <a:srgbClr val="2F5496"/>
              </a:solidFill>
              <a:uFill>
                <a:solidFill>
                  <a:srgbClr val="2F5496"/>
                </a:solidFill>
              </a:uFill>
              <a:cs typeface="Calibri"/>
            </a:endParaRPr>
          </a:p>
          <a:p>
            <a:pPr marL="12700">
              <a:lnSpc>
                <a:spcPct val="100000"/>
              </a:lnSpc>
              <a:spcBef>
                <a:spcPts val="135"/>
              </a:spcBef>
            </a:pPr>
            <a:r>
              <a:rPr lang="en-GB" b="1" u="sng" spc="20" dirty="0" smtClean="0">
                <a:solidFill>
                  <a:srgbClr val="2F5496"/>
                </a:solidFill>
                <a:uFill>
                  <a:solidFill>
                    <a:srgbClr val="2F5496"/>
                  </a:solidFill>
                </a:uFill>
                <a:cs typeface="Calibri"/>
              </a:rPr>
              <a:t>Aggression </a:t>
            </a:r>
            <a:r>
              <a:rPr lang="en-GB" b="1" u="sng" spc="20" dirty="0">
                <a:solidFill>
                  <a:srgbClr val="2F5496"/>
                </a:solidFill>
                <a:uFill>
                  <a:solidFill>
                    <a:srgbClr val="2F5496"/>
                  </a:solidFill>
                </a:uFill>
                <a:cs typeface="Calibri"/>
              </a:rPr>
              <a:t>and distressing behaviour</a:t>
            </a:r>
          </a:p>
          <a:p>
            <a:pPr marL="12700">
              <a:lnSpc>
                <a:spcPct val="100000"/>
              </a:lnSpc>
              <a:spcBef>
                <a:spcPts val="135"/>
              </a:spcBef>
            </a:pPr>
            <a:r>
              <a:rPr lang="en-GB" spc="20" dirty="0">
                <a:solidFill>
                  <a:srgbClr val="2F5496"/>
                </a:solidFill>
                <a:uFill>
                  <a:solidFill>
                    <a:srgbClr val="2F5496"/>
                  </a:solidFill>
                </a:uFill>
                <a:cs typeface="Calibri"/>
              </a:rPr>
              <a:t>Some children and young people with mental health conditions can behave in ways that may feel alarming, intimidating and aggressive</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Mood disorders</a:t>
            </a:r>
          </a:p>
          <a:p>
            <a:pPr marL="12700">
              <a:lnSpc>
                <a:spcPct val="100000"/>
              </a:lnSpc>
              <a:spcBef>
                <a:spcPts val="135"/>
              </a:spcBef>
            </a:pPr>
            <a:r>
              <a:rPr lang="en-GB" spc="20" dirty="0">
                <a:solidFill>
                  <a:srgbClr val="2F5496"/>
                </a:solidFill>
                <a:uFill>
                  <a:solidFill>
                    <a:srgbClr val="2F5496"/>
                  </a:solidFill>
                </a:uFill>
                <a:cs typeface="Calibri"/>
              </a:rPr>
              <a:t>Young people who are anxious, depressed or suffering from a disorder such as, bipolar disorder, could display aggression</a:t>
            </a:r>
            <a:r>
              <a:rPr lang="en-GB" spc="20" dirty="0" smtClean="0">
                <a:solidFill>
                  <a:srgbClr val="2F5496"/>
                </a:solidFill>
                <a:uFill>
                  <a:solidFill>
                    <a:srgbClr val="2F5496"/>
                  </a:solidFill>
                </a:uFill>
                <a:cs typeface="Calibri"/>
              </a:rPr>
              <a:t>. </a:t>
            </a: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Young people in a manic episode can become aggressive. They lose self-control and can become impulsive. </a:t>
            </a:r>
            <a:r>
              <a:rPr lang="en-GB" spc="20" dirty="0" smtClean="0">
                <a:solidFill>
                  <a:srgbClr val="2F5496"/>
                </a:solidFill>
                <a:uFill>
                  <a:solidFill>
                    <a:srgbClr val="2F5496"/>
                  </a:solidFill>
                </a:uFill>
                <a:cs typeface="Calibri"/>
              </a:rPr>
              <a:t>Young </a:t>
            </a:r>
            <a:r>
              <a:rPr lang="en-GB" spc="20" dirty="0">
                <a:solidFill>
                  <a:srgbClr val="2F5496"/>
                </a:solidFill>
                <a:uFill>
                  <a:solidFill>
                    <a:srgbClr val="2F5496"/>
                  </a:solidFill>
                </a:uFill>
                <a:cs typeface="Calibri"/>
              </a:rPr>
              <a:t>people with depression could become irritable, and sometimes that irritability can cause young people to express </a:t>
            </a:r>
            <a:r>
              <a:rPr lang="en-GB" spc="20" dirty="0" smtClean="0">
                <a:solidFill>
                  <a:srgbClr val="2F5496"/>
                </a:solidFill>
                <a:uFill>
                  <a:solidFill>
                    <a:srgbClr val="2F5496"/>
                  </a:solidFill>
                </a:uFill>
                <a:cs typeface="Calibri"/>
              </a:rPr>
              <a:t>that </a:t>
            </a:r>
            <a:r>
              <a:rPr lang="en-GB" spc="20" dirty="0">
                <a:solidFill>
                  <a:srgbClr val="2F5496"/>
                </a:solidFill>
                <a:uFill>
                  <a:solidFill>
                    <a:srgbClr val="2F5496"/>
                  </a:solidFill>
                </a:uFill>
                <a:cs typeface="Calibri"/>
              </a:rPr>
              <a:t>externally</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Psychosis</a:t>
            </a: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Young people who are psychotic can manifest with </a:t>
            </a:r>
            <a:r>
              <a:rPr lang="en-GB" spc="20" dirty="0" smtClean="0">
                <a:solidFill>
                  <a:srgbClr val="2F5496"/>
                </a:solidFill>
                <a:uFill>
                  <a:solidFill>
                    <a:srgbClr val="2F5496"/>
                  </a:solidFill>
                </a:uFill>
                <a:cs typeface="Calibri"/>
              </a:rPr>
              <a:t>aggression. For </a:t>
            </a:r>
            <a:r>
              <a:rPr lang="en-GB" spc="20" dirty="0">
                <a:solidFill>
                  <a:srgbClr val="2F5496"/>
                </a:solidFill>
                <a:uFill>
                  <a:solidFill>
                    <a:srgbClr val="2F5496"/>
                  </a:solidFill>
                </a:uFill>
                <a:cs typeface="Calibri"/>
              </a:rPr>
              <a:t>example, young people with schizophrenia are often responding to internal stimuli that can become disturbing. Sometimes young people with schizophrenia become mistrustful or suspicious and paranoid; this can lead to aggression because of their own fear. </a:t>
            </a:r>
            <a:endParaRPr lang="en-GB" spc="20" dirty="0" smtClean="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Frustration</a:t>
            </a:r>
          </a:p>
          <a:p>
            <a:pPr marL="12700">
              <a:lnSpc>
                <a:spcPct val="100000"/>
              </a:lnSpc>
              <a:spcBef>
                <a:spcPts val="135"/>
              </a:spcBef>
            </a:pPr>
            <a:r>
              <a:rPr lang="en-GB" spc="20" dirty="0">
                <a:solidFill>
                  <a:srgbClr val="2F5496"/>
                </a:solidFill>
                <a:uFill>
                  <a:solidFill>
                    <a:srgbClr val="2F5496"/>
                  </a:solidFill>
                </a:uFill>
                <a:cs typeface="Calibri"/>
              </a:rPr>
              <a:t>Young people who have problems with cognition or communication including autism may also manifest with aggression. Children and young people can often feel trapped or abandoned which can lead to aggressive or distressing </a:t>
            </a:r>
            <a:r>
              <a:rPr lang="en-GB" spc="20" dirty="0" smtClean="0">
                <a:solidFill>
                  <a:srgbClr val="2F5496"/>
                </a:solidFill>
                <a:uFill>
                  <a:solidFill>
                    <a:srgbClr val="2F5496"/>
                  </a:solidFill>
                </a:uFill>
                <a:cs typeface="Calibri"/>
              </a:rPr>
              <a:t>behaviour. This </a:t>
            </a:r>
            <a:r>
              <a:rPr lang="en-GB" spc="20" dirty="0">
                <a:solidFill>
                  <a:srgbClr val="2F5496"/>
                </a:solidFill>
                <a:uFill>
                  <a:solidFill>
                    <a:srgbClr val="2F5496"/>
                  </a:solidFill>
                </a:uFill>
                <a:cs typeface="Calibri"/>
              </a:rPr>
              <a:t>is because they have difficulty dealing with their anxiety or frustration and can't verbalise their feelings as others do. The aggression may also be a form of impulsivity or because they are resisting a restraint</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14488130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28600" y="114300"/>
            <a:ext cx="11877675" cy="5711179"/>
          </a:xfrm>
          <a:prstGeom prst="rect">
            <a:avLst/>
          </a:prstGeom>
        </p:spPr>
        <p:txBody>
          <a:bodyPr vert="horz" wrap="square" lIns="0" tIns="17145" rIns="0" bIns="0" rtlCol="0">
            <a:spAutoFit/>
          </a:bodyPr>
          <a:lstStyle/>
          <a:p>
            <a:pPr marL="12700">
              <a:lnSpc>
                <a:spcPct val="100000"/>
              </a:lnSpc>
              <a:spcBef>
                <a:spcPts val="135"/>
              </a:spcBef>
            </a:pPr>
            <a:endParaRPr lang="en-GB" b="1" u="sng" spc="20" dirty="0" smtClean="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Impulsively</a:t>
            </a: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Young </a:t>
            </a:r>
            <a:r>
              <a:rPr lang="en-GB" spc="20" dirty="0">
                <a:solidFill>
                  <a:srgbClr val="2F5496"/>
                </a:solidFill>
                <a:uFill>
                  <a:solidFill>
                    <a:srgbClr val="2F5496"/>
                  </a:solidFill>
                </a:uFill>
                <a:cs typeface="Calibri"/>
              </a:rPr>
              <a:t>people are typically more impulsive than adults and there are disorders that exacerbate </a:t>
            </a:r>
            <a:r>
              <a:rPr lang="en-GB" spc="20" dirty="0" smtClean="0">
                <a:solidFill>
                  <a:srgbClr val="2F5496"/>
                </a:solidFill>
                <a:uFill>
                  <a:solidFill>
                    <a:srgbClr val="2F5496"/>
                  </a:solidFill>
                </a:uFill>
                <a:cs typeface="Calibri"/>
              </a:rPr>
              <a:t>this. Children </a:t>
            </a:r>
            <a:r>
              <a:rPr lang="en-GB" spc="20" dirty="0">
                <a:solidFill>
                  <a:srgbClr val="2F5496"/>
                </a:solidFill>
                <a:uFill>
                  <a:solidFill>
                    <a:srgbClr val="2F5496"/>
                  </a:solidFill>
                </a:uFill>
                <a:cs typeface="Calibri"/>
              </a:rPr>
              <a:t>and young people with ADHD can display impulsivity and poor decision making which can lead to behaviour that is interpreted as aggressive. These children often don't consider the consequences of their actions, which may come across as callous or </a:t>
            </a:r>
            <a:r>
              <a:rPr lang="en-GB" spc="20" dirty="0" smtClean="0">
                <a:solidFill>
                  <a:srgbClr val="2F5496"/>
                </a:solidFill>
                <a:uFill>
                  <a:solidFill>
                    <a:srgbClr val="2F5496"/>
                  </a:solidFill>
                </a:uFill>
                <a:cs typeface="Calibri"/>
              </a:rPr>
              <a:t>malicious.</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Conduct disorder</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Young people with CD are often aggressive as aggression is part of the matrix of the </a:t>
            </a:r>
            <a:r>
              <a:rPr lang="en-GB" spc="20" dirty="0" smtClean="0">
                <a:solidFill>
                  <a:srgbClr val="2F5496"/>
                </a:solidFill>
                <a:uFill>
                  <a:solidFill>
                    <a:srgbClr val="2F5496"/>
                  </a:solidFill>
                </a:uFill>
                <a:cs typeface="Calibri"/>
              </a:rPr>
              <a:t>illness. Young </a:t>
            </a:r>
            <a:r>
              <a:rPr lang="en-GB" spc="20" dirty="0">
                <a:solidFill>
                  <a:srgbClr val="2F5496"/>
                </a:solidFill>
                <a:uFill>
                  <a:solidFill>
                    <a:srgbClr val="2F5496"/>
                  </a:solidFill>
                </a:uFill>
                <a:cs typeface="Calibri"/>
              </a:rPr>
              <a:t>people with CD can be intentionally malicious and the treatment and prognosis are quite different</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Injury</a:t>
            </a:r>
          </a:p>
          <a:p>
            <a:pPr marL="12700">
              <a:lnSpc>
                <a:spcPct val="100000"/>
              </a:lnSpc>
              <a:spcBef>
                <a:spcPts val="135"/>
              </a:spcBef>
            </a:pPr>
            <a:r>
              <a:rPr lang="en-GB" spc="20" dirty="0" smtClean="0">
                <a:solidFill>
                  <a:srgbClr val="2F5496"/>
                </a:solidFill>
                <a:uFill>
                  <a:solidFill>
                    <a:srgbClr val="2F5496"/>
                  </a:solidFill>
                </a:uFill>
                <a:cs typeface="Calibri"/>
              </a:rPr>
              <a:t>There </a:t>
            </a:r>
            <a:r>
              <a:rPr lang="en-GB" spc="20" dirty="0">
                <a:solidFill>
                  <a:srgbClr val="2F5496"/>
                </a:solidFill>
                <a:uFill>
                  <a:solidFill>
                    <a:srgbClr val="2F5496"/>
                  </a:solidFill>
                </a:uFill>
                <a:cs typeface="Calibri"/>
              </a:rPr>
              <a:t>may be a clinical reason for aggressive outbursts, such as when a child has frontal lobe damage or certain types of </a:t>
            </a:r>
            <a:r>
              <a:rPr lang="en-GB" spc="20" dirty="0" smtClean="0">
                <a:solidFill>
                  <a:srgbClr val="2F5496"/>
                </a:solidFill>
                <a:uFill>
                  <a:solidFill>
                    <a:srgbClr val="2F5496"/>
                  </a:solidFill>
                </a:uFill>
                <a:cs typeface="Calibri"/>
              </a:rPr>
              <a:t>epilepsy. In </a:t>
            </a:r>
            <a:r>
              <a:rPr lang="en-GB" spc="20" dirty="0">
                <a:solidFill>
                  <a:srgbClr val="2F5496"/>
                </a:solidFill>
                <a:uFill>
                  <a:solidFill>
                    <a:srgbClr val="2F5496"/>
                  </a:solidFill>
                </a:uFill>
                <a:cs typeface="Calibri"/>
              </a:rPr>
              <a:t>these cases, there may be no comprehensible reason for the aggressive episode and the episode could have an explosive component. </a:t>
            </a:r>
            <a:endParaRPr lang="en-GB" spc="20" dirty="0" smtClean="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Physical </a:t>
            </a:r>
            <a:r>
              <a:rPr lang="en-GB" b="1" spc="20" dirty="0" smtClean="0">
                <a:solidFill>
                  <a:srgbClr val="2F5496"/>
                </a:solidFill>
                <a:uFill>
                  <a:solidFill>
                    <a:srgbClr val="2F5496"/>
                  </a:solidFill>
                </a:uFill>
                <a:cs typeface="Calibri"/>
              </a:rPr>
              <a:t>intervention</a:t>
            </a: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At some point in your interactions with children and young people you may need to draw on your training about managing violence and aggression (MVA).</a:t>
            </a:r>
            <a:endParaRPr lang="en-GB" spc="20" dirty="0" smtClean="0">
              <a:solidFill>
                <a:srgbClr val="2F5496"/>
              </a:solidFill>
              <a:uFill>
                <a:solidFill>
                  <a:srgbClr val="2F5496"/>
                </a:solidFill>
              </a:uFill>
              <a:cs typeface="Calibri"/>
            </a:endParaRPr>
          </a:p>
        </p:txBody>
      </p:sp>
    </p:spTree>
    <p:extLst>
      <p:ext uri="{BB962C8B-B14F-4D97-AF65-F5344CB8AC3E}">
        <p14:creationId xmlns:p14="http://schemas.microsoft.com/office/powerpoint/2010/main" val="288918890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28600" y="-19050"/>
            <a:ext cx="11877675" cy="6065122"/>
          </a:xfrm>
          <a:prstGeom prst="rect">
            <a:avLst/>
          </a:prstGeom>
        </p:spPr>
        <p:txBody>
          <a:bodyPr vert="horz" wrap="square" lIns="0" tIns="17145" rIns="0" bIns="0" rtlCol="0">
            <a:spAutoFit/>
          </a:bodyPr>
          <a:lstStyle/>
          <a:p>
            <a:pPr marL="12700">
              <a:lnSpc>
                <a:spcPct val="100000"/>
              </a:lnSpc>
              <a:spcBef>
                <a:spcPts val="135"/>
              </a:spcBef>
            </a:pPr>
            <a:endParaRPr lang="en-GB" b="1" spc="20" dirty="0" smtClean="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MVA </a:t>
            </a:r>
            <a:r>
              <a:rPr lang="en-GB" b="1" spc="20" dirty="0">
                <a:solidFill>
                  <a:srgbClr val="2F5496"/>
                </a:solidFill>
                <a:uFill>
                  <a:solidFill>
                    <a:srgbClr val="2F5496"/>
                  </a:solidFill>
                </a:uFill>
                <a:cs typeface="Calibri"/>
              </a:rPr>
              <a:t>requires you to stay calm, focused and in control of the situation</a:t>
            </a:r>
            <a:r>
              <a:rPr lang="en-GB" b="1" spc="20" dirty="0" smtClean="0">
                <a:solidFill>
                  <a:srgbClr val="2F5496"/>
                </a:solidFill>
                <a:uFill>
                  <a:solidFill>
                    <a:srgbClr val="2F5496"/>
                  </a:solidFill>
                </a:uFill>
                <a:cs typeface="Calibri"/>
              </a:rPr>
              <a:t>.</a:t>
            </a:r>
          </a:p>
          <a:p>
            <a:pPr marL="12700">
              <a:lnSpc>
                <a:spcPct val="100000"/>
              </a:lnSpc>
              <a:spcBef>
                <a:spcPts val="135"/>
              </a:spcBef>
            </a:pPr>
            <a:endParaRPr lang="en-GB" b="1"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De-escalate</a:t>
            </a:r>
          </a:p>
          <a:p>
            <a:pPr marL="12700">
              <a:lnSpc>
                <a:spcPct val="100000"/>
              </a:lnSpc>
              <a:spcBef>
                <a:spcPts val="135"/>
              </a:spcBef>
            </a:pPr>
            <a:r>
              <a:rPr lang="en-GB" spc="20" dirty="0">
                <a:solidFill>
                  <a:srgbClr val="2F5496"/>
                </a:solidFill>
                <a:uFill>
                  <a:solidFill>
                    <a:srgbClr val="2F5496"/>
                  </a:solidFill>
                </a:uFill>
                <a:cs typeface="Calibri"/>
              </a:rPr>
              <a:t>Try to take the heat out of the situation by</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using calming techniques and distraction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offering an opportunity to move away from the situation in which the violence or aggression is occurring, for example, to a quiet room or area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building emotional bridges and maintaining a therapeutic relationship </a:t>
            </a:r>
            <a:endParaRPr lang="en-GB" spc="20" dirty="0" smtClean="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Restrictive </a:t>
            </a:r>
            <a:r>
              <a:rPr lang="en-GB" b="1" spc="20" dirty="0" smtClean="0">
                <a:solidFill>
                  <a:srgbClr val="2F5496"/>
                </a:solidFill>
                <a:uFill>
                  <a:solidFill>
                    <a:srgbClr val="2F5496"/>
                  </a:solidFill>
                </a:uFill>
                <a:cs typeface="Calibri"/>
              </a:rPr>
              <a:t>interventions</a:t>
            </a:r>
          </a:p>
          <a:p>
            <a:pPr marL="12700">
              <a:lnSpc>
                <a:spcPct val="100000"/>
              </a:lnSpc>
              <a:spcBef>
                <a:spcPts val="135"/>
              </a:spcBef>
            </a:pPr>
            <a:r>
              <a:rPr lang="en-GB" spc="20" dirty="0">
                <a:solidFill>
                  <a:srgbClr val="2F5496"/>
                </a:solidFill>
                <a:uFill>
                  <a:solidFill>
                    <a:srgbClr val="2F5496"/>
                  </a:solidFill>
                </a:uFill>
                <a:cs typeface="Calibri"/>
              </a:rPr>
              <a:t>Restrictive interventions should only be used as a last resort. Restrictive interventions may be:</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physical </a:t>
            </a:r>
            <a:r>
              <a:rPr lang="en-GB" spc="20" dirty="0">
                <a:solidFill>
                  <a:srgbClr val="2F5496"/>
                </a:solidFill>
                <a:uFill>
                  <a:solidFill>
                    <a:srgbClr val="2F5496"/>
                  </a:solidFill>
                </a:uFill>
                <a:cs typeface="Calibri"/>
              </a:rPr>
              <a:t>restraint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mechanical restraint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chemical restraint and rapid tranquilisation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seclusion </a:t>
            </a:r>
            <a:endParaRPr lang="en-GB" spc="20" dirty="0" smtClean="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There are physical and emotional impacts, as well as added trauma, to both the young person and yourself. </a:t>
            </a:r>
            <a:r>
              <a:rPr lang="en-GB" spc="20" dirty="0" smtClean="0">
                <a:solidFill>
                  <a:srgbClr val="2F5496"/>
                </a:solidFill>
                <a:uFill>
                  <a:solidFill>
                    <a:srgbClr val="2F5496"/>
                  </a:solidFill>
                </a:uFill>
                <a:cs typeface="Calibri"/>
              </a:rPr>
              <a:t>Following </a:t>
            </a:r>
            <a:r>
              <a:rPr lang="en-GB" spc="20" dirty="0">
                <a:solidFill>
                  <a:srgbClr val="2F5496"/>
                </a:solidFill>
                <a:uFill>
                  <a:solidFill>
                    <a:srgbClr val="2F5496"/>
                  </a:solidFill>
                </a:uFill>
                <a:cs typeface="Calibri"/>
              </a:rPr>
              <a:t>a restrictive intervention, you will need a debrief and some reflective practice. </a:t>
            </a:r>
            <a:endParaRPr lang="en-GB" spc="20" dirty="0" smtClean="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246134563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28600" y="114300"/>
            <a:ext cx="11877675" cy="6065122"/>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Challenging behaviour</a:t>
            </a:r>
          </a:p>
          <a:p>
            <a:pPr marL="12700">
              <a:lnSpc>
                <a:spcPct val="100000"/>
              </a:lnSpc>
              <a:spcBef>
                <a:spcPts val="135"/>
              </a:spcBef>
            </a:pPr>
            <a:r>
              <a:rPr lang="en-GB" spc="20" dirty="0">
                <a:solidFill>
                  <a:srgbClr val="2F5496"/>
                </a:solidFill>
                <a:uFill>
                  <a:solidFill>
                    <a:srgbClr val="2F5496"/>
                  </a:solidFill>
                </a:uFill>
                <a:cs typeface="Calibri"/>
              </a:rPr>
              <a:t>Young people may display behaviour which challenges others.</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These can include: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aggression such as hitting</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self-injury such as head banging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destruction such as throwing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other behaviours such as spitting </a:t>
            </a:r>
            <a:endParaRPr lang="en-GB" spc="20" dirty="0" smtClean="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What causes challenging behaviour?</a:t>
            </a:r>
          </a:p>
          <a:p>
            <a:pPr marL="12700">
              <a:lnSpc>
                <a:spcPct val="100000"/>
              </a:lnSpc>
              <a:spcBef>
                <a:spcPts val="135"/>
              </a:spcBef>
            </a:pPr>
            <a:r>
              <a:rPr lang="en-GB" spc="20" dirty="0">
                <a:solidFill>
                  <a:srgbClr val="2F5496"/>
                </a:solidFill>
                <a:uFill>
                  <a:solidFill>
                    <a:srgbClr val="2F5496"/>
                  </a:solidFill>
                </a:uFill>
                <a:cs typeface="Calibri"/>
              </a:rPr>
              <a:t>There are always reasons for behaviour that is challenging or distressing. It may be a way for a child or young person to communicate or control what is going on around them and get their needs met. They may be ill or in pain</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You </a:t>
            </a:r>
            <a:r>
              <a:rPr lang="en-GB" spc="20" dirty="0">
                <a:solidFill>
                  <a:srgbClr val="2F5496"/>
                </a:solidFill>
                <a:uFill>
                  <a:solidFill>
                    <a:srgbClr val="2F5496"/>
                  </a:solidFill>
                </a:uFill>
                <a:cs typeface="Calibri"/>
              </a:rPr>
              <a:t>can help change patterns of challenging behaviour by</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developing the young person's communication skills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educating them to show you what they want in another way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keeping a record of the behaviour to identify triggers or responses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distracting the person, if it is safe to do so </a:t>
            </a:r>
            <a:endParaRPr lang="en-GB" spc="20" dirty="0" smtClean="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For young people with a diagnosis of learning disability or autism, one can arrange a Care Education and Treatment Reviews (CETR</a:t>
            </a:r>
            <a:r>
              <a:rPr lang="en-GB" spc="20" dirty="0" smtClean="0">
                <a:solidFill>
                  <a:srgbClr val="2F5496"/>
                </a:solidFill>
                <a:uFill>
                  <a:solidFill>
                    <a:srgbClr val="2F5496"/>
                  </a:solidFill>
                </a:uFill>
                <a:cs typeface="Calibri"/>
              </a:rPr>
              <a:t>). A </a:t>
            </a:r>
            <a:r>
              <a:rPr lang="en-GB" spc="20" dirty="0">
                <a:solidFill>
                  <a:srgbClr val="2F5496"/>
                </a:solidFill>
                <a:uFill>
                  <a:solidFill>
                    <a:srgbClr val="2F5496"/>
                  </a:solidFill>
                </a:uFill>
                <a:cs typeface="Calibri"/>
              </a:rPr>
              <a:t>functional assessment may help to better understand the reasons behind their behaviour.</a:t>
            </a:r>
          </a:p>
        </p:txBody>
      </p:sp>
    </p:spTree>
    <p:extLst>
      <p:ext uri="{BB962C8B-B14F-4D97-AF65-F5344CB8AC3E}">
        <p14:creationId xmlns:p14="http://schemas.microsoft.com/office/powerpoint/2010/main" val="234472910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28600" y="114300"/>
            <a:ext cx="11877675" cy="6065122"/>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Communication difficulties and withdrawal</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Children </a:t>
            </a:r>
            <a:r>
              <a:rPr lang="en-GB" spc="20" dirty="0">
                <a:solidFill>
                  <a:srgbClr val="2F5496"/>
                </a:solidFill>
                <a:uFill>
                  <a:solidFill>
                    <a:srgbClr val="2F5496"/>
                  </a:solidFill>
                </a:uFill>
                <a:cs typeface="Calibri"/>
              </a:rPr>
              <a:t>and young people may try to cope by withdrawing themselves and their interactions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Helping someone who is withdrawn</a:t>
            </a:r>
          </a:p>
          <a:p>
            <a:pPr marL="12700">
              <a:lnSpc>
                <a:spcPct val="100000"/>
              </a:lnSpc>
              <a:spcBef>
                <a:spcPts val="135"/>
              </a:spcBef>
            </a:pPr>
            <a:r>
              <a:rPr lang="en-GB" spc="20" dirty="0">
                <a:solidFill>
                  <a:srgbClr val="2F5496"/>
                </a:solidFill>
                <a:uFill>
                  <a:solidFill>
                    <a:srgbClr val="2F5496"/>
                  </a:solidFill>
                </a:uFill>
                <a:cs typeface="Calibri"/>
              </a:rPr>
              <a:t>There are ways you can provide support, including:</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setting a good example; children will interact more easily with others if they see their caregivers displaying positive social behaviour such as being friendly and outgoing</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exposure therapy without flooding</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positive talk and empathy</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giving them space and skills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understanding child development and seeking help from others if needed</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pro-actively engaging and showing appropriate humour and humanity </a:t>
            </a:r>
            <a:endParaRPr lang="en-GB" spc="20" dirty="0" smtClean="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Sleep </a:t>
            </a:r>
            <a:r>
              <a:rPr lang="en-GB" b="1" spc="20" dirty="0" smtClean="0">
                <a:solidFill>
                  <a:srgbClr val="2F5496"/>
                </a:solidFill>
                <a:uFill>
                  <a:solidFill>
                    <a:srgbClr val="2F5496"/>
                  </a:solidFill>
                </a:uFill>
                <a:cs typeface="Calibri"/>
              </a:rPr>
              <a:t>difficulties</a:t>
            </a:r>
          </a:p>
          <a:p>
            <a:pPr marL="12700">
              <a:lnSpc>
                <a:spcPct val="100000"/>
              </a:lnSpc>
              <a:spcBef>
                <a:spcPts val="135"/>
              </a:spcBef>
            </a:pP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All mental health conditions and distress can affect sleep. Children and young people whose sleep patterns change and are disrupted through puberty and the impact of a new environment may experience very poor sleep.</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Poor sleep can also cause and exacerbate mental health problems. There are specific methods for improving sleep hygiene.</a:t>
            </a:r>
          </a:p>
        </p:txBody>
      </p:sp>
    </p:spTree>
    <p:extLst>
      <p:ext uri="{BB962C8B-B14F-4D97-AF65-F5344CB8AC3E}">
        <p14:creationId xmlns:p14="http://schemas.microsoft.com/office/powerpoint/2010/main" val="50102355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28600" y="114300"/>
            <a:ext cx="11877675" cy="5157181"/>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Specific </a:t>
            </a:r>
            <a:r>
              <a:rPr lang="en-GB" b="1" u="sng" spc="20" dirty="0" smtClean="0">
                <a:solidFill>
                  <a:srgbClr val="2F5496"/>
                </a:solidFill>
                <a:uFill>
                  <a:solidFill>
                    <a:srgbClr val="2F5496"/>
                  </a:solidFill>
                </a:uFill>
                <a:cs typeface="Calibri"/>
              </a:rPr>
              <a:t>interventions</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This chapter explores some of the specific interventions that are recognised and recommended when working with children and young people. This includes CBT, DBT, support plans and methods for promoting health and wellbeing. Please remember, you need an awareness of what these are but you are not expected to be an expert by any means. </a:t>
            </a:r>
            <a:endParaRPr lang="en-GB" spc="20" dirty="0" smtClean="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Cognitive behavioural therapy (CBT)</a:t>
            </a:r>
          </a:p>
          <a:p>
            <a:pPr marL="12700">
              <a:lnSpc>
                <a:spcPct val="100000"/>
              </a:lnSpc>
              <a:spcBef>
                <a:spcPts val="135"/>
              </a:spcBef>
            </a:pPr>
            <a:r>
              <a:rPr lang="en-GB" spc="20" dirty="0" smtClean="0">
                <a:solidFill>
                  <a:srgbClr val="2F5496"/>
                </a:solidFill>
                <a:uFill>
                  <a:solidFill>
                    <a:srgbClr val="2F5496"/>
                  </a:solidFill>
                </a:uFill>
                <a:cs typeface="Calibri"/>
              </a:rPr>
              <a:t>CBT </a:t>
            </a:r>
            <a:r>
              <a:rPr lang="en-GB" spc="20" dirty="0">
                <a:solidFill>
                  <a:srgbClr val="2F5496"/>
                </a:solidFill>
                <a:uFill>
                  <a:solidFill>
                    <a:srgbClr val="2F5496"/>
                  </a:solidFill>
                </a:uFill>
                <a:cs typeface="Calibri"/>
              </a:rPr>
              <a:t>is a talking therapy that can help change the way that people think and behave. It is most commonly used to treat anxiety and depression but can be useful for other mental health problems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Interconnection</a:t>
            </a:r>
          </a:p>
          <a:p>
            <a:pPr marL="12700">
              <a:lnSpc>
                <a:spcPct val="100000"/>
              </a:lnSpc>
              <a:spcBef>
                <a:spcPts val="135"/>
              </a:spcBef>
            </a:pPr>
            <a:r>
              <a:rPr lang="en-GB" spc="20" dirty="0">
                <a:solidFill>
                  <a:srgbClr val="2F5496"/>
                </a:solidFill>
                <a:uFill>
                  <a:solidFill>
                    <a:srgbClr val="2F5496"/>
                  </a:solidFill>
                </a:uFill>
                <a:cs typeface="Calibri"/>
              </a:rPr>
              <a:t>All our thoughts, feelings, physical sensations and actions are interconnected. If those thoughts and feelings are negative, they can trap someone in a vicious cycle. Changing negative patterns can positively improve mental </a:t>
            </a:r>
            <a:r>
              <a:rPr lang="en-GB" spc="20" dirty="0" smtClean="0">
                <a:solidFill>
                  <a:srgbClr val="2F5496"/>
                </a:solidFill>
                <a:uFill>
                  <a:solidFill>
                    <a:srgbClr val="2F5496"/>
                  </a:solidFill>
                </a:uFill>
                <a:cs typeface="Calibri"/>
              </a:rPr>
              <a:t>health.</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CBT aims to help deal with overwhelming problems in a more positive way by breaking them down into smaller parts. </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Unlike some other talking treatments, CBT deals with current problems, rather than focusing on issues from the past. It looks for practical ways to improve a person's state of mind on a daily basis.</a:t>
            </a: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416447851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28600" y="114300"/>
            <a:ext cx="11877675" cy="6380593"/>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Which conditions benefit from CBT</a:t>
            </a:r>
            <a:r>
              <a:rPr lang="en-GB" b="1" u="sng" spc="20" dirty="0" smtClean="0">
                <a:solidFill>
                  <a:srgbClr val="2F5496"/>
                </a:solidFill>
                <a:uFill>
                  <a:solidFill>
                    <a:srgbClr val="2F5496"/>
                  </a:solidFill>
                </a:uFill>
                <a:cs typeface="Calibri"/>
              </a:rPr>
              <a:t>?</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Beside depression and anxiety, CBT can help with:</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bipolar </a:t>
            </a:r>
            <a:r>
              <a:rPr lang="en-GB" spc="20" dirty="0">
                <a:solidFill>
                  <a:srgbClr val="2F5496"/>
                </a:solidFill>
                <a:uFill>
                  <a:solidFill>
                    <a:srgbClr val="2F5496"/>
                  </a:solidFill>
                </a:uFill>
                <a:cs typeface="Calibri"/>
              </a:rPr>
              <a:t>disorder</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borderline personality disorder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eating disorders such as anorexia and bulimia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OCD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panic disorder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phobias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PTSD</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psychosis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schizophrenia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sleep problems such as insomnia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problems related to alcohol </a:t>
            </a:r>
            <a:r>
              <a:rPr lang="en-GB" spc="20" dirty="0" smtClean="0">
                <a:solidFill>
                  <a:srgbClr val="2F5496"/>
                </a:solidFill>
                <a:uFill>
                  <a:solidFill>
                    <a:srgbClr val="2F5496"/>
                  </a:solidFill>
                </a:uFill>
                <a:cs typeface="Calibri"/>
              </a:rPr>
              <a:t>misuse</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Other long-term health conditions</a:t>
            </a:r>
          </a:p>
          <a:p>
            <a:pPr marL="12700">
              <a:lnSpc>
                <a:spcPct val="100000"/>
              </a:lnSpc>
              <a:spcBef>
                <a:spcPts val="135"/>
              </a:spcBef>
            </a:pPr>
            <a:r>
              <a:rPr lang="en-GB" spc="20" dirty="0">
                <a:solidFill>
                  <a:srgbClr val="2F5496"/>
                </a:solidFill>
                <a:uFill>
                  <a:solidFill>
                    <a:srgbClr val="2F5496"/>
                  </a:solidFill>
                </a:uFill>
                <a:cs typeface="Calibri"/>
              </a:rPr>
              <a:t>CBT is also effective in other long-term medical conditions:</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irritable </a:t>
            </a:r>
            <a:r>
              <a:rPr lang="en-GB" spc="20" dirty="0">
                <a:solidFill>
                  <a:srgbClr val="2F5496"/>
                </a:solidFill>
                <a:uFill>
                  <a:solidFill>
                    <a:srgbClr val="2F5496"/>
                  </a:solidFill>
                </a:uFill>
                <a:cs typeface="Calibri"/>
              </a:rPr>
              <a:t>bowel syndrome (IBS)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chronic fatigue syndrome (CFS)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fibromyalgia </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Although </a:t>
            </a:r>
            <a:r>
              <a:rPr lang="en-GB" spc="20" dirty="0">
                <a:solidFill>
                  <a:srgbClr val="2F5496"/>
                </a:solidFill>
                <a:uFill>
                  <a:solidFill>
                    <a:srgbClr val="2F5496"/>
                  </a:solidFill>
                </a:uFill>
                <a:cs typeface="Calibri"/>
              </a:rPr>
              <a:t>CBT cannot cure the physical symptoms of these conditions, it can help people cope better with their symptoms.</a:t>
            </a:r>
          </a:p>
        </p:txBody>
      </p:sp>
    </p:spTree>
    <p:extLst>
      <p:ext uri="{BB962C8B-B14F-4D97-AF65-F5344CB8AC3E}">
        <p14:creationId xmlns:p14="http://schemas.microsoft.com/office/powerpoint/2010/main" val="394824603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28600" y="114300"/>
            <a:ext cx="11877675" cy="5221301"/>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Dialectical behaviour therapy (DBT)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DBT </a:t>
            </a:r>
            <a:r>
              <a:rPr lang="en-GB" spc="20" dirty="0">
                <a:solidFill>
                  <a:srgbClr val="2F5496"/>
                </a:solidFill>
                <a:uFill>
                  <a:solidFill>
                    <a:srgbClr val="2F5496"/>
                  </a:solidFill>
                </a:uFill>
                <a:cs typeface="Calibri"/>
              </a:rPr>
              <a:t>is a type of talking therapy. It is based on CBT but is specially adapted for people who feel emotions very intensely</a:t>
            </a:r>
            <a:r>
              <a:rPr lang="en-GB" spc="20" dirty="0" smtClean="0">
                <a:solidFill>
                  <a:srgbClr val="2F5496"/>
                </a:solidFill>
                <a:uFill>
                  <a:solidFill>
                    <a:srgbClr val="2F5496"/>
                  </a:solidFill>
                </a:uFill>
                <a:cs typeface="Calibri"/>
              </a:rPr>
              <a:t>.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What does dialectical mean?</a:t>
            </a:r>
          </a:p>
          <a:p>
            <a:pPr marL="12700">
              <a:lnSpc>
                <a:spcPct val="100000"/>
              </a:lnSpc>
              <a:spcBef>
                <a:spcPts val="135"/>
              </a:spcBef>
            </a:pPr>
            <a:r>
              <a:rPr lang="en-GB" spc="20" dirty="0">
                <a:solidFill>
                  <a:srgbClr val="2F5496"/>
                </a:solidFill>
                <a:uFill>
                  <a:solidFill>
                    <a:srgbClr val="2F5496"/>
                  </a:solidFill>
                </a:uFill>
                <a:cs typeface="Calibri"/>
              </a:rPr>
              <a:t>Dialectical means trying to understand how 2 things that seem opposite could both be true</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How does it work?</a:t>
            </a:r>
          </a:p>
          <a:p>
            <a:pPr marL="12700">
              <a:lnSpc>
                <a:spcPct val="100000"/>
              </a:lnSpc>
              <a:spcBef>
                <a:spcPts val="135"/>
              </a:spcBef>
            </a:pPr>
            <a:r>
              <a:rPr lang="en-GB" spc="20" dirty="0">
                <a:solidFill>
                  <a:srgbClr val="2F5496"/>
                </a:solidFill>
                <a:uFill>
                  <a:solidFill>
                    <a:srgbClr val="2F5496"/>
                  </a:solidFill>
                </a:uFill>
                <a:cs typeface="Calibri"/>
              </a:rPr>
              <a:t>The aim of DBT is to help:</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understand </a:t>
            </a:r>
            <a:r>
              <a:rPr lang="en-GB" spc="20" dirty="0">
                <a:solidFill>
                  <a:srgbClr val="2F5496"/>
                </a:solidFill>
                <a:uFill>
                  <a:solidFill>
                    <a:srgbClr val="2F5496"/>
                  </a:solidFill>
                </a:uFill>
                <a:cs typeface="Calibri"/>
              </a:rPr>
              <a:t>and accept difficult feelings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learn skills to manage them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become able to make positive changes in your life </a:t>
            </a:r>
            <a:endParaRPr lang="en-GB" spc="20" dirty="0" smtClean="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Which conditions does it help with?</a:t>
            </a:r>
          </a:p>
          <a:p>
            <a:pPr marL="12700">
              <a:lnSpc>
                <a:spcPct val="100000"/>
              </a:lnSpc>
              <a:spcBef>
                <a:spcPts val="135"/>
              </a:spcBef>
            </a:pPr>
            <a:r>
              <a:rPr lang="en-GB" spc="20" dirty="0">
                <a:solidFill>
                  <a:srgbClr val="2F5496"/>
                </a:solidFill>
                <a:uFill>
                  <a:solidFill>
                    <a:srgbClr val="2F5496"/>
                  </a:solidFill>
                </a:uFill>
                <a:cs typeface="Calibri"/>
              </a:rPr>
              <a:t>Research shows that DBT can be helpful in tackling</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self-harm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suicide attempts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depression </a:t>
            </a:r>
          </a:p>
        </p:txBody>
      </p:sp>
    </p:spTree>
    <p:extLst>
      <p:ext uri="{BB962C8B-B14F-4D97-AF65-F5344CB8AC3E}">
        <p14:creationId xmlns:p14="http://schemas.microsoft.com/office/powerpoint/2010/main" val="391111941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28600" y="114300"/>
            <a:ext cx="11877675" cy="6354945"/>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Positive behaviour and support </a:t>
            </a:r>
            <a:r>
              <a:rPr lang="en-GB" b="1" u="sng" spc="20" dirty="0" smtClean="0">
                <a:solidFill>
                  <a:srgbClr val="2F5496"/>
                </a:solidFill>
                <a:uFill>
                  <a:solidFill>
                    <a:srgbClr val="2F5496"/>
                  </a:solidFill>
                </a:uFill>
                <a:cs typeface="Calibri"/>
              </a:rPr>
              <a:t>plans</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A </a:t>
            </a:r>
            <a:r>
              <a:rPr lang="en-GB" spc="20" dirty="0">
                <a:solidFill>
                  <a:srgbClr val="2F5496"/>
                </a:solidFill>
                <a:uFill>
                  <a:solidFill>
                    <a:srgbClr val="2F5496"/>
                  </a:solidFill>
                </a:uFill>
                <a:cs typeface="Calibri"/>
              </a:rPr>
              <a:t>positive behaviour and support plan provides carers with a step-by-step guide to managing challenging behaviour. It is based on the results of a behaviour assessment.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2 important parts of the plan are proactive strategies and reactive strategies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Proactive strategies</a:t>
            </a:r>
          </a:p>
          <a:p>
            <a:pPr marL="12700">
              <a:lnSpc>
                <a:spcPct val="100000"/>
              </a:lnSpc>
              <a:spcBef>
                <a:spcPts val="135"/>
              </a:spcBef>
            </a:pPr>
            <a:endParaRPr lang="en-GB" b="1"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Proactive strategies are used to make sure that the person has got what they need. They also describe ways to teach the person communication and other skills.</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Examples include:</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looking for triggers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teaching skills such as a sign for 'finished'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being aware of how you talk to the person, for example, firm, funny and calm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adjusting the environment such as dimming the lights, tying hair back to stop it being pulled</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rewards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routine and structure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boundaries </a:t>
            </a:r>
          </a:p>
          <a:p>
            <a:pPr marL="12700">
              <a:lnSpc>
                <a:spcPct val="100000"/>
              </a:lnSpc>
              <a:spcBef>
                <a:spcPts val="135"/>
              </a:spcBef>
            </a:pPr>
            <a:endParaRPr lang="en-GB" b="1" u="sng"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3304285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83226" y="548640"/>
            <a:ext cx="11877675" cy="6290825"/>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The inpatient setting</a:t>
            </a:r>
            <a:endParaRPr lang="en-GB" b="1" u="sng" spc="20" dirty="0" smtClean="0">
              <a:solidFill>
                <a:srgbClr val="2F5496"/>
              </a:solidFill>
              <a:uFill>
                <a:solidFill>
                  <a:srgbClr val="2F5496"/>
                </a:solidFill>
              </a:uFill>
              <a:cs typeface="Calibri"/>
            </a:endParaRP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The inpatient units</a:t>
            </a:r>
          </a:p>
          <a:p>
            <a:pPr marL="12700">
              <a:lnSpc>
                <a:spcPct val="100000"/>
              </a:lnSpc>
              <a:spcBef>
                <a:spcPts val="135"/>
              </a:spcBef>
            </a:pPr>
            <a:r>
              <a:rPr lang="en-GB" spc="20" dirty="0">
                <a:solidFill>
                  <a:srgbClr val="2F5496"/>
                </a:solidFill>
                <a:uFill>
                  <a:solidFill>
                    <a:srgbClr val="2F5496"/>
                  </a:solidFill>
                </a:uFill>
                <a:cs typeface="Calibri"/>
              </a:rPr>
              <a:t>There are different types of inpatient units to meet a range of specific needs. However, young people often have a combination of needs, or additional needs which require flexibility and adaptability within a unit or </a:t>
            </a:r>
            <a:r>
              <a:rPr lang="en-GB" spc="20" dirty="0" smtClean="0">
                <a:solidFill>
                  <a:srgbClr val="2F5496"/>
                </a:solidFill>
                <a:uFill>
                  <a:solidFill>
                    <a:srgbClr val="2F5496"/>
                  </a:solidFill>
                </a:uFill>
                <a:cs typeface="Calibri"/>
              </a:rPr>
              <a:t>setting. Sometimes</a:t>
            </a:r>
            <a:r>
              <a:rPr lang="en-GB" spc="20" dirty="0">
                <a:solidFill>
                  <a:srgbClr val="2F5496"/>
                </a:solidFill>
                <a:uFill>
                  <a:solidFill>
                    <a:srgbClr val="2F5496"/>
                  </a:solidFill>
                </a:uFill>
                <a:cs typeface="Calibri"/>
              </a:rPr>
              <a:t>, the setting that a child or person is admitted to might not meet all their needs. Work to continuously improve provision is therefore necessary. </a:t>
            </a:r>
            <a:endParaRPr lang="en-GB" spc="20" dirty="0" smtClean="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Medium secure hospital services</a:t>
            </a:r>
          </a:p>
          <a:p>
            <a:pPr marL="12700">
              <a:lnSpc>
                <a:spcPct val="100000"/>
              </a:lnSpc>
              <a:spcBef>
                <a:spcPts val="135"/>
              </a:spcBef>
            </a:pPr>
            <a:r>
              <a:rPr lang="en-GB" spc="20" dirty="0">
                <a:solidFill>
                  <a:srgbClr val="2F5496"/>
                </a:solidFill>
                <a:uFill>
                  <a:solidFill>
                    <a:srgbClr val="2F5496"/>
                  </a:solidFill>
                </a:uFill>
                <a:cs typeface="Calibri"/>
              </a:rPr>
              <a:t>Medium secure hospital services accommodate young people with mental and neurodevelopmental conditions, including learning disability and autism, who present with the highest levels of risk of harm to </a:t>
            </a:r>
            <a:r>
              <a:rPr lang="en-GB" spc="20" dirty="0" smtClean="0">
                <a:solidFill>
                  <a:srgbClr val="2F5496"/>
                </a:solidFill>
                <a:uFill>
                  <a:solidFill>
                    <a:srgbClr val="2F5496"/>
                  </a:solidFill>
                </a:uFill>
                <a:cs typeface="Calibri"/>
              </a:rPr>
              <a:t>others. This </a:t>
            </a:r>
            <a:r>
              <a:rPr lang="en-GB" spc="20" dirty="0">
                <a:solidFill>
                  <a:srgbClr val="2F5496"/>
                </a:solidFill>
                <a:uFill>
                  <a:solidFill>
                    <a:srgbClr val="2F5496"/>
                  </a:solidFill>
                </a:uFill>
                <a:cs typeface="Calibri"/>
              </a:rPr>
              <a:t>also includes children and young people who have committed crimes. </a:t>
            </a:r>
            <a:endParaRPr lang="en-GB" spc="20" dirty="0" smtClean="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Low secure hospital services</a:t>
            </a:r>
          </a:p>
          <a:p>
            <a:pPr marL="12700">
              <a:lnSpc>
                <a:spcPct val="100000"/>
              </a:lnSpc>
              <a:spcBef>
                <a:spcPts val="135"/>
              </a:spcBef>
            </a:pPr>
            <a:r>
              <a:rPr lang="en-GB" spc="20" dirty="0" smtClean="0">
                <a:solidFill>
                  <a:srgbClr val="2F5496"/>
                </a:solidFill>
                <a:uFill>
                  <a:solidFill>
                    <a:srgbClr val="2F5496"/>
                  </a:solidFill>
                </a:uFill>
                <a:cs typeface="Calibri"/>
              </a:rPr>
              <a:t>Low </a:t>
            </a:r>
            <a:r>
              <a:rPr lang="en-GB" spc="20" dirty="0">
                <a:solidFill>
                  <a:srgbClr val="2F5496"/>
                </a:solidFill>
                <a:uFill>
                  <a:solidFill>
                    <a:srgbClr val="2F5496"/>
                  </a:solidFill>
                </a:uFill>
                <a:cs typeface="Calibri"/>
              </a:rPr>
              <a:t>secure hospital services accommodate young people with mental and neurodevelopmental conditions at lower, but significant levels of physical, relational and procedural </a:t>
            </a:r>
            <a:r>
              <a:rPr lang="en-GB" spc="20" dirty="0" smtClean="0">
                <a:solidFill>
                  <a:srgbClr val="2F5496"/>
                </a:solidFill>
                <a:uFill>
                  <a:solidFill>
                    <a:srgbClr val="2F5496"/>
                  </a:solidFill>
                </a:uFill>
                <a:cs typeface="Calibri"/>
              </a:rPr>
              <a:t>security. Young </a:t>
            </a:r>
            <a:r>
              <a:rPr lang="en-GB" spc="20" dirty="0">
                <a:solidFill>
                  <a:srgbClr val="2F5496"/>
                </a:solidFill>
                <a:uFill>
                  <a:solidFill>
                    <a:srgbClr val="2F5496"/>
                  </a:solidFill>
                </a:uFill>
                <a:cs typeface="Calibri"/>
              </a:rPr>
              <a:t>people may belong to 1 of 2 groups</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those with forensic presentations involving significant risk of harm to others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those with complex non-forensic presentations associated with behaviour that challenges, self-harm, and </a:t>
            </a:r>
            <a:r>
              <a:rPr lang="en-GB" spc="20" dirty="0" smtClean="0">
                <a:solidFill>
                  <a:srgbClr val="2F5496"/>
                </a:solidFill>
                <a:uFill>
                  <a:solidFill>
                    <a:srgbClr val="2F5496"/>
                  </a:solidFill>
                </a:uFill>
                <a:cs typeface="Calibri"/>
              </a:rPr>
              <a:t>vulnerability</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Eating disorder units</a:t>
            </a:r>
          </a:p>
          <a:p>
            <a:pPr marL="12700">
              <a:lnSpc>
                <a:spcPct val="100000"/>
              </a:lnSpc>
              <a:spcBef>
                <a:spcPts val="135"/>
              </a:spcBef>
            </a:pPr>
            <a:r>
              <a:rPr lang="en-GB" spc="20" dirty="0">
                <a:solidFill>
                  <a:srgbClr val="2F5496"/>
                </a:solidFill>
                <a:uFill>
                  <a:solidFill>
                    <a:srgbClr val="2F5496"/>
                  </a:solidFill>
                </a:uFill>
                <a:cs typeface="Calibri"/>
              </a:rPr>
              <a:t>Eating disorder units accommodate children and young people with an eating disorder, who may also present with additional needs.</a:t>
            </a:r>
          </a:p>
        </p:txBody>
      </p:sp>
    </p:spTree>
    <p:extLst>
      <p:ext uri="{BB962C8B-B14F-4D97-AF65-F5344CB8AC3E}">
        <p14:creationId xmlns:p14="http://schemas.microsoft.com/office/powerpoint/2010/main" val="39526341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28600" y="114300"/>
            <a:ext cx="11877675" cy="6631944"/>
          </a:xfrm>
          <a:prstGeom prst="rect">
            <a:avLst/>
          </a:prstGeom>
        </p:spPr>
        <p:txBody>
          <a:bodyPr vert="horz" wrap="square" lIns="0" tIns="17145" rIns="0" bIns="0" rtlCol="0">
            <a:spAutoFit/>
          </a:bodyPr>
          <a:lstStyle/>
          <a:p>
            <a:pPr marL="12700">
              <a:lnSpc>
                <a:spcPct val="100000"/>
              </a:lnSpc>
              <a:spcBef>
                <a:spcPts val="135"/>
              </a:spcBef>
            </a:pPr>
            <a:r>
              <a:rPr lang="en-GB" b="1" spc="20" dirty="0">
                <a:solidFill>
                  <a:srgbClr val="2F5496"/>
                </a:solidFill>
                <a:uFill>
                  <a:solidFill>
                    <a:srgbClr val="2F5496"/>
                  </a:solidFill>
                </a:uFill>
                <a:cs typeface="Calibri"/>
              </a:rPr>
              <a:t>Reactive strategies </a:t>
            </a:r>
            <a:endParaRPr lang="en-GB" b="1"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Reactive </a:t>
            </a:r>
            <a:r>
              <a:rPr lang="en-GB" spc="20" dirty="0">
                <a:solidFill>
                  <a:srgbClr val="2F5496"/>
                </a:solidFill>
                <a:uFill>
                  <a:solidFill>
                    <a:srgbClr val="2F5496"/>
                  </a:solidFill>
                </a:uFill>
                <a:cs typeface="Calibri"/>
              </a:rPr>
              <a:t>strategies </a:t>
            </a:r>
            <a:r>
              <a:rPr lang="en-GB" spc="20" dirty="0" smtClean="0">
                <a:solidFill>
                  <a:srgbClr val="2F5496"/>
                </a:solidFill>
                <a:uFill>
                  <a:solidFill>
                    <a:srgbClr val="2F5496"/>
                  </a:solidFill>
                </a:uFill>
                <a:cs typeface="Calibri"/>
              </a:rPr>
              <a:t>are </a:t>
            </a:r>
            <a:r>
              <a:rPr lang="en-GB" spc="20" dirty="0">
                <a:solidFill>
                  <a:srgbClr val="2F5496"/>
                </a:solidFill>
                <a:uFill>
                  <a:solidFill>
                    <a:srgbClr val="2F5496"/>
                  </a:solidFill>
                </a:uFill>
                <a:cs typeface="Calibri"/>
              </a:rPr>
              <a:t>designed to keep the person and those around them safe.</a:t>
            </a:r>
          </a:p>
          <a:p>
            <a:pPr marL="12700">
              <a:lnSpc>
                <a:spcPct val="100000"/>
              </a:lnSpc>
              <a:spcBef>
                <a:spcPts val="135"/>
              </a:spcBef>
            </a:pPr>
            <a:r>
              <a:rPr lang="en-GB" spc="20" dirty="0" smtClean="0">
                <a:solidFill>
                  <a:srgbClr val="2F5496"/>
                </a:solidFill>
                <a:uFill>
                  <a:solidFill>
                    <a:srgbClr val="2F5496"/>
                  </a:solidFill>
                </a:uFill>
                <a:cs typeface="Calibri"/>
              </a:rPr>
              <a:t>Examples </a:t>
            </a:r>
            <a:r>
              <a:rPr lang="en-GB" spc="20" dirty="0">
                <a:solidFill>
                  <a:srgbClr val="2F5496"/>
                </a:solidFill>
                <a:uFill>
                  <a:solidFill>
                    <a:srgbClr val="2F5496"/>
                  </a:solidFill>
                </a:uFill>
                <a:cs typeface="Calibri"/>
              </a:rPr>
              <a:t>include:</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not </a:t>
            </a:r>
            <a:r>
              <a:rPr lang="en-GB" spc="20" dirty="0">
                <a:solidFill>
                  <a:srgbClr val="2F5496"/>
                </a:solidFill>
                <a:uFill>
                  <a:solidFill>
                    <a:srgbClr val="2F5496"/>
                  </a:solidFill>
                </a:uFill>
                <a:cs typeface="Calibri"/>
              </a:rPr>
              <a:t>responding to the behaviour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giving reminders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distracting the person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giving the person what they want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removing yourself from the situation such as leaving the room </a:t>
            </a:r>
            <a:endParaRPr lang="en-GB" spc="20" dirty="0" smtClean="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Making a behaviour support plan</a:t>
            </a:r>
          </a:p>
          <a:p>
            <a:pPr marL="12700">
              <a:lnSpc>
                <a:spcPct val="100000"/>
              </a:lnSpc>
              <a:spcBef>
                <a:spcPts val="135"/>
              </a:spcBef>
            </a:pPr>
            <a:r>
              <a:rPr lang="en-GB" spc="20" dirty="0">
                <a:solidFill>
                  <a:srgbClr val="2F5496"/>
                </a:solidFill>
                <a:uFill>
                  <a:solidFill>
                    <a:srgbClr val="2F5496"/>
                  </a:solidFill>
                </a:uFill>
                <a:cs typeface="Calibri"/>
              </a:rPr>
              <a:t>Everyone involved with the person's care should be involved in creating the behaviour support plan.</a:t>
            </a:r>
          </a:p>
          <a:p>
            <a:pPr marL="12700">
              <a:lnSpc>
                <a:spcPct val="100000"/>
              </a:lnSpc>
              <a:spcBef>
                <a:spcPts val="135"/>
              </a:spcBef>
            </a:pPr>
            <a:r>
              <a:rPr lang="en-GB" spc="20" dirty="0" smtClean="0">
                <a:solidFill>
                  <a:srgbClr val="2F5496"/>
                </a:solidFill>
                <a:uFill>
                  <a:solidFill>
                    <a:srgbClr val="2F5496"/>
                  </a:solidFill>
                </a:uFill>
                <a:cs typeface="Calibri"/>
              </a:rPr>
              <a:t>There </a:t>
            </a:r>
            <a:r>
              <a:rPr lang="en-GB" spc="20" dirty="0">
                <a:solidFill>
                  <a:srgbClr val="2F5496"/>
                </a:solidFill>
                <a:uFill>
                  <a:solidFill>
                    <a:srgbClr val="2F5496"/>
                  </a:solidFill>
                </a:uFill>
                <a:cs typeface="Calibri"/>
              </a:rPr>
              <a:t>are 8 key steps to make a </a:t>
            </a:r>
            <a:r>
              <a:rPr lang="en-GB" spc="20" dirty="0" smtClean="0">
                <a:solidFill>
                  <a:srgbClr val="2F5496"/>
                </a:solidFill>
                <a:uFill>
                  <a:solidFill>
                    <a:srgbClr val="2F5496"/>
                  </a:solidFill>
                </a:uFill>
                <a:cs typeface="Calibri"/>
              </a:rPr>
              <a:t>plan</a:t>
            </a:r>
            <a:r>
              <a:rPr lang="en-GB" spc="20" dirty="0">
                <a:solidFill>
                  <a:srgbClr val="2F5496"/>
                </a:solidFill>
                <a:uFill>
                  <a:solidFill>
                    <a:srgbClr val="2F5496"/>
                  </a:solidFill>
                </a:uFill>
                <a:cs typeface="Calibri"/>
              </a:rPr>
              <a:t>:</a:t>
            </a:r>
          </a:p>
          <a:p>
            <a:pPr marL="355600" indent="-342900">
              <a:lnSpc>
                <a:spcPct val="100000"/>
              </a:lnSpc>
              <a:spcBef>
                <a:spcPts val="135"/>
              </a:spcBef>
              <a:buFont typeface="+mj-lt"/>
              <a:buAutoNum type="arabicPeriod"/>
            </a:pPr>
            <a:r>
              <a:rPr lang="en-GB" spc="20" dirty="0">
                <a:solidFill>
                  <a:srgbClr val="2F5496"/>
                </a:solidFill>
                <a:uFill>
                  <a:solidFill>
                    <a:srgbClr val="2F5496"/>
                  </a:solidFill>
                </a:uFill>
                <a:cs typeface="Calibri"/>
              </a:rPr>
              <a:t>Write a description of the behaviour or behaviours.</a:t>
            </a:r>
          </a:p>
          <a:p>
            <a:pPr marL="355600" indent="-342900">
              <a:lnSpc>
                <a:spcPct val="100000"/>
              </a:lnSpc>
              <a:spcBef>
                <a:spcPts val="135"/>
              </a:spcBef>
              <a:buFont typeface="+mj-lt"/>
              <a:buAutoNum type="arabicPeriod"/>
            </a:pPr>
            <a:r>
              <a:rPr lang="en-GB" spc="20" dirty="0">
                <a:solidFill>
                  <a:srgbClr val="2F5496"/>
                </a:solidFill>
                <a:uFill>
                  <a:solidFill>
                    <a:srgbClr val="2F5496"/>
                  </a:solidFill>
                </a:uFill>
                <a:cs typeface="Calibri"/>
              </a:rPr>
              <a:t>Work out the reasons for the behaviour. </a:t>
            </a:r>
          </a:p>
          <a:p>
            <a:pPr marL="355600" indent="-342900">
              <a:lnSpc>
                <a:spcPct val="100000"/>
              </a:lnSpc>
              <a:spcBef>
                <a:spcPts val="135"/>
              </a:spcBef>
              <a:buFont typeface="+mj-lt"/>
              <a:buAutoNum type="arabicPeriod"/>
            </a:pPr>
            <a:r>
              <a:rPr lang="en-GB" spc="20" dirty="0">
                <a:solidFill>
                  <a:srgbClr val="2F5496"/>
                </a:solidFill>
                <a:uFill>
                  <a:solidFill>
                    <a:srgbClr val="2F5496"/>
                  </a:solidFill>
                </a:uFill>
                <a:cs typeface="Calibri"/>
              </a:rPr>
              <a:t>Write proactive 'green' strategies to help the young person stay happy and calm. Think about what new skills the person may need to learn to help them in the future such as a sign for 'finished' or to wait for 30 seconds. </a:t>
            </a:r>
          </a:p>
          <a:p>
            <a:pPr marL="355600" indent="-342900">
              <a:lnSpc>
                <a:spcPct val="100000"/>
              </a:lnSpc>
              <a:spcBef>
                <a:spcPts val="135"/>
              </a:spcBef>
              <a:buFont typeface="+mj-lt"/>
              <a:buAutoNum type="arabicPeriod"/>
            </a:pPr>
            <a:r>
              <a:rPr lang="en-GB" spc="20" dirty="0">
                <a:solidFill>
                  <a:srgbClr val="2F5496"/>
                </a:solidFill>
                <a:uFill>
                  <a:solidFill>
                    <a:srgbClr val="2F5496"/>
                  </a:solidFill>
                </a:uFill>
                <a:cs typeface="Calibri"/>
              </a:rPr>
              <a:t>Recognise the early warning signs of the behaviour such as when a person becomes anxious and think about how to respond when you see these. This is the active 'amber' part of the plan. </a:t>
            </a:r>
          </a:p>
          <a:p>
            <a:pPr marL="355600" indent="-342900">
              <a:lnSpc>
                <a:spcPct val="100000"/>
              </a:lnSpc>
              <a:spcBef>
                <a:spcPts val="135"/>
              </a:spcBef>
              <a:buFont typeface="+mj-lt"/>
              <a:buAutoNum type="arabicPeriod"/>
            </a:pPr>
            <a:r>
              <a:rPr lang="en-GB" spc="20" dirty="0">
                <a:solidFill>
                  <a:srgbClr val="2F5496"/>
                </a:solidFill>
                <a:uFill>
                  <a:solidFill>
                    <a:srgbClr val="2F5496"/>
                  </a:solidFill>
                </a:uFill>
                <a:cs typeface="Calibri"/>
              </a:rPr>
              <a:t>Record the reactive 'red' strategies or what to do when the behaviour occurs, to keep people safe. </a:t>
            </a:r>
          </a:p>
          <a:p>
            <a:pPr marL="355600" indent="-342900">
              <a:lnSpc>
                <a:spcPct val="100000"/>
              </a:lnSpc>
              <a:spcBef>
                <a:spcPts val="135"/>
              </a:spcBef>
              <a:buFont typeface="+mj-lt"/>
              <a:buAutoNum type="arabicPeriod"/>
            </a:pPr>
            <a:r>
              <a:rPr lang="en-GB" spc="20" dirty="0">
                <a:solidFill>
                  <a:srgbClr val="2F5496"/>
                </a:solidFill>
                <a:uFill>
                  <a:solidFill>
                    <a:srgbClr val="2F5496"/>
                  </a:solidFill>
                </a:uFill>
                <a:cs typeface="Calibri"/>
              </a:rPr>
              <a:t>Record the post-reactive 'blue' strategies or what to do after the behaviour. This stage requires care as there is a risk of the behaviour escalating again. </a:t>
            </a:r>
          </a:p>
          <a:p>
            <a:pPr marL="355600" indent="-342900">
              <a:lnSpc>
                <a:spcPct val="100000"/>
              </a:lnSpc>
              <a:spcBef>
                <a:spcPts val="135"/>
              </a:spcBef>
              <a:buFont typeface="+mj-lt"/>
              <a:buAutoNum type="arabicPeriod"/>
            </a:pPr>
            <a:r>
              <a:rPr lang="en-GB" spc="20" dirty="0">
                <a:solidFill>
                  <a:srgbClr val="2F5496"/>
                </a:solidFill>
                <a:uFill>
                  <a:solidFill>
                    <a:srgbClr val="2F5496"/>
                  </a:solidFill>
                </a:uFill>
                <a:cs typeface="Calibri"/>
              </a:rPr>
              <a:t>Get agreement from all the key people in the young person's life. </a:t>
            </a:r>
          </a:p>
          <a:p>
            <a:pPr marL="355600" indent="-342900">
              <a:lnSpc>
                <a:spcPct val="100000"/>
              </a:lnSpc>
              <a:spcBef>
                <a:spcPts val="135"/>
              </a:spcBef>
              <a:buFont typeface="+mj-lt"/>
              <a:buAutoNum type="arabicPeriod"/>
            </a:pPr>
            <a:r>
              <a:rPr lang="en-GB" spc="20" dirty="0">
                <a:solidFill>
                  <a:srgbClr val="2F5496"/>
                </a:solidFill>
                <a:uFill>
                  <a:solidFill>
                    <a:srgbClr val="2F5496"/>
                  </a:solidFill>
                </a:uFill>
                <a:cs typeface="Calibri"/>
              </a:rPr>
              <a:t>Review the plan. Is it working? </a:t>
            </a:r>
          </a:p>
        </p:txBody>
      </p:sp>
    </p:spTree>
    <p:extLst>
      <p:ext uri="{BB962C8B-B14F-4D97-AF65-F5344CB8AC3E}">
        <p14:creationId xmlns:p14="http://schemas.microsoft.com/office/powerpoint/2010/main" val="390673212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28600" y="114300"/>
            <a:ext cx="11877675" cy="4603183"/>
          </a:xfrm>
          <a:prstGeom prst="rect">
            <a:avLst/>
          </a:prstGeom>
        </p:spPr>
        <p:txBody>
          <a:bodyPr vert="horz" wrap="square" lIns="0" tIns="17145" rIns="0" bIns="0" rtlCol="0">
            <a:spAutoFit/>
          </a:bodyPr>
          <a:lstStyle/>
          <a:p>
            <a:pPr marL="12700">
              <a:lnSpc>
                <a:spcPct val="100000"/>
              </a:lnSpc>
              <a:spcBef>
                <a:spcPts val="135"/>
              </a:spcBef>
            </a:pPr>
            <a:r>
              <a:rPr lang="en-GB" b="1" spc="20" dirty="0">
                <a:solidFill>
                  <a:srgbClr val="2F5496"/>
                </a:solidFill>
                <a:uFill>
                  <a:solidFill>
                    <a:srgbClr val="2F5496"/>
                  </a:solidFill>
                </a:uFill>
                <a:cs typeface="Calibri"/>
              </a:rPr>
              <a:t>Sleep hygiene</a:t>
            </a:r>
          </a:p>
          <a:p>
            <a:pPr marL="12700">
              <a:lnSpc>
                <a:spcPct val="100000"/>
              </a:lnSpc>
              <a:spcBef>
                <a:spcPts val="135"/>
              </a:spcBef>
            </a:pPr>
            <a:r>
              <a:rPr lang="en-GB" spc="20" dirty="0" smtClean="0">
                <a:solidFill>
                  <a:srgbClr val="2F5496"/>
                </a:solidFill>
                <a:uFill>
                  <a:solidFill>
                    <a:srgbClr val="2F5496"/>
                  </a:solidFill>
                </a:uFill>
                <a:cs typeface="Calibri"/>
              </a:rPr>
              <a:t>Everyone </a:t>
            </a:r>
            <a:r>
              <a:rPr lang="en-GB" spc="20" dirty="0">
                <a:solidFill>
                  <a:srgbClr val="2F5496"/>
                </a:solidFill>
                <a:uFill>
                  <a:solidFill>
                    <a:srgbClr val="2F5496"/>
                  </a:solidFill>
                </a:uFill>
                <a:cs typeface="Calibri"/>
              </a:rPr>
              <a:t>needs proper restful sleep. It's possible to develop good sleep practice</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b="1" spc="20" dirty="0">
                <a:solidFill>
                  <a:srgbClr val="2F5496"/>
                </a:solidFill>
                <a:uFill>
                  <a:solidFill>
                    <a:srgbClr val="2F5496"/>
                  </a:solidFill>
                </a:uFill>
                <a:cs typeface="Calibri"/>
              </a:rPr>
              <a:t>Keep regular times: </a:t>
            </a:r>
            <a:r>
              <a:rPr lang="en-GB" spc="20" dirty="0">
                <a:solidFill>
                  <a:srgbClr val="2F5496"/>
                </a:solidFill>
                <a:uFill>
                  <a:solidFill>
                    <a:srgbClr val="2F5496"/>
                  </a:solidFill>
                </a:uFill>
                <a:cs typeface="Calibri"/>
              </a:rPr>
              <a:t>Keep a regular bedtime for the young person and wake them at a regular hour each morning. This helps to strengthen the young person's body clock.</a:t>
            </a:r>
          </a:p>
          <a:p>
            <a:pPr marL="298450" indent="-285750">
              <a:lnSpc>
                <a:spcPct val="100000"/>
              </a:lnSpc>
              <a:spcBef>
                <a:spcPts val="135"/>
              </a:spcBef>
              <a:buFont typeface="Arial" panose="020B0604020202020204" pitchFamily="34" charset="0"/>
              <a:buChar char="•"/>
            </a:pPr>
            <a:r>
              <a:rPr lang="en-GB" b="1" spc="20" dirty="0">
                <a:solidFill>
                  <a:srgbClr val="2F5496"/>
                </a:solidFill>
                <a:uFill>
                  <a:solidFill>
                    <a:srgbClr val="2F5496"/>
                  </a:solidFill>
                </a:uFill>
                <a:cs typeface="Calibri"/>
              </a:rPr>
              <a:t>Avoid naps: </a:t>
            </a:r>
            <a:r>
              <a:rPr lang="en-GB" spc="20" dirty="0">
                <a:solidFill>
                  <a:srgbClr val="2F5496"/>
                </a:solidFill>
                <a:uFill>
                  <a:solidFill>
                    <a:srgbClr val="2F5496"/>
                  </a:solidFill>
                </a:uFill>
                <a:cs typeface="Calibri"/>
              </a:rPr>
              <a:t>Do not let the young person have prolonged naps in the late afternoon.</a:t>
            </a:r>
          </a:p>
          <a:p>
            <a:pPr marL="298450" indent="-285750">
              <a:lnSpc>
                <a:spcPct val="100000"/>
              </a:lnSpc>
              <a:spcBef>
                <a:spcPts val="135"/>
              </a:spcBef>
              <a:buFont typeface="Arial" panose="020B0604020202020204" pitchFamily="34" charset="0"/>
              <a:buChar char="•"/>
            </a:pPr>
            <a:r>
              <a:rPr lang="en-GB" b="1" spc="20" dirty="0">
                <a:solidFill>
                  <a:srgbClr val="2F5496"/>
                </a:solidFill>
                <a:uFill>
                  <a:solidFill>
                    <a:srgbClr val="2F5496"/>
                  </a:solidFill>
                </a:uFill>
                <a:cs typeface="Calibri"/>
              </a:rPr>
              <a:t>Switch off: </a:t>
            </a:r>
            <a:r>
              <a:rPr lang="en-GB" spc="20" dirty="0">
                <a:solidFill>
                  <a:srgbClr val="2F5496"/>
                </a:solidFill>
                <a:uFill>
                  <a:solidFill>
                    <a:srgbClr val="2F5496"/>
                  </a:solidFill>
                </a:uFill>
                <a:cs typeface="Calibri"/>
              </a:rPr>
              <a:t>Avoid stimulating activity in the hour before bedtime, including TV, tablets and consoles.</a:t>
            </a:r>
          </a:p>
          <a:p>
            <a:pPr marL="298450" indent="-285750">
              <a:lnSpc>
                <a:spcPct val="100000"/>
              </a:lnSpc>
              <a:spcBef>
                <a:spcPts val="135"/>
              </a:spcBef>
              <a:buFont typeface="Arial" panose="020B0604020202020204" pitchFamily="34" charset="0"/>
              <a:buChar char="•"/>
            </a:pPr>
            <a:r>
              <a:rPr lang="en-GB" b="1" spc="20" dirty="0">
                <a:solidFill>
                  <a:srgbClr val="2F5496"/>
                </a:solidFill>
                <a:uFill>
                  <a:solidFill>
                    <a:srgbClr val="2F5496"/>
                  </a:solidFill>
                </a:uFill>
                <a:cs typeface="Calibri"/>
              </a:rPr>
              <a:t>Avoid caffeine: </a:t>
            </a:r>
            <a:r>
              <a:rPr lang="en-GB" spc="20" dirty="0">
                <a:solidFill>
                  <a:srgbClr val="2F5496"/>
                </a:solidFill>
                <a:uFill>
                  <a:solidFill>
                    <a:srgbClr val="2F5496"/>
                  </a:solidFill>
                </a:uFill>
                <a:cs typeface="Calibri"/>
              </a:rPr>
              <a:t>Avoid caffeinated and additive laden drinks such as tea, coffee, hot chocolate and fizzy drinks. Offer warm milk instead.</a:t>
            </a:r>
          </a:p>
          <a:p>
            <a:pPr marL="298450" indent="-285750">
              <a:lnSpc>
                <a:spcPct val="100000"/>
              </a:lnSpc>
              <a:spcBef>
                <a:spcPts val="135"/>
              </a:spcBef>
              <a:buFont typeface="Arial" panose="020B0604020202020204" pitchFamily="34" charset="0"/>
              <a:buChar char="•"/>
            </a:pPr>
            <a:r>
              <a:rPr lang="en-GB" b="1" spc="20" dirty="0" smtClean="0">
                <a:solidFill>
                  <a:srgbClr val="2F5496"/>
                </a:solidFill>
                <a:uFill>
                  <a:solidFill>
                    <a:srgbClr val="2F5496"/>
                  </a:solidFill>
                </a:uFill>
                <a:cs typeface="Calibri"/>
              </a:rPr>
              <a:t>Stick to meal times: </a:t>
            </a:r>
            <a:r>
              <a:rPr lang="en-GB" spc="20" dirty="0" smtClean="0">
                <a:solidFill>
                  <a:srgbClr val="2F5496"/>
                </a:solidFill>
                <a:uFill>
                  <a:solidFill>
                    <a:srgbClr val="2F5496"/>
                  </a:solidFill>
                </a:uFill>
                <a:cs typeface="Calibri"/>
              </a:rPr>
              <a:t>Make sure that the young person does not go to bed hungry, but try not to eat too close to bed time.</a:t>
            </a:r>
          </a:p>
          <a:p>
            <a:pPr marL="298450" indent="-285750">
              <a:lnSpc>
                <a:spcPct val="100000"/>
              </a:lnSpc>
              <a:spcBef>
                <a:spcPts val="135"/>
              </a:spcBef>
              <a:buFont typeface="Arial" panose="020B0604020202020204" pitchFamily="34" charset="0"/>
              <a:buChar char="•"/>
            </a:pPr>
            <a:r>
              <a:rPr lang="en-GB" b="1" spc="20" dirty="0">
                <a:solidFill>
                  <a:srgbClr val="2F5496"/>
                </a:solidFill>
                <a:uFill>
                  <a:solidFill>
                    <a:srgbClr val="2F5496"/>
                  </a:solidFill>
                </a:uFill>
                <a:cs typeface="Calibri"/>
              </a:rPr>
              <a:t>Dim the lights: </a:t>
            </a:r>
            <a:r>
              <a:rPr lang="en-GB" spc="20" dirty="0">
                <a:solidFill>
                  <a:srgbClr val="2F5496"/>
                </a:solidFill>
                <a:uFill>
                  <a:solidFill>
                    <a:srgbClr val="2F5496"/>
                  </a:solidFill>
                </a:uFill>
                <a:cs typeface="Calibri"/>
              </a:rPr>
              <a:t>Make sure that the young person's room is quiet and dark.</a:t>
            </a:r>
          </a:p>
          <a:p>
            <a:pPr marL="298450" indent="-285750">
              <a:lnSpc>
                <a:spcPct val="100000"/>
              </a:lnSpc>
              <a:spcBef>
                <a:spcPts val="135"/>
              </a:spcBef>
              <a:buFont typeface="Arial" panose="020B0604020202020204" pitchFamily="34" charset="0"/>
              <a:buChar char="•"/>
            </a:pPr>
            <a:r>
              <a:rPr lang="en-GB" b="1" spc="20" dirty="0">
                <a:solidFill>
                  <a:srgbClr val="2F5496"/>
                </a:solidFill>
                <a:uFill>
                  <a:solidFill>
                    <a:srgbClr val="2F5496"/>
                  </a:solidFill>
                </a:uFill>
                <a:cs typeface="Calibri"/>
              </a:rPr>
              <a:t>Keep cool: </a:t>
            </a:r>
            <a:r>
              <a:rPr lang="en-GB" spc="20" dirty="0">
                <a:solidFill>
                  <a:srgbClr val="2F5496"/>
                </a:solidFill>
                <a:uFill>
                  <a:solidFill>
                    <a:srgbClr val="2F5496"/>
                  </a:solidFill>
                </a:uFill>
                <a:cs typeface="Calibri"/>
              </a:rPr>
              <a:t>Keep the room temperature at a comfortable level. High temperatures disturb sleep.</a:t>
            </a:r>
          </a:p>
          <a:p>
            <a:pPr marL="298450" indent="-285750">
              <a:lnSpc>
                <a:spcPct val="100000"/>
              </a:lnSpc>
              <a:spcBef>
                <a:spcPts val="135"/>
              </a:spcBef>
              <a:buFont typeface="Arial" panose="020B0604020202020204" pitchFamily="34" charset="0"/>
              <a:buChar char="•"/>
            </a:pPr>
            <a:r>
              <a:rPr lang="en-GB" b="1" spc="20" dirty="0">
                <a:solidFill>
                  <a:srgbClr val="2F5496"/>
                </a:solidFill>
                <a:uFill>
                  <a:solidFill>
                    <a:srgbClr val="2F5496"/>
                  </a:solidFill>
                </a:uFill>
                <a:cs typeface="Calibri"/>
              </a:rPr>
              <a:t>Eliminate distractions: </a:t>
            </a:r>
            <a:r>
              <a:rPr lang="en-GB" spc="20" dirty="0">
                <a:solidFill>
                  <a:srgbClr val="2F5496"/>
                </a:solidFill>
                <a:uFill>
                  <a:solidFill>
                    <a:srgbClr val="2F5496"/>
                  </a:solidFill>
                </a:uFill>
                <a:cs typeface="Calibri"/>
              </a:rPr>
              <a:t>Keep the room clear of distractions and electronic equipment such as TV and consoles.</a:t>
            </a:r>
          </a:p>
          <a:p>
            <a:pPr marL="298450" indent="-285750">
              <a:lnSpc>
                <a:spcPct val="100000"/>
              </a:lnSpc>
              <a:spcBef>
                <a:spcPts val="135"/>
              </a:spcBef>
              <a:buFont typeface="Arial" panose="020B0604020202020204" pitchFamily="34" charset="0"/>
              <a:buChar char="•"/>
            </a:pPr>
            <a:r>
              <a:rPr lang="en-GB" b="1" spc="20" dirty="0">
                <a:solidFill>
                  <a:srgbClr val="2F5496"/>
                </a:solidFill>
                <a:uFill>
                  <a:solidFill>
                    <a:srgbClr val="2F5496"/>
                  </a:solidFill>
                </a:uFill>
                <a:cs typeface="Calibri"/>
              </a:rPr>
              <a:t>Peace and quiet: </a:t>
            </a:r>
            <a:r>
              <a:rPr lang="en-GB" spc="20" dirty="0">
                <a:solidFill>
                  <a:srgbClr val="2F5496"/>
                </a:solidFill>
                <a:uFill>
                  <a:solidFill>
                    <a:srgbClr val="2F5496"/>
                  </a:solidFill>
                </a:uFill>
                <a:cs typeface="Calibri"/>
              </a:rPr>
              <a:t>Environmental noise should be kept to a minimum, for example, no loud TV noise. </a:t>
            </a:r>
          </a:p>
          <a:p>
            <a:pPr marL="298450" indent="-285750">
              <a:lnSpc>
                <a:spcPct val="100000"/>
              </a:lnSpc>
              <a:spcBef>
                <a:spcPts val="135"/>
              </a:spcBef>
              <a:buFont typeface="Arial" panose="020B0604020202020204" pitchFamily="34" charset="0"/>
              <a:buChar char="•"/>
            </a:pPr>
            <a:r>
              <a:rPr lang="en-GB" b="1" spc="20" dirty="0">
                <a:solidFill>
                  <a:srgbClr val="2F5496"/>
                </a:solidFill>
                <a:uFill>
                  <a:solidFill>
                    <a:srgbClr val="2F5496"/>
                  </a:solidFill>
                </a:uFill>
                <a:cs typeface="Calibri"/>
              </a:rPr>
              <a:t>Falling asleep: </a:t>
            </a:r>
            <a:r>
              <a:rPr lang="en-GB" spc="20" dirty="0">
                <a:solidFill>
                  <a:srgbClr val="2F5496"/>
                </a:solidFill>
                <a:uFill>
                  <a:solidFill>
                    <a:srgbClr val="2F5496"/>
                  </a:solidFill>
                </a:uFill>
                <a:cs typeface="Calibri"/>
              </a:rPr>
              <a:t>Help the young person to learn to fall asleep alone in their own bed, without your presence.</a:t>
            </a:r>
          </a:p>
        </p:txBody>
      </p:sp>
    </p:spTree>
    <p:extLst>
      <p:ext uri="{BB962C8B-B14F-4D97-AF65-F5344CB8AC3E}">
        <p14:creationId xmlns:p14="http://schemas.microsoft.com/office/powerpoint/2010/main" val="403468599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28600" y="114300"/>
            <a:ext cx="11877675" cy="6090770"/>
          </a:xfrm>
          <a:prstGeom prst="rect">
            <a:avLst/>
          </a:prstGeom>
        </p:spPr>
        <p:txBody>
          <a:bodyPr vert="horz" wrap="square" lIns="0" tIns="17145" rIns="0" bIns="0" rtlCol="0">
            <a:spAutoFit/>
          </a:bodyPr>
          <a:lstStyle/>
          <a:p>
            <a:pPr marL="12700">
              <a:lnSpc>
                <a:spcPct val="100000"/>
              </a:lnSpc>
              <a:spcBef>
                <a:spcPts val="135"/>
              </a:spcBef>
            </a:pPr>
            <a:r>
              <a:rPr lang="en-GB" b="1" spc="20" dirty="0">
                <a:solidFill>
                  <a:srgbClr val="2F5496"/>
                </a:solidFill>
                <a:uFill>
                  <a:solidFill>
                    <a:srgbClr val="2F5496"/>
                  </a:solidFill>
                </a:uFill>
                <a:cs typeface="Calibri"/>
              </a:rPr>
              <a:t>Physical health and health promotion</a:t>
            </a:r>
          </a:p>
          <a:p>
            <a:pPr marL="12700">
              <a:lnSpc>
                <a:spcPct val="100000"/>
              </a:lnSpc>
              <a:spcBef>
                <a:spcPts val="135"/>
              </a:spcBef>
            </a:pPr>
            <a:endParaRPr lang="en-GB" b="1"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As </a:t>
            </a:r>
            <a:r>
              <a:rPr lang="en-GB" spc="20" dirty="0">
                <a:solidFill>
                  <a:srgbClr val="2F5496"/>
                </a:solidFill>
                <a:uFill>
                  <a:solidFill>
                    <a:srgbClr val="2F5496"/>
                  </a:solidFill>
                </a:uFill>
                <a:cs typeface="Calibri"/>
              </a:rPr>
              <a:t>health professionals, we need to take every opportunity available to us to promote a healthy lifestyle and wellbeing</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What to promote</a:t>
            </a:r>
          </a:p>
          <a:p>
            <a:pPr marL="12700">
              <a:lnSpc>
                <a:spcPct val="100000"/>
              </a:lnSpc>
              <a:spcBef>
                <a:spcPts val="135"/>
              </a:spcBef>
            </a:pPr>
            <a:r>
              <a:rPr lang="en-GB" spc="20" dirty="0">
                <a:solidFill>
                  <a:srgbClr val="2F5496"/>
                </a:solidFill>
                <a:uFill>
                  <a:solidFill>
                    <a:srgbClr val="2F5496"/>
                  </a:solidFill>
                </a:uFill>
                <a:cs typeface="Calibri"/>
              </a:rPr>
              <a:t>When working with children and young people make sure you promote:</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smoking </a:t>
            </a:r>
            <a:r>
              <a:rPr lang="en-GB" spc="20" dirty="0">
                <a:solidFill>
                  <a:srgbClr val="2F5496"/>
                </a:solidFill>
                <a:uFill>
                  <a:solidFill>
                    <a:srgbClr val="2F5496"/>
                  </a:solidFill>
                </a:uFill>
                <a:cs typeface="Calibri"/>
              </a:rPr>
              <a:t>cessation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drug and alcohol misuse support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healthy eating</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exercise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healthy sleep patterns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safe sex and use of contraception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safe and healthy </a:t>
            </a:r>
            <a:r>
              <a:rPr lang="en-GB" spc="20" dirty="0" smtClean="0">
                <a:solidFill>
                  <a:srgbClr val="2F5496"/>
                </a:solidFill>
                <a:uFill>
                  <a:solidFill>
                    <a:srgbClr val="2F5496"/>
                  </a:solidFill>
                </a:uFill>
                <a:cs typeface="Calibri"/>
              </a:rPr>
              <a:t>relationships</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Measuring physical health</a:t>
            </a:r>
          </a:p>
          <a:p>
            <a:pPr marL="12700">
              <a:lnSpc>
                <a:spcPct val="100000"/>
              </a:lnSpc>
              <a:spcBef>
                <a:spcPts val="135"/>
              </a:spcBef>
            </a:pPr>
            <a:r>
              <a:rPr lang="en-GB" spc="20" dirty="0">
                <a:solidFill>
                  <a:srgbClr val="2F5496"/>
                </a:solidFill>
                <a:uFill>
                  <a:solidFill>
                    <a:srgbClr val="2F5496"/>
                  </a:solidFill>
                </a:uFill>
                <a:cs typeface="Calibri"/>
              </a:rPr>
              <a:t>For children and young people under the age of 18, use centile charts when measuring:</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height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weight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blood pressure and pulse</a:t>
            </a:r>
          </a:p>
          <a:p>
            <a:pPr marL="12700">
              <a:lnSpc>
                <a:spcPct val="100000"/>
              </a:lnSpc>
              <a:spcBef>
                <a:spcPts val="135"/>
              </a:spcBef>
            </a:pPr>
            <a:r>
              <a:rPr lang="en-GB" spc="20" dirty="0">
                <a:solidFill>
                  <a:srgbClr val="2F5496"/>
                </a:solidFill>
                <a:uFill>
                  <a:solidFill>
                    <a:srgbClr val="2F5496"/>
                  </a:solidFill>
                </a:uFill>
                <a:cs typeface="Calibri"/>
              </a:rPr>
              <a:t>The centile charts monitor and gauge deterioration or improvement according to an average </a:t>
            </a:r>
            <a:r>
              <a:rPr lang="en-GB" spc="20" dirty="0" smtClean="0">
                <a:solidFill>
                  <a:srgbClr val="2F5496"/>
                </a:solidFill>
                <a:uFill>
                  <a:solidFill>
                    <a:srgbClr val="2F5496"/>
                  </a:solidFill>
                </a:uFill>
                <a:cs typeface="Calibri"/>
              </a:rPr>
              <a:t>range. Report </a:t>
            </a:r>
            <a:r>
              <a:rPr lang="en-GB" spc="20" dirty="0">
                <a:solidFill>
                  <a:srgbClr val="2F5496"/>
                </a:solidFill>
                <a:uFill>
                  <a:solidFill>
                    <a:srgbClr val="2F5496"/>
                  </a:solidFill>
                </a:uFill>
                <a:cs typeface="Calibri"/>
              </a:rPr>
              <a:t>any changes or anomalies to a senior member of staff. </a:t>
            </a:r>
          </a:p>
        </p:txBody>
      </p:sp>
    </p:spTree>
    <p:extLst>
      <p:ext uri="{BB962C8B-B14F-4D97-AF65-F5344CB8AC3E}">
        <p14:creationId xmlns:p14="http://schemas.microsoft.com/office/powerpoint/2010/main" val="318241813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542925" y="627379"/>
            <a:ext cx="11111519" cy="2344103"/>
          </a:xfrm>
          <a:prstGeom prst="rect">
            <a:avLst/>
          </a:prstGeom>
        </p:spPr>
        <p:txBody>
          <a:bodyPr vert="horz" wrap="square" lIns="0" tIns="17145" rIns="0" bIns="0" rtlCol="0">
            <a:spAutoFit/>
          </a:bodyPr>
          <a:lstStyle/>
          <a:p>
            <a:pPr marL="12700" marR="5080">
              <a:lnSpc>
                <a:spcPct val="105100"/>
              </a:lnSpc>
              <a:spcBef>
                <a:spcPts val="5"/>
              </a:spcBef>
            </a:pPr>
            <a:r>
              <a:rPr lang="en-GB" b="1" u="sng" spc="15" dirty="0" smtClean="0">
                <a:solidFill>
                  <a:srgbClr val="2F5496"/>
                </a:solidFill>
                <a:cs typeface="Calibri"/>
              </a:rPr>
              <a:t>Session Key Points:</a:t>
            </a:r>
          </a:p>
          <a:p>
            <a:pPr marL="12700" marR="5080">
              <a:lnSpc>
                <a:spcPct val="105100"/>
              </a:lnSpc>
              <a:spcBef>
                <a:spcPts val="5"/>
              </a:spcBef>
            </a:pPr>
            <a:endParaRPr lang="en-GB" spc="15" dirty="0" smtClean="0">
              <a:solidFill>
                <a:srgbClr val="2F5496"/>
              </a:solidFill>
              <a:cs typeface="Calibri"/>
            </a:endParaRPr>
          </a:p>
          <a:p>
            <a:pPr marL="12700" marR="5080">
              <a:lnSpc>
                <a:spcPct val="105100"/>
              </a:lnSpc>
              <a:spcBef>
                <a:spcPts val="5"/>
              </a:spcBef>
            </a:pPr>
            <a:r>
              <a:rPr lang="en-GB" spc="15" dirty="0">
                <a:solidFill>
                  <a:srgbClr val="2F5496"/>
                </a:solidFill>
                <a:cs typeface="Calibri"/>
              </a:rPr>
              <a:t>Remember this learning has been a guide to help you but the main messages you need to take away are:</a:t>
            </a:r>
          </a:p>
          <a:p>
            <a:pPr marL="12700" marR="5080">
              <a:lnSpc>
                <a:spcPct val="105100"/>
              </a:lnSpc>
              <a:spcBef>
                <a:spcPts val="5"/>
              </a:spcBef>
            </a:pPr>
            <a:endParaRPr lang="en-GB"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pc="15" dirty="0">
                <a:solidFill>
                  <a:srgbClr val="2F5496"/>
                </a:solidFill>
                <a:cs typeface="Calibri"/>
              </a:rPr>
              <a:t>your communication, care and compassion are your most powerful skills</a:t>
            </a:r>
          </a:p>
          <a:p>
            <a:pPr marL="298450" marR="5080" indent="-285750">
              <a:lnSpc>
                <a:spcPct val="105100"/>
              </a:lnSpc>
              <a:spcBef>
                <a:spcPts val="5"/>
              </a:spcBef>
              <a:buFont typeface="Arial" panose="020B0604020202020204" pitchFamily="34" charset="0"/>
              <a:buChar char="•"/>
            </a:pPr>
            <a:r>
              <a:rPr lang="en-GB" spc="15" dirty="0">
                <a:solidFill>
                  <a:srgbClr val="2F5496"/>
                </a:solidFill>
                <a:cs typeface="Calibri"/>
              </a:rPr>
              <a:t>you don't need to be an expert in any condition, an awareness is enough</a:t>
            </a:r>
          </a:p>
          <a:p>
            <a:pPr marL="298450" marR="5080" indent="-285750">
              <a:lnSpc>
                <a:spcPct val="105100"/>
              </a:lnSpc>
              <a:spcBef>
                <a:spcPts val="5"/>
              </a:spcBef>
              <a:buFont typeface="Arial" panose="020B0604020202020204" pitchFamily="34" charset="0"/>
              <a:buChar char="•"/>
            </a:pPr>
            <a:r>
              <a:rPr lang="en-GB" spc="15" dirty="0">
                <a:solidFill>
                  <a:srgbClr val="2F5496"/>
                </a:solidFill>
                <a:cs typeface="Calibri"/>
              </a:rPr>
              <a:t>you do not need to provide the answers, just know when to escalate a concern </a:t>
            </a:r>
          </a:p>
          <a:p>
            <a:pPr marL="298450" marR="5080" indent="-285750">
              <a:lnSpc>
                <a:spcPct val="105100"/>
              </a:lnSpc>
              <a:spcBef>
                <a:spcPts val="5"/>
              </a:spcBef>
              <a:buFont typeface="Arial" panose="020B0604020202020204" pitchFamily="34" charset="0"/>
              <a:buChar char="•"/>
            </a:pPr>
            <a:r>
              <a:rPr lang="en-GB" spc="15" dirty="0">
                <a:solidFill>
                  <a:srgbClr val="2F5496"/>
                </a:solidFill>
                <a:cs typeface="Calibri"/>
              </a:rPr>
              <a:t>every conversation counts</a:t>
            </a:r>
          </a:p>
        </p:txBody>
      </p:sp>
    </p:spTree>
    <p:custDataLst>
      <p:tags r:id="rId1"/>
    </p:custDataLst>
    <p:extLst>
      <p:ext uri="{BB962C8B-B14F-4D97-AF65-F5344CB8AC3E}">
        <p14:creationId xmlns:p14="http://schemas.microsoft.com/office/powerpoint/2010/main" val="434037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566194-9FA0-4594-BEE2-6C0A5220CF5F}"/>
              </a:ext>
            </a:extLst>
          </p:cNvPr>
          <p:cNvPicPr>
            <a:picLocks noChangeAspect="1"/>
          </p:cNvPicPr>
          <p:nvPr/>
        </p:nvPicPr>
        <p:blipFill>
          <a:blip r:embed="rId4"/>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B9EEB52-D18E-4C10-902C-4DC4B4CC6157}"/>
              </a:ext>
            </a:extLst>
          </p:cNvPr>
          <p:cNvSpPr/>
          <p:nvPr/>
        </p:nvSpPr>
        <p:spPr>
          <a:xfrm>
            <a:off x="1427285" y="911820"/>
            <a:ext cx="9337431" cy="4468916"/>
          </a:xfrm>
          <a:prstGeom prst="rect">
            <a:avLst/>
          </a:prstGeom>
        </p:spPr>
        <p:txBody>
          <a:bodyPr wrap="square">
            <a:spAutoFit/>
          </a:bodyPr>
          <a:lstStyle/>
          <a:p>
            <a:pPr marL="11430" marR="5080" lvl="0" algn="ctr">
              <a:lnSpc>
                <a:spcPct val="110000"/>
              </a:lnSpc>
              <a:spcBef>
                <a:spcPts val="100"/>
              </a:spcBef>
              <a:defRPr/>
            </a:pPr>
            <a:r>
              <a:rPr lang="en-GB" sz="3600" b="1" kern="0" spc="-5" dirty="0">
                <a:ln>
                  <a:solidFill>
                    <a:schemeClr val="bg1"/>
                  </a:solidFill>
                </a:ln>
                <a:solidFill>
                  <a:schemeClr val="accent1">
                    <a:lumMod val="75000"/>
                  </a:schemeClr>
                </a:solidFill>
              </a:rPr>
              <a:t>TIME TO TAKE YOUR TEST</a:t>
            </a: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r>
              <a:rPr lang="en-GB" sz="3600" b="1" kern="0" spc="-5" dirty="0">
                <a:ln>
                  <a:solidFill>
                    <a:schemeClr val="bg1"/>
                  </a:solidFill>
                </a:ln>
                <a:solidFill>
                  <a:schemeClr val="accent1">
                    <a:lumMod val="75000"/>
                  </a:schemeClr>
                </a:solidFill>
              </a:rPr>
              <a:t>Good Luck!</a:t>
            </a:r>
            <a:endParaRPr lang="en-GB" b="1" kern="0" spc="-5" dirty="0">
              <a:ln>
                <a:solidFill>
                  <a:schemeClr val="bg1"/>
                </a:solidFill>
              </a:ln>
              <a:solidFill>
                <a:schemeClr val="accent1">
                  <a:lumMod val="75000"/>
                </a:schemeClr>
              </a:solidFill>
            </a:endParaRPr>
          </a:p>
        </p:txBody>
      </p:sp>
    </p:spTree>
    <p:custDataLst>
      <p:tags r:id="rId1"/>
    </p:custDataLst>
    <p:extLst>
      <p:ext uri="{BB962C8B-B14F-4D97-AF65-F5344CB8AC3E}">
        <p14:creationId xmlns:p14="http://schemas.microsoft.com/office/powerpoint/2010/main" val="346176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83226" y="215265"/>
            <a:ext cx="11877675" cy="4628831"/>
          </a:xfrm>
          <a:prstGeom prst="rect">
            <a:avLst/>
          </a:prstGeom>
        </p:spPr>
        <p:txBody>
          <a:bodyPr vert="horz" wrap="square" lIns="0" tIns="17145" rIns="0" bIns="0" rtlCol="0">
            <a:spAutoFit/>
          </a:bodyPr>
          <a:lstStyle/>
          <a:p>
            <a:pPr marL="12700">
              <a:spcBef>
                <a:spcPts val="135"/>
              </a:spcBef>
            </a:pPr>
            <a:r>
              <a:rPr lang="en-GB" b="1" u="sng" spc="20" dirty="0">
                <a:solidFill>
                  <a:srgbClr val="2F5496"/>
                </a:solidFill>
                <a:uFill>
                  <a:solidFill>
                    <a:srgbClr val="2F5496"/>
                  </a:solidFill>
                </a:uFill>
                <a:cs typeface="Calibri"/>
              </a:rPr>
              <a:t>The inpatient </a:t>
            </a:r>
            <a:r>
              <a:rPr lang="en-GB" b="1" u="sng" spc="20" dirty="0" smtClean="0">
                <a:solidFill>
                  <a:srgbClr val="2F5496"/>
                </a:solidFill>
                <a:uFill>
                  <a:solidFill>
                    <a:srgbClr val="2F5496"/>
                  </a:solidFill>
                </a:uFill>
                <a:cs typeface="Calibri"/>
              </a:rPr>
              <a:t>setting (cont.)</a:t>
            </a:r>
            <a:endParaRPr lang="en-GB" b="1" spc="20" dirty="0" smtClean="0">
              <a:solidFill>
                <a:srgbClr val="2F5496"/>
              </a:solidFill>
              <a:uFill>
                <a:solidFill>
                  <a:srgbClr val="2F5496"/>
                </a:solidFill>
              </a:uFill>
              <a:cs typeface="Calibri"/>
            </a:endParaRPr>
          </a:p>
          <a:p>
            <a:pPr marL="12700">
              <a:lnSpc>
                <a:spcPct val="100000"/>
              </a:lnSpc>
              <a:spcBef>
                <a:spcPts val="135"/>
              </a:spcBef>
            </a:pPr>
            <a:endParaRPr lang="en-GB" b="1"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Psychiatric </a:t>
            </a:r>
            <a:r>
              <a:rPr lang="en-GB" b="1" spc="20" dirty="0">
                <a:solidFill>
                  <a:srgbClr val="2F5496"/>
                </a:solidFill>
                <a:uFill>
                  <a:solidFill>
                    <a:srgbClr val="2F5496"/>
                  </a:solidFill>
                </a:uFill>
                <a:cs typeface="Calibri"/>
              </a:rPr>
              <a:t>intensive care units (PICU)</a:t>
            </a:r>
          </a:p>
          <a:p>
            <a:pPr marL="12700">
              <a:lnSpc>
                <a:spcPct val="100000"/>
              </a:lnSpc>
              <a:spcBef>
                <a:spcPts val="135"/>
              </a:spcBef>
            </a:pPr>
            <a:r>
              <a:rPr lang="en-GB" spc="20" dirty="0">
                <a:solidFill>
                  <a:srgbClr val="2F5496"/>
                </a:solidFill>
                <a:uFill>
                  <a:solidFill>
                    <a:srgbClr val="2F5496"/>
                  </a:solidFill>
                </a:uFill>
                <a:cs typeface="Calibri"/>
              </a:rPr>
              <a:t>PICUs are hospital units that manage short-term behavioural needs which cannot be contained within a Tier 4 CAMHS general adolescent </a:t>
            </a:r>
            <a:r>
              <a:rPr lang="en-GB" spc="20" dirty="0" smtClean="0">
                <a:solidFill>
                  <a:srgbClr val="2F5496"/>
                </a:solidFill>
                <a:uFill>
                  <a:solidFill>
                    <a:srgbClr val="2F5496"/>
                  </a:solidFill>
                </a:uFill>
                <a:cs typeface="Calibri"/>
              </a:rPr>
              <a:t>service. Behaviour </a:t>
            </a:r>
            <a:r>
              <a:rPr lang="en-GB" spc="20" dirty="0">
                <a:solidFill>
                  <a:srgbClr val="2F5496"/>
                </a:solidFill>
                <a:uFill>
                  <a:solidFill>
                    <a:srgbClr val="2F5496"/>
                  </a:solidFill>
                </a:uFill>
                <a:cs typeface="Calibri"/>
              </a:rPr>
              <a:t>will include serious risk of: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suicide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absconding with a significant threat to safety</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aggression or vulnerability due to agitation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sexual disinhibition </a:t>
            </a:r>
          </a:p>
          <a:p>
            <a:pPr marL="12700">
              <a:lnSpc>
                <a:spcPct val="100000"/>
              </a:lnSpc>
              <a:spcBef>
                <a:spcPts val="135"/>
              </a:spcBef>
            </a:pPr>
            <a:r>
              <a:rPr lang="en-GB" spc="20" dirty="0">
                <a:solidFill>
                  <a:srgbClr val="2F5496"/>
                </a:solidFill>
                <a:uFill>
                  <a:solidFill>
                    <a:srgbClr val="2F5496"/>
                  </a:solidFill>
                </a:uFill>
                <a:cs typeface="Calibri"/>
              </a:rPr>
              <a:t>Levels of physical, relational and procedural security should be similar to those in low security</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General adolescent services</a:t>
            </a:r>
          </a:p>
          <a:p>
            <a:pPr marL="12700">
              <a:lnSpc>
                <a:spcPct val="100000"/>
              </a:lnSpc>
              <a:spcBef>
                <a:spcPts val="135"/>
              </a:spcBef>
            </a:pPr>
            <a:r>
              <a:rPr lang="en-GB" spc="20" dirty="0">
                <a:solidFill>
                  <a:srgbClr val="2F5496"/>
                </a:solidFill>
                <a:uFill>
                  <a:solidFill>
                    <a:srgbClr val="2F5496"/>
                  </a:solidFill>
                </a:uFill>
                <a:cs typeface="Calibri"/>
              </a:rPr>
              <a:t>General adolescent services provide inpatient care without the need for enhanced physical or procedural security measures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Specific units</a:t>
            </a:r>
          </a:p>
          <a:p>
            <a:pPr marL="12700">
              <a:lnSpc>
                <a:spcPct val="100000"/>
              </a:lnSpc>
              <a:spcBef>
                <a:spcPts val="135"/>
              </a:spcBef>
            </a:pPr>
            <a:r>
              <a:rPr lang="en-GB" spc="20" dirty="0">
                <a:solidFill>
                  <a:srgbClr val="2F5496"/>
                </a:solidFill>
                <a:uFill>
                  <a:solidFill>
                    <a:srgbClr val="2F5496"/>
                  </a:solidFill>
                </a:uFill>
                <a:cs typeface="Calibri"/>
              </a:rPr>
              <a:t>Some units also cater for specific populations such as, deaf young people or younger children.</a:t>
            </a:r>
          </a:p>
        </p:txBody>
      </p:sp>
    </p:spTree>
    <p:extLst>
      <p:ext uri="{BB962C8B-B14F-4D97-AF65-F5344CB8AC3E}">
        <p14:creationId xmlns:p14="http://schemas.microsoft.com/office/powerpoint/2010/main" val="203063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45126" y="0"/>
            <a:ext cx="11877675" cy="5736827"/>
          </a:xfrm>
          <a:prstGeom prst="rect">
            <a:avLst/>
          </a:prstGeom>
        </p:spPr>
        <p:txBody>
          <a:bodyPr vert="horz" wrap="square" lIns="0" tIns="17145" rIns="0" bIns="0" rtlCol="0">
            <a:spAutoFit/>
          </a:bodyPr>
          <a:lstStyle/>
          <a:p>
            <a:pPr marL="12700">
              <a:lnSpc>
                <a:spcPct val="100000"/>
              </a:lnSpc>
              <a:spcBef>
                <a:spcPts val="135"/>
              </a:spcBef>
            </a:pPr>
            <a:endParaRPr lang="en-GB" b="1" u="sng" spc="20" dirty="0" smtClean="0">
              <a:solidFill>
                <a:srgbClr val="2F5496"/>
              </a:solidFill>
              <a:uFill>
                <a:solidFill>
                  <a:srgbClr val="2F5496"/>
                </a:solidFill>
              </a:uFill>
              <a:cs typeface="Calibri"/>
            </a:endParaRP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b="1" u="sng" spc="20" dirty="0" smtClean="0">
                <a:solidFill>
                  <a:srgbClr val="2F5496"/>
                </a:solidFill>
                <a:uFill>
                  <a:solidFill>
                    <a:srgbClr val="2F5496"/>
                  </a:solidFill>
                </a:uFill>
                <a:cs typeface="Calibri"/>
              </a:rPr>
              <a:t>Benefits </a:t>
            </a:r>
            <a:r>
              <a:rPr lang="en-GB" b="1" u="sng" spc="20" dirty="0">
                <a:solidFill>
                  <a:srgbClr val="2F5496"/>
                </a:solidFill>
                <a:uFill>
                  <a:solidFill>
                    <a:srgbClr val="2F5496"/>
                  </a:solidFill>
                </a:uFill>
                <a:cs typeface="Calibri"/>
              </a:rPr>
              <a:t>and challenges of inpatient </a:t>
            </a:r>
            <a:r>
              <a:rPr lang="en-GB" b="1" u="sng" spc="20" dirty="0" smtClean="0">
                <a:solidFill>
                  <a:srgbClr val="2F5496"/>
                </a:solidFill>
                <a:uFill>
                  <a:solidFill>
                    <a:srgbClr val="2F5496"/>
                  </a:solidFill>
                </a:uFill>
                <a:cs typeface="Calibri"/>
              </a:rPr>
              <a:t>care</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Services </a:t>
            </a:r>
            <a:r>
              <a:rPr lang="en-GB" spc="20" dirty="0">
                <a:solidFill>
                  <a:srgbClr val="2F5496"/>
                </a:solidFill>
                <a:uFill>
                  <a:solidFill>
                    <a:srgbClr val="2F5496"/>
                  </a:solidFill>
                </a:uFill>
                <a:cs typeface="Calibri"/>
              </a:rPr>
              <a:t>alongside the young person and their family members will look at the options for care and the potential benefits to wellbeing and safety, as well as the challenges when considering an admission</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Each situation is </a:t>
            </a:r>
            <a:r>
              <a:rPr lang="en-GB" spc="20" dirty="0" smtClean="0">
                <a:solidFill>
                  <a:srgbClr val="2F5496"/>
                </a:solidFill>
                <a:uFill>
                  <a:solidFill>
                    <a:srgbClr val="2F5496"/>
                  </a:solidFill>
                </a:uFill>
                <a:cs typeface="Calibri"/>
              </a:rPr>
              <a:t>unique - Deciding </a:t>
            </a:r>
            <a:r>
              <a:rPr lang="en-GB" spc="20" dirty="0">
                <a:solidFill>
                  <a:srgbClr val="2F5496"/>
                </a:solidFill>
                <a:uFill>
                  <a:solidFill>
                    <a:srgbClr val="2F5496"/>
                  </a:solidFill>
                </a:uFill>
                <a:cs typeface="Calibri"/>
              </a:rPr>
              <a:t>on an admission is specific to each situation and young person. This is because everyone is an individual and what might be a benefit to one person might be a challenge to another</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Stigma - Some </a:t>
            </a:r>
            <a:r>
              <a:rPr lang="en-GB" spc="20" dirty="0">
                <a:solidFill>
                  <a:srgbClr val="2F5496"/>
                </a:solidFill>
                <a:uFill>
                  <a:solidFill>
                    <a:srgbClr val="2F5496"/>
                  </a:solidFill>
                </a:uFill>
                <a:cs typeface="Calibri"/>
              </a:rPr>
              <a:t>young people may have a perception that there is a stigma regarding the reputation of inpatient units. </a:t>
            </a:r>
            <a:endParaRPr lang="en-GB" spc="20" dirty="0" smtClean="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Focus - The </a:t>
            </a:r>
            <a:r>
              <a:rPr lang="en-GB" spc="20" dirty="0">
                <a:solidFill>
                  <a:srgbClr val="2F5496"/>
                </a:solidFill>
                <a:uFill>
                  <a:solidFill>
                    <a:srgbClr val="2F5496"/>
                  </a:solidFill>
                </a:uFill>
                <a:cs typeface="Calibri"/>
              </a:rPr>
              <a:t>focus should be on collaboration and shared decisions and following the least restrictive </a:t>
            </a:r>
            <a:r>
              <a:rPr lang="en-GB" spc="20" dirty="0" smtClean="0">
                <a:solidFill>
                  <a:srgbClr val="2F5496"/>
                </a:solidFill>
                <a:uFill>
                  <a:solidFill>
                    <a:srgbClr val="2F5496"/>
                  </a:solidFill>
                </a:uFill>
                <a:cs typeface="Calibri"/>
              </a:rPr>
              <a:t>principle. This </a:t>
            </a:r>
            <a:r>
              <a:rPr lang="en-GB" spc="20" dirty="0">
                <a:solidFill>
                  <a:srgbClr val="2F5496"/>
                </a:solidFill>
                <a:uFill>
                  <a:solidFill>
                    <a:srgbClr val="2F5496"/>
                  </a:solidFill>
                </a:uFill>
                <a:cs typeface="Calibri"/>
              </a:rPr>
              <a:t>means choosing the option that causes the least impediment to someone's liberty, while supporting safety</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Types of </a:t>
            </a:r>
            <a:r>
              <a:rPr lang="en-GB" spc="20" dirty="0" smtClean="0">
                <a:solidFill>
                  <a:srgbClr val="2F5496"/>
                </a:solidFill>
                <a:uFill>
                  <a:solidFill>
                    <a:srgbClr val="2F5496"/>
                  </a:solidFill>
                </a:uFill>
                <a:cs typeface="Calibri"/>
              </a:rPr>
              <a:t>admission - Some </a:t>
            </a:r>
            <a:r>
              <a:rPr lang="en-GB" spc="20" dirty="0">
                <a:solidFill>
                  <a:srgbClr val="2F5496"/>
                </a:solidFill>
                <a:uFill>
                  <a:solidFill>
                    <a:srgbClr val="2F5496"/>
                  </a:solidFill>
                </a:uFill>
                <a:cs typeface="Calibri"/>
              </a:rPr>
              <a:t>young people are admitted to hospital 'informally' which means they choose and agree to the </a:t>
            </a:r>
            <a:r>
              <a:rPr lang="en-GB" spc="20" dirty="0" smtClean="0">
                <a:solidFill>
                  <a:srgbClr val="2F5496"/>
                </a:solidFill>
                <a:uFill>
                  <a:solidFill>
                    <a:srgbClr val="2F5496"/>
                  </a:solidFill>
                </a:uFill>
                <a:cs typeface="Calibri"/>
              </a:rPr>
              <a:t>admission. Some </a:t>
            </a:r>
            <a:r>
              <a:rPr lang="en-GB" spc="20" dirty="0">
                <a:solidFill>
                  <a:srgbClr val="2F5496"/>
                </a:solidFill>
                <a:uFill>
                  <a:solidFill>
                    <a:srgbClr val="2F5496"/>
                  </a:solidFill>
                </a:uFill>
                <a:cs typeface="Calibri"/>
              </a:rPr>
              <a:t>are admitted 'under a section', which means the Mental Health Act is used to admit the person against their wishes, due to severe concerns about safety</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Admission is not the only or most suitable option for everyone. However, it can bring many benefits for some young people.</a:t>
            </a:r>
          </a:p>
        </p:txBody>
      </p:sp>
    </p:spTree>
    <p:extLst>
      <p:ext uri="{BB962C8B-B14F-4D97-AF65-F5344CB8AC3E}">
        <p14:creationId xmlns:p14="http://schemas.microsoft.com/office/powerpoint/2010/main" val="508484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45126" y="0"/>
            <a:ext cx="11877675" cy="5775299"/>
          </a:xfrm>
          <a:prstGeom prst="rect">
            <a:avLst/>
          </a:prstGeom>
        </p:spPr>
        <p:txBody>
          <a:bodyPr vert="horz" wrap="square" lIns="0" tIns="17145" rIns="0" bIns="0" rtlCol="0">
            <a:spAutoFit/>
          </a:bodyPr>
          <a:lstStyle/>
          <a:p>
            <a:pPr marL="12700">
              <a:lnSpc>
                <a:spcPct val="100000"/>
              </a:lnSpc>
              <a:spcBef>
                <a:spcPts val="135"/>
              </a:spcBef>
            </a:pPr>
            <a:endParaRPr lang="en-GB" b="1" u="sng" spc="20" dirty="0" smtClean="0">
              <a:solidFill>
                <a:srgbClr val="2F5496"/>
              </a:solidFill>
              <a:uFill>
                <a:solidFill>
                  <a:srgbClr val="2F5496"/>
                </a:solidFill>
              </a:uFill>
              <a:cs typeface="Calibri"/>
            </a:endParaRPr>
          </a:p>
          <a:p>
            <a:pPr marL="12700">
              <a:lnSpc>
                <a:spcPct val="100000"/>
              </a:lnSpc>
              <a:spcBef>
                <a:spcPts val="135"/>
              </a:spcBef>
            </a:pPr>
            <a:r>
              <a:rPr lang="en-GB" b="1" u="sng" spc="20" dirty="0" smtClean="0">
                <a:solidFill>
                  <a:srgbClr val="2F5496"/>
                </a:solidFill>
                <a:uFill>
                  <a:solidFill>
                    <a:srgbClr val="2F5496"/>
                  </a:solidFill>
                </a:uFill>
                <a:cs typeface="Calibri"/>
              </a:rPr>
              <a:t>Benefits </a:t>
            </a:r>
            <a:r>
              <a:rPr lang="en-GB" b="1" u="sng" spc="20" dirty="0">
                <a:solidFill>
                  <a:srgbClr val="2F5496"/>
                </a:solidFill>
                <a:uFill>
                  <a:solidFill>
                    <a:srgbClr val="2F5496"/>
                  </a:solidFill>
                </a:uFill>
                <a:cs typeface="Calibri"/>
              </a:rPr>
              <a:t>and challenges of inpatient </a:t>
            </a:r>
            <a:r>
              <a:rPr lang="en-GB" b="1" u="sng" spc="20" dirty="0" smtClean="0">
                <a:solidFill>
                  <a:srgbClr val="2F5496"/>
                </a:solidFill>
                <a:uFill>
                  <a:solidFill>
                    <a:srgbClr val="2F5496"/>
                  </a:solidFill>
                </a:uFill>
                <a:cs typeface="Calibri"/>
              </a:rPr>
              <a:t>care (cont.)</a:t>
            </a:r>
            <a:endParaRPr lang="en-GB" b="1" u="sng" spc="20" dirty="0">
              <a:solidFill>
                <a:srgbClr val="2F5496"/>
              </a:solidFill>
              <a:uFill>
                <a:solidFill>
                  <a:srgbClr val="2F5496"/>
                </a:solidFill>
              </a:uFill>
              <a:cs typeface="Calibri"/>
            </a:endParaRP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Inpatient admission can be challenging for some young people. Some of the potential challenges include:</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 environment may be loud or distressing</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restrictive interventions such as locked front doors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frequent staff changes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risk of severe disconnection from everyday community life and sense of self or purpose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disconnection with peers in the community</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exposure to other risks, behaviour or coping styles that might exacerbate the person's own needs or risks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 risk of a young person picking up or copying other young people's symptoms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separation from family and temporary loss of closeness</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Much work has gone into developing alternatives to admission, including enhanced support at home, daily visits, attendance at day settings, or staying at safe places that aren't hospitals.</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Provisions vary across the country, so some people end-up on inpatient care when this isn't the best option for </a:t>
            </a:r>
            <a:r>
              <a:rPr lang="en-GB" spc="20" dirty="0" smtClean="0">
                <a:solidFill>
                  <a:srgbClr val="2F5496"/>
                </a:solidFill>
                <a:uFill>
                  <a:solidFill>
                    <a:srgbClr val="2F5496"/>
                  </a:solidFill>
                </a:uFill>
                <a:cs typeface="Calibri"/>
              </a:rPr>
              <a:t>them. It's </a:t>
            </a:r>
            <a:r>
              <a:rPr lang="en-GB" spc="20" dirty="0">
                <a:solidFill>
                  <a:srgbClr val="2F5496"/>
                </a:solidFill>
                <a:uFill>
                  <a:solidFill>
                    <a:srgbClr val="2F5496"/>
                  </a:solidFill>
                </a:uFill>
                <a:cs typeface="Calibri"/>
              </a:rPr>
              <a:t>crucial that the needs of the young person and their family are central and there is a clear aim to the intervention or admission.</a:t>
            </a:r>
          </a:p>
        </p:txBody>
      </p:sp>
    </p:spTree>
    <p:extLst>
      <p:ext uri="{BB962C8B-B14F-4D97-AF65-F5344CB8AC3E}">
        <p14:creationId xmlns:p14="http://schemas.microsoft.com/office/powerpoint/2010/main" val="3910954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utput_HD1080">
            <a:hlinkClick r:id="" action="ppaction://media"/>
            <a:extLst>
              <a:ext uri="{FF2B5EF4-FFF2-40B4-BE49-F238E27FC236}">
                <a16:creationId xmlns:a16="http://schemas.microsoft.com/office/drawing/2014/main" id="{1D1C198E-3878-4EC0-A7C2-676B2915FD9E}"/>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
        <p:nvSpPr>
          <p:cNvPr id="7" name="object 2">
            <a:extLst>
              <a:ext uri="{FF2B5EF4-FFF2-40B4-BE49-F238E27FC236}">
                <a16:creationId xmlns:a16="http://schemas.microsoft.com/office/drawing/2014/main" id="{35EDC85F-0971-4525-9F20-09F4633FFF14}"/>
              </a:ext>
            </a:extLst>
          </p:cNvPr>
          <p:cNvSpPr txBox="1">
            <a:spLocks/>
          </p:cNvSpPr>
          <p:nvPr/>
        </p:nvSpPr>
        <p:spPr>
          <a:xfrm>
            <a:off x="2319251" y="4592752"/>
            <a:ext cx="6866313" cy="463075"/>
          </a:xfrm>
          <a:prstGeom prst="rect">
            <a:avLst/>
          </a:prstGeom>
        </p:spPr>
        <p:txBody>
          <a:bodyPr vert="horz" wrap="square" lIns="0" tIns="12700" rIns="0" bIns="0" rtlCol="0">
            <a:spAutoFit/>
          </a:bodyPr>
          <a:lstStyle>
            <a:lvl1pPr>
              <a:defRPr sz="5600" b="0" i="0">
                <a:solidFill>
                  <a:srgbClr val="2F5496"/>
                </a:solidFill>
                <a:latin typeface="Calibri"/>
                <a:ea typeface="+mj-ea"/>
                <a:cs typeface="Calibri"/>
              </a:defRPr>
            </a:lvl1pPr>
          </a:lstStyle>
          <a:p>
            <a:pPr marL="11430" marR="5080" lvl="0" algn="ctr">
              <a:lnSpc>
                <a:spcPct val="110000"/>
              </a:lnSpc>
              <a:spcBef>
                <a:spcPts val="100"/>
              </a:spcBef>
              <a:defRPr/>
            </a:pPr>
            <a:r>
              <a:rPr lang="en-GB" sz="2800" b="1" kern="0" spc="-5" dirty="0">
                <a:ln>
                  <a:solidFill>
                    <a:schemeClr val="accent1">
                      <a:lumMod val="60000"/>
                      <a:lumOff val="40000"/>
                    </a:schemeClr>
                  </a:solidFill>
                </a:ln>
                <a:solidFill>
                  <a:schemeClr val="bg1"/>
                </a:solidFill>
              </a:rPr>
              <a:t>Professional standards and behaviours</a:t>
            </a:r>
            <a:endParaRPr kumimoji="0" lang="en-GB" sz="2400" b="1" i="0" u="none" strike="noStrike" kern="0" cap="none" spc="-5" normalizeH="0" baseline="0" noProof="0" dirty="0">
              <a:ln>
                <a:solidFill>
                  <a:schemeClr val="accent1">
                    <a:lumMod val="60000"/>
                    <a:lumOff val="40000"/>
                  </a:schemeClr>
                </a:solidFill>
              </a:ln>
              <a:solidFill>
                <a:schemeClr val="bg1"/>
              </a:solidFill>
              <a:effectLst/>
              <a:uLnTx/>
              <a:uFillTx/>
              <a:latin typeface="Calibri"/>
              <a:ea typeface="+mj-ea"/>
              <a:cs typeface="Calibri"/>
            </a:endParaRPr>
          </a:p>
        </p:txBody>
      </p:sp>
    </p:spTree>
    <p:custDataLst>
      <p:tags r:id="rId1"/>
    </p:custDataLst>
    <p:extLst>
      <p:ext uri="{BB962C8B-B14F-4D97-AF65-F5344CB8AC3E}">
        <p14:creationId xmlns:p14="http://schemas.microsoft.com/office/powerpoint/2010/main" val="135277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2" fill="hold"/>
                                        <p:tgtEl>
                                          <p:spTgt spid="6"/>
                                        </p:tgtEl>
                                      </p:cBhvr>
                                    </p:cmd>
                                  </p:childTnLst>
                                </p:cTn>
                              </p:par>
                              <p:par>
                                <p:cTn id="7" presetID="42"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8000"/>
                                        <p:tgtEl>
                                          <p:spTgt spid="7"/>
                                        </p:tgtEl>
                                      </p:cBhvr>
                                    </p:animEffect>
                                    <p:anim calcmode="lin" valueType="num">
                                      <p:cBhvr>
                                        <p:cTn id="10" dur="8000" fill="hold"/>
                                        <p:tgtEl>
                                          <p:spTgt spid="7"/>
                                        </p:tgtEl>
                                        <p:attrNameLst>
                                          <p:attrName>ppt_x</p:attrName>
                                        </p:attrNameLst>
                                      </p:cBhvr>
                                      <p:tavLst>
                                        <p:tav tm="0">
                                          <p:val>
                                            <p:strVal val="#ppt_x"/>
                                          </p:val>
                                        </p:tav>
                                        <p:tav tm="100000">
                                          <p:val>
                                            <p:strVal val="#ppt_x"/>
                                          </p:val>
                                        </p:tav>
                                      </p:tavLst>
                                    </p:anim>
                                    <p:anim calcmode="lin" valueType="num">
                                      <p:cBhvr>
                                        <p:cTn id="11" dur="8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314325" y="228600"/>
            <a:ext cx="11877675" cy="6329297"/>
          </a:xfrm>
          <a:prstGeom prst="rect">
            <a:avLst/>
          </a:prstGeom>
        </p:spPr>
        <p:txBody>
          <a:bodyPr vert="horz" wrap="square" lIns="0" tIns="17145" rIns="0" bIns="0" rtlCol="0">
            <a:spAutoFit/>
          </a:bodyPr>
          <a:lstStyle/>
          <a:p>
            <a:pPr marL="12700">
              <a:lnSpc>
                <a:spcPct val="100000"/>
              </a:lnSpc>
              <a:spcBef>
                <a:spcPts val="135"/>
              </a:spcBef>
            </a:pPr>
            <a:r>
              <a:rPr lang="en-GB" b="1" u="sng" spc="20" dirty="0" err="1" smtClean="0">
                <a:solidFill>
                  <a:srgbClr val="2F5496"/>
                </a:solidFill>
                <a:uFill>
                  <a:solidFill>
                    <a:srgbClr val="2F5496"/>
                  </a:solidFill>
                </a:uFill>
                <a:cs typeface="Calibri"/>
              </a:rPr>
              <a:t>Latrogenic</a:t>
            </a:r>
            <a:r>
              <a:rPr lang="en-GB" b="1" u="sng" spc="20" dirty="0" smtClean="0">
                <a:solidFill>
                  <a:srgbClr val="2F5496"/>
                </a:solidFill>
                <a:uFill>
                  <a:solidFill>
                    <a:srgbClr val="2F5496"/>
                  </a:solidFill>
                </a:uFill>
                <a:cs typeface="Calibri"/>
              </a:rPr>
              <a:t> harm</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safety of young people in services is paramount. Iatrogenic harm is actually caused by treatment or healthcare </a:t>
            </a:r>
            <a:r>
              <a:rPr lang="en-GB" spc="20" dirty="0" smtClean="0">
                <a:solidFill>
                  <a:srgbClr val="2F5496"/>
                </a:solidFill>
                <a:uFill>
                  <a:solidFill>
                    <a:srgbClr val="2F5496"/>
                  </a:solidFill>
                </a:uFill>
                <a:cs typeface="Calibri"/>
              </a:rPr>
              <a:t>interventions. It's </a:t>
            </a:r>
            <a:r>
              <a:rPr lang="en-GB" spc="20" dirty="0">
                <a:solidFill>
                  <a:srgbClr val="2F5496"/>
                </a:solidFill>
                <a:uFill>
                  <a:solidFill>
                    <a:srgbClr val="2F5496"/>
                  </a:solidFill>
                </a:uFill>
                <a:cs typeface="Calibri"/>
              </a:rPr>
              <a:t>important that all staff are aware of the possibility that this type of harm can occur and focus on cultivating cultures where there is safety and compassion and staff feel able to speak up</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Past experiences </a:t>
            </a:r>
          </a:p>
          <a:p>
            <a:pPr marL="12700">
              <a:lnSpc>
                <a:spcPct val="100000"/>
              </a:lnSpc>
              <a:spcBef>
                <a:spcPts val="135"/>
              </a:spcBef>
            </a:pPr>
            <a:r>
              <a:rPr lang="en-GB" spc="20" dirty="0">
                <a:solidFill>
                  <a:srgbClr val="2F5496"/>
                </a:solidFill>
                <a:uFill>
                  <a:solidFill>
                    <a:srgbClr val="2F5496"/>
                  </a:solidFill>
                </a:uFill>
                <a:cs typeface="Calibri"/>
              </a:rPr>
              <a:t>When someone arrives at inpatient CAMHS, they might have already had difficult experiences in services including</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delays in treatment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time away from family</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disagreements in understanding needs and options</a:t>
            </a:r>
          </a:p>
          <a:p>
            <a:pPr marL="12700">
              <a:lnSpc>
                <a:spcPct val="100000"/>
              </a:lnSpc>
              <a:spcBef>
                <a:spcPts val="135"/>
              </a:spcBef>
            </a:pPr>
            <a:r>
              <a:rPr lang="en-GB" spc="20" dirty="0">
                <a:solidFill>
                  <a:srgbClr val="2F5496"/>
                </a:solidFill>
                <a:uFill>
                  <a:solidFill>
                    <a:srgbClr val="2F5496"/>
                  </a:solidFill>
                </a:uFill>
                <a:cs typeface="Calibri"/>
              </a:rPr>
              <a:t>Inpatient CAMHS can also be a difficult experience. This might be for a variety of reasons including</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restrictions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sensory experiences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 impact of being away from the family home and </a:t>
            </a:r>
            <a:r>
              <a:rPr lang="en-GB" spc="20" dirty="0" smtClean="0">
                <a:solidFill>
                  <a:srgbClr val="2F5496"/>
                </a:solidFill>
                <a:uFill>
                  <a:solidFill>
                    <a:srgbClr val="2F5496"/>
                  </a:solidFill>
                </a:uFill>
                <a:cs typeface="Calibri"/>
              </a:rPr>
              <a:t>community</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Recognise the challenges</a:t>
            </a:r>
          </a:p>
          <a:p>
            <a:pPr marL="12700">
              <a:lnSpc>
                <a:spcPct val="100000"/>
              </a:lnSpc>
              <a:spcBef>
                <a:spcPts val="135"/>
              </a:spcBef>
            </a:pPr>
            <a:r>
              <a:rPr lang="en-GB" spc="20" dirty="0">
                <a:solidFill>
                  <a:srgbClr val="2F5496"/>
                </a:solidFill>
                <a:uFill>
                  <a:solidFill>
                    <a:srgbClr val="2F5496"/>
                  </a:solidFill>
                </a:uFill>
                <a:cs typeface="Calibri"/>
              </a:rPr>
              <a:t>Working in mental health services is incredibly challenging. It is important we recognise that, as professionals, it is our responsibility to act in ways that are not </a:t>
            </a:r>
            <a:r>
              <a:rPr lang="en-GB" spc="20" dirty="0" smtClean="0">
                <a:solidFill>
                  <a:srgbClr val="2F5496"/>
                </a:solidFill>
                <a:uFill>
                  <a:solidFill>
                    <a:srgbClr val="2F5496"/>
                  </a:solidFill>
                </a:uFill>
                <a:cs typeface="Calibri"/>
              </a:rPr>
              <a:t>harmful. There </a:t>
            </a:r>
            <a:r>
              <a:rPr lang="en-GB" spc="20" dirty="0">
                <a:solidFill>
                  <a:srgbClr val="2F5496"/>
                </a:solidFill>
                <a:uFill>
                  <a:solidFill>
                    <a:srgbClr val="2F5496"/>
                  </a:solidFill>
                </a:uFill>
                <a:cs typeface="Calibri"/>
              </a:rPr>
              <a:t>might be many factors that influence our behaviour, and yet we must commit to this being safe and helpful; recognising and making changes when it isn't</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2742865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314325" y="228600"/>
            <a:ext cx="11877675" cy="6065122"/>
          </a:xfrm>
          <a:prstGeom prst="rect">
            <a:avLst/>
          </a:prstGeom>
        </p:spPr>
        <p:txBody>
          <a:bodyPr vert="horz" wrap="square" lIns="0" tIns="17145" rIns="0" bIns="0" rtlCol="0">
            <a:spAutoFit/>
          </a:bodyPr>
          <a:lstStyle/>
          <a:p>
            <a:pPr marL="12700">
              <a:lnSpc>
                <a:spcPct val="100000"/>
              </a:lnSpc>
              <a:spcBef>
                <a:spcPts val="135"/>
              </a:spcBef>
            </a:pPr>
            <a:r>
              <a:rPr lang="en-GB" b="1" u="sng" spc="20" dirty="0" err="1" smtClean="0">
                <a:solidFill>
                  <a:srgbClr val="2F5496"/>
                </a:solidFill>
                <a:uFill>
                  <a:solidFill>
                    <a:srgbClr val="2F5496"/>
                  </a:solidFill>
                </a:uFill>
                <a:cs typeface="Calibri"/>
              </a:rPr>
              <a:t>Latrogenic</a:t>
            </a:r>
            <a:r>
              <a:rPr lang="en-GB" b="1" u="sng" spc="20" dirty="0" smtClean="0">
                <a:solidFill>
                  <a:srgbClr val="2F5496"/>
                </a:solidFill>
                <a:uFill>
                  <a:solidFill>
                    <a:srgbClr val="2F5496"/>
                  </a:solidFill>
                </a:uFill>
                <a:cs typeface="Calibri"/>
              </a:rPr>
              <a:t> harm (cont.)</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Recognise what is harmful</a:t>
            </a:r>
          </a:p>
          <a:p>
            <a:pPr marL="12700">
              <a:lnSpc>
                <a:spcPct val="100000"/>
              </a:lnSpc>
              <a:spcBef>
                <a:spcPts val="135"/>
              </a:spcBef>
            </a:pPr>
            <a:r>
              <a:rPr lang="en-GB" spc="20" dirty="0">
                <a:solidFill>
                  <a:srgbClr val="2F5496"/>
                </a:solidFill>
                <a:uFill>
                  <a:solidFill>
                    <a:srgbClr val="2F5496"/>
                  </a:solidFill>
                </a:uFill>
                <a:cs typeface="Calibri"/>
              </a:rPr>
              <a:t>It's crucial that you are able to notice instances of potential harm, speak up, challenge, reflect, listen, and learn.</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Each organisation is different, but there are many ways you can help to combat harm, including</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speaking with your line manager</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during supervision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reflective practice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team meetings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freedom to speak up guardians</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Whistleblowing</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Focus on safety</a:t>
            </a:r>
          </a:p>
          <a:p>
            <a:pPr marL="12700">
              <a:lnSpc>
                <a:spcPct val="100000"/>
              </a:lnSpc>
              <a:spcBef>
                <a:spcPts val="135"/>
              </a:spcBef>
            </a:pPr>
            <a:r>
              <a:rPr lang="en-GB" spc="20" dirty="0">
                <a:solidFill>
                  <a:srgbClr val="2F5496"/>
                </a:solidFill>
                <a:uFill>
                  <a:solidFill>
                    <a:srgbClr val="2F5496"/>
                  </a:solidFill>
                </a:uFill>
                <a:cs typeface="Calibri"/>
              </a:rPr>
              <a:t>All healthcare practitioners can contribute to a safety focused culture where individuals are listened to, where collaboration and compassion is supported and where everyone is open about mistakes and keen to learn from them.</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You will have a key role in listening to young people and families, in communicating within your team and in promoting a safe and compassionate way of working.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4249604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28600" y="114300"/>
            <a:ext cx="11877675" cy="6644768"/>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Working as part of a </a:t>
            </a:r>
            <a:r>
              <a:rPr lang="en-GB" b="1" u="sng" spc="20" dirty="0" smtClean="0">
                <a:solidFill>
                  <a:srgbClr val="2F5496"/>
                </a:solidFill>
                <a:uFill>
                  <a:solidFill>
                    <a:srgbClr val="2F5496"/>
                  </a:solidFill>
                </a:uFill>
                <a:cs typeface="Calibri"/>
              </a:rPr>
              <a:t>team</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There are many roles involved with inpatient CAMHS including your role as a healthcare support worker. All members of the multidisciplinary roles working in CAMHS contribute to the tasks and decisions affecting the young people being treated.</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This collaborative person-centred service approach is a huge benefit to young people and their families. However, like everyone else involved, you have a part to play in listening to feedback and recognising when things aren't helpful</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CAMHS </a:t>
            </a:r>
            <a:r>
              <a:rPr lang="en-GB" b="1" spc="20" dirty="0" smtClean="0">
                <a:solidFill>
                  <a:srgbClr val="2F5496"/>
                </a:solidFill>
                <a:uFill>
                  <a:solidFill>
                    <a:srgbClr val="2F5496"/>
                  </a:solidFill>
                </a:uFill>
                <a:cs typeface="Calibri"/>
              </a:rPr>
              <a:t>professionals</a:t>
            </a: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Inpatient CAMHS have a range of professionals with different training and skills, 12 of which are listed below.</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Nursing</a:t>
            </a:r>
          </a:p>
          <a:p>
            <a:pPr marL="12700">
              <a:lnSpc>
                <a:spcPct val="100000"/>
              </a:lnSpc>
              <a:spcBef>
                <a:spcPts val="135"/>
              </a:spcBef>
            </a:pPr>
            <a:r>
              <a:rPr lang="en-GB" spc="20" dirty="0">
                <a:solidFill>
                  <a:srgbClr val="2F5496"/>
                </a:solidFill>
                <a:uFill>
                  <a:solidFill>
                    <a:srgbClr val="2F5496"/>
                  </a:solidFill>
                </a:uFill>
                <a:cs typeface="Calibri"/>
              </a:rPr>
              <a:t>Key nurse role includes</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lead care plans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risk assessment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1-2-1 sessions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family contact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representing the needs of young people such as tribunals, ward round</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running the ward</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conducting assessments of young people's needs and delivering treatments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supervising students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physical health monitoring</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joint working </a:t>
            </a:r>
          </a:p>
        </p:txBody>
      </p:sp>
    </p:spTree>
    <p:extLst>
      <p:ext uri="{BB962C8B-B14F-4D97-AF65-F5344CB8AC3E}">
        <p14:creationId xmlns:p14="http://schemas.microsoft.com/office/powerpoint/2010/main" val="204813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28600" y="114300"/>
            <a:ext cx="11877675" cy="6657592"/>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Working as part of a </a:t>
            </a:r>
            <a:r>
              <a:rPr lang="en-GB" b="1" u="sng" spc="20" dirty="0" smtClean="0">
                <a:solidFill>
                  <a:srgbClr val="2F5496"/>
                </a:solidFill>
                <a:uFill>
                  <a:solidFill>
                    <a:srgbClr val="2F5496"/>
                  </a:solidFill>
                </a:uFill>
                <a:cs typeface="Calibri"/>
              </a:rPr>
              <a:t>team (cont.)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Psychiatric and medical team</a:t>
            </a:r>
          </a:p>
          <a:p>
            <a:pPr marL="12700">
              <a:lnSpc>
                <a:spcPct val="100000"/>
              </a:lnSpc>
              <a:spcBef>
                <a:spcPts val="135"/>
              </a:spcBef>
            </a:pPr>
            <a:r>
              <a:rPr lang="en-GB" spc="20" dirty="0">
                <a:solidFill>
                  <a:srgbClr val="2F5496"/>
                </a:solidFill>
                <a:uFill>
                  <a:solidFill>
                    <a:srgbClr val="2F5496"/>
                  </a:solidFill>
                </a:uFill>
                <a:cs typeface="Calibri"/>
              </a:rPr>
              <a:t>Psychiatry and medical team roles include</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comprehensive psychosocial multiaxial diagnostic assessment, formulation and management; assessment of psychiatric and psychological comorbidity</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care of comorbid physical health needs; psychoeducation; psychopharmacological psychoeducation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interventions and management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clinical supervision of junior doctors and medical students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teaching and training</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neurodevelopmental assessment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consultation to Tier 4 service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multidisciplinary needs assessment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multi-agency liaison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transition and discharge planning</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service development and quality improvement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family </a:t>
            </a:r>
            <a:r>
              <a:rPr lang="en-GB" spc="20" dirty="0" smtClean="0">
                <a:solidFill>
                  <a:srgbClr val="2F5496"/>
                </a:solidFill>
                <a:uFill>
                  <a:solidFill>
                    <a:srgbClr val="2F5496"/>
                  </a:solidFill>
                </a:uFill>
                <a:cs typeface="Calibri"/>
              </a:rPr>
              <a:t>work</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Quality lead or clinical nurse specialist</a:t>
            </a:r>
          </a:p>
          <a:p>
            <a:pPr marL="12700">
              <a:lnSpc>
                <a:spcPct val="100000"/>
              </a:lnSpc>
              <a:spcBef>
                <a:spcPts val="135"/>
              </a:spcBef>
            </a:pPr>
            <a:r>
              <a:rPr lang="en-GB" spc="20" dirty="0">
                <a:solidFill>
                  <a:srgbClr val="2F5496"/>
                </a:solidFill>
                <a:uFill>
                  <a:solidFill>
                    <a:srgbClr val="2F5496"/>
                  </a:solidFill>
                </a:uFill>
                <a:cs typeface="Calibri"/>
              </a:rPr>
              <a:t>These roles include:</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quality </a:t>
            </a:r>
            <a:r>
              <a:rPr lang="en-GB" spc="20" dirty="0">
                <a:solidFill>
                  <a:srgbClr val="2F5496"/>
                </a:solidFill>
                <a:uFill>
                  <a:solidFill>
                    <a:srgbClr val="2F5496"/>
                  </a:solidFill>
                </a:uFill>
                <a:cs typeface="Calibri"/>
              </a:rPr>
              <a:t>initiatives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staff retention such as oversight of induction pack for new starters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promoting consistency, such as, in care plans, risk assessments</a:t>
            </a:r>
          </a:p>
        </p:txBody>
      </p:sp>
    </p:spTree>
    <p:extLst>
      <p:ext uri="{BB962C8B-B14F-4D97-AF65-F5344CB8AC3E}">
        <p14:creationId xmlns:p14="http://schemas.microsoft.com/office/powerpoint/2010/main" val="452283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28600" y="114300"/>
            <a:ext cx="11877675" cy="5800947"/>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Working as part of a </a:t>
            </a:r>
            <a:r>
              <a:rPr lang="en-GB" b="1" u="sng" spc="20" dirty="0" smtClean="0">
                <a:solidFill>
                  <a:srgbClr val="2F5496"/>
                </a:solidFill>
                <a:uFill>
                  <a:solidFill>
                    <a:srgbClr val="2F5496"/>
                  </a:solidFill>
                </a:uFill>
                <a:cs typeface="Calibri"/>
              </a:rPr>
              <a:t>team (cont.)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Management</a:t>
            </a:r>
          </a:p>
          <a:p>
            <a:pPr marL="12700">
              <a:lnSpc>
                <a:spcPct val="100000"/>
              </a:lnSpc>
              <a:spcBef>
                <a:spcPts val="135"/>
              </a:spcBef>
            </a:pPr>
            <a:r>
              <a:rPr lang="en-GB" spc="20" dirty="0">
                <a:solidFill>
                  <a:srgbClr val="2F5496"/>
                </a:solidFill>
                <a:uFill>
                  <a:solidFill>
                    <a:srgbClr val="2F5496"/>
                  </a:solidFill>
                </a:uFill>
                <a:cs typeface="Calibri"/>
              </a:rPr>
              <a:t>Management roles include</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responsibility for the day-to-day running of the ward</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supervision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audits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ensuring quality</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management of young people and ward environment training</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recruitment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incidents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compliance</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Investigations</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Occupational therapy</a:t>
            </a:r>
          </a:p>
          <a:p>
            <a:pPr marL="12700">
              <a:lnSpc>
                <a:spcPct val="100000"/>
              </a:lnSpc>
              <a:spcBef>
                <a:spcPts val="135"/>
              </a:spcBef>
            </a:pPr>
            <a:r>
              <a:rPr lang="en-GB" spc="20" dirty="0">
                <a:solidFill>
                  <a:srgbClr val="2F5496"/>
                </a:solidFill>
                <a:uFill>
                  <a:solidFill>
                    <a:srgbClr val="2F5496"/>
                  </a:solidFill>
                </a:uFill>
                <a:cs typeface="Calibri"/>
              </a:rPr>
              <a:t>The role of occupational </a:t>
            </a:r>
            <a:r>
              <a:rPr lang="en-GB" spc="20" dirty="0" smtClean="0">
                <a:solidFill>
                  <a:srgbClr val="2F5496"/>
                </a:solidFill>
                <a:uFill>
                  <a:solidFill>
                    <a:srgbClr val="2F5496"/>
                  </a:solidFill>
                </a:uFill>
                <a:cs typeface="Calibri"/>
              </a:rPr>
              <a:t>therapy includes</a:t>
            </a:r>
            <a:r>
              <a:rPr lang="en-GB" spc="20" dirty="0">
                <a:solidFill>
                  <a:srgbClr val="2F5496"/>
                </a:solidFill>
                <a:uFill>
                  <a:solidFill>
                    <a:srgbClr val="2F5496"/>
                  </a:solidFill>
                </a:uFill>
                <a:cs typeface="Calibri"/>
              </a:rPr>
              <a:t>: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assessment and intervention regarding occupational needs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promoting independence and connection with meaningful activities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supervision of activity coordinators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facilitating engagement with and in the community</a:t>
            </a:r>
          </a:p>
        </p:txBody>
      </p:sp>
    </p:spTree>
    <p:extLst>
      <p:ext uri="{BB962C8B-B14F-4D97-AF65-F5344CB8AC3E}">
        <p14:creationId xmlns:p14="http://schemas.microsoft.com/office/powerpoint/2010/main" val="546081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28600" y="114300"/>
            <a:ext cx="11877675" cy="5221301"/>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Working as part of a </a:t>
            </a:r>
            <a:r>
              <a:rPr lang="en-GB" b="1" u="sng" spc="20" dirty="0" smtClean="0">
                <a:solidFill>
                  <a:srgbClr val="2F5496"/>
                </a:solidFill>
                <a:uFill>
                  <a:solidFill>
                    <a:srgbClr val="2F5496"/>
                  </a:solidFill>
                </a:uFill>
                <a:cs typeface="Calibri"/>
              </a:rPr>
              <a:t>team (cont.)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Clinical </a:t>
            </a:r>
            <a:r>
              <a:rPr lang="en-GB" b="1" spc="20" dirty="0">
                <a:solidFill>
                  <a:srgbClr val="2F5496"/>
                </a:solidFill>
                <a:uFill>
                  <a:solidFill>
                    <a:srgbClr val="2F5496"/>
                  </a:solidFill>
                </a:uFill>
                <a:cs typeface="Calibri"/>
              </a:rPr>
              <a:t>psychology</a:t>
            </a:r>
          </a:p>
          <a:p>
            <a:pPr marL="12700">
              <a:lnSpc>
                <a:spcPct val="100000"/>
              </a:lnSpc>
              <a:spcBef>
                <a:spcPts val="135"/>
              </a:spcBef>
            </a:pPr>
            <a:r>
              <a:rPr lang="en-GB" spc="20" dirty="0">
                <a:solidFill>
                  <a:srgbClr val="2F5496"/>
                </a:solidFill>
                <a:uFill>
                  <a:solidFill>
                    <a:srgbClr val="2F5496"/>
                  </a:solidFill>
                </a:uFill>
                <a:cs typeface="Calibri"/>
              </a:rPr>
              <a:t>The role of clinical psychology includes</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individual work with young people assessment, formulation and intervention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neuropsychological assessment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bringing psychology to the system in the form of:</a:t>
            </a:r>
          </a:p>
          <a:p>
            <a:pPr marL="298450" indent="-285750">
              <a:lnSpc>
                <a:spcPct val="100000"/>
              </a:lnSpc>
              <a:spcBef>
                <a:spcPts val="135"/>
              </a:spcBef>
              <a:buFont typeface="Courier New" panose="02070309020205020404" pitchFamily="49" charset="0"/>
              <a:buChar char="o"/>
            </a:pPr>
            <a:r>
              <a:rPr lang="en-GB" spc="20" dirty="0">
                <a:solidFill>
                  <a:srgbClr val="2F5496"/>
                </a:solidFill>
                <a:uFill>
                  <a:solidFill>
                    <a:srgbClr val="2F5496"/>
                  </a:solidFill>
                </a:uFill>
                <a:cs typeface="Calibri"/>
              </a:rPr>
              <a:t>resource training and knowledge transfer</a:t>
            </a:r>
          </a:p>
          <a:p>
            <a:pPr marL="298450" indent="-285750">
              <a:lnSpc>
                <a:spcPct val="100000"/>
              </a:lnSpc>
              <a:spcBef>
                <a:spcPts val="135"/>
              </a:spcBef>
              <a:buFont typeface="Courier New" panose="02070309020205020404" pitchFamily="49" charset="0"/>
              <a:buChar char="o"/>
            </a:pPr>
            <a:r>
              <a:rPr lang="en-GB" spc="20" dirty="0">
                <a:solidFill>
                  <a:srgbClr val="2F5496"/>
                </a:solidFill>
                <a:uFill>
                  <a:solidFill>
                    <a:srgbClr val="2F5496"/>
                  </a:solidFill>
                </a:uFill>
                <a:cs typeface="Calibri"/>
              </a:rPr>
              <a:t>facilitating staff support and reflection</a:t>
            </a:r>
          </a:p>
          <a:p>
            <a:pPr marL="298450" indent="-285750">
              <a:lnSpc>
                <a:spcPct val="100000"/>
              </a:lnSpc>
              <a:spcBef>
                <a:spcPts val="135"/>
              </a:spcBef>
              <a:buFont typeface="Courier New" panose="02070309020205020404" pitchFamily="49" charset="0"/>
              <a:buChar char="o"/>
            </a:pPr>
            <a:r>
              <a:rPr lang="en-GB" spc="20" dirty="0">
                <a:solidFill>
                  <a:srgbClr val="2F5496"/>
                </a:solidFill>
                <a:uFill>
                  <a:solidFill>
                    <a:srgbClr val="2F5496"/>
                  </a:solidFill>
                </a:uFill>
                <a:cs typeface="Calibri"/>
              </a:rPr>
              <a:t>team formulation</a:t>
            </a:r>
          </a:p>
          <a:p>
            <a:pPr marL="298450" indent="-285750">
              <a:lnSpc>
                <a:spcPct val="100000"/>
              </a:lnSpc>
              <a:spcBef>
                <a:spcPts val="135"/>
              </a:spcBef>
              <a:buFont typeface="Courier New" panose="02070309020205020404" pitchFamily="49" charset="0"/>
              <a:buChar char="o"/>
            </a:pPr>
            <a:r>
              <a:rPr lang="en-GB" spc="20" dirty="0">
                <a:solidFill>
                  <a:srgbClr val="2F5496"/>
                </a:solidFill>
                <a:uFill>
                  <a:solidFill>
                    <a:srgbClr val="2F5496"/>
                  </a:solidFill>
                </a:uFill>
                <a:cs typeface="Calibri"/>
              </a:rPr>
              <a:t>family work</a:t>
            </a:r>
          </a:p>
          <a:p>
            <a:pPr marL="298450" indent="-285750">
              <a:lnSpc>
                <a:spcPct val="100000"/>
              </a:lnSpc>
              <a:spcBef>
                <a:spcPts val="135"/>
              </a:spcBef>
              <a:buFont typeface="Courier New" panose="02070309020205020404" pitchFamily="49" charset="0"/>
              <a:buChar char="o"/>
            </a:pPr>
            <a:r>
              <a:rPr lang="en-GB" spc="20" dirty="0">
                <a:solidFill>
                  <a:srgbClr val="2F5496"/>
                </a:solidFill>
                <a:uFill>
                  <a:solidFill>
                    <a:srgbClr val="2F5496"/>
                  </a:solidFill>
                </a:uFill>
                <a:cs typeface="Calibri"/>
              </a:rPr>
              <a:t>liaison with community teams around therapeutic input</a:t>
            </a:r>
          </a:p>
          <a:p>
            <a:pPr marL="298450" indent="-285750">
              <a:lnSpc>
                <a:spcPct val="100000"/>
              </a:lnSpc>
              <a:spcBef>
                <a:spcPts val="135"/>
              </a:spcBef>
              <a:buFont typeface="Courier New" panose="02070309020205020404" pitchFamily="49" charset="0"/>
              <a:buChar char="o"/>
            </a:pPr>
            <a:r>
              <a:rPr lang="en-GB" spc="20" dirty="0">
                <a:solidFill>
                  <a:srgbClr val="2F5496"/>
                </a:solidFill>
                <a:uFill>
                  <a:solidFill>
                    <a:srgbClr val="2F5496"/>
                  </a:solidFill>
                </a:uFill>
                <a:cs typeface="Calibri"/>
              </a:rPr>
              <a:t>service development</a:t>
            </a:r>
          </a:p>
          <a:p>
            <a:pPr marL="298450" indent="-285750">
              <a:lnSpc>
                <a:spcPct val="100000"/>
              </a:lnSpc>
              <a:spcBef>
                <a:spcPts val="135"/>
              </a:spcBef>
              <a:buFont typeface="Courier New" panose="02070309020205020404" pitchFamily="49" charset="0"/>
              <a:buChar char="o"/>
            </a:pPr>
            <a:r>
              <a:rPr lang="en-GB" spc="20" dirty="0">
                <a:solidFill>
                  <a:srgbClr val="2F5496"/>
                </a:solidFill>
                <a:uFill>
                  <a:solidFill>
                    <a:srgbClr val="2F5496"/>
                  </a:solidFill>
                </a:uFill>
                <a:cs typeface="Calibri"/>
              </a:rPr>
              <a:t>audit and research</a:t>
            </a:r>
          </a:p>
          <a:p>
            <a:pPr marL="298450" indent="-285750">
              <a:lnSpc>
                <a:spcPct val="100000"/>
              </a:lnSpc>
              <a:spcBef>
                <a:spcPts val="135"/>
              </a:spcBef>
              <a:buFont typeface="Courier New" panose="02070309020205020404" pitchFamily="49" charset="0"/>
              <a:buChar char="o"/>
            </a:pPr>
            <a:r>
              <a:rPr lang="en-GB" spc="20" dirty="0">
                <a:solidFill>
                  <a:srgbClr val="2F5496"/>
                </a:solidFill>
                <a:uFill>
                  <a:solidFill>
                    <a:srgbClr val="2F5496"/>
                  </a:solidFill>
                </a:uFill>
                <a:cs typeface="Calibri"/>
              </a:rPr>
              <a:t>supervision</a:t>
            </a:r>
          </a:p>
          <a:p>
            <a:pPr marL="298450" indent="-285750">
              <a:lnSpc>
                <a:spcPct val="100000"/>
              </a:lnSpc>
              <a:spcBef>
                <a:spcPts val="135"/>
              </a:spcBef>
              <a:buFont typeface="Courier New" panose="02070309020205020404" pitchFamily="49" charset="0"/>
              <a:buChar char="o"/>
            </a:pPr>
            <a:r>
              <a:rPr lang="en-GB" spc="20" dirty="0">
                <a:solidFill>
                  <a:srgbClr val="2F5496"/>
                </a:solidFill>
                <a:uFill>
                  <a:solidFill>
                    <a:srgbClr val="2F5496"/>
                  </a:solidFill>
                </a:uFill>
                <a:cs typeface="Calibri"/>
              </a:rPr>
              <a:t>training</a:t>
            </a:r>
          </a:p>
          <a:p>
            <a:pPr marL="298450" indent="-285750">
              <a:lnSpc>
                <a:spcPct val="100000"/>
              </a:lnSpc>
              <a:spcBef>
                <a:spcPts val="135"/>
              </a:spcBef>
              <a:buFont typeface="Courier New" panose="02070309020205020404" pitchFamily="49" charset="0"/>
              <a:buChar char="o"/>
            </a:pPr>
            <a:r>
              <a:rPr lang="en-GB" spc="20" dirty="0">
                <a:solidFill>
                  <a:srgbClr val="2F5496"/>
                </a:solidFill>
                <a:uFill>
                  <a:solidFill>
                    <a:srgbClr val="2F5496"/>
                  </a:solidFill>
                </a:uFill>
                <a:cs typeface="Calibri"/>
              </a:rPr>
              <a:t>asking 'why' questions and facilitating understanding</a:t>
            </a:r>
          </a:p>
          <a:p>
            <a:pPr marL="298450" indent="-285750">
              <a:lnSpc>
                <a:spcPct val="100000"/>
              </a:lnSpc>
              <a:spcBef>
                <a:spcPts val="135"/>
              </a:spcBef>
              <a:buFont typeface="Courier New" panose="02070309020205020404" pitchFamily="49" charset="0"/>
              <a:buChar char="o"/>
            </a:pPr>
            <a:r>
              <a:rPr lang="en-GB" spc="20" dirty="0">
                <a:solidFill>
                  <a:srgbClr val="2F5496"/>
                </a:solidFill>
                <a:uFill>
                  <a:solidFill>
                    <a:srgbClr val="2F5496"/>
                  </a:solidFill>
                </a:uFill>
                <a:cs typeface="Calibri"/>
              </a:rPr>
              <a:t>supporting the development and maintenance of effective therapeutic relationships</a:t>
            </a:r>
          </a:p>
        </p:txBody>
      </p:sp>
    </p:spTree>
    <p:extLst>
      <p:ext uri="{BB962C8B-B14F-4D97-AF65-F5344CB8AC3E}">
        <p14:creationId xmlns:p14="http://schemas.microsoft.com/office/powerpoint/2010/main" val="1133522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28600" y="-19050"/>
            <a:ext cx="11877675" cy="6960239"/>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Working as part of a </a:t>
            </a:r>
            <a:r>
              <a:rPr lang="en-GB" b="1" u="sng" spc="20" dirty="0" smtClean="0">
                <a:solidFill>
                  <a:srgbClr val="2F5496"/>
                </a:solidFill>
                <a:uFill>
                  <a:solidFill>
                    <a:srgbClr val="2F5496"/>
                  </a:solidFill>
                </a:uFill>
                <a:cs typeface="Calibri"/>
              </a:rPr>
              <a:t>team (cont.)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Social </a:t>
            </a:r>
            <a:r>
              <a:rPr lang="en-GB" b="1" spc="20" dirty="0">
                <a:solidFill>
                  <a:srgbClr val="2F5496"/>
                </a:solidFill>
                <a:uFill>
                  <a:solidFill>
                    <a:srgbClr val="2F5496"/>
                  </a:solidFill>
                </a:uFill>
                <a:cs typeface="Calibri"/>
              </a:rPr>
              <a:t>work</a:t>
            </a:r>
          </a:p>
          <a:p>
            <a:pPr marL="12700">
              <a:lnSpc>
                <a:spcPct val="100000"/>
              </a:lnSpc>
              <a:spcBef>
                <a:spcPts val="135"/>
              </a:spcBef>
            </a:pPr>
            <a:r>
              <a:rPr lang="en-GB" spc="20" dirty="0">
                <a:solidFill>
                  <a:srgbClr val="2F5496"/>
                </a:solidFill>
                <a:uFill>
                  <a:solidFill>
                    <a:srgbClr val="2F5496"/>
                  </a:solidFill>
                </a:uFill>
                <a:cs typeface="Calibri"/>
              </a:rPr>
              <a:t>The social work roles include</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link between local authority and unit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overseeing safeguarding</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promoting and facilitating family contact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holistic social assessment and plans to meet these needs, including carer assessment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risk assessment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leave planning</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involvement in tribunals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actively involved with delayed discharges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understanding of key legal frameworks in relation to social care </a:t>
            </a:r>
            <a:endParaRPr lang="en-GB" spc="20" dirty="0" smtClean="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Family therapy</a:t>
            </a:r>
          </a:p>
          <a:p>
            <a:pPr marL="12700">
              <a:lnSpc>
                <a:spcPct val="100000"/>
              </a:lnSpc>
              <a:spcBef>
                <a:spcPts val="135"/>
              </a:spcBef>
            </a:pPr>
            <a:r>
              <a:rPr lang="en-GB" spc="20" dirty="0">
                <a:solidFill>
                  <a:srgbClr val="2F5496"/>
                </a:solidFill>
                <a:uFill>
                  <a:solidFill>
                    <a:srgbClr val="2F5496"/>
                  </a:solidFill>
                </a:uFill>
                <a:cs typeface="Calibri"/>
              </a:rPr>
              <a:t>The role of family therapy includes</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supporting and connecting family to the ward team</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formal family therapy</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informal support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containment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building trust and relationships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helping the team to reflect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supporting systemic understanding of difficulties and needs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clinical supervision </a:t>
            </a:r>
          </a:p>
        </p:txBody>
      </p:sp>
    </p:spTree>
    <p:extLst>
      <p:ext uri="{BB962C8B-B14F-4D97-AF65-F5344CB8AC3E}">
        <p14:creationId xmlns:p14="http://schemas.microsoft.com/office/powerpoint/2010/main" val="41417980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28600" y="114300"/>
            <a:ext cx="11877675" cy="6077946"/>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Working as part of a </a:t>
            </a:r>
            <a:r>
              <a:rPr lang="en-GB" b="1" u="sng" spc="20" dirty="0" smtClean="0">
                <a:solidFill>
                  <a:srgbClr val="2F5496"/>
                </a:solidFill>
                <a:uFill>
                  <a:solidFill>
                    <a:srgbClr val="2F5496"/>
                  </a:solidFill>
                </a:uFill>
                <a:cs typeface="Calibri"/>
              </a:rPr>
              <a:t>team (cont.)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Dietetics</a:t>
            </a: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role of dietetics includes:</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assessment </a:t>
            </a:r>
            <a:r>
              <a:rPr lang="en-GB" spc="20" dirty="0">
                <a:solidFill>
                  <a:srgbClr val="2F5496"/>
                </a:solidFill>
                <a:uFill>
                  <a:solidFill>
                    <a:srgbClr val="2F5496"/>
                  </a:solidFill>
                </a:uFill>
                <a:cs typeface="Calibri"/>
              </a:rPr>
              <a:t>of dietetic needs for all young people with eating disorders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consultation and referral for other young people as required</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1-2-1 with young people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psychoeducation with staff, young people and family</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meal </a:t>
            </a:r>
            <a:r>
              <a:rPr lang="en-GB" spc="20" dirty="0" smtClean="0">
                <a:solidFill>
                  <a:srgbClr val="2F5496"/>
                </a:solidFill>
                <a:uFill>
                  <a:solidFill>
                    <a:srgbClr val="2F5496"/>
                  </a:solidFill>
                </a:uFill>
                <a:cs typeface="Calibri"/>
              </a:rPr>
              <a:t>plans</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Education</a:t>
            </a:r>
          </a:p>
          <a:p>
            <a:pPr marL="12700">
              <a:lnSpc>
                <a:spcPct val="100000"/>
              </a:lnSpc>
              <a:spcBef>
                <a:spcPts val="135"/>
              </a:spcBef>
            </a:pPr>
            <a:r>
              <a:rPr lang="en-GB" spc="20" dirty="0">
                <a:solidFill>
                  <a:srgbClr val="2F5496"/>
                </a:solidFill>
                <a:uFill>
                  <a:solidFill>
                    <a:srgbClr val="2F5496"/>
                  </a:solidFill>
                </a:uFill>
                <a:cs typeface="Calibri"/>
              </a:rPr>
              <a:t>The role of education includes:</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provision </a:t>
            </a:r>
            <a:r>
              <a:rPr lang="en-GB" spc="20" dirty="0">
                <a:solidFill>
                  <a:srgbClr val="2F5496"/>
                </a:solidFill>
                <a:uFill>
                  <a:solidFill>
                    <a:srgbClr val="2F5496"/>
                  </a:solidFill>
                </a:uFill>
                <a:cs typeface="Calibri"/>
              </a:rPr>
              <a:t>and access to education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linking in with education in the community</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contributing to education, health and care plan (EHCPs</a:t>
            </a:r>
            <a:r>
              <a:rPr lang="en-GB" spc="20" dirty="0" smtClean="0">
                <a:solidFill>
                  <a:srgbClr val="2F5496"/>
                </a:solidFill>
                <a:uFill>
                  <a:solidFill>
                    <a:srgbClr val="2F5496"/>
                  </a:solidFill>
                </a:uFill>
                <a:cs typeface="Calibri"/>
              </a:rPr>
              <a:t>)</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Speech and language therapy</a:t>
            </a:r>
          </a:p>
          <a:p>
            <a:pPr marL="12700">
              <a:lnSpc>
                <a:spcPct val="100000"/>
              </a:lnSpc>
              <a:spcBef>
                <a:spcPts val="135"/>
              </a:spcBef>
            </a:pPr>
            <a:r>
              <a:rPr lang="en-GB" spc="20" dirty="0">
                <a:solidFill>
                  <a:srgbClr val="2F5496"/>
                </a:solidFill>
                <a:uFill>
                  <a:solidFill>
                    <a:srgbClr val="2F5496"/>
                  </a:solidFill>
                </a:uFill>
                <a:cs typeface="Calibri"/>
              </a:rPr>
              <a:t>The role of speech and language therapy </a:t>
            </a:r>
            <a:r>
              <a:rPr lang="en-GB" spc="20" dirty="0" smtClean="0">
                <a:solidFill>
                  <a:srgbClr val="2F5496"/>
                </a:solidFill>
                <a:uFill>
                  <a:solidFill>
                    <a:srgbClr val="2F5496"/>
                  </a:solidFill>
                </a:uFill>
                <a:cs typeface="Calibri"/>
              </a:rPr>
              <a:t>includes assessing </a:t>
            </a:r>
            <a:r>
              <a:rPr lang="en-GB" spc="20" dirty="0">
                <a:solidFill>
                  <a:srgbClr val="2F5496"/>
                </a:solidFill>
                <a:uFill>
                  <a:solidFill>
                    <a:srgbClr val="2F5496"/>
                  </a:solidFill>
                </a:uFill>
                <a:cs typeface="Calibri"/>
              </a:rPr>
              <a:t>and supporting a young person's speech and communication needs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2920835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28600" y="114300"/>
            <a:ext cx="11877675" cy="4062009"/>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Working as part of a </a:t>
            </a:r>
            <a:r>
              <a:rPr lang="en-GB" b="1" u="sng" spc="20" dirty="0" smtClean="0">
                <a:solidFill>
                  <a:srgbClr val="2F5496"/>
                </a:solidFill>
                <a:uFill>
                  <a:solidFill>
                    <a:srgbClr val="2F5496"/>
                  </a:solidFill>
                </a:uFill>
                <a:cs typeface="Calibri"/>
              </a:rPr>
              <a:t>team (cont.)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Joint </a:t>
            </a:r>
            <a:r>
              <a:rPr lang="en-GB" b="1" spc="20" dirty="0">
                <a:solidFill>
                  <a:srgbClr val="2F5496"/>
                </a:solidFill>
                <a:uFill>
                  <a:solidFill>
                    <a:srgbClr val="2F5496"/>
                  </a:solidFill>
                </a:uFill>
                <a:cs typeface="Calibri"/>
              </a:rPr>
              <a:t>and shared tasks</a:t>
            </a:r>
          </a:p>
          <a:p>
            <a:pPr marL="12700">
              <a:lnSpc>
                <a:spcPct val="100000"/>
              </a:lnSpc>
              <a:spcBef>
                <a:spcPts val="135"/>
              </a:spcBef>
            </a:pPr>
            <a:r>
              <a:rPr lang="en-GB" spc="20" dirty="0">
                <a:solidFill>
                  <a:srgbClr val="2F5496"/>
                </a:solidFill>
                <a:uFill>
                  <a:solidFill>
                    <a:srgbClr val="2F5496"/>
                  </a:solidFill>
                </a:uFill>
                <a:cs typeface="Calibri"/>
              </a:rPr>
              <a:t>These roles include</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risk management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safeguarding</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clinical decision-making</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care planning</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family contact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goals and aims of admission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service development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supporting engagement with meaningful activities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lived experience or participation and involvement groups </a:t>
            </a:r>
            <a:endParaRPr lang="en-GB" spc="20" dirty="0" smtClean="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p:txBody>
      </p:sp>
      <p:pic>
        <p:nvPicPr>
          <p:cNvPr id="43010" name="Picture 2" descr="https://portal.e-lfh.org.uk/ContentServer/content/HCACYP_01_001/course/assets/22053965728f364fcf68540d0f5bfbe7dc9785b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750" y="2619375"/>
            <a:ext cx="48768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784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28600" y="114300"/>
            <a:ext cx="11877675" cy="4339008"/>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New and emerging </a:t>
            </a:r>
            <a:r>
              <a:rPr lang="en-GB" b="1" u="sng" spc="20" dirty="0" smtClean="0">
                <a:solidFill>
                  <a:srgbClr val="2F5496"/>
                </a:solidFill>
                <a:uFill>
                  <a:solidFill>
                    <a:srgbClr val="2F5496"/>
                  </a:solidFill>
                </a:uFill>
                <a:cs typeface="Calibri"/>
              </a:rPr>
              <a:t>roles</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​As part of the development of inpatient CAMHS, new roles are emerging.</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These include</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family ambassador roles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peer support roles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nursing associates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advanced practitioner</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youth intensive psychological practitioner </a:t>
            </a:r>
            <a:r>
              <a:rPr lang="en-GB" spc="20" dirty="0" smtClean="0">
                <a:solidFill>
                  <a:srgbClr val="2F5496"/>
                </a:solidFill>
                <a:uFill>
                  <a:solidFill>
                    <a:srgbClr val="2F5496"/>
                  </a:solidFill>
                </a:uFill>
                <a:cs typeface="Calibri"/>
              </a:rPr>
              <a:t>roles</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hope is that these roles will help inpatient CAMHS to better meet the needs of young people and families and they also offer opportunities for development for existing staff</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Every member of staff should have access to both line management and clinical supervision.</a:t>
            </a:r>
          </a:p>
        </p:txBody>
      </p:sp>
    </p:spTree>
    <p:extLst>
      <p:ext uri="{BB962C8B-B14F-4D97-AF65-F5344CB8AC3E}">
        <p14:creationId xmlns:p14="http://schemas.microsoft.com/office/powerpoint/2010/main" val="2581056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488B69-634B-4DA6-883A-960183482E86}"/>
              </a:ext>
            </a:extLst>
          </p:cNvPr>
          <p:cNvSpPr/>
          <p:nvPr/>
        </p:nvSpPr>
        <p:spPr>
          <a:xfrm>
            <a:off x="866775" y="277261"/>
            <a:ext cx="10586316" cy="6529993"/>
          </a:xfrm>
          <a:prstGeom prst="rect">
            <a:avLst/>
          </a:prstGeom>
        </p:spPr>
        <p:txBody>
          <a:bodyPr wrap="square">
            <a:spAutoFit/>
          </a:bodyPr>
          <a:lstStyle/>
          <a:p>
            <a:pPr marL="12700">
              <a:lnSpc>
                <a:spcPct val="100000"/>
              </a:lnSpc>
              <a:spcBef>
                <a:spcPts val="1060"/>
              </a:spcBef>
            </a:pPr>
            <a:r>
              <a:rPr lang="en-GB" b="1" u="sng" spc="-5" dirty="0">
                <a:solidFill>
                  <a:srgbClr val="2F5496"/>
                </a:solidFill>
                <a:uFill>
                  <a:solidFill>
                    <a:srgbClr val="2F5496"/>
                  </a:solidFill>
                </a:uFill>
                <a:cs typeface="Calibri"/>
              </a:rPr>
              <a:t>BEFORE BEGINNING</a:t>
            </a:r>
          </a:p>
          <a:p>
            <a:pPr marL="298450" indent="-285750">
              <a:lnSpc>
                <a:spcPct val="100000"/>
              </a:lnSpc>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If you are </a:t>
            </a:r>
            <a:r>
              <a:rPr lang="en-GB" sz="1600" spc="-5" dirty="0">
                <a:solidFill>
                  <a:schemeClr val="accent1">
                    <a:lumMod val="75000"/>
                  </a:schemeClr>
                </a:solidFill>
                <a:uFill>
                  <a:solidFill>
                    <a:srgbClr val="2F5496"/>
                  </a:solidFill>
                </a:uFill>
                <a:cs typeface="Calibri"/>
              </a:rPr>
              <a:t>using</a:t>
            </a:r>
            <a:r>
              <a:rPr lang="en-GB" sz="1600" spc="-5" dirty="0">
                <a:solidFill>
                  <a:srgbClr val="2F5496"/>
                </a:solidFill>
                <a:uFill>
                  <a:solidFill>
                    <a:srgbClr val="2F5496"/>
                  </a:solidFill>
                </a:uFill>
                <a:cs typeface="Calibri"/>
              </a:rPr>
              <a:t> a mobile device or laptop, please ensure that it is fully charged. </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You should also have a pen and notepad ready.</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Ensure you are in a quiet area with minimal distractions.</a:t>
            </a:r>
          </a:p>
          <a:p>
            <a:pPr marL="12700">
              <a:spcBef>
                <a:spcPts val="1060"/>
              </a:spcBef>
            </a:pPr>
            <a:r>
              <a:rPr lang="en-GB" sz="1600" spc="-5" dirty="0">
                <a:solidFill>
                  <a:srgbClr val="2F5496"/>
                </a:solidFill>
                <a:uFill>
                  <a:solidFill>
                    <a:srgbClr val="2F5496"/>
                  </a:solidFill>
                </a:uFill>
                <a:cs typeface="Calibri"/>
              </a:rPr>
              <a:t>In addition to the above please make yourself familiar with some of the tools available above such as;</a:t>
            </a:r>
          </a:p>
          <a:p>
            <a:pPr marL="12700">
              <a:spcBef>
                <a:spcPts val="1060"/>
              </a:spcBef>
            </a:pPr>
            <a:r>
              <a:rPr lang="en-GB" sz="1600" b="1" u="sng" spc="-5" dirty="0">
                <a:solidFill>
                  <a:srgbClr val="2F5496"/>
                </a:solidFill>
                <a:uFill>
                  <a:solidFill>
                    <a:srgbClr val="2F5496"/>
                  </a:solidFill>
                </a:uFill>
                <a:cs typeface="Calibri"/>
              </a:rPr>
              <a:t>Resource Bank </a:t>
            </a:r>
          </a:p>
          <a:p>
            <a:pPr marL="12700">
              <a:spcBef>
                <a:spcPts val="1060"/>
              </a:spcBef>
            </a:pPr>
            <a:r>
              <a:rPr lang="en-GB" sz="1600" spc="-5" dirty="0">
                <a:solidFill>
                  <a:srgbClr val="2F5496"/>
                </a:solidFill>
                <a:uFill>
                  <a:solidFill>
                    <a:srgbClr val="2F5496"/>
                  </a:solidFill>
                </a:uFill>
                <a:cs typeface="Calibri"/>
              </a:rPr>
              <a:t>Here you will find useful documents that will be relevant to the course you are undertaking but also you will have access to a CPD reflective learning template which you can download and complete to gain your points. </a:t>
            </a:r>
          </a:p>
          <a:p>
            <a:pPr marL="12700">
              <a:spcBef>
                <a:spcPts val="1060"/>
              </a:spcBef>
            </a:pPr>
            <a:r>
              <a:rPr lang="en-GB" sz="1600" b="1" u="sng" spc="-5" dirty="0">
                <a:solidFill>
                  <a:srgbClr val="2F5496"/>
                </a:solidFill>
                <a:uFill>
                  <a:solidFill>
                    <a:srgbClr val="2F5496"/>
                  </a:solidFill>
                </a:uFill>
                <a:cs typeface="Calibri"/>
              </a:rPr>
              <a:t>Highlighter/Pen tool</a:t>
            </a:r>
          </a:p>
          <a:p>
            <a:pPr marL="12700">
              <a:spcBef>
                <a:spcPts val="1060"/>
              </a:spcBef>
            </a:pPr>
            <a:r>
              <a:rPr lang="en-GB" sz="1600" spc="-5" dirty="0">
                <a:solidFill>
                  <a:srgbClr val="2F5496"/>
                </a:solidFill>
                <a:uFill>
                  <a:solidFill>
                    <a:srgbClr val="2F5496"/>
                  </a:solidFill>
                </a:uFill>
                <a:cs typeface="Calibri"/>
              </a:rPr>
              <a:t>This feature allows to highlight, circle and write notes on parts of the material wherever you feel necessary.</a:t>
            </a:r>
          </a:p>
          <a:p>
            <a:pPr marL="12700">
              <a:spcBef>
                <a:spcPts val="1060"/>
              </a:spcBef>
            </a:pPr>
            <a:r>
              <a:rPr lang="en-GB" sz="1600" b="1" u="sng" spc="-5" dirty="0">
                <a:solidFill>
                  <a:srgbClr val="2F5496"/>
                </a:solidFill>
                <a:uFill>
                  <a:solidFill>
                    <a:srgbClr val="2F5496"/>
                  </a:solidFill>
                </a:uFill>
                <a:cs typeface="Calibri"/>
              </a:rPr>
              <a:t>Presenter Function</a:t>
            </a:r>
          </a:p>
          <a:p>
            <a:pPr marL="12700">
              <a:spcBef>
                <a:spcPts val="1060"/>
              </a:spcBef>
            </a:pPr>
            <a:r>
              <a:rPr lang="en-GB" sz="1600" spc="-5" dirty="0">
                <a:solidFill>
                  <a:srgbClr val="2F5496"/>
                </a:solidFill>
                <a:uFill>
                  <a:solidFill>
                    <a:srgbClr val="2F5496"/>
                  </a:solidFill>
                </a:uFill>
                <a:cs typeface="Calibri"/>
              </a:rPr>
              <a:t>Selecting this function will give you instant access to our contact details without having to leave the course should you require support with the system or any assistance from one of our qualified trainers.</a:t>
            </a:r>
          </a:p>
          <a:p>
            <a:pPr marL="12700">
              <a:spcBef>
                <a:spcPts val="1060"/>
              </a:spcBef>
            </a:pPr>
            <a:r>
              <a:rPr lang="en-GB" sz="1600" b="1" u="sng" spc="-5" dirty="0">
                <a:solidFill>
                  <a:srgbClr val="2F5496"/>
                </a:solidFill>
                <a:uFill>
                  <a:solidFill>
                    <a:srgbClr val="2F5496"/>
                  </a:solidFill>
                </a:uFill>
                <a:cs typeface="Calibri"/>
              </a:rPr>
              <a:t>Audio Dictation</a:t>
            </a:r>
          </a:p>
          <a:p>
            <a:pPr marL="12700">
              <a:spcBef>
                <a:spcPts val="1060"/>
              </a:spcBef>
            </a:pPr>
            <a:r>
              <a:rPr lang="en-GB" sz="1600" spc="-5" dirty="0">
                <a:solidFill>
                  <a:srgbClr val="2F5496"/>
                </a:solidFill>
                <a:uFill>
                  <a:solidFill>
                    <a:srgbClr val="2F5496"/>
                  </a:solidFill>
                </a:uFill>
                <a:cs typeface="Calibri"/>
              </a:rPr>
              <a:t>Please note this feature is auto-enabled. If this isn’t required simply select the mute function or decrease the volume.</a:t>
            </a:r>
          </a:p>
          <a:p>
            <a:pPr marL="12700">
              <a:spcBef>
                <a:spcPts val="1060"/>
              </a:spcBef>
            </a:pPr>
            <a:r>
              <a:rPr lang="en-GB" sz="1600" b="1" u="sng" spc="-5" dirty="0">
                <a:solidFill>
                  <a:srgbClr val="2F5496"/>
                </a:solidFill>
                <a:uFill>
                  <a:solidFill>
                    <a:srgbClr val="2F5496"/>
                  </a:solidFill>
                </a:uFill>
                <a:cs typeface="Calibri"/>
              </a:rPr>
              <a:t>Hyperlinks</a:t>
            </a:r>
          </a:p>
          <a:p>
            <a:pPr marL="12700">
              <a:spcBef>
                <a:spcPts val="1060"/>
              </a:spcBef>
            </a:pPr>
            <a:r>
              <a:rPr lang="en-GB" sz="1600" spc="-5" dirty="0">
                <a:solidFill>
                  <a:srgbClr val="2F5496"/>
                </a:solidFill>
                <a:uFill>
                  <a:solidFill>
                    <a:srgbClr val="2F5496"/>
                  </a:solidFill>
                </a:uFill>
                <a:cs typeface="Calibri"/>
              </a:rPr>
              <a:t>Should you click on a hyperlink within the course material you will be required to click your back button on your browser or device once you are ready to resume.</a:t>
            </a:r>
          </a:p>
        </p:txBody>
      </p:sp>
      <p:pic>
        <p:nvPicPr>
          <p:cNvPr id="1028" name="Picture 4" descr="Image result for charge mobile icon blue">
            <a:extLst>
              <a:ext uri="{FF2B5EF4-FFF2-40B4-BE49-F238E27FC236}">
                <a16:creationId xmlns:a16="http://schemas.microsoft.com/office/drawing/2014/main" id="{B5ECC52B-C595-43AF-A667-BCF09BD48D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9024" y="580925"/>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en and paper icon blue">
            <a:extLst>
              <a:ext uri="{FF2B5EF4-FFF2-40B4-BE49-F238E27FC236}">
                <a16:creationId xmlns:a16="http://schemas.microsoft.com/office/drawing/2014/main" id="{FAD98D7D-A060-4D1E-B70A-858B3B9FFE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9640" y="951212"/>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quiet icon blue">
            <a:extLst>
              <a:ext uri="{FF2B5EF4-FFF2-40B4-BE49-F238E27FC236}">
                <a16:creationId xmlns:a16="http://schemas.microsoft.com/office/drawing/2014/main" id="{0FF8E0E6-1897-4171-B675-0385C0430B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9026" y="1326173"/>
            <a:ext cx="441813" cy="4418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7559858"/>
      </p:ext>
    </p:extLst>
  </p:cSld>
  <p:clrMapOvr>
    <a:masterClrMapping/>
  </p:clrMapOvr>
  <mc:AlternateContent xmlns:mc="http://schemas.openxmlformats.org/markup-compatibility/2006" xmlns:p14="http://schemas.microsoft.com/office/powerpoint/2010/main">
    <mc:Choice Requires="p14">
      <p:transition p14:dur="11">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additive="base">
                                        <p:cTn id="13" dur="500" fill="hold"/>
                                        <p:tgtEl>
                                          <p:spTgt spid="1030"/>
                                        </p:tgtEl>
                                        <p:attrNameLst>
                                          <p:attrName>ppt_x</p:attrName>
                                        </p:attrNameLst>
                                      </p:cBhvr>
                                      <p:tavLst>
                                        <p:tav tm="0">
                                          <p:val>
                                            <p:strVal val="#ppt_x"/>
                                          </p:val>
                                        </p:tav>
                                        <p:tav tm="100000">
                                          <p:val>
                                            <p:strVal val="#ppt_x"/>
                                          </p:val>
                                        </p:tav>
                                      </p:tavLst>
                                    </p:anim>
                                    <p:anim calcmode="lin" valueType="num">
                                      <p:cBhvr additive="base">
                                        <p:cTn id="1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anim calcmode="lin" valueType="num">
                                      <p:cBhvr additive="base">
                                        <p:cTn id="19" dur="500" fill="hold"/>
                                        <p:tgtEl>
                                          <p:spTgt spid="1032"/>
                                        </p:tgtEl>
                                        <p:attrNameLst>
                                          <p:attrName>ppt_x</p:attrName>
                                        </p:attrNameLst>
                                      </p:cBhvr>
                                      <p:tavLst>
                                        <p:tav tm="0">
                                          <p:val>
                                            <p:strVal val="#ppt_x"/>
                                          </p:val>
                                        </p:tav>
                                        <p:tav tm="100000">
                                          <p:val>
                                            <p:strVal val="#ppt_x"/>
                                          </p:val>
                                        </p:tav>
                                      </p:tavLst>
                                    </p:anim>
                                    <p:anim calcmode="lin" valueType="num">
                                      <p:cBhvr additive="base">
                                        <p:cTn id="20"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28600" y="114300"/>
            <a:ext cx="11877675" cy="7211590"/>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Healthcare support workers and the role of the </a:t>
            </a:r>
            <a:r>
              <a:rPr lang="en-GB" b="1" u="sng" spc="20" dirty="0" smtClean="0">
                <a:solidFill>
                  <a:srgbClr val="2F5496"/>
                </a:solidFill>
                <a:uFill>
                  <a:solidFill>
                    <a:srgbClr val="2F5496"/>
                  </a:solidFill>
                </a:uFill>
                <a:cs typeface="Calibri"/>
              </a:rPr>
              <a:t>family</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In all mental health settings, there is something called the triangle of care. This is especially important in CAMHS settings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How does the triangle of care work?</a:t>
            </a:r>
          </a:p>
          <a:p>
            <a:pPr marL="12700">
              <a:lnSpc>
                <a:spcPct val="100000"/>
              </a:lnSpc>
              <a:spcBef>
                <a:spcPts val="135"/>
              </a:spcBef>
            </a:pPr>
            <a:r>
              <a:rPr lang="en-GB" spc="20" dirty="0">
                <a:solidFill>
                  <a:srgbClr val="2F5496"/>
                </a:solidFill>
                <a:uFill>
                  <a:solidFill>
                    <a:srgbClr val="2F5496"/>
                  </a:solidFill>
                </a:uFill>
                <a:cs typeface="Calibri"/>
              </a:rPr>
              <a:t>The best care is delivered when staff members work closely with both the young </a:t>
            </a:r>
            <a:r>
              <a:rPr lang="en-GB" spc="20" dirty="0" smtClean="0">
                <a:solidFill>
                  <a:srgbClr val="2F5496"/>
                </a:solidFill>
                <a:uFill>
                  <a:solidFill>
                    <a:srgbClr val="2F5496"/>
                  </a:solidFill>
                </a:uFill>
                <a:cs typeface="Calibri"/>
              </a:rPr>
              <a:t>person</a:t>
            </a:r>
          </a:p>
          <a:p>
            <a:pPr marL="12700">
              <a:lnSpc>
                <a:spcPct val="100000"/>
              </a:lnSpc>
              <a:spcBef>
                <a:spcPts val="135"/>
              </a:spcBef>
            </a:pPr>
            <a:r>
              <a:rPr lang="en-GB" spc="20" dirty="0" smtClean="0">
                <a:solidFill>
                  <a:srgbClr val="2F5496"/>
                </a:solidFill>
                <a:uFill>
                  <a:solidFill>
                    <a:srgbClr val="2F5496"/>
                  </a:solidFill>
                </a:uFill>
                <a:cs typeface="Calibri"/>
              </a:rPr>
              <a:t>and </a:t>
            </a:r>
            <a:r>
              <a:rPr lang="en-GB" spc="20" dirty="0">
                <a:solidFill>
                  <a:srgbClr val="2F5496"/>
                </a:solidFill>
                <a:uFill>
                  <a:solidFill>
                    <a:srgbClr val="2F5496"/>
                  </a:solidFill>
                </a:uFill>
                <a:cs typeface="Calibri"/>
              </a:rPr>
              <a:t>their family or carers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Working with families</a:t>
            </a:r>
          </a:p>
          <a:p>
            <a:pPr marL="12700">
              <a:lnSpc>
                <a:spcPct val="100000"/>
              </a:lnSpc>
              <a:spcBef>
                <a:spcPts val="135"/>
              </a:spcBef>
            </a:pPr>
            <a:r>
              <a:rPr lang="en-GB" spc="20" dirty="0">
                <a:solidFill>
                  <a:srgbClr val="2F5496"/>
                </a:solidFill>
                <a:uFill>
                  <a:solidFill>
                    <a:srgbClr val="2F5496"/>
                  </a:solidFill>
                </a:uFill>
                <a:cs typeface="Calibri"/>
              </a:rPr>
              <a:t>Families play a key role in all stages of the young person's treatment, including</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 development of care plans with young people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supporting young people on leave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reviewing progress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sharing feedback and ideas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making plans for leaving the </a:t>
            </a:r>
            <a:r>
              <a:rPr lang="en-GB" spc="20" dirty="0" smtClean="0">
                <a:solidFill>
                  <a:srgbClr val="2F5496"/>
                </a:solidFill>
                <a:uFill>
                  <a:solidFill>
                    <a:srgbClr val="2F5496"/>
                  </a:solidFill>
                </a:uFill>
                <a:cs typeface="Calibri"/>
              </a:rPr>
              <a:t>unit</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Young people have the right to full confidentiality and the right to withdraw consent to parental involvement or input if they have capacity to do so</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Your role</a:t>
            </a:r>
          </a:p>
          <a:p>
            <a:pPr marL="12700">
              <a:lnSpc>
                <a:spcPct val="100000"/>
              </a:lnSpc>
              <a:spcBef>
                <a:spcPts val="135"/>
              </a:spcBef>
            </a:pPr>
            <a:r>
              <a:rPr lang="en-GB" spc="20" dirty="0">
                <a:solidFill>
                  <a:srgbClr val="2F5496"/>
                </a:solidFill>
                <a:uFill>
                  <a:solidFill>
                    <a:srgbClr val="2F5496"/>
                  </a:solidFill>
                </a:uFill>
                <a:cs typeface="Calibri"/>
              </a:rPr>
              <a:t>As a healthcare support worker, it's really important that you make time to connect with family members throughout the </a:t>
            </a:r>
            <a:r>
              <a:rPr lang="en-GB" spc="20" dirty="0" smtClean="0">
                <a:solidFill>
                  <a:srgbClr val="2F5496"/>
                </a:solidFill>
                <a:uFill>
                  <a:solidFill>
                    <a:srgbClr val="2F5496"/>
                  </a:solidFill>
                </a:uFill>
                <a:cs typeface="Calibri"/>
              </a:rPr>
              <a:t>admission. Your </a:t>
            </a:r>
            <a:r>
              <a:rPr lang="en-GB" spc="20" dirty="0">
                <a:solidFill>
                  <a:srgbClr val="2F5496"/>
                </a:solidFill>
                <a:uFill>
                  <a:solidFill>
                    <a:srgbClr val="2F5496"/>
                  </a:solidFill>
                </a:uFill>
                <a:cs typeface="Calibri"/>
              </a:rPr>
              <a:t>managers can arrange and facilitate the system for you to spend time with families. If this is not happening, please speak out.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p:txBody>
      </p:sp>
      <p:pic>
        <p:nvPicPr>
          <p:cNvPr id="8196" name="Picture 4" descr="https://portal.e-lfh.org.uk/ContentServer/content/HCACYP_01_001/course/assets/f8349107776c8ac6c0c91a2966424eac97a77e4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1099" y="1343025"/>
            <a:ext cx="3305175" cy="258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7366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28600" y="114300"/>
            <a:ext cx="11877675" cy="4049185"/>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Healthcare support workers and the role of the </a:t>
            </a:r>
            <a:r>
              <a:rPr lang="en-GB" b="1" u="sng" spc="20" dirty="0" smtClean="0">
                <a:solidFill>
                  <a:srgbClr val="2F5496"/>
                </a:solidFill>
                <a:uFill>
                  <a:solidFill>
                    <a:srgbClr val="2F5496"/>
                  </a:solidFill>
                </a:uFill>
                <a:cs typeface="Calibri"/>
              </a:rPr>
              <a:t>family (cont.)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Building connections</a:t>
            </a:r>
          </a:p>
          <a:p>
            <a:pPr marL="12700">
              <a:lnSpc>
                <a:spcPct val="100000"/>
              </a:lnSpc>
              <a:spcBef>
                <a:spcPts val="135"/>
              </a:spcBef>
            </a:pPr>
            <a:r>
              <a:rPr lang="en-GB" spc="20" dirty="0">
                <a:solidFill>
                  <a:srgbClr val="2F5496"/>
                </a:solidFill>
                <a:uFill>
                  <a:solidFill>
                    <a:srgbClr val="2F5496"/>
                  </a:solidFill>
                </a:uFill>
                <a:cs typeface="Calibri"/>
              </a:rPr>
              <a:t>There are many ways that you can build connections with young people and their families:</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sharing information with them</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providing support and activities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involving them in plans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Where young people are in care, inpatient staff might also work closely </a:t>
            </a:r>
            <a:r>
              <a:rPr lang="en-GB" spc="20" dirty="0" smtClean="0">
                <a:solidFill>
                  <a:srgbClr val="2F5496"/>
                </a:solidFill>
                <a:uFill>
                  <a:solidFill>
                    <a:srgbClr val="2F5496"/>
                  </a:solidFill>
                </a:uFill>
                <a:cs typeface="Calibri"/>
              </a:rPr>
              <a:t>with</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social </a:t>
            </a:r>
            <a:r>
              <a:rPr lang="en-GB" spc="20" dirty="0">
                <a:solidFill>
                  <a:srgbClr val="2F5496"/>
                </a:solidFill>
                <a:uFill>
                  <a:solidFill>
                    <a:srgbClr val="2F5496"/>
                  </a:solidFill>
                </a:uFill>
                <a:cs typeface="Calibri"/>
              </a:rPr>
              <a:t>workers, placement staff or foster carers.</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Every situation is different so it's important to think as a team alongside </a:t>
            </a:r>
            <a:r>
              <a:rPr lang="en-GB" spc="20" dirty="0" smtClean="0">
                <a:solidFill>
                  <a:srgbClr val="2F5496"/>
                </a:solidFill>
                <a:uFill>
                  <a:solidFill>
                    <a:srgbClr val="2F5496"/>
                  </a:solidFill>
                </a:uFill>
                <a:cs typeface="Calibri"/>
              </a:rPr>
              <a:t>families</a:t>
            </a:r>
          </a:p>
          <a:p>
            <a:pPr marL="12700">
              <a:lnSpc>
                <a:spcPct val="100000"/>
              </a:lnSpc>
              <a:spcBef>
                <a:spcPts val="135"/>
              </a:spcBef>
            </a:pPr>
            <a:r>
              <a:rPr lang="en-GB" spc="20" dirty="0" smtClean="0">
                <a:solidFill>
                  <a:srgbClr val="2F5496"/>
                </a:solidFill>
                <a:uFill>
                  <a:solidFill>
                    <a:srgbClr val="2F5496"/>
                  </a:solidFill>
                </a:uFill>
                <a:cs typeface="Calibri"/>
              </a:rPr>
              <a:t>and </a:t>
            </a:r>
            <a:r>
              <a:rPr lang="en-GB" spc="20" dirty="0">
                <a:solidFill>
                  <a:srgbClr val="2F5496"/>
                </a:solidFill>
                <a:uFill>
                  <a:solidFill>
                    <a:srgbClr val="2F5496"/>
                  </a:solidFill>
                </a:uFill>
                <a:cs typeface="Calibri"/>
              </a:rPr>
              <a:t>young people about what will work best. </a:t>
            </a:r>
          </a:p>
          <a:p>
            <a:pPr marL="12700">
              <a:lnSpc>
                <a:spcPct val="100000"/>
              </a:lnSpc>
              <a:spcBef>
                <a:spcPts val="135"/>
              </a:spcBef>
            </a:pPr>
            <a:endParaRPr lang="en-GB" spc="20" dirty="0">
              <a:solidFill>
                <a:srgbClr val="2F5496"/>
              </a:solidFill>
              <a:uFill>
                <a:solidFill>
                  <a:srgbClr val="2F5496"/>
                </a:solidFill>
              </a:uFill>
              <a:cs typeface="Calibri"/>
            </a:endParaRPr>
          </a:p>
        </p:txBody>
      </p:sp>
      <p:pic>
        <p:nvPicPr>
          <p:cNvPr id="8196" name="Picture 4" descr="https://portal.e-lfh.org.uk/ContentServer/content/HCACYP_01_001/course/assets/f8349107776c8ac6c0c91a2966424eac97a77e4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1099" y="1343025"/>
            <a:ext cx="3305175" cy="258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6688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542925" y="627379"/>
            <a:ext cx="11111519" cy="2925801"/>
          </a:xfrm>
          <a:prstGeom prst="rect">
            <a:avLst/>
          </a:prstGeom>
        </p:spPr>
        <p:txBody>
          <a:bodyPr vert="horz" wrap="square" lIns="0" tIns="17145" rIns="0" bIns="0" rtlCol="0">
            <a:spAutoFit/>
          </a:bodyPr>
          <a:lstStyle/>
          <a:p>
            <a:pPr marL="12700" marR="5080">
              <a:lnSpc>
                <a:spcPct val="105100"/>
              </a:lnSpc>
              <a:spcBef>
                <a:spcPts val="5"/>
              </a:spcBef>
            </a:pPr>
            <a:r>
              <a:rPr lang="en-GB" b="1" u="sng" spc="15" dirty="0" smtClean="0">
                <a:solidFill>
                  <a:srgbClr val="2F5496"/>
                </a:solidFill>
                <a:cs typeface="Calibri"/>
              </a:rPr>
              <a:t>Session Key Points:</a:t>
            </a:r>
          </a:p>
          <a:p>
            <a:pPr marL="12700" marR="5080">
              <a:lnSpc>
                <a:spcPct val="105100"/>
              </a:lnSpc>
              <a:spcBef>
                <a:spcPts val="5"/>
              </a:spcBef>
            </a:pPr>
            <a:endParaRPr lang="en-GB" spc="15" dirty="0" smtClean="0">
              <a:solidFill>
                <a:srgbClr val="2F5496"/>
              </a:solidFill>
              <a:cs typeface="Calibri"/>
            </a:endParaRPr>
          </a:p>
          <a:p>
            <a:pPr marL="12700" marR="5080">
              <a:lnSpc>
                <a:spcPct val="105100"/>
              </a:lnSpc>
              <a:spcBef>
                <a:spcPts val="5"/>
              </a:spcBef>
            </a:pPr>
            <a:r>
              <a:rPr lang="en-GB" spc="15" dirty="0">
                <a:solidFill>
                  <a:srgbClr val="2F5496"/>
                </a:solidFill>
                <a:cs typeface="Calibri"/>
              </a:rPr>
              <a:t>Remember this learning has been a guide to help you but the main messages you need to take away are:</a:t>
            </a:r>
          </a:p>
          <a:p>
            <a:pPr marL="12700" marR="5080">
              <a:lnSpc>
                <a:spcPct val="105100"/>
              </a:lnSpc>
              <a:spcBef>
                <a:spcPts val="5"/>
              </a:spcBef>
            </a:pPr>
            <a:endParaRPr lang="en-GB"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pc="15" dirty="0">
                <a:solidFill>
                  <a:srgbClr val="2F5496"/>
                </a:solidFill>
                <a:cs typeface="Calibri"/>
              </a:rPr>
              <a:t>development is different for every child and young person as everyone is unique</a:t>
            </a:r>
          </a:p>
          <a:p>
            <a:pPr marL="298450" marR="5080" indent="-285750">
              <a:lnSpc>
                <a:spcPct val="105100"/>
              </a:lnSpc>
              <a:spcBef>
                <a:spcPts val="5"/>
              </a:spcBef>
              <a:buFont typeface="Arial" panose="020B0604020202020204" pitchFamily="34" charset="0"/>
              <a:buChar char="•"/>
            </a:pPr>
            <a:r>
              <a:rPr lang="en-GB" spc="15" dirty="0">
                <a:solidFill>
                  <a:srgbClr val="2F5496"/>
                </a:solidFill>
                <a:cs typeface="Calibri"/>
              </a:rPr>
              <a:t>young people may have a combination of needs that require different approaches</a:t>
            </a:r>
          </a:p>
          <a:p>
            <a:pPr marL="298450" marR="5080" indent="-285750">
              <a:lnSpc>
                <a:spcPct val="105100"/>
              </a:lnSpc>
              <a:spcBef>
                <a:spcPts val="5"/>
              </a:spcBef>
              <a:buFont typeface="Arial" panose="020B0604020202020204" pitchFamily="34" charset="0"/>
              <a:buChar char="•"/>
            </a:pPr>
            <a:r>
              <a:rPr lang="en-GB" spc="15" dirty="0">
                <a:solidFill>
                  <a:srgbClr val="2F5496"/>
                </a:solidFill>
                <a:cs typeface="Calibri"/>
              </a:rPr>
              <a:t>don't underestimate the importance of forming relationships with children and young people and their families</a:t>
            </a:r>
          </a:p>
          <a:p>
            <a:pPr marL="298450" marR="5080" indent="-285750">
              <a:lnSpc>
                <a:spcPct val="105100"/>
              </a:lnSpc>
              <a:spcBef>
                <a:spcPts val="5"/>
              </a:spcBef>
              <a:buFont typeface="Arial" panose="020B0604020202020204" pitchFamily="34" charset="0"/>
              <a:buChar char="•"/>
            </a:pPr>
            <a:r>
              <a:rPr lang="en-GB" spc="15" dirty="0">
                <a:solidFill>
                  <a:srgbClr val="2F5496"/>
                </a:solidFill>
                <a:cs typeface="Calibri"/>
              </a:rPr>
              <a:t>healthcare intervention and systems have the capacity to cause harm</a:t>
            </a:r>
          </a:p>
          <a:p>
            <a:pPr marL="298450" marR="5080" indent="-285750">
              <a:lnSpc>
                <a:spcPct val="105100"/>
              </a:lnSpc>
              <a:spcBef>
                <a:spcPts val="5"/>
              </a:spcBef>
              <a:buFont typeface="Arial" panose="020B0604020202020204" pitchFamily="34" charset="0"/>
              <a:buChar char="•"/>
            </a:pPr>
            <a:r>
              <a:rPr lang="en-GB" spc="15" dirty="0">
                <a:solidFill>
                  <a:srgbClr val="2F5496"/>
                </a:solidFill>
                <a:cs typeface="Calibri"/>
              </a:rPr>
              <a:t>your role is important in making any treatment for children and young people and their families a more positive experience</a:t>
            </a:r>
          </a:p>
        </p:txBody>
      </p:sp>
    </p:spTree>
    <p:custDataLst>
      <p:tags r:id="rId1"/>
    </p:custDataLst>
    <p:extLst>
      <p:ext uri="{BB962C8B-B14F-4D97-AF65-F5344CB8AC3E}">
        <p14:creationId xmlns:p14="http://schemas.microsoft.com/office/powerpoint/2010/main" val="269066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utput_HD1080">
            <a:hlinkClick r:id="" action="ppaction://media"/>
            <a:extLst>
              <a:ext uri="{FF2B5EF4-FFF2-40B4-BE49-F238E27FC236}">
                <a16:creationId xmlns:a16="http://schemas.microsoft.com/office/drawing/2014/main" id="{1D1C198E-3878-4EC0-A7C2-676B2915FD9E}"/>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
        <p:nvSpPr>
          <p:cNvPr id="7" name="object 2">
            <a:extLst>
              <a:ext uri="{FF2B5EF4-FFF2-40B4-BE49-F238E27FC236}">
                <a16:creationId xmlns:a16="http://schemas.microsoft.com/office/drawing/2014/main" id="{35EDC85F-0971-4525-9F20-09F4633FFF14}"/>
              </a:ext>
            </a:extLst>
          </p:cNvPr>
          <p:cNvSpPr txBox="1">
            <a:spLocks/>
          </p:cNvSpPr>
          <p:nvPr/>
        </p:nvSpPr>
        <p:spPr>
          <a:xfrm>
            <a:off x="2319251" y="4592752"/>
            <a:ext cx="6866313" cy="463075"/>
          </a:xfrm>
          <a:prstGeom prst="rect">
            <a:avLst/>
          </a:prstGeom>
        </p:spPr>
        <p:txBody>
          <a:bodyPr vert="horz" wrap="square" lIns="0" tIns="12700" rIns="0" bIns="0" rtlCol="0">
            <a:spAutoFit/>
          </a:bodyPr>
          <a:lstStyle>
            <a:lvl1pPr>
              <a:defRPr sz="5600" b="0" i="0">
                <a:solidFill>
                  <a:srgbClr val="2F5496"/>
                </a:solidFill>
                <a:latin typeface="Calibri"/>
                <a:ea typeface="+mj-ea"/>
                <a:cs typeface="Calibri"/>
              </a:defRPr>
            </a:lvl1pPr>
          </a:lstStyle>
          <a:p>
            <a:pPr marL="11430" marR="5080" lvl="0" algn="ctr">
              <a:lnSpc>
                <a:spcPct val="110000"/>
              </a:lnSpc>
              <a:spcBef>
                <a:spcPts val="100"/>
              </a:spcBef>
              <a:defRPr/>
            </a:pPr>
            <a:r>
              <a:rPr lang="en-GB" sz="2800" b="1" kern="0" spc="-5" dirty="0">
                <a:ln>
                  <a:solidFill>
                    <a:schemeClr val="accent1">
                      <a:lumMod val="60000"/>
                      <a:lumOff val="40000"/>
                    </a:schemeClr>
                  </a:solidFill>
                </a:ln>
                <a:solidFill>
                  <a:schemeClr val="bg1"/>
                </a:solidFill>
              </a:rPr>
              <a:t>The role of the healthcare support worker</a:t>
            </a:r>
            <a:endParaRPr kumimoji="0" lang="en-GB" sz="2400" b="1" i="0" u="none" strike="noStrike" kern="0" cap="none" spc="-5" normalizeH="0" baseline="0" noProof="0" dirty="0">
              <a:ln>
                <a:solidFill>
                  <a:schemeClr val="accent1">
                    <a:lumMod val="60000"/>
                    <a:lumOff val="40000"/>
                  </a:schemeClr>
                </a:solidFill>
              </a:ln>
              <a:solidFill>
                <a:schemeClr val="bg1"/>
              </a:solidFill>
              <a:effectLst/>
              <a:uLnTx/>
              <a:uFillTx/>
              <a:latin typeface="Calibri"/>
              <a:ea typeface="+mj-ea"/>
              <a:cs typeface="Calibri"/>
            </a:endParaRPr>
          </a:p>
        </p:txBody>
      </p:sp>
    </p:spTree>
    <p:custDataLst>
      <p:tags r:id="rId1"/>
    </p:custDataLst>
    <p:extLst>
      <p:ext uri="{BB962C8B-B14F-4D97-AF65-F5344CB8AC3E}">
        <p14:creationId xmlns:p14="http://schemas.microsoft.com/office/powerpoint/2010/main" val="369120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2" fill="hold"/>
                                        <p:tgtEl>
                                          <p:spTgt spid="6"/>
                                        </p:tgtEl>
                                      </p:cBhvr>
                                    </p:cmd>
                                  </p:childTnLst>
                                </p:cTn>
                              </p:par>
                              <p:par>
                                <p:cTn id="7" presetID="42"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8000"/>
                                        <p:tgtEl>
                                          <p:spTgt spid="7"/>
                                        </p:tgtEl>
                                      </p:cBhvr>
                                    </p:animEffect>
                                    <p:anim calcmode="lin" valueType="num">
                                      <p:cBhvr>
                                        <p:cTn id="10" dur="8000" fill="hold"/>
                                        <p:tgtEl>
                                          <p:spTgt spid="7"/>
                                        </p:tgtEl>
                                        <p:attrNameLst>
                                          <p:attrName>ppt_x</p:attrName>
                                        </p:attrNameLst>
                                      </p:cBhvr>
                                      <p:tavLst>
                                        <p:tav tm="0">
                                          <p:val>
                                            <p:strVal val="#ppt_x"/>
                                          </p:val>
                                        </p:tav>
                                        <p:tav tm="100000">
                                          <p:val>
                                            <p:strVal val="#ppt_x"/>
                                          </p:val>
                                        </p:tav>
                                      </p:tavLst>
                                    </p:anim>
                                    <p:anim calcmode="lin" valueType="num">
                                      <p:cBhvr>
                                        <p:cTn id="11" dur="8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488B69-634B-4DA6-883A-960183482E86}"/>
              </a:ext>
            </a:extLst>
          </p:cNvPr>
          <p:cNvSpPr/>
          <p:nvPr/>
        </p:nvSpPr>
        <p:spPr>
          <a:xfrm>
            <a:off x="866775" y="277261"/>
            <a:ext cx="10586316" cy="6529993"/>
          </a:xfrm>
          <a:prstGeom prst="rect">
            <a:avLst/>
          </a:prstGeom>
        </p:spPr>
        <p:txBody>
          <a:bodyPr wrap="square">
            <a:spAutoFit/>
          </a:bodyPr>
          <a:lstStyle/>
          <a:p>
            <a:pPr marL="12700">
              <a:lnSpc>
                <a:spcPct val="100000"/>
              </a:lnSpc>
              <a:spcBef>
                <a:spcPts val="1060"/>
              </a:spcBef>
            </a:pPr>
            <a:r>
              <a:rPr lang="en-GB" b="1" u="sng" spc="-5" dirty="0">
                <a:solidFill>
                  <a:srgbClr val="2F5496"/>
                </a:solidFill>
                <a:uFill>
                  <a:solidFill>
                    <a:srgbClr val="2F5496"/>
                  </a:solidFill>
                </a:uFill>
                <a:cs typeface="Calibri"/>
              </a:rPr>
              <a:t>BEFORE BEGINNING</a:t>
            </a:r>
          </a:p>
          <a:p>
            <a:pPr marL="298450" indent="-285750">
              <a:lnSpc>
                <a:spcPct val="100000"/>
              </a:lnSpc>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If you are </a:t>
            </a:r>
            <a:r>
              <a:rPr lang="en-GB" sz="1600" spc="-5" dirty="0">
                <a:solidFill>
                  <a:schemeClr val="accent1">
                    <a:lumMod val="75000"/>
                  </a:schemeClr>
                </a:solidFill>
                <a:uFill>
                  <a:solidFill>
                    <a:srgbClr val="2F5496"/>
                  </a:solidFill>
                </a:uFill>
                <a:cs typeface="Calibri"/>
              </a:rPr>
              <a:t>using</a:t>
            </a:r>
            <a:r>
              <a:rPr lang="en-GB" sz="1600" spc="-5" dirty="0">
                <a:solidFill>
                  <a:srgbClr val="2F5496"/>
                </a:solidFill>
                <a:uFill>
                  <a:solidFill>
                    <a:srgbClr val="2F5496"/>
                  </a:solidFill>
                </a:uFill>
                <a:cs typeface="Calibri"/>
              </a:rPr>
              <a:t> a mobile device or laptop, please ensure that it is fully charged. </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You should also have a pen and notepad ready.</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Ensure you are in a quiet area with minimal distractions.</a:t>
            </a:r>
          </a:p>
          <a:p>
            <a:pPr marL="12700">
              <a:spcBef>
                <a:spcPts val="1060"/>
              </a:spcBef>
            </a:pPr>
            <a:r>
              <a:rPr lang="en-GB" sz="1600" spc="-5" dirty="0">
                <a:solidFill>
                  <a:srgbClr val="2F5496"/>
                </a:solidFill>
                <a:uFill>
                  <a:solidFill>
                    <a:srgbClr val="2F5496"/>
                  </a:solidFill>
                </a:uFill>
                <a:cs typeface="Calibri"/>
              </a:rPr>
              <a:t>In addition to the above please make yourself familiar with some of the tools available above such as;</a:t>
            </a:r>
          </a:p>
          <a:p>
            <a:pPr marL="12700">
              <a:spcBef>
                <a:spcPts val="1060"/>
              </a:spcBef>
            </a:pPr>
            <a:r>
              <a:rPr lang="en-GB" sz="1600" b="1" u="sng" spc="-5" dirty="0">
                <a:solidFill>
                  <a:srgbClr val="2F5496"/>
                </a:solidFill>
                <a:uFill>
                  <a:solidFill>
                    <a:srgbClr val="2F5496"/>
                  </a:solidFill>
                </a:uFill>
                <a:cs typeface="Calibri"/>
              </a:rPr>
              <a:t>Resource Bank </a:t>
            </a:r>
          </a:p>
          <a:p>
            <a:pPr marL="12700">
              <a:spcBef>
                <a:spcPts val="1060"/>
              </a:spcBef>
            </a:pPr>
            <a:r>
              <a:rPr lang="en-GB" sz="1600" spc="-5" dirty="0">
                <a:solidFill>
                  <a:srgbClr val="2F5496"/>
                </a:solidFill>
                <a:uFill>
                  <a:solidFill>
                    <a:srgbClr val="2F5496"/>
                  </a:solidFill>
                </a:uFill>
                <a:cs typeface="Calibri"/>
              </a:rPr>
              <a:t>Here you will find useful documents that will be relevant to the course you are undertaking but also you will have access to a CPD reflective learning template which you can download and complete to gain your points. </a:t>
            </a:r>
          </a:p>
          <a:p>
            <a:pPr marL="12700">
              <a:spcBef>
                <a:spcPts val="1060"/>
              </a:spcBef>
            </a:pPr>
            <a:r>
              <a:rPr lang="en-GB" sz="1600" b="1" u="sng" spc="-5" dirty="0">
                <a:solidFill>
                  <a:srgbClr val="2F5496"/>
                </a:solidFill>
                <a:uFill>
                  <a:solidFill>
                    <a:srgbClr val="2F5496"/>
                  </a:solidFill>
                </a:uFill>
                <a:cs typeface="Calibri"/>
              </a:rPr>
              <a:t>Highlighter/Pen tool</a:t>
            </a:r>
          </a:p>
          <a:p>
            <a:pPr marL="12700">
              <a:spcBef>
                <a:spcPts val="1060"/>
              </a:spcBef>
            </a:pPr>
            <a:r>
              <a:rPr lang="en-GB" sz="1600" spc="-5" dirty="0">
                <a:solidFill>
                  <a:srgbClr val="2F5496"/>
                </a:solidFill>
                <a:uFill>
                  <a:solidFill>
                    <a:srgbClr val="2F5496"/>
                  </a:solidFill>
                </a:uFill>
                <a:cs typeface="Calibri"/>
              </a:rPr>
              <a:t>This feature allows to highlight, circle and write notes on parts of the material wherever you feel necessary.</a:t>
            </a:r>
          </a:p>
          <a:p>
            <a:pPr marL="12700">
              <a:spcBef>
                <a:spcPts val="1060"/>
              </a:spcBef>
            </a:pPr>
            <a:r>
              <a:rPr lang="en-GB" sz="1600" b="1" u="sng" spc="-5" dirty="0">
                <a:solidFill>
                  <a:srgbClr val="2F5496"/>
                </a:solidFill>
                <a:uFill>
                  <a:solidFill>
                    <a:srgbClr val="2F5496"/>
                  </a:solidFill>
                </a:uFill>
                <a:cs typeface="Calibri"/>
              </a:rPr>
              <a:t>Presenter Function</a:t>
            </a:r>
          </a:p>
          <a:p>
            <a:pPr marL="12700">
              <a:spcBef>
                <a:spcPts val="1060"/>
              </a:spcBef>
            </a:pPr>
            <a:r>
              <a:rPr lang="en-GB" sz="1600" spc="-5" dirty="0">
                <a:solidFill>
                  <a:srgbClr val="2F5496"/>
                </a:solidFill>
                <a:uFill>
                  <a:solidFill>
                    <a:srgbClr val="2F5496"/>
                  </a:solidFill>
                </a:uFill>
                <a:cs typeface="Calibri"/>
              </a:rPr>
              <a:t>Selecting this function will give you instant access to our contact details without having to leave the course should you require support with the system or any assistance from one of our qualified trainers.</a:t>
            </a:r>
          </a:p>
          <a:p>
            <a:pPr marL="12700">
              <a:spcBef>
                <a:spcPts val="1060"/>
              </a:spcBef>
            </a:pPr>
            <a:r>
              <a:rPr lang="en-GB" sz="1600" b="1" u="sng" spc="-5" dirty="0">
                <a:solidFill>
                  <a:srgbClr val="2F5496"/>
                </a:solidFill>
                <a:uFill>
                  <a:solidFill>
                    <a:srgbClr val="2F5496"/>
                  </a:solidFill>
                </a:uFill>
                <a:cs typeface="Calibri"/>
              </a:rPr>
              <a:t>Audio Dictation</a:t>
            </a:r>
          </a:p>
          <a:p>
            <a:pPr marL="12700">
              <a:spcBef>
                <a:spcPts val="1060"/>
              </a:spcBef>
            </a:pPr>
            <a:r>
              <a:rPr lang="en-GB" sz="1600" spc="-5" dirty="0">
                <a:solidFill>
                  <a:srgbClr val="2F5496"/>
                </a:solidFill>
                <a:uFill>
                  <a:solidFill>
                    <a:srgbClr val="2F5496"/>
                  </a:solidFill>
                </a:uFill>
                <a:cs typeface="Calibri"/>
              </a:rPr>
              <a:t>Please note this feature is auto-enabled. If this isn’t required simply select the mute function or decrease the volume.</a:t>
            </a:r>
          </a:p>
          <a:p>
            <a:pPr marL="12700">
              <a:spcBef>
                <a:spcPts val="1060"/>
              </a:spcBef>
            </a:pPr>
            <a:r>
              <a:rPr lang="en-GB" sz="1600" b="1" u="sng" spc="-5" dirty="0">
                <a:solidFill>
                  <a:srgbClr val="2F5496"/>
                </a:solidFill>
                <a:uFill>
                  <a:solidFill>
                    <a:srgbClr val="2F5496"/>
                  </a:solidFill>
                </a:uFill>
                <a:cs typeface="Calibri"/>
              </a:rPr>
              <a:t>Hyperlinks</a:t>
            </a:r>
          </a:p>
          <a:p>
            <a:pPr marL="12700">
              <a:spcBef>
                <a:spcPts val="1060"/>
              </a:spcBef>
            </a:pPr>
            <a:r>
              <a:rPr lang="en-GB" sz="1600" spc="-5" dirty="0">
                <a:solidFill>
                  <a:srgbClr val="2F5496"/>
                </a:solidFill>
                <a:uFill>
                  <a:solidFill>
                    <a:srgbClr val="2F5496"/>
                  </a:solidFill>
                </a:uFill>
                <a:cs typeface="Calibri"/>
              </a:rPr>
              <a:t>Should you click on a hyperlink within the course material you will be required to click your back button on your browser or device once you are ready to resume.</a:t>
            </a:r>
          </a:p>
        </p:txBody>
      </p:sp>
      <p:pic>
        <p:nvPicPr>
          <p:cNvPr id="1028" name="Picture 4" descr="Image result for charge mobile icon blue">
            <a:extLst>
              <a:ext uri="{FF2B5EF4-FFF2-40B4-BE49-F238E27FC236}">
                <a16:creationId xmlns:a16="http://schemas.microsoft.com/office/drawing/2014/main" id="{B5ECC52B-C595-43AF-A667-BCF09BD48D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9024" y="580925"/>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en and paper icon blue">
            <a:extLst>
              <a:ext uri="{FF2B5EF4-FFF2-40B4-BE49-F238E27FC236}">
                <a16:creationId xmlns:a16="http://schemas.microsoft.com/office/drawing/2014/main" id="{FAD98D7D-A060-4D1E-B70A-858B3B9FFE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9640" y="951212"/>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quiet icon blue">
            <a:extLst>
              <a:ext uri="{FF2B5EF4-FFF2-40B4-BE49-F238E27FC236}">
                <a16:creationId xmlns:a16="http://schemas.microsoft.com/office/drawing/2014/main" id="{0FF8E0E6-1897-4171-B675-0385C0430B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9026" y="1326173"/>
            <a:ext cx="441813" cy="4418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3400350"/>
      </p:ext>
    </p:extLst>
  </p:cSld>
  <p:clrMapOvr>
    <a:masterClrMapping/>
  </p:clrMapOvr>
  <mc:AlternateContent xmlns:mc="http://schemas.openxmlformats.org/markup-compatibility/2006" xmlns:p14="http://schemas.microsoft.com/office/powerpoint/2010/main">
    <mc:Choice Requires="p14">
      <p:transition p14:dur="11">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additive="base">
                                        <p:cTn id="13" dur="500" fill="hold"/>
                                        <p:tgtEl>
                                          <p:spTgt spid="1030"/>
                                        </p:tgtEl>
                                        <p:attrNameLst>
                                          <p:attrName>ppt_x</p:attrName>
                                        </p:attrNameLst>
                                      </p:cBhvr>
                                      <p:tavLst>
                                        <p:tav tm="0">
                                          <p:val>
                                            <p:strVal val="#ppt_x"/>
                                          </p:val>
                                        </p:tav>
                                        <p:tav tm="100000">
                                          <p:val>
                                            <p:strVal val="#ppt_x"/>
                                          </p:val>
                                        </p:tav>
                                      </p:tavLst>
                                    </p:anim>
                                    <p:anim calcmode="lin" valueType="num">
                                      <p:cBhvr additive="base">
                                        <p:cTn id="1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anim calcmode="lin" valueType="num">
                                      <p:cBhvr additive="base">
                                        <p:cTn id="19" dur="500" fill="hold"/>
                                        <p:tgtEl>
                                          <p:spTgt spid="1032"/>
                                        </p:tgtEl>
                                        <p:attrNameLst>
                                          <p:attrName>ppt_x</p:attrName>
                                        </p:attrNameLst>
                                      </p:cBhvr>
                                      <p:tavLst>
                                        <p:tav tm="0">
                                          <p:val>
                                            <p:strVal val="#ppt_x"/>
                                          </p:val>
                                        </p:tav>
                                        <p:tav tm="100000">
                                          <p:val>
                                            <p:strVal val="#ppt_x"/>
                                          </p:val>
                                        </p:tav>
                                      </p:tavLst>
                                    </p:anim>
                                    <p:anim calcmode="lin" valueType="num">
                                      <p:cBhvr additive="base">
                                        <p:cTn id="20"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901700" y="627379"/>
            <a:ext cx="10071100" cy="2256387"/>
          </a:xfrm>
          <a:prstGeom prst="rect">
            <a:avLst/>
          </a:prstGeom>
        </p:spPr>
        <p:txBody>
          <a:bodyPr vert="horz" wrap="square" lIns="0" tIns="17145" rIns="0" bIns="0" rtlCol="0">
            <a:spAutoFit/>
          </a:bodyPr>
          <a:lstStyle/>
          <a:p>
            <a:pPr>
              <a:lnSpc>
                <a:spcPct val="100000"/>
              </a:lnSpc>
              <a:spcBef>
                <a:spcPts val="10"/>
              </a:spcBef>
            </a:pPr>
            <a:endParaRPr sz="1750" dirty="0">
              <a:latin typeface="Times New Roman"/>
              <a:cs typeface="Times New Roman"/>
            </a:endParaRPr>
          </a:p>
          <a:p>
            <a:pPr marL="12700">
              <a:lnSpc>
                <a:spcPct val="100000"/>
              </a:lnSpc>
              <a:spcBef>
                <a:spcPts val="5"/>
              </a:spcBef>
            </a:pPr>
            <a:r>
              <a:rPr sz="1600" b="1" spc="15" dirty="0">
                <a:solidFill>
                  <a:srgbClr val="2F5496"/>
                </a:solidFill>
                <a:latin typeface="Calibri"/>
                <a:cs typeface="Calibri"/>
              </a:rPr>
              <a:t>Learning</a:t>
            </a:r>
            <a:r>
              <a:rPr sz="1600" b="1" spc="10" dirty="0">
                <a:solidFill>
                  <a:srgbClr val="2F5496"/>
                </a:solidFill>
                <a:latin typeface="Calibri"/>
                <a:cs typeface="Calibri"/>
              </a:rPr>
              <a:t> </a:t>
            </a:r>
            <a:r>
              <a:rPr sz="1600" b="1" spc="15" dirty="0">
                <a:solidFill>
                  <a:srgbClr val="2F5496"/>
                </a:solidFill>
                <a:latin typeface="Calibri"/>
                <a:cs typeface="Calibri"/>
              </a:rPr>
              <a:t>Objectives</a:t>
            </a:r>
            <a:endParaRPr sz="1600" dirty="0">
              <a:latin typeface="Calibri"/>
              <a:cs typeface="Calibri"/>
            </a:endParaRPr>
          </a:p>
          <a:p>
            <a:pPr>
              <a:lnSpc>
                <a:spcPct val="100000"/>
              </a:lnSpc>
              <a:spcBef>
                <a:spcPts val="35"/>
              </a:spcBef>
            </a:pPr>
            <a:endParaRPr sz="1600" dirty="0">
              <a:latin typeface="Times New Roman"/>
              <a:cs typeface="Times New Roman"/>
            </a:endParaRPr>
          </a:p>
          <a:p>
            <a:pPr marL="12700">
              <a:lnSpc>
                <a:spcPct val="100000"/>
              </a:lnSpc>
              <a:spcBef>
                <a:spcPts val="5"/>
              </a:spcBef>
            </a:pPr>
            <a:r>
              <a:rPr lang="en-GB" sz="1600" spc="15" dirty="0">
                <a:solidFill>
                  <a:srgbClr val="2F5496"/>
                </a:solidFill>
                <a:cs typeface="Calibri"/>
              </a:rPr>
              <a:t>In this session you will:</a:t>
            </a:r>
          </a:p>
          <a:p>
            <a:pPr marL="12700">
              <a:lnSpc>
                <a:spcPct val="100000"/>
              </a:lnSpc>
              <a:spcBef>
                <a:spcPts val="5"/>
              </a:spcBef>
            </a:pPr>
            <a:endParaRPr lang="en-GB" sz="1600" spc="15"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z="1600" spc="15" dirty="0">
                <a:solidFill>
                  <a:srgbClr val="2F5496"/>
                </a:solidFill>
                <a:cs typeface="Calibri"/>
              </a:rPr>
              <a:t>identify the role of a healthcare support worker </a:t>
            </a:r>
          </a:p>
          <a:p>
            <a:pPr marL="298450" indent="-285750">
              <a:lnSpc>
                <a:spcPct val="100000"/>
              </a:lnSpc>
              <a:spcBef>
                <a:spcPts val="5"/>
              </a:spcBef>
              <a:buFont typeface="Arial" panose="020B0604020202020204" pitchFamily="34" charset="0"/>
              <a:buChar char="•"/>
            </a:pPr>
            <a:r>
              <a:rPr lang="en-GB" sz="1600" spc="15" dirty="0">
                <a:solidFill>
                  <a:srgbClr val="2F5496"/>
                </a:solidFill>
                <a:cs typeface="Calibri"/>
              </a:rPr>
              <a:t>identify the day-to-day duties involved in your role​</a:t>
            </a:r>
          </a:p>
          <a:p>
            <a:pPr marL="298450" indent="-285750">
              <a:lnSpc>
                <a:spcPct val="100000"/>
              </a:lnSpc>
              <a:spcBef>
                <a:spcPts val="5"/>
              </a:spcBef>
              <a:buFont typeface="Arial" panose="020B0604020202020204" pitchFamily="34" charset="0"/>
              <a:buChar char="•"/>
            </a:pPr>
            <a:r>
              <a:rPr lang="en-GB" sz="1600" spc="15" dirty="0">
                <a:solidFill>
                  <a:srgbClr val="2F5496"/>
                </a:solidFill>
                <a:cs typeface="Calibri"/>
              </a:rPr>
              <a:t>recognise the importance of a Positive Behaviour Support plan and an individual care plan ​</a:t>
            </a:r>
          </a:p>
          <a:p>
            <a:pPr marL="298450" indent="-285750">
              <a:lnSpc>
                <a:spcPct val="100000"/>
              </a:lnSpc>
              <a:spcBef>
                <a:spcPts val="5"/>
              </a:spcBef>
              <a:buFont typeface="Arial" panose="020B0604020202020204" pitchFamily="34" charset="0"/>
              <a:buChar char="•"/>
            </a:pPr>
            <a:r>
              <a:rPr lang="en-GB" sz="1600" spc="15" dirty="0">
                <a:solidFill>
                  <a:srgbClr val="2F5496"/>
                </a:solidFill>
                <a:cs typeface="Calibri"/>
              </a:rPr>
              <a:t>recognise that you are a vital part of the multidisciplinary team (MDT)</a:t>
            </a:r>
            <a:endParaRPr lang="en-GB" sz="1600" spc="20" dirty="0" smtClean="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157190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4B3FDC8E-98DA-420C-9F74-27C8EAFFE855}"/>
              </a:ext>
            </a:extLst>
          </p:cNvPr>
          <p:cNvSpPr txBox="1"/>
          <p:nvPr/>
        </p:nvSpPr>
        <p:spPr>
          <a:xfrm>
            <a:off x="1024188" y="147184"/>
            <a:ext cx="10170285" cy="6298904"/>
          </a:xfrm>
          <a:prstGeom prst="rect">
            <a:avLst/>
          </a:prstGeom>
        </p:spPr>
        <p:txBody>
          <a:bodyPr vert="horz" wrap="square" lIns="0" tIns="140970" rIns="0" bIns="0" rtlCol="0">
            <a:spAutoFit/>
          </a:bodyPr>
          <a:lstStyle/>
          <a:p>
            <a:pPr marL="12700">
              <a:lnSpc>
                <a:spcPct val="100000"/>
              </a:lnSpc>
              <a:spcBef>
                <a:spcPts val="1110"/>
              </a:spcBef>
            </a:pPr>
            <a:r>
              <a:rPr b="1" u="sng" spc="20" dirty="0" smtClean="0">
                <a:solidFill>
                  <a:srgbClr val="2F5496"/>
                </a:solidFill>
                <a:uFill>
                  <a:solidFill>
                    <a:srgbClr val="2F5496"/>
                  </a:solidFill>
                </a:uFill>
                <a:cs typeface="Calibri"/>
              </a:rPr>
              <a:t>INTRODUCTION</a:t>
            </a:r>
            <a:endParaRPr lang="en-GB" b="1" u="sng" spc="20" dirty="0" smtClean="0">
              <a:solidFill>
                <a:srgbClr val="2F5496"/>
              </a:solidFill>
              <a:uFill>
                <a:solidFill>
                  <a:srgbClr val="2F5496"/>
                </a:solidFill>
              </a:uFill>
              <a:cs typeface="Calibri"/>
            </a:endParaRPr>
          </a:p>
          <a:p>
            <a:pPr marL="12700">
              <a:lnSpc>
                <a:spcPct val="100000"/>
              </a:lnSpc>
              <a:spcBef>
                <a:spcPts val="1110"/>
              </a:spcBef>
            </a:pPr>
            <a:endParaRPr dirty="0">
              <a:cs typeface="Calibri"/>
            </a:endParaRPr>
          </a:p>
          <a:p>
            <a:pPr marL="12700" marR="67945">
              <a:lnSpc>
                <a:spcPct val="104900"/>
              </a:lnSpc>
              <a:spcBef>
                <a:spcPts val="930"/>
              </a:spcBef>
            </a:pPr>
            <a:r>
              <a:rPr lang="en-GB" sz="1600" spc="20" dirty="0">
                <a:solidFill>
                  <a:srgbClr val="2F5496"/>
                </a:solidFill>
                <a:cs typeface="Calibri"/>
              </a:rPr>
              <a:t>This session aims to provide you with an idea of the skills you will need when working within an inpatient unit. This will include working as an advocate for the children and young people with whom you will play a vital role in the day-to-day care of</a:t>
            </a:r>
            <a:r>
              <a:rPr lang="en-GB" sz="1600" spc="20" dirty="0" smtClean="0">
                <a:solidFill>
                  <a:srgbClr val="2F5496"/>
                </a:solidFill>
                <a:cs typeface="Calibri"/>
              </a:rPr>
              <a:t>.</a:t>
            </a:r>
            <a:endParaRPr lang="en-GB" sz="1600" spc="20" dirty="0">
              <a:solidFill>
                <a:srgbClr val="2F5496"/>
              </a:solidFill>
              <a:cs typeface="Calibri"/>
            </a:endParaRPr>
          </a:p>
          <a:p>
            <a:pPr marL="12700" marR="67945">
              <a:lnSpc>
                <a:spcPct val="104900"/>
              </a:lnSpc>
              <a:spcBef>
                <a:spcPts val="930"/>
              </a:spcBef>
            </a:pPr>
            <a:r>
              <a:rPr lang="en-GB" sz="1600" b="1" spc="20" dirty="0">
                <a:solidFill>
                  <a:srgbClr val="2F5496"/>
                </a:solidFill>
                <a:cs typeface="Calibri"/>
              </a:rPr>
              <a:t>Who you will be supervised </a:t>
            </a:r>
            <a:r>
              <a:rPr lang="en-GB" sz="1600" b="1" spc="20" dirty="0" smtClean="0">
                <a:solidFill>
                  <a:srgbClr val="2F5496"/>
                </a:solidFill>
                <a:cs typeface="Calibri"/>
              </a:rPr>
              <a:t>by</a:t>
            </a:r>
            <a:r>
              <a:rPr lang="en-GB" sz="1600" spc="20" dirty="0" smtClean="0">
                <a:solidFill>
                  <a:srgbClr val="2F5496"/>
                </a:solidFill>
                <a:cs typeface="Calibri"/>
              </a:rPr>
              <a:t/>
            </a:r>
            <a:br>
              <a:rPr lang="en-GB" sz="1600" spc="20" dirty="0" smtClean="0">
                <a:solidFill>
                  <a:srgbClr val="2F5496"/>
                </a:solidFill>
                <a:cs typeface="Calibri"/>
              </a:rPr>
            </a:br>
            <a:r>
              <a:rPr lang="en-GB" sz="1600" spc="20" dirty="0" smtClean="0">
                <a:solidFill>
                  <a:srgbClr val="2F5496"/>
                </a:solidFill>
                <a:cs typeface="Calibri"/>
              </a:rPr>
              <a:t>As </a:t>
            </a:r>
            <a:r>
              <a:rPr lang="en-GB" sz="1600" spc="20" dirty="0">
                <a:solidFill>
                  <a:srgbClr val="2F5496"/>
                </a:solidFill>
                <a:cs typeface="Calibri"/>
              </a:rPr>
              <a:t>a healthcare support worker, you will work under the supervision of the nurse in charge, but the matron will be the person you are reporting to. </a:t>
            </a:r>
            <a:r>
              <a:rPr lang="en-GB" sz="1600" spc="20" dirty="0" smtClean="0">
                <a:solidFill>
                  <a:srgbClr val="2F5496"/>
                </a:solidFill>
                <a:cs typeface="Calibri"/>
              </a:rPr>
              <a:t>​​The </a:t>
            </a:r>
            <a:r>
              <a:rPr lang="en-GB" sz="1600" spc="20" dirty="0">
                <a:solidFill>
                  <a:srgbClr val="2F5496"/>
                </a:solidFill>
                <a:cs typeface="Calibri"/>
              </a:rPr>
              <a:t>nurse in charge can change depending on the day and shift. </a:t>
            </a:r>
            <a:r>
              <a:rPr lang="en-GB" sz="1600" spc="20" dirty="0" smtClean="0">
                <a:solidFill>
                  <a:srgbClr val="2F5496"/>
                </a:solidFill>
                <a:cs typeface="Calibri"/>
              </a:rPr>
              <a:t>​</a:t>
            </a:r>
          </a:p>
          <a:p>
            <a:pPr marL="12700" marR="67945">
              <a:lnSpc>
                <a:spcPct val="104900"/>
              </a:lnSpc>
              <a:spcBef>
                <a:spcPts val="930"/>
              </a:spcBef>
            </a:pPr>
            <a:endParaRPr lang="en-GB" sz="1600" spc="20" dirty="0" smtClean="0">
              <a:solidFill>
                <a:srgbClr val="2F5496"/>
              </a:solidFill>
              <a:cs typeface="Calibri"/>
            </a:endParaRPr>
          </a:p>
          <a:p>
            <a:pPr marL="12700" marR="67945">
              <a:lnSpc>
                <a:spcPct val="104900"/>
              </a:lnSpc>
              <a:spcBef>
                <a:spcPts val="930"/>
              </a:spcBef>
            </a:pPr>
            <a:r>
              <a:rPr lang="en-GB" sz="1600" b="1" spc="20" dirty="0" smtClean="0">
                <a:solidFill>
                  <a:srgbClr val="2F5496"/>
                </a:solidFill>
                <a:cs typeface="Calibri"/>
              </a:rPr>
              <a:t>What </a:t>
            </a:r>
            <a:r>
              <a:rPr lang="en-GB" sz="1600" b="1" spc="20" dirty="0">
                <a:solidFill>
                  <a:srgbClr val="2F5496"/>
                </a:solidFill>
                <a:cs typeface="Calibri"/>
              </a:rPr>
              <a:t>you will </a:t>
            </a:r>
            <a:r>
              <a:rPr lang="en-GB" sz="1600" b="1" spc="20" dirty="0" smtClean="0">
                <a:solidFill>
                  <a:srgbClr val="2F5496"/>
                </a:solidFill>
                <a:cs typeface="Calibri"/>
              </a:rPr>
              <a:t>do</a:t>
            </a:r>
            <a:r>
              <a:rPr lang="en-GB" sz="1600" spc="20" dirty="0" smtClean="0">
                <a:solidFill>
                  <a:srgbClr val="2F5496"/>
                </a:solidFill>
                <a:cs typeface="Calibri"/>
              </a:rPr>
              <a:t/>
            </a:r>
            <a:br>
              <a:rPr lang="en-GB" sz="1600" spc="20" dirty="0" smtClean="0">
                <a:solidFill>
                  <a:srgbClr val="2F5496"/>
                </a:solidFill>
                <a:cs typeface="Calibri"/>
              </a:rPr>
            </a:br>
            <a:r>
              <a:rPr lang="en-GB" sz="1600" spc="20" dirty="0" smtClean="0">
                <a:solidFill>
                  <a:srgbClr val="2F5496"/>
                </a:solidFill>
                <a:cs typeface="Calibri"/>
              </a:rPr>
              <a:t>Healthcare </a:t>
            </a:r>
            <a:r>
              <a:rPr lang="en-GB" sz="1600" spc="20" dirty="0">
                <a:solidFill>
                  <a:srgbClr val="2F5496"/>
                </a:solidFill>
                <a:cs typeface="Calibri"/>
              </a:rPr>
              <a:t>support workers play a very important part in influencing the culture and atmosphere of the whole ward environment. </a:t>
            </a:r>
            <a:r>
              <a:rPr lang="en-GB" sz="1600" spc="20" dirty="0" smtClean="0">
                <a:solidFill>
                  <a:srgbClr val="2F5496"/>
                </a:solidFill>
                <a:cs typeface="Calibri"/>
              </a:rPr>
              <a:t>​​</a:t>
            </a:r>
            <a:r>
              <a:rPr lang="en-GB" sz="1600" spc="20" dirty="0">
                <a:solidFill>
                  <a:srgbClr val="2F5496"/>
                </a:solidFill>
                <a:cs typeface="Calibri"/>
              </a:rPr>
              <a:t>As part of your role you are expected to engage with children and young people in groups and in activities that are planned on the ward, such as going to class and other therapeutic groups. </a:t>
            </a:r>
            <a:r>
              <a:rPr lang="en-GB" sz="1600" spc="20" dirty="0" smtClean="0">
                <a:solidFill>
                  <a:srgbClr val="2F5496"/>
                </a:solidFill>
                <a:cs typeface="Calibri"/>
              </a:rPr>
              <a:t>​</a:t>
            </a:r>
          </a:p>
          <a:p>
            <a:pPr marL="12700" marR="67945">
              <a:lnSpc>
                <a:spcPct val="104900"/>
              </a:lnSpc>
              <a:spcBef>
                <a:spcPts val="930"/>
              </a:spcBef>
            </a:pPr>
            <a:endParaRPr lang="en-GB" sz="1600" spc="20" dirty="0" smtClean="0">
              <a:solidFill>
                <a:srgbClr val="2F5496"/>
              </a:solidFill>
              <a:cs typeface="Calibri"/>
            </a:endParaRPr>
          </a:p>
          <a:p>
            <a:pPr marL="12700" marR="67945">
              <a:lnSpc>
                <a:spcPct val="104900"/>
              </a:lnSpc>
              <a:spcBef>
                <a:spcPts val="930"/>
              </a:spcBef>
            </a:pPr>
            <a:r>
              <a:rPr lang="en-GB" sz="1600" b="1" spc="20" dirty="0" smtClean="0">
                <a:solidFill>
                  <a:srgbClr val="2F5496"/>
                </a:solidFill>
                <a:cs typeface="Calibri"/>
              </a:rPr>
              <a:t>Who </a:t>
            </a:r>
            <a:r>
              <a:rPr lang="en-GB" sz="1600" b="1" spc="20" dirty="0">
                <a:solidFill>
                  <a:srgbClr val="2F5496"/>
                </a:solidFill>
                <a:cs typeface="Calibri"/>
              </a:rPr>
              <a:t>you will work </a:t>
            </a:r>
            <a:r>
              <a:rPr lang="en-GB" sz="1600" b="1" spc="20" dirty="0" smtClean="0">
                <a:solidFill>
                  <a:srgbClr val="2F5496"/>
                </a:solidFill>
                <a:cs typeface="Calibri"/>
              </a:rPr>
              <a:t>with</a:t>
            </a:r>
            <a:r>
              <a:rPr lang="en-GB" sz="1600" spc="20" dirty="0" smtClean="0">
                <a:solidFill>
                  <a:srgbClr val="2F5496"/>
                </a:solidFill>
                <a:cs typeface="Calibri"/>
              </a:rPr>
              <a:t/>
            </a:r>
            <a:br>
              <a:rPr lang="en-GB" sz="1600" spc="20" dirty="0" smtClean="0">
                <a:solidFill>
                  <a:srgbClr val="2F5496"/>
                </a:solidFill>
                <a:cs typeface="Calibri"/>
              </a:rPr>
            </a:br>
            <a:r>
              <a:rPr lang="en-GB" sz="1600" spc="20" dirty="0" smtClean="0">
                <a:solidFill>
                  <a:srgbClr val="2F5496"/>
                </a:solidFill>
                <a:cs typeface="Calibri"/>
              </a:rPr>
              <a:t>You </a:t>
            </a:r>
            <a:r>
              <a:rPr lang="en-GB" sz="1600" spc="20" dirty="0">
                <a:solidFill>
                  <a:srgbClr val="2F5496"/>
                </a:solidFill>
                <a:cs typeface="Calibri"/>
              </a:rPr>
              <a:t>will be part of a multidisciplinary team (MDT). However, the child or young person will spend much of their time with you and you will get to know and understand them really well. This is important when it comes to the MDT discussions about care plans and other important parts of their care. </a:t>
            </a:r>
            <a:r>
              <a:rPr lang="en-GB" sz="1600" spc="20" dirty="0" smtClean="0">
                <a:solidFill>
                  <a:srgbClr val="2F5496"/>
                </a:solidFill>
                <a:cs typeface="Calibri"/>
              </a:rPr>
              <a:t>​​</a:t>
            </a:r>
            <a:r>
              <a:rPr lang="en-GB" sz="1600" spc="20" dirty="0">
                <a:solidFill>
                  <a:srgbClr val="2F5496"/>
                </a:solidFill>
                <a:cs typeface="Calibri"/>
              </a:rPr>
              <a:t>Remember, you have more of an opportunity to establish strong therapeutic relationships with the children and young people. ​</a:t>
            </a:r>
          </a:p>
          <a:p>
            <a:pPr marL="12700" marR="67945">
              <a:lnSpc>
                <a:spcPct val="104900"/>
              </a:lnSpc>
              <a:spcBef>
                <a:spcPts val="930"/>
              </a:spcBef>
            </a:pPr>
            <a:endParaRPr sz="1600" dirty="0">
              <a:cs typeface="Arial" panose="020B0604020202020204" pitchFamily="34" charset="0"/>
            </a:endParaRPr>
          </a:p>
        </p:txBody>
      </p:sp>
    </p:spTree>
    <p:custDataLst>
      <p:tags r:id="rId1"/>
    </p:custDataLst>
    <p:extLst>
      <p:ext uri="{BB962C8B-B14F-4D97-AF65-F5344CB8AC3E}">
        <p14:creationId xmlns:p14="http://schemas.microsoft.com/office/powerpoint/2010/main" val="350694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892175" y="436879"/>
            <a:ext cx="10414000" cy="6248762"/>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What to expect in this </a:t>
            </a:r>
            <a:r>
              <a:rPr lang="en-GB" b="1" u="sng" spc="20" dirty="0" smtClean="0">
                <a:solidFill>
                  <a:srgbClr val="2F5496"/>
                </a:solidFill>
                <a:uFill>
                  <a:solidFill>
                    <a:srgbClr val="2F5496"/>
                  </a:solidFill>
                </a:uFill>
                <a:cs typeface="Calibri"/>
              </a:rPr>
              <a:t>session</a:t>
            </a:r>
          </a:p>
          <a:p>
            <a:pPr marL="12700">
              <a:lnSpc>
                <a:spcPct val="100000"/>
              </a:lnSpc>
              <a:spcBef>
                <a:spcPts val="135"/>
              </a:spcBef>
            </a:pPr>
            <a:endParaRPr sz="1650" dirty="0" smtClean="0">
              <a:latin typeface="Times New Roman"/>
              <a:cs typeface="Times New Roman"/>
            </a:endParaRPr>
          </a:p>
          <a:p>
            <a:pPr marL="12700" marR="5080">
              <a:lnSpc>
                <a:spcPct val="105100"/>
              </a:lnSpc>
              <a:spcBef>
                <a:spcPts val="5"/>
              </a:spcBef>
            </a:pPr>
            <a:r>
              <a:rPr lang="en-GB" sz="1600" spc="15" dirty="0">
                <a:solidFill>
                  <a:srgbClr val="2F5496"/>
                </a:solidFill>
                <a:cs typeface="Calibri"/>
              </a:rPr>
              <a:t>Rowan and Luke are just starting out as healthcare support workers in a children and young people inpatient </a:t>
            </a:r>
            <a:r>
              <a:rPr lang="en-GB" sz="1600" spc="15" dirty="0" smtClean="0">
                <a:solidFill>
                  <a:srgbClr val="2F5496"/>
                </a:solidFill>
                <a:cs typeface="Calibri"/>
              </a:rPr>
              <a:t>setting. In </a:t>
            </a:r>
            <a:r>
              <a:rPr lang="en-GB" sz="1600" spc="15" dirty="0">
                <a:solidFill>
                  <a:srgbClr val="2F5496"/>
                </a:solidFill>
                <a:cs typeface="Calibri"/>
              </a:rPr>
              <a:t>this session, we'll follow them as they get to grips with their roles and the challenges they experience</a:t>
            </a:r>
            <a:r>
              <a:rPr lang="en-GB" sz="1600" spc="15" dirty="0" smtClean="0">
                <a:solidFill>
                  <a:srgbClr val="2F5496"/>
                </a:solidFill>
                <a:cs typeface="Calibri"/>
              </a:rPr>
              <a:t>.</a:t>
            </a:r>
          </a:p>
          <a:p>
            <a:pPr marL="12700" marR="5080">
              <a:lnSpc>
                <a:spcPct val="105100"/>
              </a:lnSpc>
              <a:spcBef>
                <a:spcPts val="5"/>
              </a:spcBef>
            </a:pPr>
            <a:endParaRPr lang="en-GB" sz="1600" spc="15" dirty="0">
              <a:solidFill>
                <a:srgbClr val="2F5496"/>
              </a:solidFill>
              <a:latin typeface="Calibri"/>
              <a:cs typeface="Calibri"/>
            </a:endParaRPr>
          </a:p>
          <a:p>
            <a:pPr marL="12700" marR="5080">
              <a:lnSpc>
                <a:spcPct val="105100"/>
              </a:lnSpc>
              <a:spcBef>
                <a:spcPts val="5"/>
              </a:spcBef>
            </a:pPr>
            <a:r>
              <a:rPr lang="en-GB" sz="1600" b="1" spc="15" dirty="0">
                <a:solidFill>
                  <a:srgbClr val="2F5496"/>
                </a:solidFill>
                <a:cs typeface="Calibri"/>
              </a:rPr>
              <a:t>Responsibility, autonomy and </a:t>
            </a:r>
            <a:r>
              <a:rPr lang="en-GB" sz="1600" b="1" spc="15" dirty="0" smtClean="0">
                <a:solidFill>
                  <a:srgbClr val="2F5496"/>
                </a:solidFill>
                <a:cs typeface="Calibri"/>
              </a:rPr>
              <a:t>supervision</a:t>
            </a:r>
          </a:p>
          <a:p>
            <a:pPr marL="12700" marR="5080">
              <a:lnSpc>
                <a:spcPct val="105100"/>
              </a:lnSpc>
              <a:spcBef>
                <a:spcPts val="5"/>
              </a:spcBef>
            </a:pPr>
            <a:r>
              <a:rPr lang="en-GB" sz="1600" spc="15" dirty="0">
                <a:solidFill>
                  <a:srgbClr val="2F5496"/>
                </a:solidFill>
                <a:cs typeface="Calibri"/>
              </a:rPr>
              <a:t>It can be challenging when working on an inpatient unit, and it is good practice if you are able to use meetings such as reflection, which may be different across settings, and supervision to talk over or discuss any issues that you may have experienced or feel following a situation</a:t>
            </a:r>
            <a:r>
              <a:rPr lang="en-GB" sz="1600" spc="15" dirty="0" smtClean="0">
                <a:solidFill>
                  <a:srgbClr val="2F5496"/>
                </a:solidFill>
                <a:cs typeface="Calibri"/>
              </a:rPr>
              <a:t>.</a:t>
            </a:r>
          </a:p>
          <a:p>
            <a:pPr marL="12700" marR="5080">
              <a:lnSpc>
                <a:spcPct val="105100"/>
              </a:lnSpc>
              <a:spcBef>
                <a:spcPts val="5"/>
              </a:spcBef>
            </a:pPr>
            <a:endParaRPr lang="en-GB" sz="1600" spc="15" dirty="0" smtClean="0">
              <a:solidFill>
                <a:srgbClr val="2F5496"/>
              </a:solidFill>
              <a:cs typeface="Calibri"/>
            </a:endParaRPr>
          </a:p>
          <a:p>
            <a:pPr marL="12700" marR="5080">
              <a:lnSpc>
                <a:spcPct val="105100"/>
              </a:lnSpc>
              <a:spcBef>
                <a:spcPts val="5"/>
              </a:spcBef>
            </a:pPr>
            <a:r>
              <a:rPr lang="en-GB" sz="1600" b="1" spc="15" dirty="0" smtClean="0">
                <a:solidFill>
                  <a:srgbClr val="2F5496"/>
                </a:solidFill>
                <a:cs typeface="Calibri"/>
              </a:rPr>
              <a:t>Supervision</a:t>
            </a:r>
            <a:endParaRPr lang="en-GB" sz="1600" b="1" spc="15" dirty="0">
              <a:solidFill>
                <a:srgbClr val="2F5496"/>
              </a:solidFill>
              <a:cs typeface="Calibri"/>
            </a:endParaRPr>
          </a:p>
          <a:p>
            <a:pPr marL="12700" marR="5080">
              <a:lnSpc>
                <a:spcPct val="105100"/>
              </a:lnSpc>
              <a:spcBef>
                <a:spcPts val="5"/>
              </a:spcBef>
            </a:pPr>
            <a:r>
              <a:rPr lang="en-GB" sz="1600" spc="15" dirty="0">
                <a:solidFill>
                  <a:srgbClr val="2F5496"/>
                </a:solidFill>
                <a:cs typeface="Calibri"/>
              </a:rPr>
              <a:t>Attending and participating in clinical supervision is a vital part of your training and development and it’s really important for the children and young people you work with too. </a:t>
            </a:r>
            <a:r>
              <a:rPr lang="en-GB" sz="1600" spc="15" dirty="0" smtClean="0">
                <a:solidFill>
                  <a:srgbClr val="2F5496"/>
                </a:solidFill>
                <a:cs typeface="Calibri"/>
              </a:rPr>
              <a:t>​</a:t>
            </a:r>
            <a:r>
              <a:rPr lang="en-GB" sz="1600" spc="15" dirty="0">
                <a:solidFill>
                  <a:srgbClr val="2F5496"/>
                </a:solidFill>
                <a:cs typeface="Calibri"/>
              </a:rPr>
              <a:t>Having the time and space to talk and reflect on your practice gives you the opportunity to improve the care you provide to the children and young people you work with. Supervision is especially useful at the end of the day, allowing you to reflect on things that have happened that day.</a:t>
            </a:r>
            <a:r>
              <a:rPr lang="en-GB" sz="1600" spc="15" dirty="0" smtClean="0">
                <a:solidFill>
                  <a:srgbClr val="2F5496"/>
                </a:solidFill>
                <a:cs typeface="Calibri"/>
              </a:rPr>
              <a:t>​</a:t>
            </a:r>
          </a:p>
          <a:p>
            <a:pPr marL="12700" marR="5080">
              <a:lnSpc>
                <a:spcPct val="105100"/>
              </a:lnSpc>
              <a:spcBef>
                <a:spcPts val="5"/>
              </a:spcBef>
            </a:pPr>
            <a:endParaRPr lang="en-GB" sz="1600" spc="15" dirty="0">
              <a:solidFill>
                <a:srgbClr val="2F5496"/>
              </a:solidFill>
              <a:latin typeface="Calibri"/>
              <a:cs typeface="Calibri"/>
            </a:endParaRPr>
          </a:p>
          <a:p>
            <a:pPr marL="12700" marR="5080">
              <a:lnSpc>
                <a:spcPct val="105100"/>
              </a:lnSpc>
              <a:spcBef>
                <a:spcPts val="5"/>
              </a:spcBef>
            </a:pPr>
            <a:r>
              <a:rPr lang="en-GB" sz="1600" b="1" spc="15" dirty="0">
                <a:solidFill>
                  <a:srgbClr val="2F5496"/>
                </a:solidFill>
                <a:cs typeface="Calibri"/>
              </a:rPr>
              <a:t>Remember where you are</a:t>
            </a:r>
          </a:p>
          <a:p>
            <a:pPr marL="12700" marR="5080">
              <a:lnSpc>
                <a:spcPct val="105100"/>
              </a:lnSpc>
              <a:spcBef>
                <a:spcPts val="5"/>
              </a:spcBef>
            </a:pPr>
            <a:r>
              <a:rPr lang="en-GB" sz="1600" spc="15" dirty="0">
                <a:solidFill>
                  <a:srgbClr val="2F5496"/>
                </a:solidFill>
                <a:cs typeface="Calibri"/>
              </a:rPr>
              <a:t>All members of staff must be mindful of their own actions and conversations at work. </a:t>
            </a:r>
            <a:r>
              <a:rPr lang="en-GB" sz="1600" spc="15" dirty="0" smtClean="0">
                <a:solidFill>
                  <a:srgbClr val="2F5496"/>
                </a:solidFill>
                <a:cs typeface="Calibri"/>
              </a:rPr>
              <a:t>​​</a:t>
            </a:r>
            <a:r>
              <a:rPr lang="en-GB" sz="1600" spc="15" dirty="0">
                <a:solidFill>
                  <a:srgbClr val="2F5496"/>
                </a:solidFill>
                <a:cs typeface="Calibri"/>
              </a:rPr>
              <a:t>This means being aware of where personal or outside of work conversations with peers take place as they can impact on the children and young people</a:t>
            </a:r>
            <a:r>
              <a:rPr lang="en-GB" sz="1600" spc="15" dirty="0" smtClean="0">
                <a:solidFill>
                  <a:srgbClr val="2F5496"/>
                </a:solidFill>
                <a:cs typeface="Calibri"/>
              </a:rPr>
              <a:t>.</a:t>
            </a:r>
          </a:p>
          <a:p>
            <a:pPr marL="12700" marR="5080">
              <a:lnSpc>
                <a:spcPct val="105100"/>
              </a:lnSpc>
              <a:spcBef>
                <a:spcPts val="5"/>
              </a:spcBef>
            </a:pPr>
            <a:endParaRPr lang="en-GB" sz="1600" spc="15" dirty="0">
              <a:solidFill>
                <a:srgbClr val="2F5496"/>
              </a:solidFill>
              <a:latin typeface="Calibri"/>
              <a:cs typeface="Calibri"/>
            </a:endParaRPr>
          </a:p>
          <a:p>
            <a:pPr marL="12700" marR="5080">
              <a:lnSpc>
                <a:spcPct val="105100"/>
              </a:lnSpc>
              <a:spcBef>
                <a:spcPts val="5"/>
              </a:spcBef>
            </a:pPr>
            <a:r>
              <a:rPr lang="en-GB" sz="1600" b="1" spc="15" dirty="0">
                <a:solidFill>
                  <a:srgbClr val="2F5496"/>
                </a:solidFill>
                <a:cs typeface="Calibri"/>
              </a:rPr>
              <a:t>Think about what you are saying</a:t>
            </a:r>
          </a:p>
          <a:p>
            <a:pPr marL="12700" marR="5080">
              <a:lnSpc>
                <a:spcPct val="105100"/>
              </a:lnSpc>
              <a:spcBef>
                <a:spcPts val="5"/>
              </a:spcBef>
            </a:pPr>
            <a:r>
              <a:rPr lang="en-GB" sz="1600" spc="15" dirty="0">
                <a:solidFill>
                  <a:srgbClr val="2F5496"/>
                </a:solidFill>
                <a:cs typeface="Calibri"/>
              </a:rPr>
              <a:t>An example of being mindful of conversations at work might​ be talking about dieting, exercise and personal appearance. These are not appropriate to have in a communal area where children and young people may be within earshot. </a:t>
            </a:r>
            <a:r>
              <a:rPr lang="en-GB" sz="1600" spc="15" dirty="0" smtClean="0">
                <a:solidFill>
                  <a:srgbClr val="2F5496"/>
                </a:solidFill>
                <a:cs typeface="Calibri"/>
              </a:rPr>
              <a:t>​​</a:t>
            </a:r>
            <a:r>
              <a:rPr lang="en-GB" sz="1600" spc="15" dirty="0">
                <a:solidFill>
                  <a:srgbClr val="2F5496"/>
                </a:solidFill>
                <a:cs typeface="Calibri"/>
              </a:rPr>
              <a:t>This means you need to be aware of your own actions and conversations at work.​</a:t>
            </a:r>
            <a:endParaRPr lang="en-GB" sz="1600"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287157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901700" y="627379"/>
            <a:ext cx="10414000" cy="4929426"/>
          </a:xfrm>
          <a:prstGeom prst="rect">
            <a:avLst/>
          </a:prstGeom>
        </p:spPr>
        <p:txBody>
          <a:bodyPr vert="horz" wrap="square" lIns="0" tIns="17145" rIns="0" bIns="0" rtlCol="0">
            <a:spAutoFit/>
          </a:bodyPr>
          <a:lstStyle/>
          <a:p>
            <a:pPr marL="12700" marR="5080">
              <a:lnSpc>
                <a:spcPct val="105100"/>
              </a:lnSpc>
              <a:spcBef>
                <a:spcPts val="5"/>
              </a:spcBef>
            </a:pPr>
            <a:r>
              <a:rPr lang="en-GB" sz="1600" b="1" u="sng" spc="15" dirty="0" smtClean="0">
                <a:solidFill>
                  <a:srgbClr val="2F5496"/>
                </a:solidFill>
                <a:cs typeface="Calibri"/>
              </a:rPr>
              <a:t>What </a:t>
            </a:r>
            <a:r>
              <a:rPr lang="en-GB" sz="1600" b="1" u="sng" spc="15" dirty="0">
                <a:solidFill>
                  <a:srgbClr val="2F5496"/>
                </a:solidFill>
                <a:cs typeface="Calibri"/>
              </a:rPr>
              <a:t>you'll be expected to </a:t>
            </a:r>
            <a:r>
              <a:rPr lang="en-GB" sz="1600" b="1" u="sng" spc="15" dirty="0" smtClean="0">
                <a:solidFill>
                  <a:srgbClr val="2F5496"/>
                </a:solidFill>
                <a:cs typeface="Calibri"/>
              </a:rPr>
              <a:t>do</a:t>
            </a:r>
          </a:p>
          <a:p>
            <a:pPr marL="12700" marR="5080">
              <a:lnSpc>
                <a:spcPct val="105100"/>
              </a:lnSpc>
              <a:spcBef>
                <a:spcPts val="5"/>
              </a:spcBef>
            </a:pPr>
            <a:endParaRPr lang="en-GB" sz="1600" b="1" u="sng" spc="15" dirty="0">
              <a:solidFill>
                <a:srgbClr val="2F5496"/>
              </a:solidFill>
              <a:cs typeface="Calibri"/>
            </a:endParaRPr>
          </a:p>
          <a:p>
            <a:pPr marL="12700" marR="5080">
              <a:lnSpc>
                <a:spcPct val="105100"/>
              </a:lnSpc>
              <a:spcBef>
                <a:spcPts val="5"/>
              </a:spcBef>
            </a:pPr>
            <a:r>
              <a:rPr lang="en-GB" sz="1600" spc="15" dirty="0">
                <a:solidFill>
                  <a:srgbClr val="2F5496"/>
                </a:solidFill>
                <a:cs typeface="Calibri"/>
              </a:rPr>
              <a:t>Being a healthcare support worker is going to draw on your people skills. Your Trust will have a policy to follow for this.</a:t>
            </a: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a:solidFill>
                  <a:srgbClr val="2F5496"/>
                </a:solidFill>
                <a:cs typeface="Calibri"/>
              </a:rPr>
              <a:t>Remember, you will be spending a lot of time with children and young people and will get to know them better than most other members of the team. These are the key areas that you’ll need to be aware of.</a:t>
            </a:r>
            <a:endParaRPr lang="en-GB" sz="1600" spc="15" dirty="0">
              <a:solidFill>
                <a:srgbClr val="2F5496"/>
              </a:solidFill>
              <a:latin typeface="Calibri"/>
              <a:cs typeface="Calibri"/>
            </a:endParaRPr>
          </a:p>
          <a:p>
            <a:pPr marL="12700" marR="5080">
              <a:lnSpc>
                <a:spcPct val="105100"/>
              </a:lnSpc>
              <a:spcBef>
                <a:spcPts val="5"/>
              </a:spcBef>
            </a:pPr>
            <a:endParaRPr lang="en-GB" sz="1600" spc="15" dirty="0" smtClean="0">
              <a:solidFill>
                <a:srgbClr val="2F5496"/>
              </a:solidFill>
              <a:latin typeface="Calibri"/>
              <a:cs typeface="Calibri"/>
            </a:endParaRPr>
          </a:p>
          <a:p>
            <a:pPr marL="12700" marR="5080">
              <a:lnSpc>
                <a:spcPct val="105100"/>
              </a:lnSpc>
              <a:spcBef>
                <a:spcPts val="5"/>
              </a:spcBef>
            </a:pPr>
            <a:r>
              <a:rPr lang="en-GB" sz="1600" spc="15" dirty="0">
                <a:solidFill>
                  <a:srgbClr val="2F5496"/>
                </a:solidFill>
                <a:cs typeface="Calibri"/>
              </a:rPr>
              <a:t>You’ll need to get to know the child or young person and their family or carers, this includes:</a:t>
            </a:r>
            <a:r>
              <a:rPr lang="en-GB" sz="1600" spc="15" dirty="0" smtClean="0">
                <a:solidFill>
                  <a:srgbClr val="2F5496"/>
                </a:solidFill>
                <a:cs typeface="Calibri"/>
              </a:rPr>
              <a:t>​</a:t>
            </a: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helping to get information for admission from children and young people and their families ​</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talking to carers and family members about their situation ​</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thinking about and understanding your own responses to situations and knowing where to go for support </a:t>
            </a:r>
            <a:endParaRPr lang="en-GB" sz="1600" spc="15" dirty="0" smtClean="0">
              <a:solidFill>
                <a:srgbClr val="2F5496"/>
              </a:solidFill>
              <a:cs typeface="Calibri"/>
            </a:endParaRPr>
          </a:p>
          <a:p>
            <a:pPr marL="298450" marR="5080" indent="-285750">
              <a:lnSpc>
                <a:spcPct val="105100"/>
              </a:lnSpc>
              <a:spcBef>
                <a:spcPts val="5"/>
              </a:spcBef>
              <a:buFont typeface="Arial" panose="020B0604020202020204" pitchFamily="34" charset="0"/>
              <a:buChar char="•"/>
            </a:pPr>
            <a:endParaRPr lang="en-GB" sz="1600" spc="15" dirty="0">
              <a:solidFill>
                <a:srgbClr val="2F5496"/>
              </a:solidFill>
              <a:latin typeface="Calibri"/>
              <a:cs typeface="Calibri"/>
            </a:endParaRPr>
          </a:p>
          <a:p>
            <a:pPr marL="12700" marR="5080">
              <a:lnSpc>
                <a:spcPct val="105100"/>
              </a:lnSpc>
              <a:spcBef>
                <a:spcPts val="5"/>
              </a:spcBef>
            </a:pPr>
            <a:r>
              <a:rPr lang="en-GB" sz="1600" spc="15" dirty="0">
                <a:solidFill>
                  <a:srgbClr val="2F5496"/>
                </a:solidFill>
                <a:cs typeface="Calibri"/>
              </a:rPr>
              <a:t>There are many things you will need to do to keep people safe, including: </a:t>
            </a:r>
            <a:r>
              <a:rPr lang="en-GB" sz="1600" spc="15" dirty="0" smtClean="0">
                <a:solidFill>
                  <a:srgbClr val="2F5496"/>
                </a:solidFill>
                <a:cs typeface="Calibri"/>
              </a:rPr>
              <a:t>​</a:t>
            </a: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carefully observing children and young people on the unit, sometimes at set intervals, sometimes 1-2-1 continuously</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​making checks on the environment to make sure things identified as potentially unsafe are dealt with ​</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knowing and understanding what people’s plans of care are and taking part in making sure they’re implemented ​</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recognising if you’re finding something difficult yourself and seeking support ​</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looking at and following positive behaviour support plans ​</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wearing appropriate personal protection equipment (PPE) for any potential infectious situation</a:t>
            </a:r>
            <a:endParaRPr lang="en-GB" sz="1600"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405403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901700" y="294004"/>
            <a:ext cx="10414000" cy="6222088"/>
          </a:xfrm>
          <a:prstGeom prst="rect">
            <a:avLst/>
          </a:prstGeom>
        </p:spPr>
        <p:txBody>
          <a:bodyPr vert="horz" wrap="square" lIns="0" tIns="17145" rIns="0" bIns="0" rtlCol="0">
            <a:spAutoFit/>
          </a:bodyPr>
          <a:lstStyle/>
          <a:p>
            <a:pPr marL="12700" marR="5080">
              <a:lnSpc>
                <a:spcPct val="105100"/>
              </a:lnSpc>
              <a:spcBef>
                <a:spcPts val="5"/>
              </a:spcBef>
            </a:pPr>
            <a:r>
              <a:rPr lang="en-GB" sz="1600" b="1" u="sng" spc="15" dirty="0" smtClean="0">
                <a:solidFill>
                  <a:srgbClr val="2F5496"/>
                </a:solidFill>
                <a:cs typeface="Calibri"/>
              </a:rPr>
              <a:t>What </a:t>
            </a:r>
            <a:r>
              <a:rPr lang="en-GB" sz="1600" b="1" u="sng" spc="15" dirty="0">
                <a:solidFill>
                  <a:srgbClr val="2F5496"/>
                </a:solidFill>
                <a:cs typeface="Calibri"/>
              </a:rPr>
              <a:t>you'll be expected to </a:t>
            </a:r>
            <a:r>
              <a:rPr lang="en-GB" sz="1600" b="1" u="sng" spc="15" dirty="0" smtClean="0">
                <a:solidFill>
                  <a:srgbClr val="2F5496"/>
                </a:solidFill>
                <a:cs typeface="Calibri"/>
              </a:rPr>
              <a:t>do (cont.)</a:t>
            </a:r>
          </a:p>
          <a:p>
            <a:pPr marL="12700" marR="5080">
              <a:lnSpc>
                <a:spcPct val="105100"/>
              </a:lnSpc>
              <a:spcBef>
                <a:spcPts val="5"/>
              </a:spcBef>
            </a:pPr>
            <a:endParaRPr lang="en-GB" sz="1600" b="1" u="sng" spc="15" dirty="0" smtClean="0">
              <a:solidFill>
                <a:srgbClr val="2F5496"/>
              </a:solidFill>
              <a:cs typeface="Calibri"/>
            </a:endParaRPr>
          </a:p>
          <a:p>
            <a:pPr marL="12700" marR="5080">
              <a:lnSpc>
                <a:spcPct val="105100"/>
              </a:lnSpc>
              <a:spcBef>
                <a:spcPts val="5"/>
              </a:spcBef>
            </a:pPr>
            <a:r>
              <a:rPr lang="en-GB" sz="1600" spc="15" dirty="0">
                <a:solidFill>
                  <a:srgbClr val="2F5496"/>
                </a:solidFill>
                <a:cs typeface="Calibri"/>
              </a:rPr>
              <a:t>You can promote physical health by:</a:t>
            </a:r>
            <a:r>
              <a:rPr lang="en-GB" sz="1600" spc="15" dirty="0" smtClean="0">
                <a:solidFill>
                  <a:srgbClr val="2F5496"/>
                </a:solidFill>
                <a:cs typeface="Calibri"/>
              </a:rPr>
              <a:t>​</a:t>
            </a: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giving practical assistance to children to eat or drink healthily</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assisting people, or prompting them to bathe, dress and make healthy choices about activities ​</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participating in activities like supervising people out on walks in the grounds ​</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helping monitor the effects and assisting with the administration of medicines ​</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making sure your own physical health doesn’t impact on anyone else such as, staying away if you have diarrhoea or vomiting or coronavirus ​</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being aware of your use of language, choosing your words carefully to avoid subjects that could be triggering for a particular individual, a list of trigger words could be captured in a young person's care plan</a:t>
            </a:r>
            <a:r>
              <a:rPr lang="en-GB" sz="1600" spc="15" dirty="0" smtClean="0">
                <a:solidFill>
                  <a:srgbClr val="2F5496"/>
                </a:solidFill>
                <a:cs typeface="Calibri"/>
              </a:rPr>
              <a:t>​</a:t>
            </a: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smtClean="0">
                <a:solidFill>
                  <a:srgbClr val="2F5496"/>
                </a:solidFill>
                <a:cs typeface="Calibri"/>
              </a:rPr>
              <a:t>This </a:t>
            </a:r>
            <a:r>
              <a:rPr lang="en-GB" sz="1600" spc="15" dirty="0">
                <a:solidFill>
                  <a:srgbClr val="2F5496"/>
                </a:solidFill>
                <a:cs typeface="Calibri"/>
              </a:rPr>
              <a:t>aspect of your role includes: ​</a:t>
            </a:r>
          </a:p>
          <a:p>
            <a:pPr marL="298450" marR="5080" indent="-285750">
              <a:lnSpc>
                <a:spcPct val="105100"/>
              </a:lnSpc>
              <a:spcBef>
                <a:spcPts val="5"/>
              </a:spcBef>
              <a:buFont typeface="Arial" panose="020B0604020202020204" pitchFamily="34" charset="0"/>
              <a:buChar char="•"/>
            </a:pPr>
            <a:r>
              <a:rPr lang="en-GB" sz="1600" spc="15" dirty="0" smtClean="0">
                <a:solidFill>
                  <a:srgbClr val="2F5496"/>
                </a:solidFill>
                <a:cs typeface="Calibri"/>
              </a:rPr>
              <a:t>liaising </a:t>
            </a:r>
            <a:r>
              <a:rPr lang="en-GB" sz="1600" spc="15" dirty="0">
                <a:solidFill>
                  <a:srgbClr val="2F5496"/>
                </a:solidFill>
                <a:cs typeface="Calibri"/>
              </a:rPr>
              <a:t>between other members of the team, alerting people to what’s happening and carefully documenting and handing over information so it can be understood by everyone ​</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role modelling great ways to communicate, and offering advice and support on how to interact positively with others ​</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promoting a healthy team spirit throughout everyone on the unit </a:t>
            </a:r>
            <a:r>
              <a:rPr lang="en-GB" sz="1600" spc="15" dirty="0" smtClean="0">
                <a:solidFill>
                  <a:srgbClr val="2F5496"/>
                </a:solidFill>
                <a:cs typeface="Calibri"/>
              </a:rPr>
              <a:t>​</a:t>
            </a:r>
          </a:p>
          <a:p>
            <a:pPr marL="298450" marR="5080" indent="-285750">
              <a:lnSpc>
                <a:spcPct val="105100"/>
              </a:lnSpc>
              <a:spcBef>
                <a:spcPts val="5"/>
              </a:spcBef>
              <a:buFont typeface="Arial" panose="020B0604020202020204" pitchFamily="34" charset="0"/>
              <a:buChar char="•"/>
            </a:pPr>
            <a:endParaRPr lang="en-GB" sz="1600" spc="15" dirty="0">
              <a:solidFill>
                <a:srgbClr val="2F5496"/>
              </a:solidFill>
              <a:latin typeface="Calibri"/>
              <a:cs typeface="Calibri"/>
            </a:endParaRPr>
          </a:p>
          <a:p>
            <a:pPr marL="12700" marR="5080">
              <a:lnSpc>
                <a:spcPct val="105100"/>
              </a:lnSpc>
              <a:spcBef>
                <a:spcPts val="5"/>
              </a:spcBef>
            </a:pPr>
            <a:r>
              <a:rPr lang="en-GB" sz="1600" spc="15" dirty="0" smtClean="0">
                <a:solidFill>
                  <a:srgbClr val="2F5496"/>
                </a:solidFill>
                <a:cs typeface="Calibri"/>
              </a:rPr>
              <a:t>This </a:t>
            </a:r>
            <a:r>
              <a:rPr lang="en-GB" sz="1600" spc="15" dirty="0">
                <a:solidFill>
                  <a:srgbClr val="2F5496"/>
                </a:solidFill>
                <a:cs typeface="Calibri"/>
              </a:rPr>
              <a:t>involves:</a:t>
            </a:r>
            <a:r>
              <a:rPr lang="en-GB" sz="1600" spc="15" dirty="0" smtClean="0">
                <a:solidFill>
                  <a:srgbClr val="2F5496"/>
                </a:solidFill>
                <a:cs typeface="Calibri"/>
              </a:rPr>
              <a:t>​</a:t>
            </a: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working with the care team to plan and carry out activities on the unit that promote wellbeing ​</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thinking of and suggesting new ways in which the team can help enhance the therapeutic nature of care ​</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understanding a patient's individual needs, and making your role with them individual ​</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helping children and young people to safely keep in touch with the outside world​</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escorting children and young people to activities in the community, encouraging participation and reporting back ​​</a:t>
            </a:r>
            <a:endParaRPr lang="en-GB" sz="1600"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364458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901700" y="627379"/>
            <a:ext cx="10071100" cy="2502608"/>
          </a:xfrm>
          <a:prstGeom prst="rect">
            <a:avLst/>
          </a:prstGeom>
        </p:spPr>
        <p:txBody>
          <a:bodyPr vert="horz" wrap="square" lIns="0" tIns="17145" rIns="0" bIns="0" rtlCol="0">
            <a:spAutoFit/>
          </a:bodyPr>
          <a:lstStyle/>
          <a:p>
            <a:pPr>
              <a:lnSpc>
                <a:spcPct val="100000"/>
              </a:lnSpc>
              <a:spcBef>
                <a:spcPts val="10"/>
              </a:spcBef>
            </a:pPr>
            <a:endParaRPr sz="1750" dirty="0">
              <a:latin typeface="Times New Roman"/>
              <a:cs typeface="Times New Roman"/>
            </a:endParaRPr>
          </a:p>
          <a:p>
            <a:pPr marL="12700">
              <a:lnSpc>
                <a:spcPct val="100000"/>
              </a:lnSpc>
              <a:spcBef>
                <a:spcPts val="5"/>
              </a:spcBef>
            </a:pPr>
            <a:r>
              <a:rPr sz="1600" b="1" spc="15" dirty="0">
                <a:solidFill>
                  <a:srgbClr val="2F5496"/>
                </a:solidFill>
                <a:latin typeface="Calibri"/>
                <a:cs typeface="Calibri"/>
              </a:rPr>
              <a:t>Learning</a:t>
            </a:r>
            <a:r>
              <a:rPr sz="1600" b="1" spc="10" dirty="0">
                <a:solidFill>
                  <a:srgbClr val="2F5496"/>
                </a:solidFill>
                <a:latin typeface="Calibri"/>
                <a:cs typeface="Calibri"/>
              </a:rPr>
              <a:t> </a:t>
            </a:r>
            <a:r>
              <a:rPr sz="1600" b="1" spc="15" dirty="0">
                <a:solidFill>
                  <a:srgbClr val="2F5496"/>
                </a:solidFill>
                <a:latin typeface="Calibri"/>
                <a:cs typeface="Calibri"/>
              </a:rPr>
              <a:t>Objectives</a:t>
            </a:r>
            <a:endParaRPr sz="1600" dirty="0">
              <a:latin typeface="Calibri"/>
              <a:cs typeface="Calibri"/>
            </a:endParaRPr>
          </a:p>
          <a:p>
            <a:pPr>
              <a:lnSpc>
                <a:spcPct val="100000"/>
              </a:lnSpc>
              <a:spcBef>
                <a:spcPts val="35"/>
              </a:spcBef>
            </a:pPr>
            <a:endParaRPr sz="1600" dirty="0">
              <a:latin typeface="Times New Roman"/>
              <a:cs typeface="Times New Roman"/>
            </a:endParaRPr>
          </a:p>
          <a:p>
            <a:pPr marL="12700">
              <a:lnSpc>
                <a:spcPct val="100000"/>
              </a:lnSpc>
              <a:spcBef>
                <a:spcPts val="5"/>
              </a:spcBef>
            </a:pPr>
            <a:r>
              <a:rPr lang="en-GB" sz="1600" spc="15" dirty="0">
                <a:solidFill>
                  <a:srgbClr val="2F5496"/>
                </a:solidFill>
                <a:cs typeface="Calibri"/>
              </a:rPr>
              <a:t>In this session you will:</a:t>
            </a:r>
          </a:p>
          <a:p>
            <a:pPr marL="12700">
              <a:lnSpc>
                <a:spcPct val="100000"/>
              </a:lnSpc>
              <a:spcBef>
                <a:spcPts val="5"/>
              </a:spcBef>
            </a:pPr>
            <a:endParaRPr lang="en-GB" sz="1600" spc="15" dirty="0">
              <a:solidFill>
                <a:srgbClr val="2F5496"/>
              </a:solidFill>
              <a:cs typeface="Calibri"/>
            </a:endParaRPr>
          </a:p>
          <a:p>
            <a:pPr marL="355600" indent="-342900">
              <a:lnSpc>
                <a:spcPct val="100000"/>
              </a:lnSpc>
              <a:spcBef>
                <a:spcPts val="5"/>
              </a:spcBef>
              <a:buFont typeface="Arial" panose="020B0604020202020204" pitchFamily="34" charset="0"/>
              <a:buChar char="•"/>
            </a:pPr>
            <a:r>
              <a:rPr lang="en-GB" sz="1600" spc="15" dirty="0">
                <a:solidFill>
                  <a:srgbClr val="2F5496"/>
                </a:solidFill>
                <a:cs typeface="Calibri"/>
              </a:rPr>
              <a:t>identify the professional standards and code of conduct for healthcare support workers​</a:t>
            </a:r>
          </a:p>
          <a:p>
            <a:pPr marL="355600" indent="-342900">
              <a:lnSpc>
                <a:spcPct val="100000"/>
              </a:lnSpc>
              <a:spcBef>
                <a:spcPts val="5"/>
              </a:spcBef>
              <a:buFont typeface="Arial" panose="020B0604020202020204" pitchFamily="34" charset="0"/>
              <a:buChar char="•"/>
            </a:pPr>
            <a:r>
              <a:rPr lang="en-GB" sz="1600" spc="15" dirty="0">
                <a:solidFill>
                  <a:srgbClr val="2F5496"/>
                </a:solidFill>
                <a:cs typeface="Calibri"/>
              </a:rPr>
              <a:t>recognise the importance of managing risk​</a:t>
            </a:r>
          </a:p>
          <a:p>
            <a:pPr marL="355600" indent="-342900">
              <a:lnSpc>
                <a:spcPct val="100000"/>
              </a:lnSpc>
              <a:spcBef>
                <a:spcPts val="5"/>
              </a:spcBef>
              <a:buFont typeface="Arial" panose="020B0604020202020204" pitchFamily="34" charset="0"/>
              <a:buChar char="•"/>
            </a:pPr>
            <a:r>
              <a:rPr lang="en-GB" sz="1600" spc="15" dirty="0">
                <a:solidFill>
                  <a:srgbClr val="2F5496"/>
                </a:solidFill>
                <a:cs typeface="Calibri"/>
              </a:rPr>
              <a:t>identify effective role modelling in teams and services​</a:t>
            </a:r>
          </a:p>
          <a:p>
            <a:pPr marL="355600" indent="-342900">
              <a:lnSpc>
                <a:spcPct val="100000"/>
              </a:lnSpc>
              <a:spcBef>
                <a:spcPts val="5"/>
              </a:spcBef>
              <a:buFont typeface="Arial" panose="020B0604020202020204" pitchFamily="34" charset="0"/>
              <a:buChar char="•"/>
            </a:pPr>
            <a:r>
              <a:rPr lang="en-GB" sz="1600" spc="15" dirty="0">
                <a:solidFill>
                  <a:srgbClr val="2F5496"/>
                </a:solidFill>
                <a:cs typeface="Calibri"/>
              </a:rPr>
              <a:t>show an awareness of what keeping the environment safe means​</a:t>
            </a:r>
          </a:p>
          <a:p>
            <a:pPr marL="355600" indent="-342900">
              <a:lnSpc>
                <a:spcPct val="100000"/>
              </a:lnSpc>
              <a:spcBef>
                <a:spcPts val="5"/>
              </a:spcBef>
              <a:buFont typeface="Arial" panose="020B0604020202020204" pitchFamily="34" charset="0"/>
              <a:buChar char="•"/>
            </a:pPr>
            <a:r>
              <a:rPr lang="en-GB" sz="1600" spc="15" dirty="0">
                <a:solidFill>
                  <a:srgbClr val="2F5496"/>
                </a:solidFill>
                <a:cs typeface="Calibri"/>
              </a:rPr>
              <a:t>recognise your involvement in tasks and activities ​</a:t>
            </a:r>
            <a:endParaRPr lang="en-GB" sz="1600" spc="20" dirty="0" smtClean="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352325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63212" y="103678"/>
            <a:ext cx="10544175" cy="5639364"/>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Rowan </a:t>
            </a:r>
            <a:r>
              <a:rPr lang="en-GB" b="1" u="sng" spc="20" dirty="0">
                <a:solidFill>
                  <a:srgbClr val="2F5496"/>
                </a:solidFill>
                <a:uFill>
                  <a:solidFill>
                    <a:srgbClr val="2F5496"/>
                  </a:solidFill>
                </a:uFill>
                <a:cs typeface="Calibri"/>
              </a:rPr>
              <a:t>and Luke start </a:t>
            </a:r>
            <a:r>
              <a:rPr lang="en-GB" b="1" u="sng" spc="20" dirty="0" smtClean="0">
                <a:solidFill>
                  <a:srgbClr val="2F5496"/>
                </a:solidFill>
                <a:uFill>
                  <a:solidFill>
                    <a:srgbClr val="2F5496"/>
                  </a:solidFill>
                </a:uFill>
                <a:cs typeface="Calibri"/>
              </a:rPr>
              <a:t>observations</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All </a:t>
            </a:r>
            <a:r>
              <a:rPr lang="en-GB" spc="20" dirty="0">
                <a:solidFill>
                  <a:srgbClr val="2F5496"/>
                </a:solidFill>
                <a:uFill>
                  <a:solidFill>
                    <a:srgbClr val="2F5496"/>
                  </a:solidFill>
                </a:uFill>
                <a:cs typeface="Calibri"/>
              </a:rPr>
              <a:t>children and young people attending inpatient settings have daily routines and these vary depending on each person. One thing all children and young people have is hourly clinical observations. In this chapter, you’ll find out what this looks like by following Rowan and Luke at </a:t>
            </a:r>
            <a:r>
              <a:rPr lang="en-GB" spc="20" dirty="0" smtClean="0">
                <a:solidFill>
                  <a:srgbClr val="2F5496"/>
                </a:solidFill>
                <a:uFill>
                  <a:solidFill>
                    <a:srgbClr val="2F5496"/>
                  </a:solidFill>
                </a:uFill>
                <a:cs typeface="Calibri"/>
              </a:rPr>
              <a:t>work.</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You </a:t>
            </a:r>
            <a:r>
              <a:rPr lang="en-GB" b="1" spc="20" dirty="0">
                <a:solidFill>
                  <a:srgbClr val="2F5496"/>
                </a:solidFill>
                <a:uFill>
                  <a:solidFill>
                    <a:srgbClr val="2F5496"/>
                  </a:solidFill>
                </a:uFill>
                <a:cs typeface="Calibri"/>
              </a:rPr>
              <a:t>mean I have to check on everyone, every hour, all day long?</a:t>
            </a:r>
          </a:p>
          <a:p>
            <a:pPr marL="12700">
              <a:lnSpc>
                <a:spcPct val="100000"/>
              </a:lnSpc>
              <a:spcBef>
                <a:spcPts val="135"/>
              </a:spcBef>
            </a:pPr>
            <a:r>
              <a:rPr lang="en-GB" spc="20" dirty="0">
                <a:solidFill>
                  <a:srgbClr val="2F5496"/>
                </a:solidFill>
                <a:uFill>
                  <a:solidFill>
                    <a:srgbClr val="2F5496"/>
                  </a:solidFill>
                </a:uFill>
                <a:cs typeface="Calibri"/>
              </a:rPr>
              <a:t>Clinical observations of the child or young person need to be taken every hour and relevant information must be accurately recorded.</a:t>
            </a:r>
            <a:r>
              <a:rPr lang="en-GB" spc="20" dirty="0" smtClean="0">
                <a:solidFill>
                  <a:srgbClr val="2F5496"/>
                </a:solidFill>
                <a:uFill>
                  <a:solidFill>
                    <a:srgbClr val="2F5496"/>
                  </a:solidFill>
                </a:uFill>
                <a:cs typeface="Calibri"/>
              </a:rPr>
              <a:t>​ ​</a:t>
            </a:r>
            <a:r>
              <a:rPr lang="en-GB" spc="20" dirty="0">
                <a:solidFill>
                  <a:srgbClr val="2F5496"/>
                </a:solidFill>
                <a:uFill>
                  <a:solidFill>
                    <a:srgbClr val="2F5496"/>
                  </a:solidFill>
                </a:uFill>
                <a:cs typeface="Calibri"/>
              </a:rPr>
              <a:t>You will be expected to work with the children and young people completing day-to-day activities, such as attending to personal hygiene and going to school depending on the type of unit they are in.</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Why does it have to be so often?</a:t>
            </a:r>
          </a:p>
          <a:p>
            <a:pPr marL="12700">
              <a:lnSpc>
                <a:spcPct val="100000"/>
              </a:lnSpc>
              <a:spcBef>
                <a:spcPts val="135"/>
              </a:spcBef>
            </a:pPr>
            <a:r>
              <a:rPr lang="en-GB" spc="20" dirty="0">
                <a:solidFill>
                  <a:srgbClr val="2F5496"/>
                </a:solidFill>
                <a:uFill>
                  <a:solidFill>
                    <a:srgbClr val="2F5496"/>
                  </a:solidFill>
                </a:uFill>
                <a:cs typeface="Calibri"/>
              </a:rPr>
              <a:t>The hourly observations are necessary to monitor the child or young person according to their risk profile. It is defined as an essential requirement for patient assessment and the recognition of clinical deterioration. </a:t>
            </a:r>
            <a:r>
              <a:rPr lang="en-GB" spc="20" dirty="0" smtClean="0">
                <a:solidFill>
                  <a:srgbClr val="2F5496"/>
                </a:solidFill>
                <a:uFill>
                  <a:solidFill>
                    <a:srgbClr val="2F5496"/>
                  </a:solidFill>
                </a:uFill>
                <a:cs typeface="Calibri"/>
              </a:rPr>
              <a:t>​ ​</a:t>
            </a:r>
            <a:r>
              <a:rPr lang="en-GB" spc="20" dirty="0">
                <a:solidFill>
                  <a:srgbClr val="2F5496"/>
                </a:solidFill>
                <a:uFill>
                  <a:solidFill>
                    <a:srgbClr val="2F5496"/>
                  </a:solidFill>
                </a:uFill>
                <a:cs typeface="Calibri"/>
              </a:rPr>
              <a:t>Observations are usually completed each hour and you stay with the young person for that hour within eyesight or arm's reach. You then record this period in the relevant document. You will need to refer to your service for the documentation that they use. ​</a:t>
            </a:r>
          </a:p>
          <a:p>
            <a:pPr marL="12700">
              <a:lnSpc>
                <a:spcPct val="100000"/>
              </a:lnSpc>
              <a:spcBef>
                <a:spcPts val="135"/>
              </a:spcBef>
            </a:pPr>
            <a:endParaRPr lang="en-GB" sz="1650" dirty="0" smtClean="0">
              <a:latin typeface="Times New Roman"/>
              <a:cs typeface="Times New Roman"/>
            </a:endParaRPr>
          </a:p>
          <a:p>
            <a:pPr marL="12700">
              <a:lnSpc>
                <a:spcPct val="100000"/>
              </a:lnSpc>
              <a:spcBef>
                <a:spcPts val="135"/>
              </a:spcBef>
            </a:pPr>
            <a:endParaRPr sz="1650" dirty="0" smtClean="0">
              <a:latin typeface="Times New Roman"/>
              <a:cs typeface="Times New Roman"/>
            </a:endParaRPr>
          </a:p>
        </p:txBody>
      </p:sp>
    </p:spTree>
    <p:custDataLst>
      <p:tags r:id="rId1"/>
    </p:custDataLst>
    <p:extLst>
      <p:ext uri="{BB962C8B-B14F-4D97-AF65-F5344CB8AC3E}">
        <p14:creationId xmlns:p14="http://schemas.microsoft.com/office/powerpoint/2010/main" val="231097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63212" y="103678"/>
            <a:ext cx="10544175" cy="5700920"/>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Rowan </a:t>
            </a:r>
            <a:r>
              <a:rPr lang="en-GB" b="1" u="sng" spc="20" dirty="0">
                <a:solidFill>
                  <a:srgbClr val="2F5496"/>
                </a:solidFill>
                <a:uFill>
                  <a:solidFill>
                    <a:srgbClr val="2F5496"/>
                  </a:solidFill>
                </a:uFill>
                <a:cs typeface="Calibri"/>
              </a:rPr>
              <a:t>and Luke start </a:t>
            </a:r>
            <a:r>
              <a:rPr lang="en-GB" b="1" u="sng" spc="20" dirty="0" smtClean="0">
                <a:solidFill>
                  <a:srgbClr val="2F5496"/>
                </a:solidFill>
                <a:uFill>
                  <a:solidFill>
                    <a:srgbClr val="2F5496"/>
                  </a:solidFill>
                </a:uFill>
                <a:cs typeface="Calibri"/>
              </a:rPr>
              <a:t>observations (cont.)</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Is it the same for all children and young people?</a:t>
            </a:r>
          </a:p>
          <a:p>
            <a:pPr marL="12700">
              <a:lnSpc>
                <a:spcPct val="100000"/>
              </a:lnSpc>
              <a:spcBef>
                <a:spcPts val="135"/>
              </a:spcBef>
            </a:pPr>
            <a:r>
              <a:rPr lang="en-GB" spc="20" dirty="0">
                <a:solidFill>
                  <a:srgbClr val="2F5496"/>
                </a:solidFill>
                <a:uFill>
                  <a:solidFill>
                    <a:srgbClr val="2F5496"/>
                  </a:solidFill>
                </a:uFill>
                <a:cs typeface="Calibri"/>
              </a:rPr>
              <a:t>For some children and young people, observations can be every 10 to 15 minutes depending on how your MDT assess the level of risk for that person, or in the classroom with teaching staff.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​You will be required to observe that young person each 10 to 15 minutes. This means the child or young person is able to be left alone if in their bedroom or in an area such as a lounge area. They still need to be observed but the level of risk is not as high as someone on continuous 1-2-1 with staff with them the whole hour. ​​On some units this can be different depending on</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their policies and guidance of how they manage individuals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how the risk within that service is managed ​</a:t>
            </a:r>
          </a:p>
          <a:p>
            <a:pPr marL="12700">
              <a:lnSpc>
                <a:spcPct val="100000"/>
              </a:lnSpc>
              <a:spcBef>
                <a:spcPts val="135"/>
              </a:spcBef>
            </a:pPr>
            <a:endParaRPr lang="en-GB" b="1"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What </a:t>
            </a:r>
            <a:r>
              <a:rPr lang="en-GB" b="1" spc="20" dirty="0">
                <a:solidFill>
                  <a:srgbClr val="2F5496"/>
                </a:solidFill>
                <a:uFill>
                  <a:solidFill>
                    <a:srgbClr val="2F5496"/>
                  </a:solidFill>
                </a:uFill>
                <a:cs typeface="Calibri"/>
              </a:rPr>
              <a:t>type of observations will I be making?</a:t>
            </a:r>
          </a:p>
          <a:p>
            <a:pPr marL="12700">
              <a:lnSpc>
                <a:spcPct val="100000"/>
              </a:lnSpc>
              <a:spcBef>
                <a:spcPts val="135"/>
              </a:spcBef>
            </a:pPr>
            <a:r>
              <a:rPr lang="en-GB" spc="20" dirty="0">
                <a:solidFill>
                  <a:srgbClr val="2F5496"/>
                </a:solidFill>
                <a:uFill>
                  <a:solidFill>
                    <a:srgbClr val="2F5496"/>
                  </a:solidFill>
                </a:uFill>
                <a:cs typeface="Calibri"/>
              </a:rPr>
              <a:t>Some observations can include taking the child or young person's physical observations such as blood pressure, temperature and pulse.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​This will be asked by the nurse if required and you should receive in-house training on this and this will be service specific.​</a:t>
            </a:r>
            <a:endParaRPr lang="en-GB" sz="1650" dirty="0" smtClean="0">
              <a:latin typeface="Times New Roman"/>
              <a:cs typeface="Times New Roman"/>
            </a:endParaRPr>
          </a:p>
          <a:p>
            <a:pPr marL="12700">
              <a:lnSpc>
                <a:spcPct val="100000"/>
              </a:lnSpc>
              <a:spcBef>
                <a:spcPts val="135"/>
              </a:spcBef>
            </a:pPr>
            <a:endParaRPr sz="1650" dirty="0" smtClean="0">
              <a:latin typeface="Times New Roman"/>
              <a:cs typeface="Times New Roman"/>
            </a:endParaRPr>
          </a:p>
        </p:txBody>
      </p:sp>
    </p:spTree>
    <p:custDataLst>
      <p:tags r:id="rId1"/>
    </p:custDataLst>
    <p:extLst>
      <p:ext uri="{BB962C8B-B14F-4D97-AF65-F5344CB8AC3E}">
        <p14:creationId xmlns:p14="http://schemas.microsoft.com/office/powerpoint/2010/main" val="3378467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116378" y="103678"/>
            <a:ext cx="11937077" cy="6131807"/>
          </a:xfrm>
          <a:prstGeom prst="rect">
            <a:avLst/>
          </a:prstGeom>
        </p:spPr>
        <p:txBody>
          <a:bodyPr vert="horz" wrap="square" lIns="0" tIns="17145" rIns="0" bIns="0" rtlCol="0">
            <a:spAutoFit/>
          </a:bodyPr>
          <a:lstStyle/>
          <a:p>
            <a:pPr marL="12700">
              <a:lnSpc>
                <a:spcPct val="100000"/>
              </a:lnSpc>
              <a:spcBef>
                <a:spcPts val="135"/>
              </a:spcBef>
            </a:pPr>
            <a:r>
              <a:rPr lang="en-GB" sz="1600" b="1" u="sng" spc="20" dirty="0">
                <a:solidFill>
                  <a:srgbClr val="2F5496"/>
                </a:solidFill>
                <a:uFill>
                  <a:solidFill>
                    <a:srgbClr val="2F5496"/>
                  </a:solidFill>
                </a:uFill>
                <a:cs typeface="Calibri"/>
              </a:rPr>
              <a:t>Rowan's day</a:t>
            </a:r>
          </a:p>
          <a:p>
            <a:pPr marL="12700">
              <a:lnSpc>
                <a:spcPct val="100000"/>
              </a:lnSpc>
              <a:spcBef>
                <a:spcPts val="135"/>
              </a:spcBef>
            </a:pPr>
            <a:endParaRPr lang="en-GB" sz="1600" spc="20" dirty="0" smtClean="0">
              <a:solidFill>
                <a:srgbClr val="2F5496"/>
              </a:solidFill>
              <a:uFill>
                <a:solidFill>
                  <a:srgbClr val="2F5496"/>
                </a:solidFill>
              </a:uFill>
              <a:cs typeface="Calibri"/>
            </a:endParaRPr>
          </a:p>
          <a:p>
            <a:pPr marL="12700">
              <a:lnSpc>
                <a:spcPct val="100000"/>
              </a:lnSpc>
              <a:spcBef>
                <a:spcPts val="135"/>
              </a:spcBef>
            </a:pPr>
            <a:r>
              <a:rPr lang="en-GB" sz="1600" spc="20" dirty="0" smtClean="0">
                <a:solidFill>
                  <a:srgbClr val="2F5496"/>
                </a:solidFill>
                <a:uFill>
                  <a:solidFill>
                    <a:srgbClr val="2F5496"/>
                  </a:solidFill>
                </a:uFill>
                <a:cs typeface="Calibri"/>
              </a:rPr>
              <a:t>Children and young people may need daily support when getting dressed, attending to their personal hygiene, or support with meals. Today, Rowan is working with Alisha and she has made a list of all the things she needs to do to support her at mealtimes.</a:t>
            </a: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b="1" spc="20" dirty="0">
                <a:solidFill>
                  <a:srgbClr val="2F5496"/>
                </a:solidFill>
                <a:uFill>
                  <a:solidFill>
                    <a:srgbClr val="2F5496"/>
                  </a:solidFill>
                </a:uFill>
                <a:cs typeface="Calibri"/>
              </a:rPr>
              <a:t>1-2-1</a:t>
            </a:r>
          </a:p>
          <a:p>
            <a:pPr marL="12700">
              <a:lnSpc>
                <a:spcPct val="100000"/>
              </a:lnSpc>
              <a:spcBef>
                <a:spcPts val="135"/>
              </a:spcBef>
            </a:pPr>
            <a:r>
              <a:rPr lang="en-GB" sz="1600" spc="20" dirty="0">
                <a:solidFill>
                  <a:srgbClr val="2F5496"/>
                </a:solidFill>
                <a:uFill>
                  <a:solidFill>
                    <a:srgbClr val="2F5496"/>
                  </a:solidFill>
                </a:uFill>
                <a:cs typeface="Calibri"/>
              </a:rPr>
              <a:t>Some children and young people like Alisha require support with their mealtimes. Rowan will be expected to provide intense 1-2-1 support for Alisha. </a:t>
            </a:r>
            <a:r>
              <a:rPr lang="en-GB" sz="1600" spc="20" dirty="0" smtClean="0">
                <a:solidFill>
                  <a:srgbClr val="2F5496"/>
                </a:solidFill>
                <a:uFill>
                  <a:solidFill>
                    <a:srgbClr val="2F5496"/>
                  </a:solidFill>
                </a:uFill>
                <a:cs typeface="Calibri"/>
              </a:rPr>
              <a:t>​</a:t>
            </a:r>
            <a:r>
              <a:rPr lang="en-GB" sz="1600" spc="20" dirty="0">
                <a:solidFill>
                  <a:srgbClr val="2F5496"/>
                </a:solidFill>
                <a:uFill>
                  <a:solidFill>
                    <a:srgbClr val="2F5496"/>
                  </a:solidFill>
                </a:uFill>
                <a:cs typeface="Calibri"/>
              </a:rPr>
              <a:t>Remember, your focus should remain with the young person you are allocated to, not the rest of the people in the room</a:t>
            </a:r>
            <a:r>
              <a:rPr lang="en-GB" sz="1600" spc="20" dirty="0" smtClean="0">
                <a:solidFill>
                  <a:srgbClr val="2F5496"/>
                </a:solidFill>
                <a:uFill>
                  <a:solidFill>
                    <a:srgbClr val="2F5496"/>
                  </a:solidFill>
                </a:uFill>
                <a:cs typeface="Calibri"/>
              </a:rPr>
              <a:t>.</a:t>
            </a: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b="1" spc="20" dirty="0">
                <a:solidFill>
                  <a:srgbClr val="2F5496"/>
                </a:solidFill>
                <a:uFill>
                  <a:solidFill>
                    <a:srgbClr val="2F5496"/>
                  </a:solidFill>
                </a:uFill>
                <a:cs typeface="Calibri"/>
              </a:rPr>
              <a:t>Therapeutic relationship building</a:t>
            </a:r>
          </a:p>
          <a:p>
            <a:pPr marL="12700">
              <a:lnSpc>
                <a:spcPct val="100000"/>
              </a:lnSpc>
              <a:spcBef>
                <a:spcPts val="135"/>
              </a:spcBef>
            </a:pPr>
            <a:r>
              <a:rPr lang="en-GB" sz="1600" spc="20" dirty="0">
                <a:solidFill>
                  <a:srgbClr val="2F5496"/>
                </a:solidFill>
                <a:uFill>
                  <a:solidFill>
                    <a:srgbClr val="2F5496"/>
                  </a:solidFill>
                </a:uFill>
                <a:cs typeface="Calibri"/>
              </a:rPr>
              <a:t>Interaction and therapeutic relationship building is very important. </a:t>
            </a:r>
            <a:r>
              <a:rPr lang="en-GB" sz="1600" spc="20" dirty="0" smtClean="0">
                <a:solidFill>
                  <a:srgbClr val="2F5496"/>
                </a:solidFill>
                <a:uFill>
                  <a:solidFill>
                    <a:srgbClr val="2F5496"/>
                  </a:solidFill>
                </a:uFill>
                <a:cs typeface="Calibri"/>
              </a:rPr>
              <a:t>​Rowan </a:t>
            </a:r>
            <a:r>
              <a:rPr lang="en-GB" sz="1600" spc="20" dirty="0">
                <a:solidFill>
                  <a:srgbClr val="2F5496"/>
                </a:solidFill>
                <a:uFill>
                  <a:solidFill>
                    <a:srgbClr val="2F5496"/>
                  </a:solidFill>
                </a:uFill>
                <a:cs typeface="Calibri"/>
              </a:rPr>
              <a:t>will be encouraging Alisha to eat her required meal and engage her in positive conversation. </a:t>
            </a:r>
            <a:r>
              <a:rPr lang="en-GB" sz="1600" spc="20" dirty="0" smtClean="0">
                <a:solidFill>
                  <a:srgbClr val="2F5496"/>
                </a:solidFill>
                <a:uFill>
                  <a:solidFill>
                    <a:srgbClr val="2F5496"/>
                  </a:solidFill>
                </a:uFill>
                <a:cs typeface="Calibri"/>
              </a:rPr>
              <a:t>​​</a:t>
            </a:r>
            <a:r>
              <a:rPr lang="en-GB" sz="1600" spc="20" dirty="0">
                <a:solidFill>
                  <a:srgbClr val="2F5496"/>
                </a:solidFill>
                <a:uFill>
                  <a:solidFill>
                    <a:srgbClr val="2F5496"/>
                  </a:solidFill>
                </a:uFill>
                <a:cs typeface="Calibri"/>
              </a:rPr>
              <a:t>Remember that conversations are ok to have but always remain observant. The support required can vary from person to person, and often talking can be a good way of providing that support, but remember all children and young people are different so ask what they prefer.</a:t>
            </a:r>
            <a:r>
              <a:rPr lang="en-GB" sz="1600" spc="20" dirty="0" smtClean="0">
                <a:solidFill>
                  <a:srgbClr val="2F5496"/>
                </a:solidFill>
                <a:uFill>
                  <a:solidFill>
                    <a:srgbClr val="2F5496"/>
                  </a:solidFill>
                </a:uFill>
                <a:cs typeface="Calibri"/>
              </a:rPr>
              <a:t>​</a:t>
            </a:r>
          </a:p>
          <a:p>
            <a:pPr marL="12700">
              <a:lnSpc>
                <a:spcPct val="100000"/>
              </a:lnSpc>
              <a:spcBef>
                <a:spcPts val="135"/>
              </a:spcBef>
            </a:pPr>
            <a:endParaRPr lang="en-GB" sz="1600" spc="20" dirty="0" smtClean="0">
              <a:solidFill>
                <a:srgbClr val="2F5496"/>
              </a:solidFill>
              <a:uFill>
                <a:solidFill>
                  <a:srgbClr val="2F5496"/>
                </a:solidFill>
              </a:uFill>
              <a:cs typeface="Calibri"/>
            </a:endParaRPr>
          </a:p>
          <a:p>
            <a:pPr marL="12700">
              <a:lnSpc>
                <a:spcPct val="100000"/>
              </a:lnSpc>
              <a:spcBef>
                <a:spcPts val="135"/>
              </a:spcBef>
            </a:pPr>
            <a:r>
              <a:rPr lang="en-GB" sz="1600" b="1" spc="20" dirty="0">
                <a:solidFill>
                  <a:srgbClr val="2F5496"/>
                </a:solidFill>
                <a:uFill>
                  <a:solidFill>
                    <a:srgbClr val="2F5496"/>
                  </a:solidFill>
                </a:uFill>
                <a:cs typeface="Calibri"/>
              </a:rPr>
              <a:t>Don't be distracted</a:t>
            </a:r>
          </a:p>
          <a:p>
            <a:pPr marL="12700">
              <a:lnSpc>
                <a:spcPct val="100000"/>
              </a:lnSpc>
              <a:spcBef>
                <a:spcPts val="135"/>
              </a:spcBef>
            </a:pPr>
            <a:r>
              <a:rPr lang="en-GB" sz="1600" spc="20" dirty="0">
                <a:solidFill>
                  <a:srgbClr val="2F5496"/>
                </a:solidFill>
                <a:uFill>
                  <a:solidFill>
                    <a:srgbClr val="2F5496"/>
                  </a:solidFill>
                </a:uFill>
                <a:cs typeface="Calibri"/>
              </a:rPr>
              <a:t>Some children and young people may try to distract you from observing them having their meal or to hide their food. Some children and young people may also try to change their meal. It is important to stick to what is on the care plan. This is something to be mindful of. </a:t>
            </a:r>
            <a:r>
              <a:rPr lang="en-GB" sz="1600" spc="20" dirty="0" smtClean="0">
                <a:solidFill>
                  <a:srgbClr val="2F5496"/>
                </a:solidFill>
                <a:uFill>
                  <a:solidFill>
                    <a:srgbClr val="2F5496"/>
                  </a:solidFill>
                </a:uFill>
                <a:cs typeface="Calibri"/>
              </a:rPr>
              <a:t>​​</a:t>
            </a:r>
            <a:r>
              <a:rPr lang="en-GB" sz="1600" spc="20" dirty="0">
                <a:solidFill>
                  <a:srgbClr val="2F5496"/>
                </a:solidFill>
                <a:uFill>
                  <a:solidFill>
                    <a:srgbClr val="2F5496"/>
                  </a:solidFill>
                </a:uFill>
                <a:cs typeface="Calibri"/>
              </a:rPr>
              <a:t>Remember, to remain observant of the child or young person while they are having their meal. </a:t>
            </a:r>
            <a:r>
              <a:rPr lang="en-GB" sz="1600" spc="20" dirty="0" smtClean="0">
                <a:solidFill>
                  <a:srgbClr val="2F5496"/>
                </a:solidFill>
                <a:uFill>
                  <a:solidFill>
                    <a:srgbClr val="2F5496"/>
                  </a:solidFill>
                </a:uFill>
                <a:cs typeface="Calibri"/>
              </a:rPr>
              <a:t>​</a:t>
            </a: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spc="20" dirty="0">
                <a:solidFill>
                  <a:srgbClr val="2F5496"/>
                </a:solidFill>
                <a:uFill>
                  <a:solidFill>
                    <a:srgbClr val="2F5496"/>
                  </a:solidFill>
                </a:uFill>
                <a:cs typeface="Calibri"/>
              </a:rPr>
              <a:t>Personalised care plans can be implemented for children and young people who require support with meals. ​</a:t>
            </a:r>
          </a:p>
          <a:p>
            <a:pPr marL="12700">
              <a:lnSpc>
                <a:spcPct val="100000"/>
              </a:lnSpc>
              <a:spcBef>
                <a:spcPts val="135"/>
              </a:spcBef>
            </a:pPr>
            <a:endParaRPr lang="en-GB" sz="1600" spc="20" dirty="0" smtClean="0">
              <a:solidFill>
                <a:srgbClr val="2F5496"/>
              </a:solidFill>
              <a:uFill>
                <a:solidFill>
                  <a:srgbClr val="2F5496"/>
                </a:solidFill>
              </a:uFill>
              <a:latin typeface="Times New Roman"/>
              <a:cs typeface="Calibri"/>
            </a:endParaRPr>
          </a:p>
          <a:p>
            <a:pPr marL="12700">
              <a:lnSpc>
                <a:spcPct val="100000"/>
              </a:lnSpc>
              <a:spcBef>
                <a:spcPts val="135"/>
              </a:spcBef>
            </a:pPr>
            <a:endParaRPr lang="en-GB" sz="1600" spc="20" dirty="0">
              <a:solidFill>
                <a:srgbClr val="2F5496"/>
              </a:solidFill>
              <a:uFill>
                <a:solidFill>
                  <a:srgbClr val="2F5496"/>
                </a:solidFill>
              </a:uFill>
              <a:latin typeface="Times New Roman"/>
              <a:cs typeface="Calibri"/>
            </a:endParaRPr>
          </a:p>
          <a:p>
            <a:pPr marL="12700">
              <a:lnSpc>
                <a:spcPct val="100000"/>
              </a:lnSpc>
              <a:spcBef>
                <a:spcPts val="135"/>
              </a:spcBef>
            </a:pPr>
            <a:endParaRPr sz="1600" dirty="0" smtClean="0">
              <a:latin typeface="Times New Roman"/>
              <a:cs typeface="Times New Roman"/>
            </a:endParaRPr>
          </a:p>
        </p:txBody>
      </p:sp>
    </p:spTree>
    <p:custDataLst>
      <p:tags r:id="rId1"/>
    </p:custDataLst>
    <p:extLst>
      <p:ext uri="{BB962C8B-B14F-4D97-AF65-F5344CB8AC3E}">
        <p14:creationId xmlns:p14="http://schemas.microsoft.com/office/powerpoint/2010/main" val="3242194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66255" y="182880"/>
            <a:ext cx="11844770" cy="5667577"/>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Using the care </a:t>
            </a:r>
            <a:r>
              <a:rPr lang="en-GB" b="1" u="sng" spc="20" dirty="0" smtClean="0">
                <a:solidFill>
                  <a:srgbClr val="2F5496"/>
                </a:solidFill>
                <a:uFill>
                  <a:solidFill>
                    <a:srgbClr val="2F5496"/>
                  </a:solidFill>
                </a:uFill>
                <a:cs typeface="Calibri"/>
              </a:rPr>
              <a:t>plan</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Following the mealtime, if the young person doesn’t manage their meal it is your role to follow the individualised care plan in place by the MDT</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What </a:t>
            </a:r>
            <a:r>
              <a:rPr lang="en-GB" b="1" spc="20" dirty="0">
                <a:solidFill>
                  <a:srgbClr val="2F5496"/>
                </a:solidFill>
                <a:uFill>
                  <a:solidFill>
                    <a:srgbClr val="2F5496"/>
                  </a:solidFill>
                </a:uFill>
                <a:cs typeface="Calibri"/>
              </a:rPr>
              <a:t>you will need to do</a:t>
            </a:r>
          </a:p>
          <a:p>
            <a:pPr marL="12700">
              <a:lnSpc>
                <a:spcPct val="100000"/>
              </a:lnSpc>
              <a:spcBef>
                <a:spcPts val="135"/>
              </a:spcBef>
            </a:pPr>
            <a:r>
              <a:rPr lang="en-GB" spc="20" dirty="0">
                <a:solidFill>
                  <a:srgbClr val="2F5496"/>
                </a:solidFill>
                <a:uFill>
                  <a:solidFill>
                    <a:srgbClr val="2F5496"/>
                  </a:solidFill>
                </a:uFill>
                <a:cs typeface="Calibri"/>
              </a:rPr>
              <a:t>You will be providing the children and young people with the correct meal replacement.</a:t>
            </a:r>
            <a:r>
              <a:rPr lang="en-GB" spc="20" dirty="0" smtClean="0">
                <a:solidFill>
                  <a:srgbClr val="2F5496"/>
                </a:solidFill>
                <a:uFill>
                  <a:solidFill>
                    <a:srgbClr val="2F5496"/>
                  </a:solidFill>
                </a:uFill>
                <a:cs typeface="Calibri"/>
              </a:rPr>
              <a:t>​ This </a:t>
            </a:r>
            <a:r>
              <a:rPr lang="en-GB" spc="20" dirty="0">
                <a:solidFill>
                  <a:srgbClr val="2F5496"/>
                </a:solidFill>
                <a:uFill>
                  <a:solidFill>
                    <a:srgbClr val="2F5496"/>
                  </a:solidFill>
                </a:uFill>
                <a:cs typeface="Calibri"/>
              </a:rPr>
              <a:t>amount is decided by multiple people including a dietician and based on the individual and detailed in their own care plan. </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Who keeps the care plan updated?</a:t>
            </a:r>
          </a:p>
          <a:p>
            <a:pPr marL="12700">
              <a:lnSpc>
                <a:spcPct val="100000"/>
              </a:lnSpc>
              <a:spcBef>
                <a:spcPts val="135"/>
              </a:spcBef>
            </a:pPr>
            <a:r>
              <a:rPr lang="en-GB" spc="20" dirty="0">
                <a:solidFill>
                  <a:srgbClr val="2F5496"/>
                </a:solidFill>
                <a:uFill>
                  <a:solidFill>
                    <a:srgbClr val="2F5496"/>
                  </a:solidFill>
                </a:uFill>
                <a:cs typeface="Calibri"/>
              </a:rPr>
              <a:t>The nursing staff have responsibility to keep the care plans up-to-date for you to follow. As part of your role, you will become familiar with the individual’s care plans. It is ok for you to question or confirm care plans but do it in a confidential way. </a:t>
            </a:r>
            <a:r>
              <a:rPr lang="en-GB" spc="20" dirty="0" smtClean="0">
                <a:solidFill>
                  <a:srgbClr val="2F5496"/>
                </a:solidFill>
                <a:uFill>
                  <a:solidFill>
                    <a:srgbClr val="2F5496"/>
                  </a:solidFill>
                </a:uFill>
                <a:cs typeface="Calibri"/>
              </a:rPr>
              <a:t>​​</a:t>
            </a:r>
            <a:r>
              <a:rPr lang="en-GB" spc="20" dirty="0">
                <a:solidFill>
                  <a:srgbClr val="2F5496"/>
                </a:solidFill>
                <a:uFill>
                  <a:solidFill>
                    <a:srgbClr val="2F5496"/>
                  </a:solidFill>
                </a:uFill>
                <a:cs typeface="Calibri"/>
              </a:rPr>
              <a:t>If you know the care plan is different but hasn’t been updated, you can ask for it to be updated. Otherwise, this may cause distress to a young </a:t>
            </a:r>
            <a:r>
              <a:rPr lang="en-GB" spc="20" dirty="0" smtClean="0">
                <a:solidFill>
                  <a:srgbClr val="2F5496"/>
                </a:solidFill>
                <a:uFill>
                  <a:solidFill>
                    <a:srgbClr val="2F5496"/>
                  </a:solidFill>
                </a:uFill>
                <a:cs typeface="Calibri"/>
              </a:rPr>
              <a:t>person</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What if the children and young people have a nasogastric (NG) tube?</a:t>
            </a:r>
          </a:p>
          <a:p>
            <a:pPr marL="12700">
              <a:lnSpc>
                <a:spcPct val="100000"/>
              </a:lnSpc>
              <a:spcBef>
                <a:spcPts val="135"/>
              </a:spcBef>
            </a:pPr>
            <a:r>
              <a:rPr lang="en-GB" spc="20" dirty="0">
                <a:solidFill>
                  <a:srgbClr val="2F5496"/>
                </a:solidFill>
                <a:uFill>
                  <a:solidFill>
                    <a:srgbClr val="2F5496"/>
                  </a:solidFill>
                </a:uFill>
                <a:cs typeface="Calibri"/>
              </a:rPr>
              <a:t>In some situations, the young person may require their supplement via a NG tube. </a:t>
            </a:r>
            <a:r>
              <a:rPr lang="en-GB" spc="20" dirty="0" smtClean="0">
                <a:solidFill>
                  <a:srgbClr val="2F5496"/>
                </a:solidFill>
                <a:uFill>
                  <a:solidFill>
                    <a:srgbClr val="2F5496"/>
                  </a:solidFill>
                </a:uFill>
                <a:cs typeface="Calibri"/>
              </a:rPr>
              <a:t>​​</a:t>
            </a:r>
            <a:r>
              <a:rPr lang="en-GB" spc="20" dirty="0">
                <a:solidFill>
                  <a:srgbClr val="2F5496"/>
                </a:solidFill>
                <a:uFill>
                  <a:solidFill>
                    <a:srgbClr val="2F5496"/>
                  </a:solidFill>
                </a:uFill>
                <a:cs typeface="Calibri"/>
              </a:rPr>
              <a:t>Fitting a NG tube is a medical process. It involves the insertion of a plastic tube through the nose, down the throat and into the stomach. </a:t>
            </a:r>
            <a:r>
              <a:rPr lang="en-GB" spc="20" dirty="0" smtClean="0">
                <a:solidFill>
                  <a:srgbClr val="2F5496"/>
                </a:solidFill>
                <a:uFill>
                  <a:solidFill>
                    <a:srgbClr val="2F5496"/>
                  </a:solidFill>
                </a:uFill>
                <a:cs typeface="Calibri"/>
              </a:rPr>
              <a:t>​​</a:t>
            </a:r>
            <a:r>
              <a:rPr lang="en-GB" spc="20" dirty="0">
                <a:solidFill>
                  <a:srgbClr val="2F5496"/>
                </a:solidFill>
                <a:uFill>
                  <a:solidFill>
                    <a:srgbClr val="2F5496"/>
                  </a:solidFill>
                </a:uFill>
                <a:cs typeface="Calibri"/>
              </a:rPr>
              <a:t>There will be staff who have received training who will do this. This would not be your responsibility but you may be asked to support the young person if they have a good relationship with you. However, you can refuse if this is something you find difficult. ​</a:t>
            </a:r>
            <a:endParaRPr lang="en-GB" spc="20" dirty="0" smtClean="0">
              <a:solidFill>
                <a:srgbClr val="2F5496"/>
              </a:solidFill>
              <a:uFill>
                <a:solidFill>
                  <a:srgbClr val="2F5496"/>
                </a:solidFill>
              </a:uFill>
              <a:cs typeface="Calibri"/>
            </a:endParaRPr>
          </a:p>
        </p:txBody>
      </p:sp>
    </p:spTree>
    <p:extLst>
      <p:ext uri="{BB962C8B-B14F-4D97-AF65-F5344CB8AC3E}">
        <p14:creationId xmlns:p14="http://schemas.microsoft.com/office/powerpoint/2010/main" val="42782528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307571" y="421119"/>
            <a:ext cx="11703454" cy="5634235"/>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Supporting children and young people in </a:t>
            </a:r>
            <a:r>
              <a:rPr lang="en-GB" b="1" u="sng" spc="20" dirty="0" smtClean="0">
                <a:solidFill>
                  <a:srgbClr val="2F5496"/>
                </a:solidFill>
                <a:uFill>
                  <a:solidFill>
                    <a:srgbClr val="2F5496"/>
                  </a:solidFill>
                </a:uFill>
                <a:cs typeface="Calibri"/>
              </a:rPr>
              <a:t>education</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Part of your role is to support attendance and participation in daily activities like going to school or places of education. It is good practice if you join in too. The children and young people are more likely to take part if others do, this includes you. Rowan is supporting Alisha who doesn’t want to go to school</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Reluctance </a:t>
            </a:r>
            <a:r>
              <a:rPr lang="en-GB" b="1" spc="20" dirty="0">
                <a:solidFill>
                  <a:srgbClr val="2F5496"/>
                </a:solidFill>
                <a:uFill>
                  <a:solidFill>
                    <a:srgbClr val="2F5496"/>
                  </a:solidFill>
                </a:uFill>
                <a:cs typeface="Calibri"/>
              </a:rPr>
              <a:t>&amp; refusal </a:t>
            </a:r>
            <a:r>
              <a:rPr lang="en-GB" spc="20" dirty="0">
                <a:solidFill>
                  <a:srgbClr val="2F5496"/>
                </a:solidFill>
                <a:uFill>
                  <a:solidFill>
                    <a:srgbClr val="2F5496"/>
                  </a:solidFill>
                </a:uFill>
                <a:cs typeface="Calibri"/>
              </a:rPr>
              <a:t>- Alisha is refusing to go to school. Rowan is unsure what to do.</a:t>
            </a:r>
            <a:r>
              <a:rPr lang="en-GB" spc="20" dirty="0" smtClean="0">
                <a:solidFill>
                  <a:srgbClr val="2F5496"/>
                </a:solidFill>
                <a:uFill>
                  <a:solidFill>
                    <a:srgbClr val="2F5496"/>
                  </a:solidFill>
                </a:uFill>
                <a:cs typeface="Calibri"/>
              </a:rPr>
              <a:t>​ ​</a:t>
            </a:r>
            <a:r>
              <a:rPr lang="en-GB" spc="20" dirty="0">
                <a:solidFill>
                  <a:srgbClr val="2F5496"/>
                </a:solidFill>
                <a:uFill>
                  <a:solidFill>
                    <a:srgbClr val="2F5496"/>
                  </a:solidFill>
                </a:uFill>
                <a:cs typeface="Calibri"/>
              </a:rPr>
              <a:t>You may find that a child or young person refuses to go to school. If this happens, you should get to know why and see if you can help them get into the classroom. </a:t>
            </a:r>
            <a:r>
              <a:rPr lang="en-GB" spc="20" dirty="0" smtClean="0">
                <a:solidFill>
                  <a:srgbClr val="2F5496"/>
                </a:solidFill>
                <a:uFill>
                  <a:solidFill>
                    <a:srgbClr val="2F5496"/>
                  </a:solidFill>
                </a:uFill>
                <a:cs typeface="Calibri"/>
              </a:rPr>
              <a:t>​​</a:t>
            </a:r>
            <a:r>
              <a:rPr lang="en-GB" spc="20" dirty="0">
                <a:solidFill>
                  <a:srgbClr val="2F5496"/>
                </a:solidFill>
                <a:uFill>
                  <a:solidFill>
                    <a:srgbClr val="2F5496"/>
                  </a:solidFill>
                </a:uFill>
                <a:cs typeface="Calibri"/>
              </a:rPr>
              <a:t>For example, some of the education packages can be individualised to meet the needs of that young person. This could involve supporting them on community tasks. Some children and young people can remain in the classroom but might require support, so you may be asked to sit in the class with them and assist them in taking part in the activity. This can also be because you are required to make very important observations or levels of observations that the teachers don't pick up on. These observations can impact on the young person’s care plans.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Therapeutic relationship building </a:t>
            </a:r>
            <a:r>
              <a:rPr lang="en-GB" spc="20" dirty="0" smtClean="0">
                <a:solidFill>
                  <a:srgbClr val="2F5496"/>
                </a:solidFill>
                <a:uFill>
                  <a:solidFill>
                    <a:srgbClr val="2F5496"/>
                  </a:solidFill>
                </a:uFill>
                <a:cs typeface="Calibri"/>
              </a:rPr>
              <a:t>- As </a:t>
            </a:r>
            <a:r>
              <a:rPr lang="en-GB" spc="20" dirty="0">
                <a:solidFill>
                  <a:srgbClr val="2F5496"/>
                </a:solidFill>
                <a:uFill>
                  <a:solidFill>
                    <a:srgbClr val="2F5496"/>
                  </a:solidFill>
                </a:uFill>
                <a:cs typeface="Calibri"/>
              </a:rPr>
              <a:t>you try to find out why the young person is refusing to go to school you are building a therapeutic relationship between you and them. By doing this it shows you care and you are trying to help them.</a:t>
            </a:r>
            <a:r>
              <a:rPr lang="en-GB" spc="20" dirty="0" smtClean="0">
                <a:solidFill>
                  <a:srgbClr val="2F5496"/>
                </a:solidFill>
                <a:uFill>
                  <a:solidFill>
                    <a:srgbClr val="2F5496"/>
                  </a:solidFill>
                </a:uFill>
                <a:cs typeface="Calibri"/>
              </a:rPr>
              <a:t>​ ​</a:t>
            </a:r>
            <a:r>
              <a:rPr lang="en-GB" spc="20" dirty="0">
                <a:solidFill>
                  <a:srgbClr val="2F5496"/>
                </a:solidFill>
                <a:uFill>
                  <a:solidFill>
                    <a:srgbClr val="2F5496"/>
                  </a:solidFill>
                </a:uFill>
                <a:cs typeface="Calibri"/>
              </a:rPr>
              <a:t>Rowan encourages Alisha to tell her why she’s refusing to go to school. Alisha eventually starts opening up a bit to Rowan. </a:t>
            </a:r>
            <a:r>
              <a:rPr lang="en-GB" spc="20" dirty="0" smtClean="0">
                <a:solidFill>
                  <a:srgbClr val="2F5496"/>
                </a:solidFill>
                <a:uFill>
                  <a:solidFill>
                    <a:srgbClr val="2F5496"/>
                  </a:solidFill>
                </a:uFill>
                <a:cs typeface="Calibri"/>
              </a:rPr>
              <a:t>​Sometimes </a:t>
            </a:r>
            <a:r>
              <a:rPr lang="en-GB" spc="20" dirty="0">
                <a:solidFill>
                  <a:srgbClr val="2F5496"/>
                </a:solidFill>
                <a:uFill>
                  <a:solidFill>
                    <a:srgbClr val="2F5496"/>
                  </a:solidFill>
                </a:uFill>
                <a:cs typeface="Calibri"/>
              </a:rPr>
              <a:t>the young person may not open up to you but that is ok, they need time. It is ok for you to find a staff member the young person will open up to. You can ask staff to swap with you if they are the best person to support the young person at that time.​</a:t>
            </a:r>
          </a:p>
        </p:txBody>
      </p:sp>
    </p:spTree>
    <p:extLst>
      <p:ext uri="{BB962C8B-B14F-4D97-AF65-F5344CB8AC3E}">
        <p14:creationId xmlns:p14="http://schemas.microsoft.com/office/powerpoint/2010/main" val="28180019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307571" y="421119"/>
            <a:ext cx="11703454" cy="5698355"/>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Supporting children and young people in </a:t>
            </a:r>
            <a:r>
              <a:rPr lang="en-GB" b="1" u="sng" spc="20" dirty="0" smtClean="0">
                <a:solidFill>
                  <a:srgbClr val="2F5496"/>
                </a:solidFill>
                <a:uFill>
                  <a:solidFill>
                    <a:srgbClr val="2F5496"/>
                  </a:solidFill>
                </a:uFill>
                <a:cs typeface="Calibri"/>
              </a:rPr>
              <a:t>education (cont.)</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Evidence</a:t>
            </a:r>
            <a:r>
              <a:rPr lang="en-GB" spc="20" dirty="0" smtClean="0">
                <a:solidFill>
                  <a:srgbClr val="2F5496"/>
                </a:solidFill>
                <a:uFill>
                  <a:solidFill>
                    <a:srgbClr val="2F5496"/>
                  </a:solidFill>
                </a:uFill>
                <a:cs typeface="Calibri"/>
              </a:rPr>
              <a:t> - When </a:t>
            </a:r>
            <a:r>
              <a:rPr lang="en-GB" spc="20" dirty="0">
                <a:solidFill>
                  <a:srgbClr val="2F5496"/>
                </a:solidFill>
                <a:uFill>
                  <a:solidFill>
                    <a:srgbClr val="2F5496"/>
                  </a:solidFill>
                </a:uFill>
                <a:cs typeface="Calibri"/>
              </a:rPr>
              <a:t>the young person opens up about their reasons for not wanting to attend it gives you evidence and information to feedback to the MDT in the weekly meetings for that young person. This then links to the building of therapeutic relationships with the young person. It is your role to advocate for the young person in ward rounds and meetings. </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Be risk aware - </a:t>
            </a:r>
            <a:r>
              <a:rPr lang="en-GB" spc="20" dirty="0" smtClean="0">
                <a:solidFill>
                  <a:srgbClr val="2F5496"/>
                </a:solidFill>
                <a:uFill>
                  <a:solidFill>
                    <a:srgbClr val="2F5496"/>
                  </a:solidFill>
                </a:uFill>
                <a:cs typeface="Calibri"/>
              </a:rPr>
              <a:t>Taking </a:t>
            </a:r>
            <a:r>
              <a:rPr lang="en-GB" spc="20" dirty="0">
                <a:solidFill>
                  <a:srgbClr val="2F5496"/>
                </a:solidFill>
                <a:uFill>
                  <a:solidFill>
                    <a:srgbClr val="2F5496"/>
                  </a:solidFill>
                </a:uFill>
                <a:cs typeface="Calibri"/>
              </a:rPr>
              <a:t>and reporting these observations over the time of their admission is important for the risk review by the MDT, and it’s also good for documentation to see the development of the young person. </a:t>
            </a:r>
            <a:r>
              <a:rPr lang="en-GB" spc="20" dirty="0" smtClean="0">
                <a:solidFill>
                  <a:srgbClr val="2F5496"/>
                </a:solidFill>
                <a:uFill>
                  <a:solidFill>
                    <a:srgbClr val="2F5496"/>
                  </a:solidFill>
                </a:uFill>
                <a:cs typeface="Calibri"/>
              </a:rPr>
              <a:t>​​</a:t>
            </a:r>
            <a:r>
              <a:rPr lang="en-GB" spc="20" dirty="0">
                <a:solidFill>
                  <a:srgbClr val="2F5496"/>
                </a:solidFill>
                <a:uFill>
                  <a:solidFill>
                    <a:srgbClr val="2F5496"/>
                  </a:solidFill>
                </a:uFill>
                <a:cs typeface="Calibri"/>
              </a:rPr>
              <a:t>Some of the education activities can be outside of the unit and this will require you to have an awareness of that individual's risk, this will be explained further in this session. All children and young people will have a risk management plan that you will be required to follow. This is reviewed by the MDT based on your observations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Other daily individual and group activities</a:t>
            </a:r>
          </a:p>
          <a:p>
            <a:pPr marL="12700">
              <a:lnSpc>
                <a:spcPct val="100000"/>
              </a:lnSpc>
              <a:spcBef>
                <a:spcPts val="135"/>
              </a:spcBef>
            </a:pPr>
            <a:r>
              <a:rPr lang="en-GB" spc="20" dirty="0">
                <a:solidFill>
                  <a:srgbClr val="2F5496"/>
                </a:solidFill>
                <a:uFill>
                  <a:solidFill>
                    <a:srgbClr val="2F5496"/>
                  </a:solidFill>
                </a:uFill>
                <a:cs typeface="Calibri"/>
              </a:rPr>
              <a:t>Other daily individual and group activities could be in the hospital and in the community. This could be for a range of activities including: </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cooking​</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art​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badminton​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swimming</a:t>
            </a:r>
          </a:p>
        </p:txBody>
      </p:sp>
    </p:spTree>
    <p:extLst>
      <p:ext uri="{BB962C8B-B14F-4D97-AF65-F5344CB8AC3E}">
        <p14:creationId xmlns:p14="http://schemas.microsoft.com/office/powerpoint/2010/main" val="22507069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307571" y="421119"/>
            <a:ext cx="11703454" cy="5118709"/>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Risky and challenging behaviour </a:t>
            </a:r>
            <a:endParaRPr lang="en-GB" b="1" u="sng" spc="20" dirty="0" smtClean="0">
              <a:solidFill>
                <a:srgbClr val="2F5496"/>
              </a:solidFill>
              <a:uFill>
                <a:solidFill>
                  <a:srgbClr val="2F5496"/>
                </a:solidFill>
              </a:uFill>
              <a:cs typeface="Calibri"/>
            </a:endParaRPr>
          </a:p>
          <a:p>
            <a:pPr marL="12700">
              <a:lnSpc>
                <a:spcPct val="100000"/>
              </a:lnSpc>
              <a:spcBef>
                <a:spcPts val="135"/>
              </a:spcBef>
            </a:pPr>
            <a:endParaRPr lang="en-GB" u="sng"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The Positive Behaviour Support (PBS) plan</a:t>
            </a:r>
          </a:p>
          <a:p>
            <a:pPr marL="12700">
              <a:lnSpc>
                <a:spcPct val="100000"/>
              </a:lnSpc>
              <a:spcBef>
                <a:spcPts val="135"/>
              </a:spcBef>
            </a:pPr>
            <a:r>
              <a:rPr lang="en-GB" spc="20" dirty="0">
                <a:solidFill>
                  <a:srgbClr val="2F5496"/>
                </a:solidFill>
                <a:uFill>
                  <a:solidFill>
                    <a:srgbClr val="2F5496"/>
                  </a:solidFill>
                </a:uFill>
                <a:cs typeface="Calibri"/>
              </a:rPr>
              <a:t>In your role, you may be faced with children and young people that become </a:t>
            </a:r>
            <a:r>
              <a:rPr lang="en-GB" spc="20" dirty="0" smtClean="0">
                <a:solidFill>
                  <a:srgbClr val="2F5496"/>
                </a:solidFill>
                <a:uFill>
                  <a:solidFill>
                    <a:srgbClr val="2F5496"/>
                  </a:solidFill>
                </a:uFill>
                <a:cs typeface="Calibri"/>
              </a:rPr>
              <a:t>distressed. This </a:t>
            </a:r>
            <a:r>
              <a:rPr lang="en-GB" spc="20" dirty="0">
                <a:solidFill>
                  <a:srgbClr val="2F5496"/>
                </a:solidFill>
                <a:uFill>
                  <a:solidFill>
                    <a:srgbClr val="2F5496"/>
                  </a:solidFill>
                </a:uFill>
                <a:cs typeface="Calibri"/>
              </a:rPr>
              <a:t>may happen for many different reasons, some of which you’ll explore later in this session. When children and young people become distressed you must follow their personalised PBS plan to distract and de-escalate the situation. This is something you will be trained to prepare for</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If the young person remains in distress and you feel you require support, you can call for a nurse to come and support you to ensure the safety of both you and the young person. Children and young people may show their distress in different ways.</a:t>
            </a:r>
            <a:r>
              <a:rPr lang="en-GB" spc="20" dirty="0" smtClean="0">
                <a:solidFill>
                  <a:srgbClr val="2F5496"/>
                </a:solidFill>
                <a:uFill>
                  <a:solidFill>
                    <a:srgbClr val="2F5496"/>
                  </a:solidFill>
                </a:uFill>
                <a:cs typeface="Calibri"/>
              </a:rPr>
              <a:t>​ ​</a:t>
            </a:r>
            <a:r>
              <a:rPr lang="en-GB" spc="20" dirty="0">
                <a:solidFill>
                  <a:srgbClr val="2F5496"/>
                </a:solidFill>
                <a:uFill>
                  <a:solidFill>
                    <a:srgbClr val="2F5496"/>
                  </a:solidFill>
                </a:uFill>
                <a:cs typeface="Calibri"/>
              </a:rPr>
              <a:t>If the safety of the young person becomes a risk, or they try to harm themselves or others nearby, you may be required to implement the use of their individual PBS plans to de-escalate.</a:t>
            </a:r>
            <a:r>
              <a:rPr lang="en-GB" spc="20" dirty="0" smtClean="0">
                <a:solidFill>
                  <a:srgbClr val="2F5496"/>
                </a:solidFill>
                <a:uFill>
                  <a:solidFill>
                    <a:srgbClr val="2F5496"/>
                  </a:solidFill>
                </a:uFill>
                <a:cs typeface="Calibri"/>
              </a:rPr>
              <a:t>​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The </a:t>
            </a:r>
            <a:r>
              <a:rPr lang="en-GB" spc="20" dirty="0">
                <a:solidFill>
                  <a:srgbClr val="2F5496"/>
                </a:solidFill>
                <a:uFill>
                  <a:solidFill>
                    <a:srgbClr val="2F5496"/>
                  </a:solidFill>
                </a:uFill>
                <a:cs typeface="Calibri"/>
              </a:rPr>
              <a:t>PBS plans are written by the nursing staff and discussed and reviewed by the MDT. ​The training looks different according to the setting where you work so do feel free to ask your line manager for PBS training or more information about this.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25925079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307571" y="421119"/>
            <a:ext cx="11703454" cy="4854534"/>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Risky and challenging behaviour </a:t>
            </a:r>
            <a:r>
              <a:rPr lang="en-GB" b="1" u="sng" spc="20" dirty="0" smtClean="0">
                <a:solidFill>
                  <a:srgbClr val="2F5496"/>
                </a:solidFill>
                <a:uFill>
                  <a:solidFill>
                    <a:srgbClr val="2F5496"/>
                  </a:solidFill>
                </a:uFill>
                <a:cs typeface="Calibri"/>
              </a:rPr>
              <a:t>(cont.)</a:t>
            </a:r>
          </a:p>
          <a:p>
            <a:pPr marL="12700">
              <a:lnSpc>
                <a:spcPct val="100000"/>
              </a:lnSpc>
              <a:spcBef>
                <a:spcPts val="135"/>
              </a:spcBef>
            </a:pPr>
            <a:endParaRPr lang="en-GB" u="sng"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If the PBS plan doesn't work</a:t>
            </a:r>
          </a:p>
          <a:p>
            <a:pPr marL="12700">
              <a:lnSpc>
                <a:spcPct val="100000"/>
              </a:lnSpc>
              <a:spcBef>
                <a:spcPts val="135"/>
              </a:spcBef>
            </a:pPr>
            <a:r>
              <a:rPr lang="en-GB" spc="20" dirty="0">
                <a:solidFill>
                  <a:srgbClr val="2F5496"/>
                </a:solidFill>
                <a:uFill>
                  <a:solidFill>
                    <a:srgbClr val="2F5496"/>
                  </a:solidFill>
                </a:uFill>
                <a:cs typeface="Calibri"/>
              </a:rPr>
              <a:t>If the situation doesn’t de-escalate you may need to call a nurse using your personal alarm. This will alert other staff to support you and the young person in this moment.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​At times we may not notice that we (as staff) may need to come away from the situation. Colleagues at times can come to support us and offer to swap with us. Sometimes, allowing another member of staff to take over can help to de-escalate the situation and reduce the risk to all involved. This could be due to their positive therapeutic relationship or it could be because they are trained to use restrictive intervention.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​Restrictive intervention is a last resort and should only be used by staff that are trained to do so. Unless otherwise stated on an individual PBS plan or care plans. This is to maintain the safety of all involved.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​You should be confident in escalating in a therapeutic way. This means that involving someone else focuses on de-escalation rather than more intensive interventions.​</a:t>
            </a:r>
          </a:p>
          <a:p>
            <a:pPr marL="12700">
              <a:lnSpc>
                <a:spcPct val="100000"/>
              </a:lnSpc>
              <a:spcBef>
                <a:spcPts val="135"/>
              </a:spcBef>
            </a:pP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10021748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41662" y="479310"/>
            <a:ext cx="11877675" cy="6093335"/>
          </a:xfrm>
          <a:prstGeom prst="rect">
            <a:avLst/>
          </a:prstGeom>
        </p:spPr>
        <p:txBody>
          <a:bodyPr vert="horz" wrap="square" lIns="0" tIns="17145" rIns="0" bIns="0" rtlCol="0">
            <a:spAutoFit/>
          </a:bodyPr>
          <a:lstStyle/>
          <a:p>
            <a:pPr marL="12700">
              <a:lnSpc>
                <a:spcPct val="100000"/>
              </a:lnSpc>
              <a:spcBef>
                <a:spcPts val="135"/>
              </a:spcBef>
            </a:pPr>
            <a:r>
              <a:rPr lang="en-GB" sz="1600" b="1" u="sng" spc="20" dirty="0">
                <a:solidFill>
                  <a:srgbClr val="2F5496"/>
                </a:solidFill>
                <a:uFill>
                  <a:solidFill>
                    <a:srgbClr val="2F5496"/>
                  </a:solidFill>
                </a:uFill>
                <a:cs typeface="Calibri"/>
              </a:rPr>
              <a:t>Risk assessments of patients and the </a:t>
            </a:r>
            <a:r>
              <a:rPr lang="en-GB" sz="1600" b="1" u="sng" spc="20" dirty="0" smtClean="0">
                <a:solidFill>
                  <a:srgbClr val="2F5496"/>
                </a:solidFill>
                <a:uFill>
                  <a:solidFill>
                    <a:srgbClr val="2F5496"/>
                  </a:solidFill>
                </a:uFill>
                <a:cs typeface="Calibri"/>
              </a:rPr>
              <a:t>environment</a:t>
            </a:r>
          </a:p>
          <a:p>
            <a:pPr marL="12700">
              <a:lnSpc>
                <a:spcPct val="100000"/>
              </a:lnSpc>
              <a:spcBef>
                <a:spcPts val="135"/>
              </a:spcBef>
            </a:pPr>
            <a:endParaRPr lang="en-GB" sz="1600" b="1" u="sng" spc="20" dirty="0">
              <a:solidFill>
                <a:srgbClr val="2F5496"/>
              </a:solidFill>
              <a:uFill>
                <a:solidFill>
                  <a:srgbClr val="2F5496"/>
                </a:solidFill>
              </a:uFill>
              <a:cs typeface="Calibri"/>
            </a:endParaRPr>
          </a:p>
          <a:p>
            <a:pPr marL="12700">
              <a:lnSpc>
                <a:spcPct val="100000"/>
              </a:lnSpc>
              <a:spcBef>
                <a:spcPts val="135"/>
              </a:spcBef>
            </a:pPr>
            <a:r>
              <a:rPr lang="en-GB" sz="1600" spc="20" dirty="0">
                <a:solidFill>
                  <a:srgbClr val="2F5496"/>
                </a:solidFill>
                <a:uFill>
                  <a:solidFill>
                    <a:srgbClr val="2F5496"/>
                  </a:solidFill>
                </a:uFill>
                <a:cs typeface="Calibri"/>
              </a:rPr>
              <a:t>Part of your role will be in managing the safety of the environment for children and young people</a:t>
            </a:r>
            <a:r>
              <a:rPr lang="en-GB" sz="1600" spc="20" dirty="0" smtClean="0">
                <a:solidFill>
                  <a:srgbClr val="2F5496"/>
                </a:solidFill>
                <a:uFill>
                  <a:solidFill>
                    <a:srgbClr val="2F5496"/>
                  </a:solidFill>
                </a:uFill>
                <a:cs typeface="Calibri"/>
              </a:rPr>
              <a:t>.</a:t>
            </a: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b="1" spc="20" dirty="0" smtClean="0">
                <a:solidFill>
                  <a:srgbClr val="2F5496"/>
                </a:solidFill>
                <a:uFill>
                  <a:solidFill>
                    <a:srgbClr val="2F5496"/>
                  </a:solidFill>
                </a:uFill>
                <a:cs typeface="Calibri"/>
              </a:rPr>
              <a:t>Keeping the children and young people safe</a:t>
            </a:r>
          </a:p>
          <a:p>
            <a:pPr marL="12700">
              <a:lnSpc>
                <a:spcPct val="100000"/>
              </a:lnSpc>
              <a:spcBef>
                <a:spcPts val="135"/>
              </a:spcBef>
            </a:pPr>
            <a:r>
              <a:rPr lang="en-GB" sz="1600" spc="20" dirty="0">
                <a:solidFill>
                  <a:srgbClr val="2F5496"/>
                </a:solidFill>
                <a:uFill>
                  <a:solidFill>
                    <a:srgbClr val="2F5496"/>
                  </a:solidFill>
                </a:uFill>
                <a:cs typeface="Calibri"/>
              </a:rPr>
              <a:t>​As part of your role, you will become aware of things in the environment that could potentially be deemed as a risk, such as the positioning of a young person in a room. If this is the case, then it will be care planned. The nurse will write this up but it is your responsibility to be aware of this and follow it up. This will get better over time with experience.</a:t>
            </a:r>
            <a:r>
              <a:rPr lang="en-GB" sz="1600" spc="20" dirty="0" smtClean="0">
                <a:solidFill>
                  <a:srgbClr val="2F5496"/>
                </a:solidFill>
                <a:uFill>
                  <a:solidFill>
                    <a:srgbClr val="2F5496"/>
                  </a:solidFill>
                </a:uFill>
                <a:cs typeface="Calibri"/>
              </a:rPr>
              <a:t>​ ​</a:t>
            </a:r>
            <a:r>
              <a:rPr lang="en-GB" sz="1600" spc="20" dirty="0">
                <a:solidFill>
                  <a:srgbClr val="2F5496"/>
                </a:solidFill>
                <a:uFill>
                  <a:solidFill>
                    <a:srgbClr val="2F5496"/>
                  </a:solidFill>
                </a:uFill>
                <a:cs typeface="Calibri"/>
              </a:rPr>
              <a:t>If the young person is at risk of harming themselves or others, then you should position them in a way where they can be involved in activities but remain safe. You could sit with staff between them and the other people in the room.</a:t>
            </a:r>
            <a:r>
              <a:rPr lang="en-GB" sz="1600" spc="20" dirty="0" smtClean="0">
                <a:solidFill>
                  <a:srgbClr val="2F5496"/>
                </a:solidFill>
                <a:uFill>
                  <a:solidFill>
                    <a:srgbClr val="2F5496"/>
                  </a:solidFill>
                </a:uFill>
                <a:cs typeface="Calibri"/>
              </a:rPr>
              <a:t>​ ​</a:t>
            </a:r>
            <a:r>
              <a:rPr lang="en-GB" sz="1600" spc="20" dirty="0">
                <a:solidFill>
                  <a:srgbClr val="2F5496"/>
                </a:solidFill>
                <a:uFill>
                  <a:solidFill>
                    <a:srgbClr val="2F5496"/>
                  </a:solidFill>
                </a:uFill>
                <a:cs typeface="Calibri"/>
              </a:rPr>
              <a:t>You might need to work with children and young people to think how they can use objects and items in a safe way, or you might have to remove objects that can be used to cause harm. Also, be mindful of the exit to the room in case you need to support them out of the </a:t>
            </a:r>
            <a:r>
              <a:rPr lang="en-GB" sz="1600" spc="20" dirty="0" smtClean="0">
                <a:solidFill>
                  <a:srgbClr val="2F5496"/>
                </a:solidFill>
                <a:uFill>
                  <a:solidFill>
                    <a:srgbClr val="2F5496"/>
                  </a:solidFill>
                </a:uFill>
                <a:cs typeface="Calibri"/>
              </a:rPr>
              <a:t>room. When </a:t>
            </a:r>
            <a:r>
              <a:rPr lang="en-GB" sz="1600" spc="20" dirty="0">
                <a:solidFill>
                  <a:srgbClr val="2F5496"/>
                </a:solidFill>
                <a:uFill>
                  <a:solidFill>
                    <a:srgbClr val="2F5496"/>
                  </a:solidFill>
                </a:uFill>
                <a:cs typeface="Calibri"/>
              </a:rPr>
              <a:t>the young person is safe and willing you may be asked by the nurse to take physical observations such as blood temperature or pulse.​</a:t>
            </a: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b="1" spc="20" dirty="0" smtClean="0">
                <a:solidFill>
                  <a:srgbClr val="2F5496"/>
                </a:solidFill>
                <a:uFill>
                  <a:solidFill>
                    <a:srgbClr val="2F5496"/>
                  </a:solidFill>
                </a:uFill>
                <a:cs typeface="Calibri"/>
              </a:rPr>
              <a:t>What to do if the environment isn’t safe</a:t>
            </a:r>
            <a:endParaRPr lang="en-GB" sz="1600" b="1" spc="20" dirty="0">
              <a:solidFill>
                <a:srgbClr val="2F5496"/>
              </a:solidFill>
              <a:uFill>
                <a:solidFill>
                  <a:srgbClr val="2F5496"/>
                </a:solidFill>
              </a:uFill>
              <a:cs typeface="Calibri"/>
            </a:endParaRPr>
          </a:p>
          <a:p>
            <a:pPr marL="12700">
              <a:lnSpc>
                <a:spcPct val="100000"/>
              </a:lnSpc>
              <a:spcBef>
                <a:spcPts val="135"/>
              </a:spcBef>
            </a:pPr>
            <a:r>
              <a:rPr lang="en-GB" sz="1600" spc="20" dirty="0">
                <a:solidFill>
                  <a:srgbClr val="2F5496"/>
                </a:solidFill>
                <a:uFill>
                  <a:solidFill>
                    <a:srgbClr val="2F5496"/>
                  </a:solidFill>
                </a:uFill>
                <a:cs typeface="Calibri"/>
              </a:rPr>
              <a:t>If the room or environment isn’t safe you can suggest that the young person goes to a different room. You need to explain that the environment isn't appropriate for them at that </a:t>
            </a:r>
            <a:r>
              <a:rPr lang="en-GB" sz="1600" spc="20" dirty="0" smtClean="0">
                <a:solidFill>
                  <a:srgbClr val="2F5496"/>
                </a:solidFill>
                <a:uFill>
                  <a:solidFill>
                    <a:srgbClr val="2F5496"/>
                  </a:solidFill>
                </a:uFill>
                <a:cs typeface="Calibri"/>
              </a:rPr>
              <a:t>time. On </a:t>
            </a:r>
            <a:r>
              <a:rPr lang="en-GB" sz="1600" spc="20" dirty="0">
                <a:solidFill>
                  <a:srgbClr val="2F5496"/>
                </a:solidFill>
                <a:uFill>
                  <a:solidFill>
                    <a:srgbClr val="2F5496"/>
                  </a:solidFill>
                </a:uFill>
                <a:cs typeface="Calibri"/>
              </a:rPr>
              <a:t>your induction you should be provided a unit tour with this information. This is something else that will come over time with experience.​</a:t>
            </a:r>
          </a:p>
          <a:p>
            <a:pPr marL="12700">
              <a:lnSpc>
                <a:spcPct val="100000"/>
              </a:lnSpc>
              <a:spcBef>
                <a:spcPts val="135"/>
              </a:spcBef>
            </a:pPr>
            <a:endParaRPr lang="en-GB" sz="1600" b="1" spc="20" dirty="0" smtClean="0">
              <a:solidFill>
                <a:srgbClr val="2F5496"/>
              </a:solidFill>
              <a:uFill>
                <a:solidFill>
                  <a:srgbClr val="2F5496"/>
                </a:solidFill>
              </a:uFill>
              <a:cs typeface="Calibri"/>
            </a:endParaRPr>
          </a:p>
          <a:p>
            <a:pPr marL="12700">
              <a:lnSpc>
                <a:spcPct val="100000"/>
              </a:lnSpc>
              <a:spcBef>
                <a:spcPts val="135"/>
              </a:spcBef>
            </a:pPr>
            <a:r>
              <a:rPr lang="en-GB" sz="1600" b="1" spc="20" dirty="0" smtClean="0">
                <a:solidFill>
                  <a:srgbClr val="2F5496"/>
                </a:solidFill>
                <a:uFill>
                  <a:solidFill>
                    <a:srgbClr val="2F5496"/>
                  </a:solidFill>
                </a:uFill>
                <a:cs typeface="Calibri"/>
              </a:rPr>
              <a:t>Prepare for things to change</a:t>
            </a:r>
          </a:p>
          <a:p>
            <a:pPr marL="12700">
              <a:lnSpc>
                <a:spcPct val="100000"/>
              </a:lnSpc>
              <a:spcBef>
                <a:spcPts val="135"/>
              </a:spcBef>
            </a:pPr>
            <a:r>
              <a:rPr lang="en-GB" sz="1600" spc="20" dirty="0">
                <a:solidFill>
                  <a:srgbClr val="2F5496"/>
                </a:solidFill>
                <a:uFill>
                  <a:solidFill>
                    <a:srgbClr val="2F5496"/>
                  </a:solidFill>
                </a:uFill>
                <a:cs typeface="Calibri"/>
              </a:rPr>
              <a:t>Risks can change at any point of the day, and it is a joint responsibility of both healthcare support workers and nursing staff to continue assessing the young person. You should observe their presentation, mood, language, attitude and engagement through the day.</a:t>
            </a: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spc="20" dirty="0">
                <a:solidFill>
                  <a:srgbClr val="2F5496"/>
                </a:solidFill>
                <a:uFill>
                  <a:solidFill>
                    <a:srgbClr val="2F5496"/>
                  </a:solidFill>
                </a:uFill>
                <a:cs typeface="Calibri"/>
              </a:rPr>
              <a:t>Observation training will vary from unit to unit, so you should speak to your manager for more information. </a:t>
            </a:r>
            <a:r>
              <a:rPr lang="en-GB" sz="1600" spc="20" dirty="0" smtClean="0">
                <a:solidFill>
                  <a:srgbClr val="2F5496"/>
                </a:solidFill>
                <a:uFill>
                  <a:solidFill>
                    <a:srgbClr val="2F5496"/>
                  </a:solidFill>
                </a:uFill>
                <a:cs typeface="Calibri"/>
              </a:rPr>
              <a:t>​</a:t>
            </a:r>
            <a:endParaRPr lang="en-GB" sz="1600"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15585490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41662" y="200025"/>
            <a:ext cx="11877675" cy="5459828"/>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Clinical incident </a:t>
            </a:r>
            <a:r>
              <a:rPr lang="en-GB" b="1" u="sng" spc="20" dirty="0" smtClean="0">
                <a:solidFill>
                  <a:srgbClr val="2F5496"/>
                </a:solidFill>
                <a:uFill>
                  <a:solidFill>
                    <a:srgbClr val="2F5496"/>
                  </a:solidFill>
                </a:uFill>
                <a:cs typeface="Calibri"/>
              </a:rPr>
              <a:t>reporting</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Making up-to-date and relevant observations are a key part of your day. You will be making observations every hour and, in some situations, even more frequently. So, what happens when there is an incident</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Rowan and Alisha</a:t>
            </a:r>
          </a:p>
          <a:p>
            <a:pPr marL="12700">
              <a:lnSpc>
                <a:spcPct val="100000"/>
              </a:lnSpc>
              <a:spcBef>
                <a:spcPts val="135"/>
              </a:spcBef>
            </a:pPr>
            <a:r>
              <a:rPr lang="en-GB" spc="20" dirty="0">
                <a:solidFill>
                  <a:srgbClr val="2F5496"/>
                </a:solidFill>
                <a:uFill>
                  <a:solidFill>
                    <a:srgbClr val="2F5496"/>
                  </a:solidFill>
                </a:uFill>
                <a:cs typeface="Calibri"/>
              </a:rPr>
              <a:t>Rowan is supporting Alisha in the community room. </a:t>
            </a:r>
            <a:r>
              <a:rPr lang="en-GB" spc="20" dirty="0" smtClean="0">
                <a:solidFill>
                  <a:srgbClr val="2F5496"/>
                </a:solidFill>
                <a:uFill>
                  <a:solidFill>
                    <a:srgbClr val="2F5496"/>
                  </a:solidFill>
                </a:uFill>
                <a:cs typeface="Calibri"/>
              </a:rPr>
              <a:t>​​</a:t>
            </a:r>
            <a:r>
              <a:rPr lang="en-GB" spc="20" dirty="0">
                <a:solidFill>
                  <a:srgbClr val="2F5496"/>
                </a:solidFill>
                <a:uFill>
                  <a:solidFill>
                    <a:srgbClr val="2F5496"/>
                  </a:solidFill>
                </a:uFill>
                <a:cs typeface="Calibri"/>
              </a:rPr>
              <a:t>Another young person, Joe, becomes distressed. He starts lashing out and throwing equipment</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As people move out of the way, Alisha gets knocked off her </a:t>
            </a:r>
            <a:r>
              <a:rPr lang="en-GB" spc="20" dirty="0" smtClean="0">
                <a:solidFill>
                  <a:srgbClr val="2F5496"/>
                </a:solidFill>
                <a:uFill>
                  <a:solidFill>
                    <a:srgbClr val="2F5496"/>
                  </a:solidFill>
                </a:uFill>
                <a:cs typeface="Calibri"/>
              </a:rPr>
              <a:t>chair. She </a:t>
            </a:r>
            <a:r>
              <a:rPr lang="en-GB" spc="20" dirty="0">
                <a:solidFill>
                  <a:srgbClr val="2F5496"/>
                </a:solidFill>
                <a:uFill>
                  <a:solidFill>
                    <a:srgbClr val="2F5496"/>
                  </a:solidFill>
                </a:uFill>
                <a:cs typeface="Calibri"/>
              </a:rPr>
              <a:t>lands backwards and cries out in pain</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It is all over </a:t>
            </a:r>
            <a:r>
              <a:rPr lang="en-GB" spc="20" dirty="0" smtClean="0">
                <a:solidFill>
                  <a:srgbClr val="2F5496"/>
                </a:solidFill>
                <a:uFill>
                  <a:solidFill>
                    <a:srgbClr val="2F5496"/>
                  </a:solidFill>
                </a:uFill>
                <a:cs typeface="Calibri"/>
              </a:rPr>
              <a:t>quickly. Joe’s </a:t>
            </a:r>
            <a:r>
              <a:rPr lang="en-GB" spc="20" dirty="0">
                <a:solidFill>
                  <a:srgbClr val="2F5496"/>
                </a:solidFill>
                <a:uFill>
                  <a:solidFill>
                    <a:srgbClr val="2F5496"/>
                  </a:solidFill>
                </a:uFill>
                <a:cs typeface="Calibri"/>
              </a:rPr>
              <a:t>healthcare support worker, Luke, persuades him to leave the room and asks Rowan to help deal with the situation.</a:t>
            </a:r>
          </a:p>
          <a:p>
            <a:pPr marL="12700">
              <a:lnSpc>
                <a:spcPct val="100000"/>
              </a:lnSpc>
              <a:spcBef>
                <a:spcPts val="135"/>
              </a:spcBef>
            </a:pPr>
            <a:endParaRPr lang="en-GB" b="1"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Reporting the clinical </a:t>
            </a:r>
            <a:r>
              <a:rPr lang="en-GB" b="1" spc="20" dirty="0" smtClean="0">
                <a:solidFill>
                  <a:srgbClr val="2F5496"/>
                </a:solidFill>
                <a:uFill>
                  <a:solidFill>
                    <a:srgbClr val="2F5496"/>
                  </a:solidFill>
                </a:uFill>
                <a:cs typeface="Calibri"/>
              </a:rPr>
              <a:t>incident</a:t>
            </a:r>
          </a:p>
          <a:p>
            <a:pPr marL="12700">
              <a:lnSpc>
                <a:spcPct val="100000"/>
              </a:lnSpc>
              <a:spcBef>
                <a:spcPts val="135"/>
              </a:spcBef>
            </a:pP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Rowan needs to report the incident that’s just taken place in the community room. Alisha is very upset as her artwork has been smashed during the event.</a:t>
            </a:r>
          </a:p>
          <a:p>
            <a:pPr marL="12700">
              <a:lnSpc>
                <a:spcPct val="100000"/>
              </a:lnSpc>
              <a:spcBef>
                <a:spcPts val="135"/>
              </a:spcBef>
            </a:pP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3245251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4B3FDC8E-98DA-420C-9F74-27C8EAFFE855}"/>
              </a:ext>
            </a:extLst>
          </p:cNvPr>
          <p:cNvSpPr txBox="1"/>
          <p:nvPr/>
        </p:nvSpPr>
        <p:spPr>
          <a:xfrm>
            <a:off x="1024188" y="147184"/>
            <a:ext cx="10170285" cy="6271204"/>
          </a:xfrm>
          <a:prstGeom prst="rect">
            <a:avLst/>
          </a:prstGeom>
        </p:spPr>
        <p:txBody>
          <a:bodyPr vert="horz" wrap="square" lIns="0" tIns="140970" rIns="0" bIns="0" rtlCol="0">
            <a:spAutoFit/>
          </a:bodyPr>
          <a:lstStyle/>
          <a:p>
            <a:pPr marL="12700">
              <a:lnSpc>
                <a:spcPct val="100000"/>
              </a:lnSpc>
              <a:spcBef>
                <a:spcPts val="1110"/>
              </a:spcBef>
            </a:pPr>
            <a:r>
              <a:rPr b="1" u="sng" spc="20" dirty="0" smtClean="0">
                <a:solidFill>
                  <a:srgbClr val="2F5496"/>
                </a:solidFill>
                <a:uFill>
                  <a:solidFill>
                    <a:srgbClr val="2F5496"/>
                  </a:solidFill>
                </a:uFill>
                <a:latin typeface="Calibri"/>
                <a:cs typeface="Calibri"/>
              </a:rPr>
              <a:t>INTRODUCTION</a:t>
            </a:r>
            <a:endParaRPr lang="en-GB" b="1" u="sng" spc="20" dirty="0" smtClean="0">
              <a:solidFill>
                <a:srgbClr val="2F5496"/>
              </a:solidFill>
              <a:uFill>
                <a:solidFill>
                  <a:srgbClr val="2F5496"/>
                </a:solidFill>
              </a:uFill>
              <a:latin typeface="Calibri"/>
              <a:cs typeface="Calibri"/>
            </a:endParaRPr>
          </a:p>
          <a:p>
            <a:pPr marL="12700">
              <a:lnSpc>
                <a:spcPct val="100000"/>
              </a:lnSpc>
              <a:spcBef>
                <a:spcPts val="1110"/>
              </a:spcBef>
            </a:pPr>
            <a:endParaRPr dirty="0" smtClean="0">
              <a:latin typeface="Calibri"/>
              <a:cs typeface="Calibri"/>
            </a:endParaRPr>
          </a:p>
          <a:p>
            <a:pPr marL="12700" marR="67945">
              <a:lnSpc>
                <a:spcPct val="104900"/>
              </a:lnSpc>
              <a:spcBef>
                <a:spcPts val="930"/>
              </a:spcBef>
            </a:pPr>
            <a:r>
              <a:rPr lang="en-GB" sz="1600" spc="20" dirty="0">
                <a:solidFill>
                  <a:srgbClr val="2F5496"/>
                </a:solidFill>
                <a:cs typeface="Calibri"/>
              </a:rPr>
              <a:t>This session identifies the professional aspects of your role. Although the role of a healthcare support worker is not attached to a particular governing body, there are certain standards and duties of care that must be </a:t>
            </a:r>
            <a:r>
              <a:rPr lang="en-GB" sz="1600" spc="20" dirty="0" smtClean="0">
                <a:solidFill>
                  <a:srgbClr val="2F5496"/>
                </a:solidFill>
                <a:cs typeface="Calibri"/>
              </a:rPr>
              <a:t>followed.</a:t>
            </a:r>
          </a:p>
          <a:p>
            <a:pPr marL="12700" marR="67945">
              <a:lnSpc>
                <a:spcPct val="104900"/>
              </a:lnSpc>
              <a:spcBef>
                <a:spcPts val="930"/>
              </a:spcBef>
            </a:pPr>
            <a:r>
              <a:rPr lang="en-GB" sz="1600" spc="20" dirty="0" smtClean="0">
                <a:solidFill>
                  <a:srgbClr val="2F5496"/>
                </a:solidFill>
                <a:cs typeface="Calibri"/>
              </a:rPr>
              <a:t>These </a:t>
            </a:r>
            <a:r>
              <a:rPr lang="en-GB" sz="1600" spc="20" dirty="0">
                <a:solidFill>
                  <a:srgbClr val="2F5496"/>
                </a:solidFill>
                <a:cs typeface="Calibri"/>
              </a:rPr>
              <a:t>are described in 2 main </a:t>
            </a:r>
            <a:r>
              <a:rPr lang="en-GB" sz="1600" spc="20" dirty="0" smtClean="0">
                <a:solidFill>
                  <a:srgbClr val="2F5496"/>
                </a:solidFill>
                <a:cs typeface="Calibri"/>
              </a:rPr>
              <a:t>publications:</a:t>
            </a:r>
          </a:p>
          <a:p>
            <a:pPr marL="12700" marR="67945">
              <a:lnSpc>
                <a:spcPct val="104900"/>
              </a:lnSpc>
              <a:spcBef>
                <a:spcPts val="930"/>
              </a:spcBef>
            </a:pPr>
            <a:r>
              <a:rPr lang="en-GB" sz="1600" b="1" spc="20" dirty="0" smtClean="0">
                <a:solidFill>
                  <a:srgbClr val="2F5496"/>
                </a:solidFill>
                <a:cs typeface="Calibri"/>
              </a:rPr>
              <a:t>The </a:t>
            </a:r>
            <a:r>
              <a:rPr lang="en-GB" sz="1600" b="1" spc="20" dirty="0">
                <a:solidFill>
                  <a:srgbClr val="2F5496"/>
                </a:solidFill>
                <a:cs typeface="Calibri"/>
              </a:rPr>
              <a:t>Care </a:t>
            </a:r>
            <a:r>
              <a:rPr lang="en-GB" sz="1600" b="1" spc="20" dirty="0" smtClean="0">
                <a:solidFill>
                  <a:srgbClr val="2F5496"/>
                </a:solidFill>
                <a:cs typeface="Calibri"/>
              </a:rPr>
              <a:t>Certificate</a:t>
            </a:r>
            <a:br>
              <a:rPr lang="en-GB" sz="1600" b="1" spc="20" dirty="0" smtClean="0">
                <a:solidFill>
                  <a:srgbClr val="2F5496"/>
                </a:solidFill>
                <a:cs typeface="Calibri"/>
              </a:rPr>
            </a:br>
            <a:r>
              <a:rPr lang="en-GB" sz="1600" spc="20" dirty="0" smtClean="0">
                <a:solidFill>
                  <a:srgbClr val="2F5496"/>
                </a:solidFill>
                <a:cs typeface="Calibri"/>
              </a:rPr>
              <a:t>The </a:t>
            </a:r>
            <a:r>
              <a:rPr lang="en-GB" sz="1600" spc="20" dirty="0">
                <a:solidFill>
                  <a:srgbClr val="2F5496"/>
                </a:solidFill>
                <a:cs typeface="Calibri"/>
              </a:rPr>
              <a:t>Care Certificate is an identified set of standards that health and care professionals adhere to in their daily working </a:t>
            </a:r>
            <a:r>
              <a:rPr lang="en-GB" sz="1600" spc="20" dirty="0" smtClean="0">
                <a:solidFill>
                  <a:srgbClr val="2F5496"/>
                </a:solidFill>
                <a:cs typeface="Calibri"/>
              </a:rPr>
              <a:t>life. Designed </a:t>
            </a:r>
            <a:r>
              <a:rPr lang="en-GB" sz="1600" spc="20" dirty="0">
                <a:solidFill>
                  <a:srgbClr val="2F5496"/>
                </a:solidFill>
                <a:cs typeface="Calibri"/>
              </a:rPr>
              <a:t>with the non-registered workforce in mind, the Care Certificate ensures that health and care professionals have the same introductory skills, knowledge and behaviours to provide compassionate, safe and high-quality care and support in their own particular workplace setting</a:t>
            </a:r>
            <a:r>
              <a:rPr lang="en-GB" sz="1600" spc="20" dirty="0" smtClean="0">
                <a:solidFill>
                  <a:srgbClr val="2F5496"/>
                </a:solidFill>
                <a:cs typeface="Calibri"/>
              </a:rPr>
              <a:t>.</a:t>
            </a:r>
          </a:p>
          <a:p>
            <a:pPr marL="12700" marR="67945">
              <a:lnSpc>
                <a:spcPct val="104900"/>
              </a:lnSpc>
              <a:spcBef>
                <a:spcPts val="930"/>
              </a:spcBef>
            </a:pPr>
            <a:endParaRPr lang="en-GB" sz="1600" spc="20" dirty="0">
              <a:solidFill>
                <a:srgbClr val="2F5496"/>
              </a:solidFill>
              <a:cs typeface="Calibri"/>
            </a:endParaRPr>
          </a:p>
          <a:p>
            <a:pPr marL="12700" marR="67945">
              <a:lnSpc>
                <a:spcPct val="104900"/>
              </a:lnSpc>
              <a:spcBef>
                <a:spcPts val="930"/>
              </a:spcBef>
            </a:pPr>
            <a:r>
              <a:rPr lang="en-GB" sz="1600" b="1" spc="20" dirty="0">
                <a:solidFill>
                  <a:srgbClr val="2F5496"/>
                </a:solidFill>
                <a:cs typeface="Calibri"/>
              </a:rPr>
              <a:t>The Code of </a:t>
            </a:r>
            <a:r>
              <a:rPr lang="en-GB" sz="1600" b="1" spc="20" dirty="0" smtClean="0">
                <a:solidFill>
                  <a:srgbClr val="2F5496"/>
                </a:solidFill>
                <a:cs typeface="Calibri"/>
              </a:rPr>
              <a:t>Conduct</a:t>
            </a:r>
            <a:br>
              <a:rPr lang="en-GB" sz="1600" b="1" spc="20" dirty="0" smtClean="0">
                <a:solidFill>
                  <a:srgbClr val="2F5496"/>
                </a:solidFill>
                <a:cs typeface="Calibri"/>
              </a:rPr>
            </a:br>
            <a:r>
              <a:rPr lang="en-GB" sz="1600" spc="20" dirty="0" smtClean="0">
                <a:solidFill>
                  <a:srgbClr val="2F5496"/>
                </a:solidFill>
                <a:cs typeface="Calibri"/>
              </a:rPr>
              <a:t>The </a:t>
            </a:r>
            <a:r>
              <a:rPr lang="en-GB" sz="1600" spc="20" dirty="0">
                <a:solidFill>
                  <a:srgbClr val="2F5496"/>
                </a:solidFill>
                <a:cs typeface="Calibri"/>
              </a:rPr>
              <a:t>Code of Conduct is in place for healthcare support workers and adult social care workers in England. This sets out the minimum requirements for behaviour at </a:t>
            </a:r>
            <a:r>
              <a:rPr lang="en-GB" sz="1600" spc="20" dirty="0" smtClean="0">
                <a:solidFill>
                  <a:srgbClr val="2F5496"/>
                </a:solidFill>
                <a:cs typeface="Calibri"/>
              </a:rPr>
              <a:t>work. It </a:t>
            </a:r>
            <a:r>
              <a:rPr lang="en-GB" sz="1600" spc="20" dirty="0">
                <a:solidFill>
                  <a:srgbClr val="2F5496"/>
                </a:solidFill>
                <a:cs typeface="Calibri"/>
              </a:rPr>
              <a:t>is in place to help them to provide safe, effective and compassionate healthcare, care and support to patients and their families.</a:t>
            </a:r>
          </a:p>
          <a:p>
            <a:pPr marL="12700" marR="67945">
              <a:lnSpc>
                <a:spcPct val="104900"/>
              </a:lnSpc>
              <a:spcBef>
                <a:spcPts val="930"/>
              </a:spcBef>
            </a:pPr>
            <a:endParaRPr lang="en-GB" sz="1600" spc="20" dirty="0">
              <a:solidFill>
                <a:srgbClr val="2F5496"/>
              </a:solidFill>
              <a:latin typeface="Arial" panose="020B0604020202020204" pitchFamily="34" charset="0"/>
              <a:cs typeface="Calibri"/>
            </a:endParaRPr>
          </a:p>
          <a:p>
            <a:pPr marL="12700" marR="67945">
              <a:lnSpc>
                <a:spcPct val="104900"/>
              </a:lnSpc>
              <a:spcBef>
                <a:spcPts val="930"/>
              </a:spcBef>
            </a:pPr>
            <a:endParaRPr lang="en-GB" sz="1600" spc="20" dirty="0" smtClean="0">
              <a:solidFill>
                <a:srgbClr val="2F5496"/>
              </a:solidFill>
              <a:latin typeface="Arial" panose="020B0604020202020204" pitchFamily="34" charset="0"/>
              <a:cs typeface="Calibri"/>
            </a:endParaRPr>
          </a:p>
          <a:p>
            <a:pPr marL="12700" marR="67945">
              <a:lnSpc>
                <a:spcPct val="104900"/>
              </a:lnSpc>
              <a:spcBef>
                <a:spcPts val="930"/>
              </a:spcBef>
            </a:pPr>
            <a:endParaRPr lang="en-GB" sz="1600" spc="20" dirty="0" smtClean="0">
              <a:solidFill>
                <a:srgbClr val="2F5496"/>
              </a:solidFill>
              <a:latin typeface="Arial" panose="020B0604020202020204" pitchFamily="34" charset="0"/>
              <a:cs typeface="Calibri"/>
            </a:endParaRPr>
          </a:p>
          <a:p>
            <a:pPr marL="12700" marR="67945">
              <a:lnSpc>
                <a:spcPct val="104900"/>
              </a:lnSpc>
              <a:spcBef>
                <a:spcPts val="930"/>
              </a:spcBef>
            </a:pPr>
            <a:endParaRPr lang="en-GB" sz="1600" spc="20" dirty="0" smtClean="0">
              <a:solidFill>
                <a:srgbClr val="2F5496"/>
              </a:solidFill>
              <a:cs typeface="Calibri"/>
            </a:endParaRPr>
          </a:p>
        </p:txBody>
      </p:sp>
    </p:spTree>
    <p:custDataLst>
      <p:tags r:id="rId1"/>
    </p:custDataLst>
    <p:extLst>
      <p:ext uri="{BB962C8B-B14F-4D97-AF65-F5344CB8AC3E}">
        <p14:creationId xmlns:p14="http://schemas.microsoft.com/office/powerpoint/2010/main" val="98328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58287" y="199505"/>
            <a:ext cx="11877675" cy="6631944"/>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What is the MDT approach</a:t>
            </a:r>
            <a:r>
              <a:rPr lang="en-GB" b="1" u="sng" spc="20" dirty="0" smtClean="0">
                <a:solidFill>
                  <a:srgbClr val="2F5496"/>
                </a:solidFill>
                <a:uFill>
                  <a:solidFill>
                    <a:srgbClr val="2F5496"/>
                  </a:solidFill>
                </a:uFill>
                <a:cs typeface="Calibri"/>
              </a:rPr>
              <a:t>?</a:t>
            </a:r>
          </a:p>
          <a:p>
            <a:pPr marL="12700">
              <a:lnSpc>
                <a:spcPct val="100000"/>
              </a:lnSpc>
              <a:spcBef>
                <a:spcPts val="135"/>
              </a:spcBef>
            </a:pPr>
            <a:endParaRPr lang="en-GB" b="1" u="sng"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MDT provide care and treatment to the children and young people you support. </a:t>
            </a:r>
            <a:endParaRPr lang="en-GB" spc="20" dirty="0" smtClean="0">
              <a:solidFill>
                <a:srgbClr val="2F5496"/>
              </a:solidFill>
              <a:uFill>
                <a:solidFill>
                  <a:srgbClr val="2F5496"/>
                </a:solidFill>
              </a:uFill>
              <a:cs typeface="Calibri"/>
            </a:endParaRP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Who is involved in an MDT?</a:t>
            </a:r>
          </a:p>
          <a:p>
            <a:pPr marL="12700">
              <a:lnSpc>
                <a:spcPct val="100000"/>
              </a:lnSpc>
              <a:spcBef>
                <a:spcPts val="135"/>
              </a:spcBef>
            </a:pPr>
            <a:r>
              <a:rPr lang="en-GB" spc="20" dirty="0">
                <a:solidFill>
                  <a:srgbClr val="2F5496"/>
                </a:solidFill>
                <a:uFill>
                  <a:solidFill>
                    <a:srgbClr val="2F5496"/>
                  </a:solidFill>
                </a:uFill>
                <a:cs typeface="Calibri"/>
              </a:rPr>
              <a:t>An MDT includes different professionals involved in the young person’s care. This can look different according to the setting but includes:​</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nurses</a:t>
            </a:r>
            <a:r>
              <a:rPr lang="en-GB" spc="20" dirty="0">
                <a:solidFill>
                  <a:srgbClr val="2F5496"/>
                </a:solidFill>
                <a:uFill>
                  <a:solidFill>
                    <a:srgbClr val="2F5496"/>
                  </a:solidFill>
                </a:uFill>
                <a:cs typeface="Calibri"/>
              </a:rPr>
              <a: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psychologists​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doctors​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healthcare support workers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dietitians​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family therapists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occupational therapists​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speech and language therapists (SALTs)​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social workers​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advocacy​</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support workers, senior support workers​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teaching staff</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approach of the MDT is when all the professionals, including the healthcare support worker, meet to plan and discuss the care and treatment of the young person. As a healthcare support worker, you are at the heart of the MDT in these meetings. ​</a:t>
            </a:r>
            <a:endParaRPr lang="en-GB" spc="20" dirty="0" smtClean="0">
              <a:solidFill>
                <a:srgbClr val="2F5496"/>
              </a:solidFill>
              <a:uFill>
                <a:solidFill>
                  <a:srgbClr val="2F5496"/>
                </a:solidFill>
              </a:uFill>
              <a:cs typeface="Calibri"/>
            </a:endParaRPr>
          </a:p>
        </p:txBody>
      </p:sp>
    </p:spTree>
    <p:extLst>
      <p:ext uri="{BB962C8B-B14F-4D97-AF65-F5344CB8AC3E}">
        <p14:creationId xmlns:p14="http://schemas.microsoft.com/office/powerpoint/2010/main" val="6204682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58287" y="199505"/>
            <a:ext cx="11877675" cy="5988178"/>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What is the MDT approach</a:t>
            </a:r>
            <a:r>
              <a:rPr lang="en-GB" b="1" u="sng" spc="20" dirty="0" smtClean="0">
                <a:solidFill>
                  <a:srgbClr val="2F5496"/>
                </a:solidFill>
                <a:uFill>
                  <a:solidFill>
                    <a:srgbClr val="2F5496"/>
                  </a:solidFill>
                </a:uFill>
                <a:cs typeface="Calibri"/>
              </a:rPr>
              <a:t>? (cont.)</a:t>
            </a:r>
          </a:p>
          <a:p>
            <a:pPr marL="12700">
              <a:lnSpc>
                <a:spcPct val="100000"/>
              </a:lnSpc>
              <a:spcBef>
                <a:spcPts val="135"/>
              </a:spcBef>
            </a:pPr>
            <a:endParaRPr lang="en-GB" b="1" u="sng" spc="20" dirty="0" smtClean="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Your impact on the MDT</a:t>
            </a:r>
          </a:p>
          <a:p>
            <a:pPr marL="12700">
              <a:lnSpc>
                <a:spcPct val="100000"/>
              </a:lnSpc>
              <a:spcBef>
                <a:spcPts val="135"/>
              </a:spcBef>
            </a:pPr>
            <a:r>
              <a:rPr lang="en-GB" spc="20" dirty="0">
                <a:solidFill>
                  <a:srgbClr val="2F5496"/>
                </a:solidFill>
                <a:uFill>
                  <a:solidFill>
                    <a:srgbClr val="2F5496"/>
                  </a:solidFill>
                </a:uFill>
                <a:cs typeface="Calibri"/>
              </a:rPr>
              <a:t>​Your observations are vital to the MDT approach because you spend the greatest amount of time with the children and young people and make a great impact and difference to their lives.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​As part of the MDT, you provide vital information about the children and young people that the rest of the MDT may not always see.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approach is to work in a collaborative and holistic way to provide the best possible care and intervention for each individual young person. At times you can be the link between the young person and the MDT, acting as an advocate and promoting the voice of the children and young people. </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Other general duties</a:t>
            </a:r>
          </a:p>
          <a:p>
            <a:pPr marL="12700">
              <a:lnSpc>
                <a:spcPct val="100000"/>
              </a:lnSpc>
              <a:spcBef>
                <a:spcPts val="135"/>
              </a:spcBef>
            </a:pPr>
            <a:r>
              <a:rPr lang="en-GB" spc="20" dirty="0">
                <a:solidFill>
                  <a:srgbClr val="2F5496"/>
                </a:solidFill>
                <a:uFill>
                  <a:solidFill>
                    <a:srgbClr val="2F5496"/>
                  </a:solidFill>
                </a:uFill>
                <a:cs typeface="Calibri"/>
              </a:rPr>
              <a:t>Some of the children and young people may need help or assistance in making their bed or tidying their rooms, however if a young person has put an item in a certain place, don’t move it as this could be anxiety provoking, not knowing where something has been put away</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There are other general duties that you may be involved in such as general housekeeping tasks, maintaining a clean and safe environment for both colleagues and the children and young people. This also enables us to do a quick discreet check of a room and notice any risks.</a:t>
            </a:r>
            <a:endParaRPr lang="en-GB" spc="20" dirty="0" smtClean="0">
              <a:solidFill>
                <a:srgbClr val="2F5496"/>
              </a:solidFill>
              <a:uFill>
                <a:solidFill>
                  <a:srgbClr val="2F5496"/>
                </a:solidFill>
              </a:uFill>
              <a:cs typeface="Calibri"/>
            </a:endParaRPr>
          </a:p>
        </p:txBody>
      </p:sp>
    </p:spTree>
    <p:extLst>
      <p:ext uri="{BB962C8B-B14F-4D97-AF65-F5344CB8AC3E}">
        <p14:creationId xmlns:p14="http://schemas.microsoft.com/office/powerpoint/2010/main" val="12863165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73701" y="310515"/>
            <a:ext cx="11877675" cy="6278001"/>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Your role as part of the wider </a:t>
            </a:r>
            <a:r>
              <a:rPr lang="en-GB" b="1" u="sng" spc="20" dirty="0" smtClean="0">
                <a:solidFill>
                  <a:srgbClr val="2F5496"/>
                </a:solidFill>
                <a:uFill>
                  <a:solidFill>
                    <a:srgbClr val="2F5496"/>
                  </a:solidFill>
                </a:uFill>
                <a:cs typeface="Calibri"/>
              </a:rPr>
              <a:t>team</a:t>
            </a:r>
          </a:p>
          <a:p>
            <a:pPr marL="12700">
              <a:lnSpc>
                <a:spcPct val="100000"/>
              </a:lnSpc>
              <a:spcBef>
                <a:spcPts val="135"/>
              </a:spcBef>
            </a:pPr>
            <a:endParaRPr lang="en-GB" b="1" u="sng" spc="20" dirty="0" smtClean="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Recognising </a:t>
            </a:r>
            <a:r>
              <a:rPr lang="en-GB" b="1" spc="20" dirty="0">
                <a:solidFill>
                  <a:srgbClr val="2F5496"/>
                </a:solidFill>
                <a:uFill>
                  <a:solidFill>
                    <a:srgbClr val="2F5496"/>
                  </a:solidFill>
                </a:uFill>
                <a:cs typeface="Calibri"/>
              </a:rPr>
              <a:t>other roles and services</a:t>
            </a:r>
          </a:p>
          <a:p>
            <a:pPr marL="12700">
              <a:lnSpc>
                <a:spcPct val="100000"/>
              </a:lnSpc>
              <a:spcBef>
                <a:spcPts val="135"/>
              </a:spcBef>
            </a:pPr>
            <a:r>
              <a:rPr lang="en-GB" spc="20" dirty="0">
                <a:solidFill>
                  <a:srgbClr val="2F5496"/>
                </a:solidFill>
                <a:uFill>
                  <a:solidFill>
                    <a:srgbClr val="2F5496"/>
                  </a:solidFill>
                </a:uFill>
                <a:cs typeface="Calibri"/>
              </a:rPr>
              <a:t>This component is a </a:t>
            </a:r>
            <a:r>
              <a:rPr lang="en-GB" spc="20" dirty="0" err="1">
                <a:solidFill>
                  <a:srgbClr val="2F5496"/>
                </a:solidFill>
                <a:uFill>
                  <a:solidFill>
                    <a:srgbClr val="2F5496"/>
                  </a:solidFill>
                </a:uFill>
                <a:cs typeface="Calibri"/>
              </a:rPr>
              <a:t>flipcard</a:t>
            </a:r>
            <a:r>
              <a:rPr lang="en-GB" spc="20" dirty="0">
                <a:solidFill>
                  <a:srgbClr val="2F5496"/>
                </a:solidFill>
                <a:uFill>
                  <a:solidFill>
                    <a:srgbClr val="2F5496"/>
                  </a:solidFill>
                </a:uFill>
                <a:cs typeface="Calibri"/>
              </a:rPr>
              <a:t> comprised of </a:t>
            </a:r>
            <a:r>
              <a:rPr lang="en-GB" spc="20" dirty="0" err="1">
                <a:solidFill>
                  <a:srgbClr val="2F5496"/>
                </a:solidFill>
                <a:uFill>
                  <a:solidFill>
                    <a:srgbClr val="2F5496"/>
                  </a:solidFill>
                </a:uFill>
                <a:cs typeface="Calibri"/>
              </a:rPr>
              <a:t>flippable</a:t>
            </a:r>
            <a:r>
              <a:rPr lang="en-GB" spc="20" dirty="0">
                <a:solidFill>
                  <a:srgbClr val="2F5496"/>
                </a:solidFill>
                <a:uFill>
                  <a:solidFill>
                    <a:srgbClr val="2F5496"/>
                  </a:solidFill>
                </a:uFill>
                <a:cs typeface="Calibri"/>
              </a:rPr>
              <a:t> cards containing display image. Select the front face image to flip to the back face of these card to display associated text.</a:t>
            </a:r>
          </a:p>
          <a:p>
            <a:pPr marL="12700">
              <a:lnSpc>
                <a:spcPct val="100000"/>
              </a:lnSpc>
              <a:spcBef>
                <a:spcPts val="135"/>
              </a:spcBef>
            </a:pPr>
            <a:r>
              <a:rPr lang="en-GB" spc="20" dirty="0">
                <a:solidFill>
                  <a:srgbClr val="2F5496"/>
                </a:solidFill>
                <a:uFill>
                  <a:solidFill>
                    <a:srgbClr val="2F5496"/>
                  </a:solidFill>
                </a:uFill>
                <a:cs typeface="Calibri"/>
              </a:rPr>
              <a:t>You are with children and young people every day. This gives you a level of understanding that other members of the MDT don’t get to </a:t>
            </a:r>
            <a:r>
              <a:rPr lang="en-GB" spc="20" dirty="0" smtClean="0">
                <a:solidFill>
                  <a:srgbClr val="2F5496"/>
                </a:solidFill>
                <a:uFill>
                  <a:solidFill>
                    <a:srgbClr val="2F5496"/>
                  </a:solidFill>
                </a:uFill>
                <a:cs typeface="Calibri"/>
              </a:rPr>
              <a:t>see. Your </a:t>
            </a:r>
            <a:r>
              <a:rPr lang="en-GB" spc="20" dirty="0">
                <a:solidFill>
                  <a:srgbClr val="2F5496"/>
                </a:solidFill>
                <a:uFill>
                  <a:solidFill>
                    <a:srgbClr val="2F5496"/>
                  </a:solidFill>
                </a:uFill>
                <a:cs typeface="Calibri"/>
              </a:rPr>
              <a:t>insight into the children and young people is vital when planning and discussing reviews of the young person's care and risk management. As a healthcare support worker, you are able to work alongside the nursing team each day to provide the best possible care to the children and young </a:t>
            </a:r>
            <a:r>
              <a:rPr lang="en-GB" spc="20" dirty="0" smtClean="0">
                <a:solidFill>
                  <a:srgbClr val="2F5496"/>
                </a:solidFill>
                <a:uFill>
                  <a:solidFill>
                    <a:srgbClr val="2F5496"/>
                  </a:solidFill>
                </a:uFill>
                <a:cs typeface="Calibri"/>
              </a:rPr>
              <a:t>people.</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This </a:t>
            </a:r>
            <a:r>
              <a:rPr lang="en-GB" spc="20" dirty="0">
                <a:solidFill>
                  <a:srgbClr val="2F5496"/>
                </a:solidFill>
                <a:uFill>
                  <a:solidFill>
                    <a:srgbClr val="2F5496"/>
                  </a:solidFill>
                </a:uFill>
                <a:cs typeface="Calibri"/>
              </a:rPr>
              <a:t>can be done in a variety of different ways including:​</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supporting </a:t>
            </a:r>
            <a:r>
              <a:rPr lang="en-GB" spc="20" dirty="0">
                <a:solidFill>
                  <a:srgbClr val="2F5496"/>
                </a:solidFill>
                <a:uFill>
                  <a:solidFill>
                    <a:srgbClr val="2F5496"/>
                  </a:solidFill>
                </a:uFill>
                <a:cs typeface="Calibri"/>
              </a:rPr>
              <a:t>the young person attending to their personal hygiene​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helping them in education​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being there for them to talk to if they are having a difficult day</a:t>
            </a:r>
            <a:r>
              <a:rPr lang="en-GB" spc="20" dirty="0" smtClean="0">
                <a:solidFill>
                  <a:srgbClr val="2F5496"/>
                </a:solidFill>
                <a:uFill>
                  <a:solidFill>
                    <a:srgbClr val="2F5496"/>
                  </a:solidFill>
                </a:uFill>
                <a:cs typeface="Calibri"/>
              </a:rPr>
              <a:t>​</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Your observations of the children and young people help build a robust report for the extended MDT.</a:t>
            </a:r>
            <a:r>
              <a:rPr lang="en-GB" spc="20" dirty="0" smtClean="0">
                <a:solidFill>
                  <a:srgbClr val="2F5496"/>
                </a:solidFill>
                <a:uFill>
                  <a:solidFill>
                    <a:srgbClr val="2F5496"/>
                  </a:solidFill>
                </a:uFill>
                <a:cs typeface="Calibri"/>
              </a:rPr>
              <a:t>​ ​</a:t>
            </a:r>
            <a:r>
              <a:rPr lang="en-GB" spc="20" dirty="0">
                <a:solidFill>
                  <a:srgbClr val="2F5496"/>
                </a:solidFill>
                <a:uFill>
                  <a:solidFill>
                    <a:srgbClr val="2F5496"/>
                  </a:solidFill>
                </a:uFill>
                <a:cs typeface="Calibri"/>
              </a:rPr>
              <a:t>This is something that can assist other MDT members, for example the occupational therapist (OT). </a:t>
            </a:r>
            <a:r>
              <a:rPr lang="en-GB" spc="20" dirty="0" smtClean="0">
                <a:solidFill>
                  <a:srgbClr val="2F5496"/>
                </a:solidFill>
                <a:uFill>
                  <a:solidFill>
                    <a:srgbClr val="2F5496"/>
                  </a:solidFill>
                </a:uFill>
                <a:cs typeface="Calibri"/>
              </a:rPr>
              <a:t>​​</a:t>
            </a:r>
            <a:r>
              <a:rPr lang="en-GB" spc="20" dirty="0">
                <a:solidFill>
                  <a:srgbClr val="2F5496"/>
                </a:solidFill>
                <a:uFill>
                  <a:solidFill>
                    <a:srgbClr val="2F5496"/>
                  </a:solidFill>
                </a:uFill>
                <a:cs typeface="Calibri"/>
              </a:rPr>
              <a:t>The OT assesses the observation of gross mobility skills and so your daily observations of these are important for their assessments and reports. </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The </a:t>
            </a:r>
            <a:r>
              <a:rPr lang="en-GB" spc="20" dirty="0">
                <a:solidFill>
                  <a:srgbClr val="2F5496"/>
                </a:solidFill>
                <a:uFill>
                  <a:solidFill>
                    <a:srgbClr val="2F5496"/>
                  </a:solidFill>
                </a:uFill>
                <a:cs typeface="Calibri"/>
              </a:rPr>
              <a:t>approach is to work in a collaborative and holistic way to provide the best possible care and intervention for each individual young person. At times you can be the link between the young person and the MDT, acting as an advocate and promoting the voice of the children and young people. ​</a:t>
            </a:r>
          </a:p>
        </p:txBody>
      </p:sp>
    </p:spTree>
    <p:extLst>
      <p:ext uri="{BB962C8B-B14F-4D97-AF65-F5344CB8AC3E}">
        <p14:creationId xmlns:p14="http://schemas.microsoft.com/office/powerpoint/2010/main" val="8424832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83226" y="353"/>
            <a:ext cx="11877675" cy="6870471"/>
          </a:xfrm>
          <a:prstGeom prst="rect">
            <a:avLst/>
          </a:prstGeom>
        </p:spPr>
        <p:txBody>
          <a:bodyPr vert="horz" wrap="square" lIns="0" tIns="17145" rIns="0" bIns="0" rtlCol="0">
            <a:spAutoFit/>
          </a:bodyPr>
          <a:lstStyle/>
          <a:p>
            <a:pPr marL="12700">
              <a:lnSpc>
                <a:spcPct val="100000"/>
              </a:lnSpc>
              <a:spcBef>
                <a:spcPts val="135"/>
              </a:spcBef>
            </a:pPr>
            <a:r>
              <a:rPr lang="en-GB" sz="1600" b="1" u="sng" spc="20" dirty="0" smtClean="0">
                <a:solidFill>
                  <a:srgbClr val="2F5496"/>
                </a:solidFill>
                <a:uFill>
                  <a:solidFill>
                    <a:srgbClr val="2F5496"/>
                  </a:solidFill>
                </a:uFill>
                <a:cs typeface="Calibri"/>
              </a:rPr>
              <a:t>Working </a:t>
            </a:r>
            <a:r>
              <a:rPr lang="en-GB" sz="1600" b="1" u="sng" spc="20" dirty="0">
                <a:solidFill>
                  <a:srgbClr val="2F5496"/>
                </a:solidFill>
                <a:uFill>
                  <a:solidFill>
                    <a:srgbClr val="2F5496"/>
                  </a:solidFill>
                </a:uFill>
                <a:cs typeface="Calibri"/>
              </a:rPr>
              <a:t>with families and </a:t>
            </a:r>
            <a:r>
              <a:rPr lang="en-GB" sz="1600" b="1" u="sng" spc="20" dirty="0" smtClean="0">
                <a:solidFill>
                  <a:srgbClr val="2F5496"/>
                </a:solidFill>
                <a:uFill>
                  <a:solidFill>
                    <a:srgbClr val="2F5496"/>
                  </a:solidFill>
                </a:uFill>
                <a:cs typeface="Calibri"/>
              </a:rPr>
              <a:t>carers</a:t>
            </a:r>
          </a:p>
          <a:p>
            <a:pPr marL="12700">
              <a:lnSpc>
                <a:spcPct val="100000"/>
              </a:lnSpc>
              <a:spcBef>
                <a:spcPts val="135"/>
              </a:spcBef>
            </a:pPr>
            <a:r>
              <a:rPr lang="en-GB" sz="1600" spc="20" dirty="0" smtClean="0">
                <a:solidFill>
                  <a:srgbClr val="2F5496"/>
                </a:solidFill>
                <a:uFill>
                  <a:solidFill>
                    <a:srgbClr val="2F5496"/>
                  </a:solidFill>
                </a:uFill>
                <a:cs typeface="Calibri"/>
              </a:rPr>
              <a:t>As </a:t>
            </a:r>
            <a:r>
              <a:rPr lang="en-GB" sz="1600" spc="20" dirty="0">
                <a:solidFill>
                  <a:srgbClr val="2F5496"/>
                </a:solidFill>
                <a:uFill>
                  <a:solidFill>
                    <a:srgbClr val="2F5496"/>
                  </a:solidFill>
                </a:uFill>
                <a:cs typeface="Calibri"/>
              </a:rPr>
              <a:t>a healthcare support worker, you can build therapeutic relationships with the families, nominated person or carer of the young person during the visiting times. This provides an opportunity to have more relaxed conversations with the family and support them more naturally</a:t>
            </a:r>
            <a:r>
              <a:rPr lang="en-GB" sz="1600" spc="20" dirty="0" smtClean="0">
                <a:solidFill>
                  <a:srgbClr val="2F5496"/>
                </a:solidFill>
                <a:uFill>
                  <a:solidFill>
                    <a:srgbClr val="2F5496"/>
                  </a:solidFill>
                </a:uFill>
                <a:cs typeface="Calibri"/>
              </a:rPr>
              <a:t>.</a:t>
            </a: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b="1" spc="20" dirty="0">
                <a:solidFill>
                  <a:srgbClr val="2F5496"/>
                </a:solidFill>
                <a:uFill>
                  <a:solidFill>
                    <a:srgbClr val="2F5496"/>
                  </a:solidFill>
                </a:uFill>
                <a:cs typeface="Calibri"/>
              </a:rPr>
              <a:t>Breaking the ice</a:t>
            </a:r>
          </a:p>
          <a:p>
            <a:pPr marL="12700">
              <a:lnSpc>
                <a:spcPct val="100000"/>
              </a:lnSpc>
              <a:spcBef>
                <a:spcPts val="135"/>
              </a:spcBef>
            </a:pPr>
            <a:r>
              <a:rPr lang="en-GB" sz="1600" spc="20" dirty="0">
                <a:solidFill>
                  <a:srgbClr val="2F5496"/>
                </a:solidFill>
                <a:uFill>
                  <a:solidFill>
                    <a:srgbClr val="2F5496"/>
                  </a:solidFill>
                </a:uFill>
                <a:cs typeface="Calibri"/>
              </a:rPr>
              <a:t>Things that could help the family may include:</a:t>
            </a:r>
            <a:r>
              <a:rPr lang="en-GB" sz="1600" spc="20" dirty="0" smtClean="0">
                <a:solidFill>
                  <a:srgbClr val="2F5496"/>
                </a:solidFill>
                <a:uFill>
                  <a:solidFill>
                    <a:srgbClr val="2F5496"/>
                  </a:solidFill>
                </a:uFill>
                <a:cs typeface="Calibri"/>
              </a:rPr>
              <a:t>​</a:t>
            </a:r>
            <a:endParaRPr lang="en-GB" sz="1600"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introducing yourself so they know who you are​</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offering to make them a drink ​</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asking “are you ok?”, “do you need time alone?” or “would you like to talk?”​</a:t>
            </a: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b="1" spc="20" dirty="0">
                <a:solidFill>
                  <a:srgbClr val="2F5496"/>
                </a:solidFill>
                <a:uFill>
                  <a:solidFill>
                    <a:srgbClr val="2F5496"/>
                  </a:solidFill>
                </a:uFill>
                <a:cs typeface="Calibri"/>
              </a:rPr>
              <a:t>Building a foundation</a:t>
            </a:r>
          </a:p>
          <a:p>
            <a:pPr marL="12700">
              <a:lnSpc>
                <a:spcPct val="100000"/>
              </a:lnSpc>
              <a:spcBef>
                <a:spcPts val="135"/>
              </a:spcBef>
            </a:pPr>
            <a:r>
              <a:rPr lang="en-GB" sz="1600" spc="20" dirty="0">
                <a:solidFill>
                  <a:srgbClr val="2F5496"/>
                </a:solidFill>
                <a:uFill>
                  <a:solidFill>
                    <a:srgbClr val="2F5496"/>
                  </a:solidFill>
                </a:uFill>
                <a:cs typeface="Calibri"/>
              </a:rPr>
              <a:t>As the healthcare support worker, you're more likely to have relaxed moments with the families, so it is important that you know how helpful these interactions can be to the families. </a:t>
            </a:r>
            <a:r>
              <a:rPr lang="en-GB" sz="1600" spc="20" dirty="0" smtClean="0">
                <a:solidFill>
                  <a:srgbClr val="2F5496"/>
                </a:solidFill>
                <a:uFill>
                  <a:solidFill>
                    <a:srgbClr val="2F5496"/>
                  </a:solidFill>
                </a:uFill>
                <a:cs typeface="Calibri"/>
              </a:rPr>
              <a:t>​​</a:t>
            </a:r>
            <a:r>
              <a:rPr lang="en-GB" sz="1600" spc="20" dirty="0">
                <a:solidFill>
                  <a:srgbClr val="2F5496"/>
                </a:solidFill>
                <a:uFill>
                  <a:solidFill>
                    <a:srgbClr val="2F5496"/>
                  </a:solidFill>
                </a:uFill>
                <a:cs typeface="Calibri"/>
              </a:rPr>
              <a:t>Supporting the family helps provide the young person with strong foundations for the future. There will be more on this in the session, Unit 3: Engagement within a children and young person setting​</a:t>
            </a:r>
            <a:r>
              <a:rPr lang="en-GB" sz="1600" spc="20" dirty="0" smtClean="0">
                <a:solidFill>
                  <a:srgbClr val="2F5496"/>
                </a:solidFill>
                <a:uFill>
                  <a:solidFill>
                    <a:srgbClr val="2F5496"/>
                  </a:solidFill>
                </a:uFill>
                <a:cs typeface="Calibri"/>
              </a:rPr>
              <a:t>.</a:t>
            </a: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b="1" spc="20" dirty="0">
                <a:solidFill>
                  <a:srgbClr val="2F5496"/>
                </a:solidFill>
                <a:uFill>
                  <a:solidFill>
                    <a:srgbClr val="2F5496"/>
                  </a:solidFill>
                </a:uFill>
                <a:cs typeface="Calibri"/>
              </a:rPr>
              <a:t>Siblings and friends</a:t>
            </a:r>
          </a:p>
          <a:p>
            <a:pPr marL="12700">
              <a:lnSpc>
                <a:spcPct val="100000"/>
              </a:lnSpc>
              <a:spcBef>
                <a:spcPts val="135"/>
              </a:spcBef>
            </a:pPr>
            <a:r>
              <a:rPr lang="en-GB" sz="1600" spc="20" dirty="0">
                <a:solidFill>
                  <a:srgbClr val="2F5496"/>
                </a:solidFill>
                <a:uFill>
                  <a:solidFill>
                    <a:srgbClr val="2F5496"/>
                  </a:solidFill>
                </a:uFill>
                <a:cs typeface="Calibri"/>
              </a:rPr>
              <a:t>Involving siblings and friendship groups can also be part of the treatment for the children and young people while receiving </a:t>
            </a:r>
            <a:r>
              <a:rPr lang="en-GB" sz="1600" spc="20" dirty="0" smtClean="0">
                <a:solidFill>
                  <a:srgbClr val="2F5496"/>
                </a:solidFill>
                <a:uFill>
                  <a:solidFill>
                    <a:srgbClr val="2F5496"/>
                  </a:solidFill>
                </a:uFill>
                <a:cs typeface="Calibri"/>
              </a:rPr>
              <a:t>care. As </a:t>
            </a:r>
            <a:r>
              <a:rPr lang="en-GB" sz="1600" spc="20" dirty="0">
                <a:solidFill>
                  <a:srgbClr val="2F5496"/>
                </a:solidFill>
                <a:uFill>
                  <a:solidFill>
                    <a:srgbClr val="2F5496"/>
                  </a:solidFill>
                </a:uFill>
                <a:cs typeface="Calibri"/>
              </a:rPr>
              <a:t>part of the healthcare support worker role, you may be asked to lead or take part in groups for the children and young people such as a 'community group'. These groups enable the children and young people to learn and understand feelings, emotions and ways to </a:t>
            </a:r>
            <a:r>
              <a:rPr lang="en-GB" sz="1600" spc="20" dirty="0" smtClean="0">
                <a:solidFill>
                  <a:srgbClr val="2F5496"/>
                </a:solidFill>
                <a:uFill>
                  <a:solidFill>
                    <a:srgbClr val="2F5496"/>
                  </a:solidFill>
                </a:uFill>
                <a:cs typeface="Calibri"/>
              </a:rPr>
              <a:t>communicate. Groups </a:t>
            </a:r>
            <a:r>
              <a:rPr lang="en-GB" sz="1600" spc="20" dirty="0">
                <a:solidFill>
                  <a:srgbClr val="2F5496"/>
                </a:solidFill>
                <a:uFill>
                  <a:solidFill>
                    <a:srgbClr val="2F5496"/>
                  </a:solidFill>
                </a:uFill>
                <a:cs typeface="Calibri"/>
              </a:rPr>
              <a:t>like this also give the young person a space to express themselves.</a:t>
            </a:r>
            <a:r>
              <a:rPr lang="en-GB" sz="1600" spc="20" dirty="0" smtClean="0">
                <a:solidFill>
                  <a:srgbClr val="2F5496"/>
                </a:solidFill>
                <a:uFill>
                  <a:solidFill>
                    <a:srgbClr val="2F5496"/>
                  </a:solidFill>
                </a:uFill>
                <a:cs typeface="Calibri"/>
              </a:rPr>
              <a:t>​</a:t>
            </a: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b="1" spc="20" dirty="0">
                <a:solidFill>
                  <a:srgbClr val="2F5496"/>
                </a:solidFill>
                <a:uFill>
                  <a:solidFill>
                    <a:srgbClr val="2F5496"/>
                  </a:solidFill>
                </a:uFill>
                <a:cs typeface="Calibri"/>
              </a:rPr>
              <a:t>Add to your observations</a:t>
            </a:r>
          </a:p>
          <a:p>
            <a:pPr marL="12700">
              <a:lnSpc>
                <a:spcPct val="100000"/>
              </a:lnSpc>
              <a:spcBef>
                <a:spcPts val="135"/>
              </a:spcBef>
            </a:pPr>
            <a:r>
              <a:rPr lang="en-GB" sz="1600" spc="20" dirty="0">
                <a:solidFill>
                  <a:srgbClr val="2F5496"/>
                </a:solidFill>
                <a:uFill>
                  <a:solidFill>
                    <a:srgbClr val="2F5496"/>
                  </a:solidFill>
                </a:uFill>
                <a:cs typeface="Calibri"/>
              </a:rPr>
              <a:t>These groups can be a good space for you to capture other observations that can be communicated to the MDT. Involving siblings can also be done in different therapy settings, such as family therapy. You may assist the family therapist by bringing the family to the room or the young </a:t>
            </a:r>
            <a:r>
              <a:rPr lang="en-GB" sz="1600" spc="20" dirty="0" smtClean="0">
                <a:solidFill>
                  <a:srgbClr val="2F5496"/>
                </a:solidFill>
                <a:uFill>
                  <a:solidFill>
                    <a:srgbClr val="2F5496"/>
                  </a:solidFill>
                </a:uFill>
                <a:cs typeface="Calibri"/>
              </a:rPr>
              <a:t>person. When </a:t>
            </a:r>
            <a:r>
              <a:rPr lang="en-GB" sz="1600" spc="20" dirty="0">
                <a:solidFill>
                  <a:srgbClr val="2F5496"/>
                </a:solidFill>
                <a:uFill>
                  <a:solidFill>
                    <a:srgbClr val="2F5496"/>
                  </a:solidFill>
                </a:uFill>
                <a:cs typeface="Calibri"/>
              </a:rPr>
              <a:t>you are outside the room during family therapy it can provide the young person with a sense of safety and reassure them to go to the session.​</a:t>
            </a:r>
          </a:p>
        </p:txBody>
      </p:sp>
    </p:spTree>
    <p:extLst>
      <p:ext uri="{BB962C8B-B14F-4D97-AF65-F5344CB8AC3E}">
        <p14:creationId xmlns:p14="http://schemas.microsoft.com/office/powerpoint/2010/main" val="8520920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45126" y="0"/>
            <a:ext cx="11877675" cy="6555000"/>
          </a:xfrm>
          <a:prstGeom prst="rect">
            <a:avLst/>
          </a:prstGeom>
        </p:spPr>
        <p:txBody>
          <a:bodyPr vert="horz" wrap="square" lIns="0" tIns="17145" rIns="0" bIns="0" rtlCol="0">
            <a:spAutoFit/>
          </a:bodyPr>
          <a:lstStyle/>
          <a:p>
            <a:pPr marL="12700">
              <a:lnSpc>
                <a:spcPct val="100000"/>
              </a:lnSpc>
              <a:spcBef>
                <a:spcPts val="135"/>
              </a:spcBef>
            </a:pPr>
            <a:endParaRPr lang="en-GB" b="1" u="sng" spc="20" dirty="0" smtClean="0">
              <a:solidFill>
                <a:srgbClr val="2F5496"/>
              </a:solidFill>
              <a:uFill>
                <a:solidFill>
                  <a:srgbClr val="2F5496"/>
                </a:solidFill>
              </a:uFill>
              <a:cs typeface="Calibri"/>
            </a:endParaRP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b="1" u="sng" spc="20" dirty="0" smtClean="0">
                <a:solidFill>
                  <a:srgbClr val="2F5496"/>
                </a:solidFill>
                <a:uFill>
                  <a:solidFill>
                    <a:srgbClr val="2F5496"/>
                  </a:solidFill>
                </a:uFill>
                <a:cs typeface="Calibri"/>
              </a:rPr>
              <a:t>Self-awareness</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In your role you are likely to experience things that you may find difficult. Being self-aware and reflective can help you deal with such difficulties.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​Self-awareness is important for all staff, including healthcare support workers. It is important for you, your colleagues and the children and young people, that you are able to acknowledge what you find difficult and seek the support from colleagues or the nurse in charge of the shift. </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Recognising assets and abilities</a:t>
            </a:r>
          </a:p>
          <a:p>
            <a:pPr marL="12700">
              <a:lnSpc>
                <a:spcPct val="100000"/>
              </a:lnSpc>
              <a:spcBef>
                <a:spcPts val="135"/>
              </a:spcBef>
            </a:pPr>
            <a:r>
              <a:rPr lang="en-GB" spc="20" dirty="0">
                <a:solidFill>
                  <a:srgbClr val="2F5496"/>
                </a:solidFill>
                <a:uFill>
                  <a:solidFill>
                    <a:srgbClr val="2F5496"/>
                  </a:solidFill>
                </a:uFill>
                <a:cs typeface="Calibri"/>
              </a:rPr>
              <a:t>It is important to acknowledge your own assets and abilities and how they impact on the children and young people you support</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It </a:t>
            </a:r>
            <a:r>
              <a:rPr lang="en-GB" spc="20" dirty="0">
                <a:solidFill>
                  <a:srgbClr val="2F5496"/>
                </a:solidFill>
                <a:uFill>
                  <a:solidFill>
                    <a:srgbClr val="2F5496"/>
                  </a:solidFill>
                </a:uFill>
                <a:cs typeface="Calibri"/>
              </a:rPr>
              <a:t>is natural for children and young people to feel more comfortable with certain staff members. ​​This can be for a number of reasons but is ultimately the preference of the individual. Your own interests and tastes can have an impact on the development of therapeutic relationships and can influence how that young person responds to you.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​In some situations, this can be a real asset as you may have the best chance to support that young person in their care or in distressing moments. However, remember that your psychological wellbeing is important too. Strong stable attachments can be incredibly powerful in supporting a child to have the best start in life but if a young person relies too heavily on one staff member, it can become too much responsibility and may encourage an insecure attachment style.</a:t>
            </a:r>
          </a:p>
        </p:txBody>
      </p:sp>
    </p:spTree>
    <p:extLst>
      <p:ext uri="{BB962C8B-B14F-4D97-AF65-F5344CB8AC3E}">
        <p14:creationId xmlns:p14="http://schemas.microsoft.com/office/powerpoint/2010/main" val="40414970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45126" y="0"/>
            <a:ext cx="11877675" cy="6001002"/>
          </a:xfrm>
          <a:prstGeom prst="rect">
            <a:avLst/>
          </a:prstGeom>
        </p:spPr>
        <p:txBody>
          <a:bodyPr vert="horz" wrap="square" lIns="0" tIns="17145" rIns="0" bIns="0" rtlCol="0">
            <a:spAutoFit/>
          </a:bodyPr>
          <a:lstStyle/>
          <a:p>
            <a:pPr marL="12700">
              <a:lnSpc>
                <a:spcPct val="100000"/>
              </a:lnSpc>
              <a:spcBef>
                <a:spcPts val="135"/>
              </a:spcBef>
            </a:pPr>
            <a:endParaRPr lang="en-GB" b="1" u="sng" spc="20" dirty="0" smtClean="0">
              <a:solidFill>
                <a:srgbClr val="2F5496"/>
              </a:solidFill>
              <a:uFill>
                <a:solidFill>
                  <a:srgbClr val="2F5496"/>
                </a:solidFill>
              </a:uFill>
              <a:cs typeface="Calibri"/>
            </a:endParaRPr>
          </a:p>
          <a:p>
            <a:pPr marL="12700">
              <a:lnSpc>
                <a:spcPct val="100000"/>
              </a:lnSpc>
              <a:spcBef>
                <a:spcPts val="135"/>
              </a:spcBef>
            </a:pPr>
            <a:r>
              <a:rPr lang="en-GB" b="1" u="sng" spc="20" dirty="0">
                <a:solidFill>
                  <a:srgbClr val="2F5496"/>
                </a:solidFill>
                <a:uFill>
                  <a:solidFill>
                    <a:srgbClr val="2F5496"/>
                  </a:solidFill>
                </a:uFill>
                <a:cs typeface="Calibri"/>
              </a:rPr>
              <a:t>Managing your </a:t>
            </a:r>
            <a:r>
              <a:rPr lang="en-GB" b="1" u="sng" spc="20" dirty="0" smtClean="0">
                <a:solidFill>
                  <a:srgbClr val="2F5496"/>
                </a:solidFill>
                <a:uFill>
                  <a:solidFill>
                    <a:srgbClr val="2F5496"/>
                  </a:solidFill>
                </a:uFill>
                <a:cs typeface="Calibri"/>
              </a:rPr>
              <a:t>time</a:t>
            </a:r>
          </a:p>
          <a:p>
            <a:pPr marL="12700">
              <a:lnSpc>
                <a:spcPct val="100000"/>
              </a:lnSpc>
              <a:spcBef>
                <a:spcPts val="135"/>
              </a:spcBef>
            </a:pPr>
            <a:endParaRPr lang="en-GB" b="1" u="sng"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As well as the right personal attributes and values you will need good time keeping skills to manage the routine of a young person's care planning, and have a willingness to learn and be guided by the nursing team.</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Compassion at work</a:t>
            </a:r>
            <a:r>
              <a:rPr lang="en-GB" spc="20" dirty="0">
                <a:solidFill>
                  <a:srgbClr val="2F5496"/>
                </a:solidFill>
                <a:uFill>
                  <a:solidFill>
                    <a:srgbClr val="2F5496"/>
                  </a:solidFill>
                </a:uFill>
                <a:cs typeface="Calibri"/>
              </a:rPr>
              <a:t>​</a:t>
            </a:r>
          </a:p>
          <a:p>
            <a:pPr marL="12700">
              <a:lnSpc>
                <a:spcPct val="100000"/>
              </a:lnSpc>
              <a:spcBef>
                <a:spcPts val="135"/>
              </a:spcBef>
            </a:pPr>
            <a:r>
              <a:rPr lang="en-GB" spc="20" dirty="0">
                <a:solidFill>
                  <a:srgbClr val="2F5496"/>
                </a:solidFill>
                <a:uFill>
                  <a:solidFill>
                    <a:srgbClr val="2F5496"/>
                  </a:solidFill>
                </a:uFill>
                <a:cs typeface="Calibri"/>
              </a:rPr>
              <a:t>Everyone has a role in cultivating a compassionate and effective workplace culture including psychological safety. The nature of inpatient Child and Adolescent Mental Health Services (CAMHS) is that this can be difficult and it’s important everyone works on ways to have difficult conversations in respectful and open ways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Respect</a:t>
            </a:r>
          </a:p>
          <a:p>
            <a:pPr marL="12700">
              <a:lnSpc>
                <a:spcPct val="100000"/>
              </a:lnSpc>
              <a:spcBef>
                <a:spcPts val="135"/>
              </a:spcBef>
            </a:pPr>
            <a:r>
              <a:rPr lang="en-GB" spc="20" dirty="0">
                <a:solidFill>
                  <a:srgbClr val="2F5496"/>
                </a:solidFill>
                <a:uFill>
                  <a:solidFill>
                    <a:srgbClr val="2F5496"/>
                  </a:solidFill>
                </a:uFill>
                <a:cs typeface="Calibri"/>
              </a:rPr>
              <a:t>As a healthcare support worker, you are part of the MDT and you should respect, treat with dignity and as equals, your colleagues, the children and young people and their </a:t>
            </a:r>
            <a:r>
              <a:rPr lang="en-GB" spc="20" dirty="0" smtClean="0">
                <a:solidFill>
                  <a:srgbClr val="2F5496"/>
                </a:solidFill>
                <a:uFill>
                  <a:solidFill>
                    <a:srgbClr val="2F5496"/>
                  </a:solidFill>
                </a:uFill>
                <a:cs typeface="Calibri"/>
              </a:rPr>
              <a:t>families. It </a:t>
            </a:r>
            <a:r>
              <a:rPr lang="en-GB" spc="20" dirty="0">
                <a:solidFill>
                  <a:srgbClr val="2F5496"/>
                </a:solidFill>
                <a:uFill>
                  <a:solidFill>
                    <a:srgbClr val="2F5496"/>
                  </a:solidFill>
                </a:uFill>
                <a:cs typeface="Calibri"/>
              </a:rPr>
              <a:t>is important that you also feel respected in the same way and you always maintain a professional manner within the working environment</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Criticism</a:t>
            </a:r>
            <a:r>
              <a:rPr lang="en-GB" spc="20" dirty="0">
                <a:solidFill>
                  <a:srgbClr val="2F5496"/>
                </a:solidFill>
                <a:uFill>
                  <a:solidFill>
                    <a:srgbClr val="2F5496"/>
                  </a:solidFill>
                </a:uFill>
                <a:cs typeface="Calibri"/>
              </a:rPr>
              <a:t> ​</a:t>
            </a:r>
          </a:p>
          <a:p>
            <a:pPr marL="12700">
              <a:lnSpc>
                <a:spcPct val="100000"/>
              </a:lnSpc>
              <a:spcBef>
                <a:spcPts val="135"/>
              </a:spcBef>
            </a:pPr>
            <a:r>
              <a:rPr lang="en-GB" spc="20" dirty="0">
                <a:solidFill>
                  <a:srgbClr val="2F5496"/>
                </a:solidFill>
                <a:uFill>
                  <a:solidFill>
                    <a:srgbClr val="2F5496"/>
                  </a:solidFill>
                </a:uFill>
                <a:cs typeface="Calibri"/>
              </a:rPr>
              <a:t>You may be given constructive criticism and not always agree with it, if so, this is something that you can take to supervision sessions or raise with the nurse in charge of that shift if you feel it may impact your performance that </a:t>
            </a:r>
            <a:r>
              <a:rPr lang="en-GB" spc="20" dirty="0" smtClean="0">
                <a:solidFill>
                  <a:srgbClr val="2F5496"/>
                </a:solidFill>
                <a:uFill>
                  <a:solidFill>
                    <a:srgbClr val="2F5496"/>
                  </a:solidFill>
                </a:uFill>
                <a:cs typeface="Calibri"/>
              </a:rPr>
              <a:t>day. This </a:t>
            </a:r>
            <a:r>
              <a:rPr lang="en-GB" spc="20" dirty="0">
                <a:solidFill>
                  <a:srgbClr val="2F5496"/>
                </a:solidFill>
                <a:uFill>
                  <a:solidFill>
                    <a:srgbClr val="2F5496"/>
                  </a:solidFill>
                </a:uFill>
                <a:cs typeface="Calibri"/>
              </a:rPr>
              <a:t>is something that as professionals you should never raise in front of a young person. This is something that can be managed in a more private setting.​</a:t>
            </a:r>
          </a:p>
        </p:txBody>
      </p:sp>
    </p:spTree>
    <p:extLst>
      <p:ext uri="{BB962C8B-B14F-4D97-AF65-F5344CB8AC3E}">
        <p14:creationId xmlns:p14="http://schemas.microsoft.com/office/powerpoint/2010/main" val="21655854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45126" y="0"/>
            <a:ext cx="11877675" cy="5962530"/>
          </a:xfrm>
          <a:prstGeom prst="rect">
            <a:avLst/>
          </a:prstGeom>
        </p:spPr>
        <p:txBody>
          <a:bodyPr vert="horz" wrap="square" lIns="0" tIns="17145" rIns="0" bIns="0" rtlCol="0">
            <a:spAutoFit/>
          </a:bodyPr>
          <a:lstStyle/>
          <a:p>
            <a:pPr marL="12700">
              <a:lnSpc>
                <a:spcPct val="100000"/>
              </a:lnSpc>
              <a:spcBef>
                <a:spcPts val="135"/>
              </a:spcBef>
            </a:pPr>
            <a:endParaRPr lang="en-GB" b="1" u="sng" spc="20" dirty="0" smtClean="0">
              <a:solidFill>
                <a:srgbClr val="2F5496"/>
              </a:solidFill>
              <a:uFill>
                <a:solidFill>
                  <a:srgbClr val="2F5496"/>
                </a:solidFill>
              </a:uFill>
              <a:cs typeface="Calibri"/>
            </a:endParaRPr>
          </a:p>
          <a:p>
            <a:pPr marL="12700">
              <a:lnSpc>
                <a:spcPct val="100000"/>
              </a:lnSpc>
              <a:spcBef>
                <a:spcPts val="135"/>
              </a:spcBef>
            </a:pPr>
            <a:r>
              <a:rPr lang="en-GB" b="1" u="sng" spc="20" dirty="0">
                <a:solidFill>
                  <a:srgbClr val="2F5496"/>
                </a:solidFill>
                <a:uFill>
                  <a:solidFill>
                    <a:srgbClr val="2F5496"/>
                  </a:solidFill>
                </a:uFill>
                <a:cs typeface="Calibri"/>
              </a:rPr>
              <a:t>Managing your </a:t>
            </a:r>
            <a:r>
              <a:rPr lang="en-GB" b="1" u="sng" spc="20" dirty="0" smtClean="0">
                <a:solidFill>
                  <a:srgbClr val="2F5496"/>
                </a:solidFill>
                <a:uFill>
                  <a:solidFill>
                    <a:srgbClr val="2F5496"/>
                  </a:solidFill>
                </a:uFill>
                <a:cs typeface="Calibri"/>
              </a:rPr>
              <a:t>time (cont.)</a:t>
            </a:r>
          </a:p>
          <a:p>
            <a:pPr marL="12700">
              <a:lnSpc>
                <a:spcPct val="100000"/>
              </a:lnSpc>
              <a:spcBef>
                <a:spcPts val="135"/>
              </a:spcBef>
            </a:pPr>
            <a:endParaRPr lang="en-GB" b="1" u="sng" spc="20" dirty="0" smtClean="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Feelings</a:t>
            </a:r>
          </a:p>
          <a:p>
            <a:pPr marL="12700">
              <a:lnSpc>
                <a:spcPct val="100000"/>
              </a:lnSpc>
              <a:spcBef>
                <a:spcPts val="135"/>
              </a:spcBef>
            </a:pPr>
            <a:r>
              <a:rPr lang="en-GB" spc="20" dirty="0">
                <a:solidFill>
                  <a:srgbClr val="2F5496"/>
                </a:solidFill>
                <a:uFill>
                  <a:solidFill>
                    <a:srgbClr val="2F5496"/>
                  </a:solidFill>
                </a:uFill>
                <a:cs typeface="Calibri"/>
              </a:rPr>
              <a:t>It is important to be aware of your own feelings and not try to manage or solve this in the moment as it may not be appropriate. </a:t>
            </a:r>
            <a:r>
              <a:rPr lang="en-GB" spc="20" dirty="0" smtClean="0">
                <a:solidFill>
                  <a:srgbClr val="2F5496"/>
                </a:solidFill>
                <a:uFill>
                  <a:solidFill>
                    <a:srgbClr val="2F5496"/>
                  </a:solidFill>
                </a:uFill>
                <a:cs typeface="Calibri"/>
              </a:rPr>
              <a:t>​If </a:t>
            </a:r>
            <a:r>
              <a:rPr lang="en-GB" spc="20" dirty="0">
                <a:solidFill>
                  <a:srgbClr val="2F5496"/>
                </a:solidFill>
                <a:uFill>
                  <a:solidFill>
                    <a:srgbClr val="2F5496"/>
                  </a:solidFill>
                </a:uFill>
                <a:cs typeface="Calibri"/>
              </a:rPr>
              <a:t>you are aware of a situation affecting your personal feelings it is ok to ask to swap or have some time alone away from the young person. </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Disagreements</a:t>
            </a:r>
          </a:p>
          <a:p>
            <a:pPr marL="12700">
              <a:lnSpc>
                <a:spcPct val="100000"/>
              </a:lnSpc>
              <a:spcBef>
                <a:spcPts val="135"/>
              </a:spcBef>
            </a:pPr>
            <a:r>
              <a:rPr lang="en-GB" spc="20" dirty="0">
                <a:solidFill>
                  <a:srgbClr val="2F5496"/>
                </a:solidFill>
                <a:uFill>
                  <a:solidFill>
                    <a:srgbClr val="2F5496"/>
                  </a:solidFill>
                </a:uFill>
                <a:cs typeface="Calibri"/>
              </a:rPr>
              <a:t>It is ok to discuss in the first instance with a colleague if you disagree with a situation or how a situation is managed. However, this is best to be done in a respectful and mature manner. By going directly to that other person it avoids negative workplace cultures like team or group divides. </a:t>
            </a:r>
            <a:r>
              <a:rPr lang="en-GB" spc="20" dirty="0" smtClean="0">
                <a:solidFill>
                  <a:srgbClr val="2F5496"/>
                </a:solidFill>
                <a:uFill>
                  <a:solidFill>
                    <a:srgbClr val="2F5496"/>
                  </a:solidFill>
                </a:uFill>
                <a:cs typeface="Calibri"/>
              </a:rPr>
              <a:t>​If </a:t>
            </a:r>
            <a:r>
              <a:rPr lang="en-GB" spc="20" dirty="0">
                <a:solidFill>
                  <a:srgbClr val="2F5496"/>
                </a:solidFill>
                <a:uFill>
                  <a:solidFill>
                    <a:srgbClr val="2F5496"/>
                  </a:solidFill>
                </a:uFill>
                <a:cs typeface="Calibri"/>
              </a:rPr>
              <a:t>you observe any conflicting behaviours or situations, it is your responsibility to make the lead nurse on shift aware. Conflict and hostile team dynamics can be dangerous to the children and young people and can cause a negative impact to the mood on the ward that in turn impacts the children and young people. It is everyone's responsibility to maintain positive working environments. </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Workplace culture​</a:t>
            </a:r>
          </a:p>
          <a:p>
            <a:pPr marL="12700">
              <a:lnSpc>
                <a:spcPct val="100000"/>
              </a:lnSpc>
              <a:spcBef>
                <a:spcPts val="135"/>
              </a:spcBef>
            </a:pPr>
            <a:r>
              <a:rPr lang="en-GB" spc="20" dirty="0">
                <a:solidFill>
                  <a:srgbClr val="2F5496"/>
                </a:solidFill>
                <a:uFill>
                  <a:solidFill>
                    <a:srgbClr val="2F5496"/>
                  </a:solidFill>
                </a:uFill>
                <a:cs typeface="Calibri"/>
              </a:rPr>
              <a:t>Workplace culture can have a negative or a positive impact on children and young people. By working as a team, being open and honest with each other and having a good work ethic you can provide the children and young people with a positive and safe environment. </a:t>
            </a:r>
            <a:r>
              <a:rPr lang="en-GB" spc="20" dirty="0" smtClean="0">
                <a:solidFill>
                  <a:srgbClr val="2F5496"/>
                </a:solidFill>
                <a:uFill>
                  <a:solidFill>
                    <a:srgbClr val="2F5496"/>
                  </a:solidFill>
                </a:uFill>
                <a:cs typeface="Calibri"/>
              </a:rPr>
              <a:t>​As </a:t>
            </a:r>
            <a:r>
              <a:rPr lang="en-GB" spc="20" dirty="0">
                <a:solidFill>
                  <a:srgbClr val="2F5496"/>
                </a:solidFill>
                <a:uFill>
                  <a:solidFill>
                    <a:srgbClr val="2F5496"/>
                  </a:solidFill>
                </a:uFill>
                <a:cs typeface="Calibri"/>
              </a:rPr>
              <a:t>a healthcare support worker, you can actively play a part in maintaining the workplace as a safe and inclusive environment for everyone. </a:t>
            </a:r>
          </a:p>
        </p:txBody>
      </p:sp>
    </p:spTree>
    <p:extLst>
      <p:ext uri="{BB962C8B-B14F-4D97-AF65-F5344CB8AC3E}">
        <p14:creationId xmlns:p14="http://schemas.microsoft.com/office/powerpoint/2010/main" val="26979377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314325" y="228600"/>
            <a:ext cx="11877675" cy="5724003"/>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Being an advocate​</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Being </a:t>
            </a:r>
            <a:r>
              <a:rPr lang="en-GB" spc="20" dirty="0">
                <a:solidFill>
                  <a:srgbClr val="2F5496"/>
                </a:solidFill>
                <a:uFill>
                  <a:solidFill>
                    <a:srgbClr val="2F5496"/>
                  </a:solidFill>
                </a:uFill>
                <a:cs typeface="Calibri"/>
              </a:rPr>
              <a:t>an advocate means that you can speak on behalf of the children and young people in different meetings.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What does it mean for me?​</a:t>
            </a:r>
          </a:p>
          <a:p>
            <a:pPr marL="12700">
              <a:lnSpc>
                <a:spcPct val="100000"/>
              </a:lnSpc>
              <a:spcBef>
                <a:spcPts val="135"/>
              </a:spcBef>
            </a:pPr>
            <a:r>
              <a:rPr lang="en-GB" spc="20" dirty="0">
                <a:solidFill>
                  <a:srgbClr val="2F5496"/>
                </a:solidFill>
                <a:uFill>
                  <a:solidFill>
                    <a:srgbClr val="2F5496"/>
                  </a:solidFill>
                </a:uFill>
                <a:cs typeface="Calibri"/>
              </a:rPr>
              <a:t>The role of an advocate in health and social care is to support a vulnerable or disadvantaged person and ensure that their rights are being upheld in a healthcare context.​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As a healthcare support worker, you will know the children and young people first-hand, get to know them the more time you spend with them, and understand the things that they want to change. Advocacy involves working collaboratively with the children and young people, parents, carers and the MDT</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Anti-discrimination​</a:t>
            </a:r>
          </a:p>
          <a:p>
            <a:pPr marL="12700">
              <a:lnSpc>
                <a:spcPct val="100000"/>
              </a:lnSpc>
              <a:spcBef>
                <a:spcPts val="135"/>
              </a:spcBef>
            </a:pPr>
            <a:r>
              <a:rPr lang="en-GB" spc="20" dirty="0">
                <a:solidFill>
                  <a:srgbClr val="2F5496"/>
                </a:solidFill>
                <a:uFill>
                  <a:solidFill>
                    <a:srgbClr val="2F5496"/>
                  </a:solidFill>
                </a:uFill>
                <a:cs typeface="Calibri"/>
              </a:rPr>
              <a:t>Everyone is responsible for acting on any discriminatory conversations or comments. You need to advocate for an anti-discriminatory, anti-racist, anti-oppressive and inclusive environment for children and young people, their families, all staff and any visitors.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However, if you do come across inappropriate behaviour, it is important that you challenge this appropriately. Remember to follow your local or Trust guidance or speak to a senior member of staff.</a:t>
            </a:r>
          </a:p>
          <a:p>
            <a:pPr marL="12700">
              <a:lnSpc>
                <a:spcPct val="100000"/>
              </a:lnSpc>
              <a:spcBef>
                <a:spcPts val="135"/>
              </a:spcBef>
            </a:pP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10182827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542925" y="627379"/>
            <a:ext cx="11111519" cy="3798348"/>
          </a:xfrm>
          <a:prstGeom prst="rect">
            <a:avLst/>
          </a:prstGeom>
        </p:spPr>
        <p:txBody>
          <a:bodyPr vert="horz" wrap="square" lIns="0" tIns="17145" rIns="0" bIns="0" rtlCol="0">
            <a:spAutoFit/>
          </a:bodyPr>
          <a:lstStyle/>
          <a:p>
            <a:pPr marL="12700" marR="5080">
              <a:lnSpc>
                <a:spcPct val="105100"/>
              </a:lnSpc>
              <a:spcBef>
                <a:spcPts val="5"/>
              </a:spcBef>
            </a:pPr>
            <a:r>
              <a:rPr lang="en-GB" b="1" u="sng" spc="15" dirty="0" smtClean="0">
                <a:solidFill>
                  <a:srgbClr val="2F5496"/>
                </a:solidFill>
                <a:cs typeface="Calibri"/>
              </a:rPr>
              <a:t>Session Key Points:</a:t>
            </a:r>
          </a:p>
          <a:p>
            <a:pPr marL="12700" marR="5080">
              <a:lnSpc>
                <a:spcPct val="105100"/>
              </a:lnSpc>
              <a:spcBef>
                <a:spcPts val="5"/>
              </a:spcBef>
            </a:pPr>
            <a:endParaRPr lang="en-GB" spc="15" dirty="0" smtClean="0">
              <a:solidFill>
                <a:srgbClr val="2F5496"/>
              </a:solidFill>
              <a:cs typeface="Calibri"/>
            </a:endParaRPr>
          </a:p>
          <a:p>
            <a:pPr marL="12700" marR="5080">
              <a:lnSpc>
                <a:spcPct val="105100"/>
              </a:lnSpc>
              <a:spcBef>
                <a:spcPts val="5"/>
              </a:spcBef>
            </a:pPr>
            <a:r>
              <a:rPr lang="en-GB" spc="15" dirty="0">
                <a:solidFill>
                  <a:srgbClr val="2F5496"/>
                </a:solidFill>
                <a:cs typeface="Calibri"/>
              </a:rPr>
              <a:t>Remember this learning has been a guide to help you but the main messages you need to take away are:</a:t>
            </a:r>
          </a:p>
          <a:p>
            <a:pPr marL="12700" marR="5080">
              <a:lnSpc>
                <a:spcPct val="105100"/>
              </a:lnSpc>
              <a:spcBef>
                <a:spcPts val="5"/>
              </a:spcBef>
            </a:pPr>
            <a:endParaRPr lang="en-GB"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pc="15" dirty="0">
                <a:solidFill>
                  <a:srgbClr val="2F5496"/>
                </a:solidFill>
                <a:cs typeface="Calibri"/>
              </a:rPr>
              <a:t>your communication, care and compassion are your most powerful skills and will impact the life of children and young people within the inpatient setting​</a:t>
            </a:r>
          </a:p>
          <a:p>
            <a:pPr marL="298450" marR="5080" indent="-285750">
              <a:lnSpc>
                <a:spcPct val="105100"/>
              </a:lnSpc>
              <a:spcBef>
                <a:spcPts val="5"/>
              </a:spcBef>
              <a:buFont typeface="Arial" panose="020B0604020202020204" pitchFamily="34" charset="0"/>
              <a:buChar char="•"/>
            </a:pPr>
            <a:r>
              <a:rPr lang="en-GB" spc="15" dirty="0">
                <a:solidFill>
                  <a:srgbClr val="2F5496"/>
                </a:solidFill>
                <a:cs typeface="Calibri"/>
              </a:rPr>
              <a:t>each young person has their own individual conditions, even if they do have the same 'diagnosis' ​</a:t>
            </a:r>
          </a:p>
          <a:p>
            <a:pPr marL="298450" marR="5080" indent="-285750">
              <a:lnSpc>
                <a:spcPct val="105100"/>
              </a:lnSpc>
              <a:spcBef>
                <a:spcPts val="5"/>
              </a:spcBef>
              <a:buFont typeface="Arial" panose="020B0604020202020204" pitchFamily="34" charset="0"/>
              <a:buChar char="•"/>
            </a:pPr>
            <a:r>
              <a:rPr lang="en-GB" spc="15" dirty="0">
                <a:solidFill>
                  <a:srgbClr val="2F5496"/>
                </a:solidFill>
                <a:cs typeface="Calibri"/>
              </a:rPr>
              <a:t>know who you can turn to for guidance and support ​</a:t>
            </a:r>
          </a:p>
          <a:p>
            <a:pPr marL="298450" marR="5080" indent="-285750">
              <a:lnSpc>
                <a:spcPct val="105100"/>
              </a:lnSpc>
              <a:spcBef>
                <a:spcPts val="5"/>
              </a:spcBef>
              <a:buFont typeface="Arial" panose="020B0604020202020204" pitchFamily="34" charset="0"/>
              <a:buChar char="•"/>
            </a:pPr>
            <a:r>
              <a:rPr lang="en-GB" spc="15" dirty="0">
                <a:solidFill>
                  <a:srgbClr val="2F5496"/>
                </a:solidFill>
                <a:cs typeface="Calibri"/>
              </a:rPr>
              <a:t>you don’t need to be an expert in any condition, an awareness is enough ​</a:t>
            </a:r>
          </a:p>
          <a:p>
            <a:pPr marL="298450" marR="5080" indent="-285750">
              <a:lnSpc>
                <a:spcPct val="105100"/>
              </a:lnSpc>
              <a:spcBef>
                <a:spcPts val="5"/>
              </a:spcBef>
              <a:buFont typeface="Arial" panose="020B0604020202020204" pitchFamily="34" charset="0"/>
              <a:buChar char="•"/>
            </a:pPr>
            <a:r>
              <a:rPr lang="en-GB" spc="15" dirty="0">
                <a:solidFill>
                  <a:srgbClr val="2F5496"/>
                </a:solidFill>
                <a:cs typeface="Calibri"/>
              </a:rPr>
              <a:t>you do not need to provide the answers, just know when to escalate a concern ​</a:t>
            </a:r>
          </a:p>
          <a:p>
            <a:pPr marL="298450" marR="5080" indent="-285750">
              <a:lnSpc>
                <a:spcPct val="105100"/>
              </a:lnSpc>
              <a:spcBef>
                <a:spcPts val="5"/>
              </a:spcBef>
              <a:buFont typeface="Arial" panose="020B0604020202020204" pitchFamily="34" charset="0"/>
              <a:buChar char="•"/>
            </a:pPr>
            <a:r>
              <a:rPr lang="en-GB" spc="15" dirty="0">
                <a:solidFill>
                  <a:srgbClr val="2F5496"/>
                </a:solidFill>
                <a:cs typeface="Calibri"/>
              </a:rPr>
              <a:t>document everything, the small things the young person communicates are important to help them progress and get the help they need​</a:t>
            </a:r>
          </a:p>
          <a:p>
            <a:pPr marL="298450" marR="5080" indent="-285750">
              <a:lnSpc>
                <a:spcPct val="105100"/>
              </a:lnSpc>
              <a:spcBef>
                <a:spcPts val="5"/>
              </a:spcBef>
              <a:buFont typeface="Arial" panose="020B0604020202020204" pitchFamily="34" charset="0"/>
              <a:buChar char="•"/>
            </a:pPr>
            <a:r>
              <a:rPr lang="en-GB" spc="15" dirty="0">
                <a:solidFill>
                  <a:srgbClr val="2F5496"/>
                </a:solidFill>
                <a:cs typeface="Calibri"/>
              </a:rPr>
              <a:t>every conversation counts</a:t>
            </a:r>
          </a:p>
        </p:txBody>
      </p:sp>
    </p:spTree>
    <p:custDataLst>
      <p:tags r:id="rId1"/>
    </p:custDataLst>
    <p:extLst>
      <p:ext uri="{BB962C8B-B14F-4D97-AF65-F5344CB8AC3E}">
        <p14:creationId xmlns:p14="http://schemas.microsoft.com/office/powerpoint/2010/main" val="214651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utput_HD1080">
            <a:hlinkClick r:id="" action="ppaction://media"/>
            <a:extLst>
              <a:ext uri="{FF2B5EF4-FFF2-40B4-BE49-F238E27FC236}">
                <a16:creationId xmlns:a16="http://schemas.microsoft.com/office/drawing/2014/main" id="{1D1C198E-3878-4EC0-A7C2-676B2915FD9E}"/>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
        <p:nvSpPr>
          <p:cNvPr id="7" name="object 2">
            <a:extLst>
              <a:ext uri="{FF2B5EF4-FFF2-40B4-BE49-F238E27FC236}">
                <a16:creationId xmlns:a16="http://schemas.microsoft.com/office/drawing/2014/main" id="{35EDC85F-0971-4525-9F20-09F4633FFF14}"/>
              </a:ext>
            </a:extLst>
          </p:cNvPr>
          <p:cNvSpPr txBox="1">
            <a:spLocks/>
          </p:cNvSpPr>
          <p:nvPr/>
        </p:nvSpPr>
        <p:spPr>
          <a:xfrm>
            <a:off x="2319251" y="4592752"/>
            <a:ext cx="6866313" cy="937051"/>
          </a:xfrm>
          <a:prstGeom prst="rect">
            <a:avLst/>
          </a:prstGeom>
        </p:spPr>
        <p:txBody>
          <a:bodyPr vert="horz" wrap="square" lIns="0" tIns="12700" rIns="0" bIns="0" rtlCol="0">
            <a:spAutoFit/>
          </a:bodyPr>
          <a:lstStyle>
            <a:lvl1pPr>
              <a:defRPr sz="5600" b="0" i="0">
                <a:solidFill>
                  <a:srgbClr val="2F5496"/>
                </a:solidFill>
                <a:latin typeface="Calibri"/>
                <a:ea typeface="+mj-ea"/>
                <a:cs typeface="Calibri"/>
              </a:defRPr>
            </a:lvl1pPr>
          </a:lstStyle>
          <a:p>
            <a:pPr marL="11430" marR="5080" lvl="0" algn="ctr">
              <a:lnSpc>
                <a:spcPct val="110000"/>
              </a:lnSpc>
              <a:spcBef>
                <a:spcPts val="100"/>
              </a:spcBef>
              <a:defRPr/>
            </a:pPr>
            <a:r>
              <a:rPr lang="en-GB" sz="2800" b="1" kern="0" spc="-5" dirty="0">
                <a:ln>
                  <a:solidFill>
                    <a:schemeClr val="accent1">
                      <a:lumMod val="60000"/>
                      <a:lumOff val="40000"/>
                    </a:schemeClr>
                  </a:solidFill>
                </a:ln>
                <a:solidFill>
                  <a:schemeClr val="bg1"/>
                </a:solidFill>
              </a:rPr>
              <a:t>Engagement within a children and young people setting</a:t>
            </a:r>
            <a:endParaRPr kumimoji="0" lang="en-GB" sz="2400" b="1" i="0" u="none" strike="noStrike" kern="0" cap="none" spc="-5" normalizeH="0" baseline="0" noProof="0" dirty="0">
              <a:ln>
                <a:solidFill>
                  <a:schemeClr val="accent1">
                    <a:lumMod val="60000"/>
                    <a:lumOff val="40000"/>
                  </a:schemeClr>
                </a:solidFill>
              </a:ln>
              <a:solidFill>
                <a:schemeClr val="bg1"/>
              </a:solidFill>
              <a:effectLst/>
              <a:uLnTx/>
              <a:uFillTx/>
              <a:latin typeface="Calibri"/>
              <a:ea typeface="+mj-ea"/>
              <a:cs typeface="Calibri"/>
            </a:endParaRPr>
          </a:p>
        </p:txBody>
      </p:sp>
    </p:spTree>
    <p:custDataLst>
      <p:tags r:id="rId1"/>
    </p:custDataLst>
    <p:extLst>
      <p:ext uri="{BB962C8B-B14F-4D97-AF65-F5344CB8AC3E}">
        <p14:creationId xmlns:p14="http://schemas.microsoft.com/office/powerpoint/2010/main" val="154213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2" fill="hold"/>
                                        <p:tgtEl>
                                          <p:spTgt spid="6"/>
                                        </p:tgtEl>
                                      </p:cBhvr>
                                    </p:cmd>
                                  </p:childTnLst>
                                </p:cTn>
                              </p:par>
                              <p:par>
                                <p:cTn id="7" presetID="42"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8000"/>
                                        <p:tgtEl>
                                          <p:spTgt spid="7"/>
                                        </p:tgtEl>
                                      </p:cBhvr>
                                    </p:animEffect>
                                    <p:anim calcmode="lin" valueType="num">
                                      <p:cBhvr>
                                        <p:cTn id="10" dur="8000" fill="hold"/>
                                        <p:tgtEl>
                                          <p:spTgt spid="7"/>
                                        </p:tgtEl>
                                        <p:attrNameLst>
                                          <p:attrName>ppt_x</p:attrName>
                                        </p:attrNameLst>
                                      </p:cBhvr>
                                      <p:tavLst>
                                        <p:tav tm="0">
                                          <p:val>
                                            <p:strVal val="#ppt_x"/>
                                          </p:val>
                                        </p:tav>
                                        <p:tav tm="100000">
                                          <p:val>
                                            <p:strVal val="#ppt_x"/>
                                          </p:val>
                                        </p:tav>
                                      </p:tavLst>
                                    </p:anim>
                                    <p:anim calcmode="lin" valueType="num">
                                      <p:cBhvr>
                                        <p:cTn id="11" dur="8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901700" y="627379"/>
            <a:ext cx="10414000" cy="4956100"/>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The Care Certificate </a:t>
            </a:r>
            <a:r>
              <a:rPr lang="en-GB" b="1" u="sng" spc="20" dirty="0" smtClean="0">
                <a:solidFill>
                  <a:srgbClr val="2F5496"/>
                </a:solidFill>
                <a:uFill>
                  <a:solidFill>
                    <a:srgbClr val="2F5496"/>
                  </a:solidFill>
                </a:uFill>
                <a:cs typeface="Calibri"/>
              </a:rPr>
              <a:t>standards</a:t>
            </a:r>
          </a:p>
          <a:p>
            <a:pPr marL="12700">
              <a:lnSpc>
                <a:spcPct val="100000"/>
              </a:lnSpc>
              <a:spcBef>
                <a:spcPts val="135"/>
              </a:spcBef>
            </a:pPr>
            <a:endParaRPr sz="1650" dirty="0" smtClean="0">
              <a:latin typeface="Times New Roman"/>
              <a:cs typeface="Times New Roman"/>
            </a:endParaRPr>
          </a:p>
          <a:p>
            <a:pPr marL="12700" marR="5080">
              <a:lnSpc>
                <a:spcPct val="105100"/>
              </a:lnSpc>
              <a:spcBef>
                <a:spcPts val="5"/>
              </a:spcBef>
            </a:pPr>
            <a:r>
              <a:rPr lang="en-GB" sz="1600" spc="15" dirty="0">
                <a:solidFill>
                  <a:srgbClr val="2F5496"/>
                </a:solidFill>
                <a:cs typeface="Calibri"/>
              </a:rPr>
              <a:t>There are 15 standards outlined in the Care </a:t>
            </a:r>
            <a:r>
              <a:rPr lang="en-GB" sz="1600" spc="15" dirty="0" smtClean="0">
                <a:solidFill>
                  <a:srgbClr val="2F5496"/>
                </a:solidFill>
                <a:cs typeface="Calibri"/>
              </a:rPr>
              <a:t>Certificate</a:t>
            </a:r>
            <a:r>
              <a:rPr lang="en-GB" sz="1600" spc="15" dirty="0">
                <a:solidFill>
                  <a:srgbClr val="2F5496"/>
                </a:solidFill>
                <a:cs typeface="Calibri"/>
              </a:rPr>
              <a:t>:</a:t>
            </a:r>
            <a:endParaRPr lang="en-GB" sz="1600" spc="15" dirty="0" smtClean="0">
              <a:solidFill>
                <a:srgbClr val="2F5496"/>
              </a:solidFill>
              <a:cs typeface="Calibri"/>
            </a:endParaRPr>
          </a:p>
          <a:p>
            <a:pPr marL="12700" marR="5080">
              <a:lnSpc>
                <a:spcPct val="105100"/>
              </a:lnSpc>
              <a:spcBef>
                <a:spcPts val="5"/>
              </a:spcBef>
            </a:pPr>
            <a:endParaRPr lang="en-GB" sz="1600" spc="15" dirty="0">
              <a:solidFill>
                <a:srgbClr val="2F5496"/>
              </a:solidFill>
              <a:latin typeface="Calibri"/>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Understand your </a:t>
            </a:r>
            <a:r>
              <a:rPr lang="en-GB" sz="1600" spc="15" dirty="0" smtClean="0">
                <a:solidFill>
                  <a:srgbClr val="2F5496"/>
                </a:solidFill>
                <a:cs typeface="Calibri"/>
              </a:rPr>
              <a:t>role</a:t>
            </a: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Your personal </a:t>
            </a:r>
            <a:r>
              <a:rPr lang="en-GB" sz="1600" spc="15" dirty="0" smtClean="0">
                <a:solidFill>
                  <a:srgbClr val="2F5496"/>
                </a:solidFill>
                <a:cs typeface="Calibri"/>
              </a:rPr>
              <a:t>development</a:t>
            </a: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Duty of </a:t>
            </a:r>
            <a:r>
              <a:rPr lang="en-GB" sz="1600" spc="15" dirty="0" smtClean="0">
                <a:solidFill>
                  <a:srgbClr val="2F5496"/>
                </a:solidFill>
                <a:cs typeface="Calibri"/>
              </a:rPr>
              <a:t>care</a:t>
            </a: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Equality and </a:t>
            </a:r>
            <a:r>
              <a:rPr lang="en-GB" sz="1600" spc="15" dirty="0" smtClean="0">
                <a:solidFill>
                  <a:srgbClr val="2F5496"/>
                </a:solidFill>
                <a:cs typeface="Calibri"/>
              </a:rPr>
              <a:t>diversity</a:t>
            </a: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Work in a person-centred </a:t>
            </a:r>
            <a:r>
              <a:rPr lang="en-GB" sz="1600" spc="15" dirty="0" smtClean="0">
                <a:solidFill>
                  <a:srgbClr val="2F5496"/>
                </a:solidFill>
                <a:cs typeface="Calibri"/>
              </a:rPr>
              <a:t>way</a:t>
            </a: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smtClean="0">
                <a:solidFill>
                  <a:srgbClr val="2F5496"/>
                </a:solidFill>
                <a:cs typeface="Calibri"/>
              </a:rPr>
              <a:t>Communication</a:t>
            </a: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Privacy and </a:t>
            </a:r>
            <a:r>
              <a:rPr lang="en-GB" sz="1600" spc="15" dirty="0" smtClean="0">
                <a:solidFill>
                  <a:srgbClr val="2F5496"/>
                </a:solidFill>
                <a:cs typeface="Calibri"/>
              </a:rPr>
              <a:t>dignity</a:t>
            </a: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Fluids and </a:t>
            </a:r>
            <a:r>
              <a:rPr lang="en-GB" sz="1600" spc="15" dirty="0" smtClean="0">
                <a:solidFill>
                  <a:srgbClr val="2F5496"/>
                </a:solidFill>
                <a:cs typeface="Calibri"/>
              </a:rPr>
              <a:t>nutrition</a:t>
            </a: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Awareness of mental health, dementia and learning </a:t>
            </a:r>
            <a:r>
              <a:rPr lang="en-GB" sz="1600" spc="15" dirty="0" smtClean="0">
                <a:solidFill>
                  <a:srgbClr val="2F5496"/>
                </a:solidFill>
                <a:cs typeface="Calibri"/>
              </a:rPr>
              <a:t>disability</a:t>
            </a: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Safeguarding </a:t>
            </a:r>
            <a:r>
              <a:rPr lang="en-GB" sz="1600" spc="15" dirty="0" smtClean="0">
                <a:solidFill>
                  <a:srgbClr val="2F5496"/>
                </a:solidFill>
                <a:cs typeface="Calibri"/>
              </a:rPr>
              <a:t>adults</a:t>
            </a: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Safeguarding </a:t>
            </a:r>
            <a:r>
              <a:rPr lang="en-GB" sz="1600" spc="15" dirty="0" smtClean="0">
                <a:solidFill>
                  <a:srgbClr val="2F5496"/>
                </a:solidFill>
                <a:cs typeface="Calibri"/>
              </a:rPr>
              <a:t>children</a:t>
            </a: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Basic life </a:t>
            </a:r>
            <a:r>
              <a:rPr lang="en-GB" sz="1600" spc="15" dirty="0" smtClean="0">
                <a:solidFill>
                  <a:srgbClr val="2F5496"/>
                </a:solidFill>
                <a:cs typeface="Calibri"/>
              </a:rPr>
              <a:t>support</a:t>
            </a: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Health and </a:t>
            </a:r>
            <a:r>
              <a:rPr lang="en-GB" sz="1600" spc="15" dirty="0" smtClean="0">
                <a:solidFill>
                  <a:srgbClr val="2F5496"/>
                </a:solidFill>
                <a:cs typeface="Calibri"/>
              </a:rPr>
              <a:t>safety</a:t>
            </a: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Handling </a:t>
            </a:r>
            <a:r>
              <a:rPr lang="en-GB" sz="1600" spc="15" dirty="0" smtClean="0">
                <a:solidFill>
                  <a:srgbClr val="2F5496"/>
                </a:solidFill>
                <a:cs typeface="Calibri"/>
              </a:rPr>
              <a:t>information</a:t>
            </a: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Infection prevention and </a:t>
            </a:r>
            <a:r>
              <a:rPr lang="en-GB" sz="1600" spc="15" dirty="0" smtClean="0">
                <a:solidFill>
                  <a:srgbClr val="2F5496"/>
                </a:solidFill>
                <a:cs typeface="Calibri"/>
              </a:rPr>
              <a:t>control</a:t>
            </a:r>
            <a:endParaRPr lang="en-GB" sz="1600"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138055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488B69-634B-4DA6-883A-960183482E86}"/>
              </a:ext>
            </a:extLst>
          </p:cNvPr>
          <p:cNvSpPr/>
          <p:nvPr/>
        </p:nvSpPr>
        <p:spPr>
          <a:xfrm>
            <a:off x="866775" y="277261"/>
            <a:ext cx="10586316" cy="6529993"/>
          </a:xfrm>
          <a:prstGeom prst="rect">
            <a:avLst/>
          </a:prstGeom>
        </p:spPr>
        <p:txBody>
          <a:bodyPr wrap="square">
            <a:spAutoFit/>
          </a:bodyPr>
          <a:lstStyle/>
          <a:p>
            <a:pPr marL="12700">
              <a:lnSpc>
                <a:spcPct val="100000"/>
              </a:lnSpc>
              <a:spcBef>
                <a:spcPts val="1060"/>
              </a:spcBef>
            </a:pPr>
            <a:r>
              <a:rPr lang="en-GB" b="1" u="sng" spc="-5" dirty="0">
                <a:solidFill>
                  <a:srgbClr val="2F5496"/>
                </a:solidFill>
                <a:uFill>
                  <a:solidFill>
                    <a:srgbClr val="2F5496"/>
                  </a:solidFill>
                </a:uFill>
                <a:cs typeface="Calibri"/>
              </a:rPr>
              <a:t>BEFORE BEGINNING</a:t>
            </a:r>
          </a:p>
          <a:p>
            <a:pPr marL="298450" indent="-285750">
              <a:lnSpc>
                <a:spcPct val="100000"/>
              </a:lnSpc>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If you are </a:t>
            </a:r>
            <a:r>
              <a:rPr lang="en-GB" sz="1600" spc="-5" dirty="0">
                <a:solidFill>
                  <a:schemeClr val="accent1">
                    <a:lumMod val="75000"/>
                  </a:schemeClr>
                </a:solidFill>
                <a:uFill>
                  <a:solidFill>
                    <a:srgbClr val="2F5496"/>
                  </a:solidFill>
                </a:uFill>
                <a:cs typeface="Calibri"/>
              </a:rPr>
              <a:t>using</a:t>
            </a:r>
            <a:r>
              <a:rPr lang="en-GB" sz="1600" spc="-5" dirty="0">
                <a:solidFill>
                  <a:srgbClr val="2F5496"/>
                </a:solidFill>
                <a:uFill>
                  <a:solidFill>
                    <a:srgbClr val="2F5496"/>
                  </a:solidFill>
                </a:uFill>
                <a:cs typeface="Calibri"/>
              </a:rPr>
              <a:t> a mobile device or laptop, please ensure that it is fully charged. </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You should also have a pen and notepad ready.</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Ensure you are in a quiet area with minimal distractions.</a:t>
            </a:r>
          </a:p>
          <a:p>
            <a:pPr marL="12700">
              <a:spcBef>
                <a:spcPts val="1060"/>
              </a:spcBef>
            </a:pPr>
            <a:r>
              <a:rPr lang="en-GB" sz="1600" spc="-5" dirty="0">
                <a:solidFill>
                  <a:srgbClr val="2F5496"/>
                </a:solidFill>
                <a:uFill>
                  <a:solidFill>
                    <a:srgbClr val="2F5496"/>
                  </a:solidFill>
                </a:uFill>
                <a:cs typeface="Calibri"/>
              </a:rPr>
              <a:t>In addition to the above please make yourself familiar with some of the tools available above such as;</a:t>
            </a:r>
          </a:p>
          <a:p>
            <a:pPr marL="12700">
              <a:spcBef>
                <a:spcPts val="1060"/>
              </a:spcBef>
            </a:pPr>
            <a:r>
              <a:rPr lang="en-GB" sz="1600" b="1" u="sng" spc="-5" dirty="0">
                <a:solidFill>
                  <a:srgbClr val="2F5496"/>
                </a:solidFill>
                <a:uFill>
                  <a:solidFill>
                    <a:srgbClr val="2F5496"/>
                  </a:solidFill>
                </a:uFill>
                <a:cs typeface="Calibri"/>
              </a:rPr>
              <a:t>Resource Bank </a:t>
            </a:r>
          </a:p>
          <a:p>
            <a:pPr marL="12700">
              <a:spcBef>
                <a:spcPts val="1060"/>
              </a:spcBef>
            </a:pPr>
            <a:r>
              <a:rPr lang="en-GB" sz="1600" spc="-5" dirty="0">
                <a:solidFill>
                  <a:srgbClr val="2F5496"/>
                </a:solidFill>
                <a:uFill>
                  <a:solidFill>
                    <a:srgbClr val="2F5496"/>
                  </a:solidFill>
                </a:uFill>
                <a:cs typeface="Calibri"/>
              </a:rPr>
              <a:t>Here you will find useful documents that will be relevant to the course you are undertaking but also you will have access to a CPD reflective learning template which you can download and complete to gain your points. </a:t>
            </a:r>
          </a:p>
          <a:p>
            <a:pPr marL="12700">
              <a:spcBef>
                <a:spcPts val="1060"/>
              </a:spcBef>
            </a:pPr>
            <a:r>
              <a:rPr lang="en-GB" sz="1600" b="1" u="sng" spc="-5" dirty="0">
                <a:solidFill>
                  <a:srgbClr val="2F5496"/>
                </a:solidFill>
                <a:uFill>
                  <a:solidFill>
                    <a:srgbClr val="2F5496"/>
                  </a:solidFill>
                </a:uFill>
                <a:cs typeface="Calibri"/>
              </a:rPr>
              <a:t>Highlighter/Pen tool</a:t>
            </a:r>
          </a:p>
          <a:p>
            <a:pPr marL="12700">
              <a:spcBef>
                <a:spcPts val="1060"/>
              </a:spcBef>
            </a:pPr>
            <a:r>
              <a:rPr lang="en-GB" sz="1600" spc="-5" dirty="0">
                <a:solidFill>
                  <a:srgbClr val="2F5496"/>
                </a:solidFill>
                <a:uFill>
                  <a:solidFill>
                    <a:srgbClr val="2F5496"/>
                  </a:solidFill>
                </a:uFill>
                <a:cs typeface="Calibri"/>
              </a:rPr>
              <a:t>This feature allows to highlight, circle and write notes on parts of the material wherever you feel necessary.</a:t>
            </a:r>
          </a:p>
          <a:p>
            <a:pPr marL="12700">
              <a:spcBef>
                <a:spcPts val="1060"/>
              </a:spcBef>
            </a:pPr>
            <a:r>
              <a:rPr lang="en-GB" sz="1600" b="1" u="sng" spc="-5" dirty="0">
                <a:solidFill>
                  <a:srgbClr val="2F5496"/>
                </a:solidFill>
                <a:uFill>
                  <a:solidFill>
                    <a:srgbClr val="2F5496"/>
                  </a:solidFill>
                </a:uFill>
                <a:cs typeface="Calibri"/>
              </a:rPr>
              <a:t>Presenter Function</a:t>
            </a:r>
          </a:p>
          <a:p>
            <a:pPr marL="12700">
              <a:spcBef>
                <a:spcPts val="1060"/>
              </a:spcBef>
            </a:pPr>
            <a:r>
              <a:rPr lang="en-GB" sz="1600" spc="-5" dirty="0">
                <a:solidFill>
                  <a:srgbClr val="2F5496"/>
                </a:solidFill>
                <a:uFill>
                  <a:solidFill>
                    <a:srgbClr val="2F5496"/>
                  </a:solidFill>
                </a:uFill>
                <a:cs typeface="Calibri"/>
              </a:rPr>
              <a:t>Selecting this function will give you instant access to our contact details without having to leave the course should you require support with the system or any assistance from one of our qualified trainers.</a:t>
            </a:r>
          </a:p>
          <a:p>
            <a:pPr marL="12700">
              <a:spcBef>
                <a:spcPts val="1060"/>
              </a:spcBef>
            </a:pPr>
            <a:r>
              <a:rPr lang="en-GB" sz="1600" b="1" u="sng" spc="-5" dirty="0">
                <a:solidFill>
                  <a:srgbClr val="2F5496"/>
                </a:solidFill>
                <a:uFill>
                  <a:solidFill>
                    <a:srgbClr val="2F5496"/>
                  </a:solidFill>
                </a:uFill>
                <a:cs typeface="Calibri"/>
              </a:rPr>
              <a:t>Audio Dictation</a:t>
            </a:r>
          </a:p>
          <a:p>
            <a:pPr marL="12700">
              <a:spcBef>
                <a:spcPts val="1060"/>
              </a:spcBef>
            </a:pPr>
            <a:r>
              <a:rPr lang="en-GB" sz="1600" spc="-5" dirty="0">
                <a:solidFill>
                  <a:srgbClr val="2F5496"/>
                </a:solidFill>
                <a:uFill>
                  <a:solidFill>
                    <a:srgbClr val="2F5496"/>
                  </a:solidFill>
                </a:uFill>
                <a:cs typeface="Calibri"/>
              </a:rPr>
              <a:t>Please note this feature is auto-enabled. If this isn’t required simply select the mute function or decrease the volume.</a:t>
            </a:r>
          </a:p>
          <a:p>
            <a:pPr marL="12700">
              <a:spcBef>
                <a:spcPts val="1060"/>
              </a:spcBef>
            </a:pPr>
            <a:r>
              <a:rPr lang="en-GB" sz="1600" b="1" u="sng" spc="-5" dirty="0">
                <a:solidFill>
                  <a:srgbClr val="2F5496"/>
                </a:solidFill>
                <a:uFill>
                  <a:solidFill>
                    <a:srgbClr val="2F5496"/>
                  </a:solidFill>
                </a:uFill>
                <a:cs typeface="Calibri"/>
              </a:rPr>
              <a:t>Hyperlinks</a:t>
            </a:r>
          </a:p>
          <a:p>
            <a:pPr marL="12700">
              <a:spcBef>
                <a:spcPts val="1060"/>
              </a:spcBef>
            </a:pPr>
            <a:r>
              <a:rPr lang="en-GB" sz="1600" spc="-5" dirty="0">
                <a:solidFill>
                  <a:srgbClr val="2F5496"/>
                </a:solidFill>
                <a:uFill>
                  <a:solidFill>
                    <a:srgbClr val="2F5496"/>
                  </a:solidFill>
                </a:uFill>
                <a:cs typeface="Calibri"/>
              </a:rPr>
              <a:t>Should you click on a hyperlink within the course material you will be required to click your back button on your browser or device once you are ready to resume.</a:t>
            </a:r>
          </a:p>
        </p:txBody>
      </p:sp>
      <p:pic>
        <p:nvPicPr>
          <p:cNvPr id="1028" name="Picture 4" descr="Image result for charge mobile icon blue">
            <a:extLst>
              <a:ext uri="{FF2B5EF4-FFF2-40B4-BE49-F238E27FC236}">
                <a16:creationId xmlns:a16="http://schemas.microsoft.com/office/drawing/2014/main" id="{B5ECC52B-C595-43AF-A667-BCF09BD48D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9024" y="580925"/>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en and paper icon blue">
            <a:extLst>
              <a:ext uri="{FF2B5EF4-FFF2-40B4-BE49-F238E27FC236}">
                <a16:creationId xmlns:a16="http://schemas.microsoft.com/office/drawing/2014/main" id="{FAD98D7D-A060-4D1E-B70A-858B3B9FFE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9640" y="951212"/>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quiet icon blue">
            <a:extLst>
              <a:ext uri="{FF2B5EF4-FFF2-40B4-BE49-F238E27FC236}">
                <a16:creationId xmlns:a16="http://schemas.microsoft.com/office/drawing/2014/main" id="{0FF8E0E6-1897-4171-B675-0385C0430B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9026" y="1326173"/>
            <a:ext cx="441813" cy="4418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06347145"/>
      </p:ext>
    </p:extLst>
  </p:cSld>
  <p:clrMapOvr>
    <a:masterClrMapping/>
  </p:clrMapOvr>
  <mc:AlternateContent xmlns:mc="http://schemas.openxmlformats.org/markup-compatibility/2006" xmlns:p14="http://schemas.microsoft.com/office/powerpoint/2010/main">
    <mc:Choice Requires="p14">
      <p:transition p14:dur="11">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additive="base">
                                        <p:cTn id="13" dur="500" fill="hold"/>
                                        <p:tgtEl>
                                          <p:spTgt spid="1030"/>
                                        </p:tgtEl>
                                        <p:attrNameLst>
                                          <p:attrName>ppt_x</p:attrName>
                                        </p:attrNameLst>
                                      </p:cBhvr>
                                      <p:tavLst>
                                        <p:tav tm="0">
                                          <p:val>
                                            <p:strVal val="#ppt_x"/>
                                          </p:val>
                                        </p:tav>
                                        <p:tav tm="100000">
                                          <p:val>
                                            <p:strVal val="#ppt_x"/>
                                          </p:val>
                                        </p:tav>
                                      </p:tavLst>
                                    </p:anim>
                                    <p:anim calcmode="lin" valueType="num">
                                      <p:cBhvr additive="base">
                                        <p:cTn id="1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anim calcmode="lin" valueType="num">
                                      <p:cBhvr additive="base">
                                        <p:cTn id="19" dur="500" fill="hold"/>
                                        <p:tgtEl>
                                          <p:spTgt spid="1032"/>
                                        </p:tgtEl>
                                        <p:attrNameLst>
                                          <p:attrName>ppt_x</p:attrName>
                                        </p:attrNameLst>
                                      </p:cBhvr>
                                      <p:tavLst>
                                        <p:tav tm="0">
                                          <p:val>
                                            <p:strVal val="#ppt_x"/>
                                          </p:val>
                                        </p:tav>
                                        <p:tav tm="100000">
                                          <p:val>
                                            <p:strVal val="#ppt_x"/>
                                          </p:val>
                                        </p:tav>
                                      </p:tavLst>
                                    </p:anim>
                                    <p:anim calcmode="lin" valueType="num">
                                      <p:cBhvr additive="base">
                                        <p:cTn id="20"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901700" y="627379"/>
            <a:ext cx="10071100" cy="2502608"/>
          </a:xfrm>
          <a:prstGeom prst="rect">
            <a:avLst/>
          </a:prstGeom>
        </p:spPr>
        <p:txBody>
          <a:bodyPr vert="horz" wrap="square" lIns="0" tIns="17145" rIns="0" bIns="0" rtlCol="0">
            <a:spAutoFit/>
          </a:bodyPr>
          <a:lstStyle/>
          <a:p>
            <a:pPr>
              <a:lnSpc>
                <a:spcPct val="100000"/>
              </a:lnSpc>
              <a:spcBef>
                <a:spcPts val="10"/>
              </a:spcBef>
            </a:pPr>
            <a:endParaRPr sz="1750" dirty="0">
              <a:latin typeface="Times New Roman"/>
              <a:cs typeface="Times New Roman"/>
            </a:endParaRPr>
          </a:p>
          <a:p>
            <a:pPr marL="12700">
              <a:lnSpc>
                <a:spcPct val="100000"/>
              </a:lnSpc>
              <a:spcBef>
                <a:spcPts val="5"/>
              </a:spcBef>
            </a:pPr>
            <a:r>
              <a:rPr sz="1600" b="1" spc="15" dirty="0">
                <a:solidFill>
                  <a:srgbClr val="2F5496"/>
                </a:solidFill>
                <a:latin typeface="Calibri"/>
                <a:cs typeface="Calibri"/>
              </a:rPr>
              <a:t>Learning</a:t>
            </a:r>
            <a:r>
              <a:rPr sz="1600" b="1" spc="10" dirty="0">
                <a:solidFill>
                  <a:srgbClr val="2F5496"/>
                </a:solidFill>
                <a:latin typeface="Calibri"/>
                <a:cs typeface="Calibri"/>
              </a:rPr>
              <a:t> </a:t>
            </a:r>
            <a:r>
              <a:rPr sz="1600" b="1" spc="15" dirty="0">
                <a:solidFill>
                  <a:srgbClr val="2F5496"/>
                </a:solidFill>
                <a:latin typeface="Calibri"/>
                <a:cs typeface="Calibri"/>
              </a:rPr>
              <a:t>Objectives</a:t>
            </a:r>
            <a:endParaRPr sz="1600" dirty="0">
              <a:latin typeface="Calibri"/>
              <a:cs typeface="Calibri"/>
            </a:endParaRPr>
          </a:p>
          <a:p>
            <a:pPr>
              <a:lnSpc>
                <a:spcPct val="100000"/>
              </a:lnSpc>
              <a:spcBef>
                <a:spcPts val="35"/>
              </a:spcBef>
            </a:pPr>
            <a:endParaRPr sz="1600" dirty="0">
              <a:latin typeface="Times New Roman"/>
              <a:cs typeface="Times New Roman"/>
            </a:endParaRPr>
          </a:p>
          <a:p>
            <a:pPr marL="12700">
              <a:lnSpc>
                <a:spcPct val="100000"/>
              </a:lnSpc>
              <a:spcBef>
                <a:spcPts val="5"/>
              </a:spcBef>
            </a:pPr>
            <a:r>
              <a:rPr lang="en-GB" sz="1600" spc="15" dirty="0">
                <a:solidFill>
                  <a:srgbClr val="2F5496"/>
                </a:solidFill>
                <a:cs typeface="Calibri"/>
              </a:rPr>
              <a:t>In this session you will:</a:t>
            </a:r>
          </a:p>
          <a:p>
            <a:pPr marL="12700">
              <a:lnSpc>
                <a:spcPct val="100000"/>
              </a:lnSpc>
              <a:spcBef>
                <a:spcPts val="5"/>
              </a:spcBef>
            </a:pPr>
            <a:endParaRPr lang="en-GB" sz="1600" spc="15" dirty="0">
              <a:solidFill>
                <a:srgbClr val="2F5496"/>
              </a:solidFill>
              <a:cs typeface="Calibri"/>
            </a:endParaRPr>
          </a:p>
          <a:p>
            <a:pPr marL="355600" indent="-342900">
              <a:lnSpc>
                <a:spcPct val="100000"/>
              </a:lnSpc>
              <a:spcBef>
                <a:spcPts val="5"/>
              </a:spcBef>
              <a:buFont typeface="Arial" panose="020B0604020202020204" pitchFamily="34" charset="0"/>
              <a:buChar char="•"/>
            </a:pPr>
            <a:r>
              <a:rPr lang="en-GB" sz="1600" spc="15" dirty="0">
                <a:solidFill>
                  <a:srgbClr val="2F5496"/>
                </a:solidFill>
                <a:cs typeface="Calibri"/>
              </a:rPr>
              <a:t>recognise that therapeutic relationships are the best treatment​</a:t>
            </a:r>
          </a:p>
          <a:p>
            <a:pPr marL="355600" indent="-342900">
              <a:lnSpc>
                <a:spcPct val="100000"/>
              </a:lnSpc>
              <a:spcBef>
                <a:spcPts val="5"/>
              </a:spcBef>
              <a:buFont typeface="Arial" panose="020B0604020202020204" pitchFamily="34" charset="0"/>
              <a:buChar char="•"/>
            </a:pPr>
            <a:r>
              <a:rPr lang="en-GB" sz="1600" spc="15" dirty="0">
                <a:solidFill>
                  <a:srgbClr val="2F5496"/>
                </a:solidFill>
                <a:cs typeface="Calibri"/>
              </a:rPr>
              <a:t>recognise that healthcare support workers have a key role developing and sustaining relationships with children and young people and family members​</a:t>
            </a:r>
          </a:p>
          <a:p>
            <a:pPr marL="355600" indent="-342900">
              <a:lnSpc>
                <a:spcPct val="100000"/>
              </a:lnSpc>
              <a:spcBef>
                <a:spcPts val="5"/>
              </a:spcBef>
              <a:buFont typeface="Arial" panose="020B0604020202020204" pitchFamily="34" charset="0"/>
              <a:buChar char="•"/>
            </a:pPr>
            <a:r>
              <a:rPr lang="en-GB" sz="1600" spc="15" dirty="0">
                <a:solidFill>
                  <a:srgbClr val="2F5496"/>
                </a:solidFill>
                <a:cs typeface="Calibri"/>
              </a:rPr>
              <a:t>describe the importance of being proactive, engaged and flexible​</a:t>
            </a:r>
          </a:p>
          <a:p>
            <a:pPr marL="355600" indent="-342900">
              <a:lnSpc>
                <a:spcPct val="100000"/>
              </a:lnSpc>
              <a:spcBef>
                <a:spcPts val="5"/>
              </a:spcBef>
              <a:buFont typeface="Arial" panose="020B0604020202020204" pitchFamily="34" charset="0"/>
              <a:buChar char="•"/>
            </a:pPr>
            <a:r>
              <a:rPr lang="en-GB" sz="1600" spc="15" dirty="0">
                <a:solidFill>
                  <a:srgbClr val="2F5496"/>
                </a:solidFill>
                <a:cs typeface="Calibri"/>
              </a:rPr>
              <a:t>identify the need to balance the human and professional aspects of the role​</a:t>
            </a:r>
            <a:endParaRPr lang="en-GB" sz="1600" spc="20" dirty="0" smtClean="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251649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4B3FDC8E-98DA-420C-9F74-27C8EAFFE855}"/>
              </a:ext>
            </a:extLst>
          </p:cNvPr>
          <p:cNvSpPr txBox="1"/>
          <p:nvPr/>
        </p:nvSpPr>
        <p:spPr>
          <a:xfrm>
            <a:off x="1024188" y="147184"/>
            <a:ext cx="10170285" cy="3108800"/>
          </a:xfrm>
          <a:prstGeom prst="rect">
            <a:avLst/>
          </a:prstGeom>
        </p:spPr>
        <p:txBody>
          <a:bodyPr vert="horz" wrap="square" lIns="0" tIns="140970" rIns="0" bIns="0" rtlCol="0">
            <a:spAutoFit/>
          </a:bodyPr>
          <a:lstStyle/>
          <a:p>
            <a:pPr marL="12700">
              <a:lnSpc>
                <a:spcPct val="100000"/>
              </a:lnSpc>
              <a:spcBef>
                <a:spcPts val="1110"/>
              </a:spcBef>
            </a:pPr>
            <a:r>
              <a:rPr b="1" u="sng" spc="20" dirty="0" smtClean="0">
                <a:solidFill>
                  <a:srgbClr val="2F5496"/>
                </a:solidFill>
                <a:uFill>
                  <a:solidFill>
                    <a:srgbClr val="2F5496"/>
                  </a:solidFill>
                </a:uFill>
                <a:latin typeface="Calibri"/>
                <a:cs typeface="Calibri"/>
              </a:rPr>
              <a:t>INTRODUCTION</a:t>
            </a:r>
            <a:endParaRPr lang="en-GB" b="1" u="sng" spc="20" dirty="0" smtClean="0">
              <a:solidFill>
                <a:srgbClr val="2F5496"/>
              </a:solidFill>
              <a:uFill>
                <a:solidFill>
                  <a:srgbClr val="2F5496"/>
                </a:solidFill>
              </a:uFill>
              <a:latin typeface="Calibri"/>
              <a:cs typeface="Calibri"/>
            </a:endParaRPr>
          </a:p>
          <a:p>
            <a:pPr marL="12700">
              <a:lnSpc>
                <a:spcPct val="100000"/>
              </a:lnSpc>
              <a:spcBef>
                <a:spcPts val="1110"/>
              </a:spcBef>
            </a:pPr>
            <a:endParaRPr dirty="0">
              <a:latin typeface="Calibri"/>
              <a:cs typeface="Calibri"/>
            </a:endParaRPr>
          </a:p>
          <a:p>
            <a:pPr marL="12700" marR="67945">
              <a:lnSpc>
                <a:spcPct val="104900"/>
              </a:lnSpc>
              <a:spcBef>
                <a:spcPts val="930"/>
              </a:spcBef>
            </a:pPr>
            <a:r>
              <a:rPr lang="en-GB" sz="1600" spc="20" dirty="0">
                <a:solidFill>
                  <a:srgbClr val="2F5496"/>
                </a:solidFill>
                <a:cs typeface="Calibri"/>
              </a:rPr>
              <a:t>This session explores the importance of engaging with children and young people in a therapeutic way. A therapeutic relationship is the relationship between a professional and child or young person but it can also include their family members.</a:t>
            </a:r>
          </a:p>
          <a:p>
            <a:pPr marL="12700" marR="67945">
              <a:lnSpc>
                <a:spcPct val="104900"/>
              </a:lnSpc>
              <a:spcBef>
                <a:spcPts val="930"/>
              </a:spcBef>
            </a:pPr>
            <a:r>
              <a:rPr lang="en-GB" sz="1600" spc="20" dirty="0" smtClean="0">
                <a:solidFill>
                  <a:srgbClr val="2F5496"/>
                </a:solidFill>
                <a:cs typeface="Calibri"/>
              </a:rPr>
              <a:t>Therapeutic </a:t>
            </a:r>
            <a:r>
              <a:rPr lang="en-GB" sz="1600" spc="20" dirty="0">
                <a:solidFill>
                  <a:srgbClr val="2F5496"/>
                </a:solidFill>
                <a:cs typeface="Calibri"/>
              </a:rPr>
              <a:t>relationships make a huge impact on positive outcomes for children and young people</a:t>
            </a:r>
            <a:r>
              <a:rPr lang="en-GB" sz="1600" spc="20" dirty="0" smtClean="0">
                <a:solidFill>
                  <a:srgbClr val="2F5496"/>
                </a:solidFill>
                <a:cs typeface="Calibri"/>
              </a:rPr>
              <a:t>.</a:t>
            </a:r>
            <a:r>
              <a:rPr lang="en-GB" sz="1600" spc="20" dirty="0">
                <a:solidFill>
                  <a:srgbClr val="2F5496"/>
                </a:solidFill>
                <a:cs typeface="Calibri"/>
              </a:rPr>
              <a:t/>
            </a:r>
            <a:br>
              <a:rPr lang="en-GB" sz="1600" spc="20" dirty="0">
                <a:solidFill>
                  <a:srgbClr val="2F5496"/>
                </a:solidFill>
                <a:cs typeface="Calibri"/>
              </a:rPr>
            </a:br>
            <a:endParaRPr lang="en-GB" sz="1600" spc="20" dirty="0">
              <a:solidFill>
                <a:srgbClr val="2F5496"/>
              </a:solidFill>
              <a:cs typeface="Calibri"/>
            </a:endParaRPr>
          </a:p>
          <a:p>
            <a:pPr marL="12700" marR="67945">
              <a:lnSpc>
                <a:spcPct val="104900"/>
              </a:lnSpc>
              <a:spcBef>
                <a:spcPts val="930"/>
              </a:spcBef>
            </a:pPr>
            <a:endParaRPr lang="en-GB" sz="1600" spc="20" dirty="0">
              <a:solidFill>
                <a:srgbClr val="2F5496"/>
              </a:solidFill>
              <a:latin typeface="Arial" panose="020B0604020202020204" pitchFamily="34" charset="0"/>
              <a:cs typeface="Calibri"/>
            </a:endParaRPr>
          </a:p>
          <a:p>
            <a:pPr marL="12700" marR="67945">
              <a:lnSpc>
                <a:spcPct val="104900"/>
              </a:lnSpc>
              <a:spcBef>
                <a:spcPts val="930"/>
              </a:spcBef>
            </a:pPr>
            <a:endParaRPr sz="1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47145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901700" y="627379"/>
            <a:ext cx="10414000" cy="5731697"/>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The impact of therapeutic relationships</a:t>
            </a:r>
          </a:p>
          <a:p>
            <a:pPr marL="12700">
              <a:lnSpc>
                <a:spcPct val="100000"/>
              </a:lnSpc>
              <a:spcBef>
                <a:spcPts val="135"/>
              </a:spcBef>
            </a:pPr>
            <a:endParaRPr sz="1650" dirty="0" smtClean="0">
              <a:latin typeface="Times New Roman"/>
              <a:cs typeface="Times New Roman"/>
            </a:endParaRPr>
          </a:p>
          <a:p>
            <a:pPr marL="12700" marR="5080">
              <a:lnSpc>
                <a:spcPct val="105100"/>
              </a:lnSpc>
              <a:spcBef>
                <a:spcPts val="5"/>
              </a:spcBef>
            </a:pPr>
            <a:r>
              <a:rPr lang="en-GB" sz="1600" spc="15" dirty="0" smtClean="0">
                <a:solidFill>
                  <a:srgbClr val="2F5496"/>
                </a:solidFill>
                <a:cs typeface="Calibri"/>
              </a:rPr>
              <a:t>Therapeutic </a:t>
            </a:r>
            <a:r>
              <a:rPr lang="en-GB" sz="1600" spc="15" dirty="0">
                <a:solidFill>
                  <a:srgbClr val="2F5496"/>
                </a:solidFill>
                <a:cs typeface="Calibri"/>
              </a:rPr>
              <a:t>relationships have the greatest impact on treatment outcomes for people with mental health difficulties. This is in addition to any other specific type of therapy they may also need</a:t>
            </a:r>
            <a:r>
              <a:rPr lang="en-GB" sz="1600" spc="15" dirty="0" smtClean="0">
                <a:solidFill>
                  <a:srgbClr val="2F5496"/>
                </a:solidFill>
                <a:cs typeface="Calibri"/>
              </a:rPr>
              <a:t>.</a:t>
            </a:r>
          </a:p>
          <a:p>
            <a:pPr marL="12700" marR="5080">
              <a:lnSpc>
                <a:spcPct val="105100"/>
              </a:lnSpc>
              <a:spcBef>
                <a:spcPts val="5"/>
              </a:spcBef>
            </a:pPr>
            <a:endParaRPr lang="en-GB" sz="1600" spc="15" dirty="0">
              <a:solidFill>
                <a:srgbClr val="2F5496"/>
              </a:solidFill>
              <a:latin typeface="Calibri"/>
              <a:cs typeface="Calibri"/>
            </a:endParaRPr>
          </a:p>
          <a:p>
            <a:pPr marL="12700" marR="5080">
              <a:lnSpc>
                <a:spcPct val="105100"/>
              </a:lnSpc>
              <a:spcBef>
                <a:spcPts val="5"/>
              </a:spcBef>
            </a:pPr>
            <a:r>
              <a:rPr lang="en-GB" sz="1600" spc="15" dirty="0">
                <a:solidFill>
                  <a:srgbClr val="2F5496"/>
                </a:solidFill>
                <a:cs typeface="Calibri"/>
              </a:rPr>
              <a:t>Therapeutic relationships are important outside of formal therapy. In fact, they are a core aspect of the healthcare support worker role. Often when children and young people were helped by an admission, they say it's because of the relationships they had with staff, rather than specific strategies or techniques</a:t>
            </a:r>
            <a:r>
              <a:rPr lang="en-GB" sz="1600" spc="15" dirty="0" smtClean="0">
                <a:solidFill>
                  <a:srgbClr val="2F5496"/>
                </a:solidFill>
                <a:cs typeface="Calibri"/>
              </a:rPr>
              <a:t>.</a:t>
            </a:r>
          </a:p>
          <a:p>
            <a:pPr marL="12700" marR="5080">
              <a:lnSpc>
                <a:spcPct val="105100"/>
              </a:lnSpc>
              <a:spcBef>
                <a:spcPts val="5"/>
              </a:spcBef>
            </a:pPr>
            <a:endParaRPr lang="en-GB" sz="1600" spc="15" dirty="0">
              <a:solidFill>
                <a:srgbClr val="2F5496"/>
              </a:solidFill>
              <a:latin typeface="Calibri"/>
              <a:cs typeface="Calibri"/>
            </a:endParaRPr>
          </a:p>
          <a:p>
            <a:pPr marL="12700" marR="5080">
              <a:lnSpc>
                <a:spcPct val="105100"/>
              </a:lnSpc>
              <a:spcBef>
                <a:spcPts val="5"/>
              </a:spcBef>
            </a:pPr>
            <a:r>
              <a:rPr lang="en-GB" sz="1600" spc="15" dirty="0">
                <a:solidFill>
                  <a:srgbClr val="2F5496"/>
                </a:solidFill>
                <a:cs typeface="Calibri"/>
              </a:rPr>
              <a:t>It is widely believed that a therapeutic relationship can be viewed as lifesaving in its ability to help collaboration and a sense of being understood</a:t>
            </a:r>
            <a:r>
              <a:rPr lang="en-GB" sz="1600" spc="15" dirty="0" smtClean="0">
                <a:solidFill>
                  <a:srgbClr val="2F5496"/>
                </a:solidFill>
                <a:cs typeface="Calibri"/>
              </a:rPr>
              <a:t>.</a:t>
            </a:r>
          </a:p>
          <a:p>
            <a:pPr marL="12700" marR="5080">
              <a:lnSpc>
                <a:spcPct val="105100"/>
              </a:lnSpc>
              <a:spcBef>
                <a:spcPts val="5"/>
              </a:spcBef>
            </a:pPr>
            <a:endParaRPr lang="en-GB" sz="1600" spc="15" dirty="0">
              <a:solidFill>
                <a:srgbClr val="2F5496"/>
              </a:solidFill>
              <a:latin typeface="Calibri"/>
              <a:cs typeface="Calibri"/>
            </a:endParaRPr>
          </a:p>
          <a:p>
            <a:pPr marL="12700" marR="5080">
              <a:lnSpc>
                <a:spcPct val="105100"/>
              </a:lnSpc>
              <a:spcBef>
                <a:spcPts val="5"/>
              </a:spcBef>
            </a:pPr>
            <a:r>
              <a:rPr lang="en-GB" sz="1600" spc="15" dirty="0">
                <a:solidFill>
                  <a:srgbClr val="2F5496"/>
                </a:solidFill>
                <a:cs typeface="Calibri"/>
              </a:rPr>
              <a:t>People value being known and related to as a person rather than a service user or patient.</a:t>
            </a: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a:solidFill>
                  <a:srgbClr val="2F5496"/>
                </a:solidFill>
                <a:cs typeface="Calibri"/>
              </a:rPr>
              <a:t>Good human interaction where the professional has taken an active interest in the patient and what is going on for them is crucial. This might include using humour, being consistent, being attentive and available</a:t>
            </a:r>
            <a:r>
              <a:rPr lang="en-GB" sz="1600" spc="15" dirty="0" smtClean="0">
                <a:solidFill>
                  <a:srgbClr val="2F5496"/>
                </a:solidFill>
                <a:cs typeface="Calibri"/>
              </a:rPr>
              <a:t>.</a:t>
            </a:r>
          </a:p>
          <a:p>
            <a:pPr marL="12700" marR="5080">
              <a:lnSpc>
                <a:spcPct val="105100"/>
              </a:lnSpc>
              <a:spcBef>
                <a:spcPts val="5"/>
              </a:spcBef>
            </a:pPr>
            <a:endParaRPr lang="en-GB" sz="1600" spc="15" dirty="0">
              <a:solidFill>
                <a:srgbClr val="2F5496"/>
              </a:solidFill>
              <a:latin typeface="Calibri"/>
              <a:cs typeface="Calibri"/>
            </a:endParaRPr>
          </a:p>
          <a:p>
            <a:pPr marL="12700" marR="5080">
              <a:lnSpc>
                <a:spcPct val="105100"/>
              </a:lnSpc>
              <a:spcBef>
                <a:spcPts val="5"/>
              </a:spcBef>
            </a:pPr>
            <a:r>
              <a:rPr lang="en-GB" sz="1600" spc="15" dirty="0">
                <a:solidFill>
                  <a:srgbClr val="2F5496"/>
                </a:solidFill>
                <a:cs typeface="Calibri"/>
              </a:rPr>
              <a:t>Therapeutic relationships between the child or family and staff are the key predictor of positive outcomes. However, these relationships are often complex and difficult.</a:t>
            </a: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a:solidFill>
                  <a:srgbClr val="2F5496"/>
                </a:solidFill>
                <a:cs typeface="Calibri"/>
              </a:rPr>
              <a:t>Poor relationships are the main factor for ending therapeutic treatment, so it's important to understand what gets in the way and what helps with good therapeutic relationships. </a:t>
            </a:r>
            <a:endParaRPr lang="en-GB" sz="1600"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43398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843338" y="71119"/>
            <a:ext cx="10414000" cy="7016151"/>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Key elements of therapeutic </a:t>
            </a:r>
            <a:r>
              <a:rPr lang="en-GB" b="1" u="sng" spc="20" dirty="0" smtClean="0">
                <a:solidFill>
                  <a:srgbClr val="2F5496"/>
                </a:solidFill>
                <a:uFill>
                  <a:solidFill>
                    <a:srgbClr val="2F5496"/>
                  </a:solidFill>
                </a:uFill>
                <a:cs typeface="Calibri"/>
              </a:rPr>
              <a:t>relationships</a:t>
            </a:r>
            <a:endParaRPr sz="1650" dirty="0" smtClean="0">
              <a:latin typeface="Times New Roman"/>
              <a:cs typeface="Times New Roman"/>
            </a:endParaRPr>
          </a:p>
          <a:p>
            <a:pPr marL="12700" marR="5080">
              <a:lnSpc>
                <a:spcPct val="105100"/>
              </a:lnSpc>
              <a:spcBef>
                <a:spcPts val="5"/>
              </a:spcBef>
            </a:pPr>
            <a:r>
              <a:rPr lang="en-GB" sz="1600" spc="15" dirty="0">
                <a:solidFill>
                  <a:srgbClr val="2F5496"/>
                </a:solidFill>
                <a:cs typeface="Calibri"/>
              </a:rPr>
              <a:t>Research shows that children and young people, clinical staff and family members agree on some key elements</a:t>
            </a:r>
            <a:r>
              <a:rPr lang="en-GB" sz="1600" spc="15" dirty="0" smtClean="0">
                <a:solidFill>
                  <a:srgbClr val="2F5496"/>
                </a:solidFill>
                <a:cs typeface="Calibri"/>
              </a:rPr>
              <a:t>.</a:t>
            </a:r>
          </a:p>
          <a:p>
            <a:pPr marL="12700" marR="5080">
              <a:lnSpc>
                <a:spcPct val="105100"/>
              </a:lnSpc>
              <a:spcBef>
                <a:spcPts val="5"/>
              </a:spcBef>
            </a:pPr>
            <a:endParaRPr lang="en-GB" sz="1600" spc="15" dirty="0">
              <a:solidFill>
                <a:srgbClr val="2F5496"/>
              </a:solidFill>
              <a:latin typeface="Calibri"/>
              <a:cs typeface="Calibri"/>
            </a:endParaRPr>
          </a:p>
          <a:p>
            <a:pPr marL="12700" marR="5080">
              <a:lnSpc>
                <a:spcPct val="105100"/>
              </a:lnSpc>
              <a:spcBef>
                <a:spcPts val="5"/>
              </a:spcBef>
            </a:pPr>
            <a:r>
              <a:rPr lang="en-GB" sz="1600" b="1" spc="15" dirty="0">
                <a:solidFill>
                  <a:srgbClr val="2F5496"/>
                </a:solidFill>
                <a:cs typeface="Calibri"/>
              </a:rPr>
              <a:t>What is a therapeutic relationship?</a:t>
            </a:r>
          </a:p>
          <a:p>
            <a:pPr marL="12700" marR="5080">
              <a:lnSpc>
                <a:spcPct val="105100"/>
              </a:lnSpc>
              <a:spcBef>
                <a:spcPts val="5"/>
              </a:spcBef>
            </a:pPr>
            <a:r>
              <a:rPr lang="en-GB" sz="1600" spc="15" dirty="0">
                <a:solidFill>
                  <a:srgbClr val="2F5496"/>
                </a:solidFill>
                <a:cs typeface="Calibri"/>
              </a:rPr>
              <a:t>Therapeutic relationships are defined as having a</a:t>
            </a:r>
            <a:r>
              <a:rPr lang="en-GB" sz="1600" spc="15" dirty="0" smtClean="0">
                <a:solidFill>
                  <a:srgbClr val="2F5496"/>
                </a:solidFill>
                <a:cs typeface="Calibri"/>
              </a:rPr>
              <a:t>:</a:t>
            </a: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sense of reliability, trust, safety and consistency</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non-judgemental partnership</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relationship with </a:t>
            </a:r>
            <a:r>
              <a:rPr lang="en-GB" sz="1600" spc="15" dirty="0" smtClean="0">
                <a:solidFill>
                  <a:srgbClr val="2F5496"/>
                </a:solidFill>
                <a:cs typeface="Calibri"/>
              </a:rPr>
              <a:t>boundaries</a:t>
            </a:r>
          </a:p>
          <a:p>
            <a:pPr marL="298450" marR="5080" indent="-285750">
              <a:lnSpc>
                <a:spcPct val="105100"/>
              </a:lnSpc>
              <a:spcBef>
                <a:spcPts val="5"/>
              </a:spcBef>
              <a:buFont typeface="Arial" panose="020B0604020202020204" pitchFamily="34" charset="0"/>
              <a:buChar char="•"/>
            </a:pPr>
            <a:endParaRPr lang="en-GB" sz="1600" spc="15" dirty="0">
              <a:solidFill>
                <a:srgbClr val="2F5496"/>
              </a:solidFill>
              <a:cs typeface="Calibri"/>
            </a:endParaRPr>
          </a:p>
          <a:p>
            <a:pPr marL="12700" marR="5080">
              <a:lnSpc>
                <a:spcPct val="105100"/>
              </a:lnSpc>
              <a:spcBef>
                <a:spcPts val="5"/>
              </a:spcBef>
            </a:pPr>
            <a:r>
              <a:rPr lang="en-GB" sz="1600" b="1" spc="15" dirty="0">
                <a:solidFill>
                  <a:srgbClr val="2F5496"/>
                </a:solidFill>
                <a:cs typeface="Calibri"/>
              </a:rPr>
              <a:t>What do you need to bring?</a:t>
            </a:r>
          </a:p>
          <a:p>
            <a:pPr marL="12700" marR="5080">
              <a:lnSpc>
                <a:spcPct val="105100"/>
              </a:lnSpc>
              <a:spcBef>
                <a:spcPts val="5"/>
              </a:spcBef>
            </a:pPr>
            <a:r>
              <a:rPr lang="en-GB" sz="1600" spc="15" dirty="0">
                <a:solidFill>
                  <a:srgbClr val="2F5496"/>
                </a:solidFill>
                <a:cs typeface="Calibri"/>
              </a:rPr>
              <a:t>What helps therapeutic relationships is if you</a:t>
            </a:r>
            <a:r>
              <a:rPr lang="en-GB" sz="1600" spc="15" dirty="0" smtClean="0">
                <a:solidFill>
                  <a:srgbClr val="2F5496"/>
                </a:solidFill>
                <a:cs typeface="Calibri"/>
              </a:rPr>
              <a:t>:</a:t>
            </a: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allow and encourage open channels of communication</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follow through on what you say you're going to do</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show acceptance of the person's difficulties</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are genuine, non-judgmental, empathic, caring, consistent, supportive, compassionate</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listen to and understand the young person or parent or carer</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have an open-minded </a:t>
            </a:r>
            <a:r>
              <a:rPr lang="en-GB" sz="1600" spc="15" dirty="0" smtClean="0">
                <a:solidFill>
                  <a:srgbClr val="2F5496"/>
                </a:solidFill>
                <a:cs typeface="Calibri"/>
              </a:rPr>
              <a:t>approach</a:t>
            </a:r>
          </a:p>
          <a:p>
            <a:pPr marL="298450" marR="5080" indent="-285750">
              <a:lnSpc>
                <a:spcPct val="105100"/>
              </a:lnSpc>
              <a:spcBef>
                <a:spcPts val="5"/>
              </a:spcBef>
              <a:buFont typeface="Arial" panose="020B0604020202020204" pitchFamily="34" charset="0"/>
              <a:buChar char="•"/>
            </a:pPr>
            <a:endParaRPr lang="en-GB" sz="1600" spc="15" dirty="0">
              <a:solidFill>
                <a:srgbClr val="2F5496"/>
              </a:solidFill>
              <a:cs typeface="Calibri"/>
            </a:endParaRPr>
          </a:p>
          <a:p>
            <a:pPr marL="12700" marR="5080">
              <a:lnSpc>
                <a:spcPct val="105100"/>
              </a:lnSpc>
              <a:spcBef>
                <a:spcPts val="5"/>
              </a:spcBef>
            </a:pPr>
            <a:r>
              <a:rPr lang="en-GB" sz="1600" b="1" spc="15" dirty="0">
                <a:solidFill>
                  <a:srgbClr val="2F5496"/>
                </a:solidFill>
                <a:cs typeface="Calibri"/>
              </a:rPr>
              <a:t>What can cause problems?</a:t>
            </a:r>
          </a:p>
          <a:p>
            <a:pPr marL="12700" marR="5080">
              <a:lnSpc>
                <a:spcPct val="105100"/>
              </a:lnSpc>
              <a:spcBef>
                <a:spcPts val="5"/>
              </a:spcBef>
            </a:pPr>
            <a:r>
              <a:rPr lang="en-GB" sz="1600" spc="15" dirty="0">
                <a:solidFill>
                  <a:srgbClr val="2F5496"/>
                </a:solidFill>
                <a:cs typeface="Calibri"/>
              </a:rPr>
              <a:t>Things that can get in the way of good therapeutic relationships include</a:t>
            </a:r>
            <a:r>
              <a:rPr lang="en-GB" sz="1600" spc="15" dirty="0" smtClean="0">
                <a:solidFill>
                  <a:srgbClr val="2F5496"/>
                </a:solidFill>
                <a:cs typeface="Calibri"/>
              </a:rPr>
              <a:t>:</a:t>
            </a: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appointments or sessions being cancelled regularly</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information which is not risk related being shared, without permission</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if you act as if you are bored or in a mistrustful way when working together</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there not being a clear trend or theme during the work together</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not understanding and validating</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not listening to or believing the young person's experiences</a:t>
            </a:r>
          </a:p>
          <a:p>
            <a:pPr marL="12700" marR="5080">
              <a:lnSpc>
                <a:spcPct val="105100"/>
              </a:lnSpc>
              <a:spcBef>
                <a:spcPts val="5"/>
              </a:spcBef>
            </a:pPr>
            <a:endParaRPr lang="en-GB" sz="1600"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419489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63212" y="103678"/>
            <a:ext cx="10544175" cy="7101303"/>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Knowledge is </a:t>
            </a:r>
            <a:r>
              <a:rPr lang="en-GB" b="1" u="sng" spc="20" dirty="0" smtClean="0">
                <a:solidFill>
                  <a:srgbClr val="2F5496"/>
                </a:solidFill>
                <a:uFill>
                  <a:solidFill>
                    <a:srgbClr val="2F5496"/>
                  </a:solidFill>
                </a:uFill>
                <a:cs typeface="Calibri"/>
              </a:rPr>
              <a:t>power</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As a healthcare support worker, it's essential that you develop different kinds of knowledge about the children and young people you work with.</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Children and young people and family members value your knowledge about mental health difficulties. Alongside this, it's important to develop knowledge about that particular young person and family, because everyone is different.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To develop this knowledge, it's important to spend time listening to a young person and family members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This might include their history, culture, likes and dislikes, family motto or story. What the child or young person is like when well, what matters to them, what are they like when they feel unsafe or what makes them feel safe</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Understanding the young person's skills and hopes alongside their problems and needs is important</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It's really important to share knowledge to build effective communication between the child and young person, staff, and family. This might mean making a regular time to call a parent or making sure there are conversations that include all the key team.</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Although you can share in the knowledge of the condition and the symptoms, it is important to remember that the young person is the only one who understands the impact of their condition on them.</a:t>
            </a:r>
          </a:p>
          <a:p>
            <a:pPr marL="12700">
              <a:lnSpc>
                <a:spcPct val="100000"/>
              </a:lnSpc>
              <a:spcBef>
                <a:spcPts val="135"/>
              </a:spcBef>
            </a:pPr>
            <a:endParaRPr lang="en-GB" sz="1650" spc="20" dirty="0">
              <a:solidFill>
                <a:srgbClr val="2F5496"/>
              </a:solidFill>
              <a:uFill>
                <a:solidFill>
                  <a:srgbClr val="2F5496"/>
                </a:solidFill>
              </a:uFill>
              <a:latin typeface="Times New Roman"/>
              <a:cs typeface="Calibri"/>
            </a:endParaRPr>
          </a:p>
          <a:p>
            <a:pPr marL="12700">
              <a:lnSpc>
                <a:spcPct val="100000"/>
              </a:lnSpc>
              <a:spcBef>
                <a:spcPts val="135"/>
              </a:spcBef>
            </a:pPr>
            <a:endParaRPr sz="1650" dirty="0" smtClean="0">
              <a:latin typeface="Times New Roman"/>
              <a:cs typeface="Times New Roman"/>
            </a:endParaRPr>
          </a:p>
        </p:txBody>
      </p:sp>
    </p:spTree>
    <p:custDataLst>
      <p:tags r:id="rId1"/>
    </p:custDataLst>
    <p:extLst>
      <p:ext uri="{BB962C8B-B14F-4D97-AF65-F5344CB8AC3E}">
        <p14:creationId xmlns:p14="http://schemas.microsoft.com/office/powerpoint/2010/main" val="288007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116378" y="103678"/>
            <a:ext cx="11937077" cy="6195927"/>
          </a:xfrm>
          <a:prstGeom prst="rect">
            <a:avLst/>
          </a:prstGeom>
        </p:spPr>
        <p:txBody>
          <a:bodyPr vert="horz" wrap="square" lIns="0" tIns="17145" rIns="0" bIns="0" rtlCol="0">
            <a:spAutoFit/>
          </a:bodyPr>
          <a:lstStyle/>
          <a:p>
            <a:pPr marL="12700">
              <a:lnSpc>
                <a:spcPct val="100000"/>
              </a:lnSpc>
              <a:spcBef>
                <a:spcPts val="135"/>
              </a:spcBef>
            </a:pPr>
            <a:r>
              <a:rPr lang="en-GB" sz="1600" b="1" u="sng" spc="20" dirty="0">
                <a:solidFill>
                  <a:srgbClr val="2F5496"/>
                </a:solidFill>
                <a:uFill>
                  <a:solidFill>
                    <a:srgbClr val="2F5496"/>
                  </a:solidFill>
                </a:uFill>
                <a:cs typeface="Calibri"/>
              </a:rPr>
              <a:t>Being </a:t>
            </a:r>
            <a:r>
              <a:rPr lang="en-GB" sz="1600" b="1" u="sng" spc="20" dirty="0" smtClean="0">
                <a:solidFill>
                  <a:srgbClr val="2F5496"/>
                </a:solidFill>
                <a:uFill>
                  <a:solidFill>
                    <a:srgbClr val="2F5496"/>
                  </a:solidFill>
                </a:uFill>
                <a:cs typeface="Calibri"/>
              </a:rPr>
              <a:t>human</a:t>
            </a:r>
          </a:p>
          <a:p>
            <a:pPr marL="12700">
              <a:lnSpc>
                <a:spcPct val="100000"/>
              </a:lnSpc>
              <a:spcBef>
                <a:spcPts val="135"/>
              </a:spcBef>
            </a:pPr>
            <a:endParaRPr lang="en-GB" sz="1600" b="1" u="sng" spc="20" dirty="0">
              <a:solidFill>
                <a:srgbClr val="2F5496"/>
              </a:solidFill>
              <a:uFill>
                <a:solidFill>
                  <a:srgbClr val="2F5496"/>
                </a:solidFill>
              </a:uFill>
              <a:cs typeface="Calibri"/>
            </a:endParaRPr>
          </a:p>
          <a:p>
            <a:pPr marL="12700">
              <a:lnSpc>
                <a:spcPct val="100000"/>
              </a:lnSpc>
              <a:spcBef>
                <a:spcPts val="135"/>
              </a:spcBef>
            </a:pPr>
            <a:r>
              <a:rPr lang="en-GB" sz="1600" spc="20" dirty="0">
                <a:solidFill>
                  <a:srgbClr val="2F5496"/>
                </a:solidFill>
                <a:uFill>
                  <a:solidFill>
                    <a:srgbClr val="2F5496"/>
                  </a:solidFill>
                </a:uFill>
                <a:cs typeface="Calibri"/>
              </a:rPr>
              <a:t>I</a:t>
            </a:r>
            <a:r>
              <a:rPr lang="en-GB" sz="1600" spc="20" dirty="0" smtClean="0">
                <a:solidFill>
                  <a:srgbClr val="2F5496"/>
                </a:solidFill>
                <a:uFill>
                  <a:solidFill>
                    <a:srgbClr val="2F5496"/>
                  </a:solidFill>
                </a:uFill>
                <a:cs typeface="Calibri"/>
              </a:rPr>
              <a:t>t </a:t>
            </a:r>
            <a:r>
              <a:rPr lang="en-GB" sz="1600" spc="20" dirty="0">
                <a:solidFill>
                  <a:srgbClr val="2F5496"/>
                </a:solidFill>
                <a:uFill>
                  <a:solidFill>
                    <a:srgbClr val="2F5496"/>
                  </a:solidFill>
                </a:uFill>
                <a:cs typeface="Calibri"/>
              </a:rPr>
              <a:t>is really important to remember that we are all human. We are all a mix of emotions, imperfections and strengths</a:t>
            </a:r>
            <a:r>
              <a:rPr lang="en-GB" sz="1600" spc="20" dirty="0" smtClean="0">
                <a:solidFill>
                  <a:srgbClr val="2F5496"/>
                </a:solidFill>
                <a:uFill>
                  <a:solidFill>
                    <a:srgbClr val="2F5496"/>
                  </a:solidFill>
                </a:uFill>
                <a:cs typeface="Calibri"/>
              </a:rPr>
              <a:t>.</a:t>
            </a: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b="1" spc="20" dirty="0">
                <a:solidFill>
                  <a:srgbClr val="2F5496"/>
                </a:solidFill>
                <a:uFill>
                  <a:solidFill>
                    <a:srgbClr val="2F5496"/>
                  </a:solidFill>
                </a:uFill>
                <a:cs typeface="Calibri"/>
              </a:rPr>
              <a:t>Everyone is a tapestry</a:t>
            </a:r>
          </a:p>
          <a:p>
            <a:pPr marL="12700">
              <a:lnSpc>
                <a:spcPct val="100000"/>
              </a:lnSpc>
              <a:spcBef>
                <a:spcPts val="135"/>
              </a:spcBef>
            </a:pPr>
            <a:r>
              <a:rPr lang="en-GB" sz="1600" spc="20" dirty="0">
                <a:solidFill>
                  <a:srgbClr val="2F5496"/>
                </a:solidFill>
                <a:uFill>
                  <a:solidFill>
                    <a:srgbClr val="2F5496"/>
                  </a:solidFill>
                </a:uFill>
                <a:cs typeface="Calibri"/>
              </a:rPr>
              <a:t>Children and young people, their families and carers and the staff who work with them are all a mixture of everything that makes them who they </a:t>
            </a:r>
            <a:r>
              <a:rPr lang="en-GB" sz="1600" spc="20" dirty="0" smtClean="0">
                <a:solidFill>
                  <a:srgbClr val="2F5496"/>
                </a:solidFill>
                <a:uFill>
                  <a:solidFill>
                    <a:srgbClr val="2F5496"/>
                  </a:solidFill>
                </a:uFill>
                <a:cs typeface="Calibri"/>
              </a:rPr>
              <a:t>are. Staff </a:t>
            </a:r>
            <a:r>
              <a:rPr lang="en-GB" sz="1600" spc="20" dirty="0">
                <a:solidFill>
                  <a:srgbClr val="2F5496"/>
                </a:solidFill>
                <a:uFill>
                  <a:solidFill>
                    <a:srgbClr val="2F5496"/>
                  </a:solidFill>
                </a:uFill>
                <a:cs typeface="Calibri"/>
              </a:rPr>
              <a:t>members who are 'themselves' at work, as well as being professional, will be more able to develop genuine connections with children and young people and families</a:t>
            </a:r>
            <a:r>
              <a:rPr lang="en-GB" sz="1600" spc="20" dirty="0" smtClean="0">
                <a:solidFill>
                  <a:srgbClr val="2F5496"/>
                </a:solidFill>
                <a:uFill>
                  <a:solidFill>
                    <a:srgbClr val="2F5496"/>
                  </a:solidFill>
                </a:uFill>
                <a:cs typeface="Calibri"/>
              </a:rPr>
              <a:t>.</a:t>
            </a:r>
          </a:p>
          <a:p>
            <a:pPr marL="12700">
              <a:lnSpc>
                <a:spcPct val="100000"/>
              </a:lnSpc>
              <a:spcBef>
                <a:spcPts val="135"/>
              </a:spcBef>
            </a:pPr>
            <a:endParaRPr lang="en-GB" sz="1600" spc="20" dirty="0" smtClean="0">
              <a:solidFill>
                <a:srgbClr val="2F5496"/>
              </a:solidFill>
              <a:uFill>
                <a:solidFill>
                  <a:srgbClr val="2F5496"/>
                </a:solidFill>
              </a:uFill>
              <a:cs typeface="Calibri"/>
            </a:endParaRPr>
          </a:p>
          <a:p>
            <a:pPr marL="12700">
              <a:lnSpc>
                <a:spcPct val="100000"/>
              </a:lnSpc>
              <a:spcBef>
                <a:spcPts val="135"/>
              </a:spcBef>
            </a:pPr>
            <a:r>
              <a:rPr lang="en-GB" sz="1600" b="1" spc="20" dirty="0">
                <a:solidFill>
                  <a:srgbClr val="2F5496"/>
                </a:solidFill>
                <a:uFill>
                  <a:solidFill>
                    <a:srgbClr val="2F5496"/>
                  </a:solidFill>
                </a:uFill>
                <a:cs typeface="Calibri"/>
              </a:rPr>
              <a:t>A balancing act</a:t>
            </a:r>
          </a:p>
          <a:p>
            <a:pPr marL="12700">
              <a:lnSpc>
                <a:spcPct val="100000"/>
              </a:lnSpc>
              <a:spcBef>
                <a:spcPts val="135"/>
              </a:spcBef>
            </a:pPr>
            <a:r>
              <a:rPr lang="en-GB" sz="1600" spc="20" dirty="0">
                <a:solidFill>
                  <a:srgbClr val="2F5496"/>
                </a:solidFill>
                <a:uFill>
                  <a:solidFill>
                    <a:srgbClr val="2F5496"/>
                  </a:solidFill>
                </a:uFill>
                <a:cs typeface="Calibri"/>
              </a:rPr>
              <a:t>In your role, you need to constantly balance 2 separate versions of yourself</a:t>
            </a:r>
            <a:r>
              <a:rPr lang="en-GB" sz="1600" spc="20" dirty="0" smtClean="0">
                <a:solidFill>
                  <a:srgbClr val="2F5496"/>
                </a:solidFill>
                <a:uFill>
                  <a:solidFill>
                    <a:srgbClr val="2F5496"/>
                  </a:solidFill>
                </a:uFill>
                <a:cs typeface="Calibri"/>
              </a:rPr>
              <a:t>.</a:t>
            </a:r>
            <a:endParaRPr lang="en-GB" sz="1600"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You must be able to be professional.</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You must also be human</a:t>
            </a:r>
            <a:r>
              <a:rPr lang="en-GB" sz="1600" spc="20" dirty="0" smtClean="0">
                <a:solidFill>
                  <a:srgbClr val="2F5496"/>
                </a:solidFill>
                <a:uFill>
                  <a:solidFill>
                    <a:srgbClr val="2F5496"/>
                  </a:solidFill>
                </a:uFill>
                <a:cs typeface="Calibri"/>
              </a:rPr>
              <a:t>.</a:t>
            </a: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spc="20" dirty="0">
                <a:solidFill>
                  <a:srgbClr val="2F5496"/>
                </a:solidFill>
                <a:uFill>
                  <a:solidFill>
                    <a:srgbClr val="2F5496"/>
                  </a:solidFill>
                </a:uFill>
                <a:cs typeface="Calibri"/>
              </a:rPr>
              <a:t>Your role will involve constantly making adjustments between these 2 aspects depending on what's happening and what's needed. </a:t>
            </a:r>
            <a:endParaRPr lang="en-GB" sz="1600" spc="20" dirty="0" smtClean="0">
              <a:solidFill>
                <a:srgbClr val="2F5496"/>
              </a:solidFill>
              <a:uFill>
                <a:solidFill>
                  <a:srgbClr val="2F5496"/>
                </a:solidFill>
              </a:uFill>
              <a:cs typeface="Calibri"/>
            </a:endParaRP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b="1" spc="20" dirty="0">
                <a:solidFill>
                  <a:srgbClr val="2F5496"/>
                </a:solidFill>
                <a:uFill>
                  <a:solidFill>
                    <a:srgbClr val="2F5496"/>
                  </a:solidFill>
                </a:uFill>
                <a:cs typeface="Calibri"/>
              </a:rPr>
              <a:t>Being yourself</a:t>
            </a:r>
          </a:p>
          <a:p>
            <a:pPr marL="12700">
              <a:lnSpc>
                <a:spcPct val="100000"/>
              </a:lnSpc>
              <a:spcBef>
                <a:spcPts val="135"/>
              </a:spcBef>
            </a:pPr>
            <a:r>
              <a:rPr lang="en-GB" sz="1600" spc="20" dirty="0">
                <a:solidFill>
                  <a:srgbClr val="2F5496"/>
                </a:solidFill>
                <a:uFill>
                  <a:solidFill>
                    <a:srgbClr val="2F5496"/>
                  </a:solidFill>
                </a:uFill>
                <a:cs typeface="Calibri"/>
              </a:rPr>
              <a:t>Being yourself at work can feel difficult sometimes, as it 'puts you out there'.</a:t>
            </a: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spc="20" dirty="0">
                <a:solidFill>
                  <a:srgbClr val="2F5496"/>
                </a:solidFill>
                <a:uFill>
                  <a:solidFill>
                    <a:srgbClr val="2F5496"/>
                  </a:solidFill>
                </a:uFill>
                <a:cs typeface="Calibri"/>
              </a:rPr>
              <a:t>It's therefore extra important that you find ways to take care of yourself and that your team does this for you too. </a:t>
            </a: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spc="20" dirty="0">
                <a:solidFill>
                  <a:srgbClr val="2F5496"/>
                </a:solidFill>
                <a:uFill>
                  <a:solidFill>
                    <a:srgbClr val="2F5496"/>
                  </a:solidFill>
                </a:uFill>
                <a:cs typeface="Calibri"/>
              </a:rPr>
              <a:t>Remember, a debrief and supervision is available whenever you need it. </a:t>
            </a:r>
          </a:p>
          <a:p>
            <a:pPr marL="12700">
              <a:lnSpc>
                <a:spcPct val="100000"/>
              </a:lnSpc>
              <a:spcBef>
                <a:spcPts val="135"/>
              </a:spcBef>
            </a:pPr>
            <a:endParaRPr lang="en-GB" sz="1600" spc="20" dirty="0">
              <a:solidFill>
                <a:srgbClr val="2F5496"/>
              </a:solidFill>
              <a:uFill>
                <a:solidFill>
                  <a:srgbClr val="2F5496"/>
                </a:solidFill>
              </a:uFill>
              <a:latin typeface="Times New Roman"/>
              <a:cs typeface="Calibri"/>
            </a:endParaRPr>
          </a:p>
          <a:p>
            <a:pPr marL="12700">
              <a:lnSpc>
                <a:spcPct val="100000"/>
              </a:lnSpc>
              <a:spcBef>
                <a:spcPts val="135"/>
              </a:spcBef>
            </a:pPr>
            <a:endParaRPr sz="1600" dirty="0" smtClean="0">
              <a:latin typeface="Times New Roman"/>
              <a:cs typeface="Times New Roman"/>
            </a:endParaRPr>
          </a:p>
        </p:txBody>
      </p:sp>
    </p:spTree>
    <p:custDataLst>
      <p:tags r:id="rId1"/>
    </p:custDataLst>
    <p:extLst>
      <p:ext uri="{BB962C8B-B14F-4D97-AF65-F5344CB8AC3E}">
        <p14:creationId xmlns:p14="http://schemas.microsoft.com/office/powerpoint/2010/main" val="138465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66255" y="182880"/>
            <a:ext cx="11844770" cy="6593472"/>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Sometimes it can be </a:t>
            </a:r>
            <a:r>
              <a:rPr lang="en-GB" b="1" u="sng" spc="20" dirty="0" smtClean="0">
                <a:solidFill>
                  <a:srgbClr val="2F5496"/>
                </a:solidFill>
                <a:uFill>
                  <a:solidFill>
                    <a:srgbClr val="2F5496"/>
                  </a:solidFill>
                </a:uFill>
                <a:cs typeface="Calibri"/>
              </a:rPr>
              <a:t>tough</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Inpatient CAMHS environments are a hard place to develop and sustain therapeutic relationships. There are noises, separation from home, demands, distress, time pressures. There are also lots of changes in staff so it can be hard for children and young people and family members to rely on individuals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Discrimination</a:t>
            </a:r>
          </a:p>
          <a:p>
            <a:pPr marL="12700">
              <a:lnSpc>
                <a:spcPct val="100000"/>
              </a:lnSpc>
              <a:spcBef>
                <a:spcPts val="135"/>
              </a:spcBef>
            </a:pPr>
            <a:r>
              <a:rPr lang="en-GB" spc="20" dirty="0">
                <a:solidFill>
                  <a:srgbClr val="2F5496"/>
                </a:solidFill>
                <a:uFill>
                  <a:solidFill>
                    <a:srgbClr val="2F5496"/>
                  </a:solidFill>
                </a:uFill>
                <a:cs typeface="Calibri"/>
              </a:rPr>
              <a:t>There might be instances of discrimination or racism or other types of prejudice. It is important that everyone works together to notice and respond to these effectively and stand against any form of discrimination or oppression</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The environment</a:t>
            </a:r>
          </a:p>
          <a:p>
            <a:pPr marL="12700">
              <a:lnSpc>
                <a:spcPct val="100000"/>
              </a:lnSpc>
              <a:spcBef>
                <a:spcPts val="135"/>
              </a:spcBef>
            </a:pPr>
            <a:r>
              <a:rPr lang="en-GB" spc="20" dirty="0">
                <a:solidFill>
                  <a:srgbClr val="2F5496"/>
                </a:solidFill>
                <a:uFill>
                  <a:solidFill>
                    <a:srgbClr val="2F5496"/>
                  </a:solidFill>
                </a:uFill>
                <a:cs typeface="Calibri"/>
              </a:rPr>
              <a:t>Children and young people with autism or with a learning disability might particularly struggle with inpatient environments, which often do not suit their needs </a:t>
            </a:r>
            <a:r>
              <a:rPr lang="en-GB" spc="20" dirty="0" smtClean="0">
                <a:solidFill>
                  <a:srgbClr val="2F5496"/>
                </a:solidFill>
                <a:uFill>
                  <a:solidFill>
                    <a:srgbClr val="2F5496"/>
                  </a:solidFill>
                </a:uFill>
                <a:cs typeface="Calibri"/>
              </a:rPr>
              <a:t>well. It </a:t>
            </a:r>
            <a:r>
              <a:rPr lang="en-GB" spc="20" dirty="0">
                <a:solidFill>
                  <a:srgbClr val="2F5496"/>
                </a:solidFill>
                <a:uFill>
                  <a:solidFill>
                    <a:srgbClr val="2F5496"/>
                  </a:solidFill>
                </a:uFill>
                <a:cs typeface="Calibri"/>
              </a:rPr>
              <a:t>is therefore crucial that staff and teams work to understand their particular needs and adapt to them in terms of</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lighting</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noise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structures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routines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staff handovers</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Recognise your value</a:t>
            </a:r>
          </a:p>
          <a:p>
            <a:pPr marL="12700">
              <a:lnSpc>
                <a:spcPct val="100000"/>
              </a:lnSpc>
              <a:spcBef>
                <a:spcPts val="135"/>
              </a:spcBef>
            </a:pPr>
            <a:r>
              <a:rPr lang="en-GB" spc="20" dirty="0">
                <a:solidFill>
                  <a:srgbClr val="2F5496"/>
                </a:solidFill>
                <a:uFill>
                  <a:solidFill>
                    <a:srgbClr val="2F5496"/>
                  </a:solidFill>
                </a:uFill>
                <a:cs typeface="Calibri"/>
              </a:rPr>
              <a:t>Acknowledging the difficulties as individuals and a team is key, alongside providing support to one another and making space for reflection, care and understanding.</a:t>
            </a:r>
            <a:endParaRPr lang="en-GB" spc="20" dirty="0" smtClean="0">
              <a:solidFill>
                <a:srgbClr val="2F5496"/>
              </a:solidFill>
              <a:uFill>
                <a:solidFill>
                  <a:srgbClr val="2F5496"/>
                </a:solidFill>
              </a:uFill>
              <a:cs typeface="Calibri"/>
            </a:endParaRPr>
          </a:p>
        </p:txBody>
      </p:sp>
    </p:spTree>
    <p:extLst>
      <p:ext uri="{BB962C8B-B14F-4D97-AF65-F5344CB8AC3E}">
        <p14:creationId xmlns:p14="http://schemas.microsoft.com/office/powerpoint/2010/main" val="415815567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307571" y="421119"/>
            <a:ext cx="11703454" cy="3997889"/>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Self-care</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Being a healthcare support worker on a CAMHS ward is complex, difficult, vital work.</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You 'can't pour from an empty cup' so you've got to make time to look after yourself too. Being human in this context is hard and the pressure and emotional distress can be intense. It's important you find ways to notice and recognise this, share with each of your colleagues in safe ways, use support on offer and reconnect with your values. Remember why you do the work you do and how you want to do it well.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service you work in should provide support in the form of clinical supervision, staff support or reflective groups, team formulation, staff wellbeing services and line management. If this isn't on offer for you or you're not able to access it, please speak-up. </a:t>
            </a:r>
            <a:endParaRPr lang="en-GB" spc="20" dirty="0" smtClean="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119212195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307571" y="421119"/>
            <a:ext cx="11703454" cy="5724003"/>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Flexibility is everything</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Therapeutic </a:t>
            </a:r>
            <a:r>
              <a:rPr lang="en-GB" spc="20" dirty="0">
                <a:solidFill>
                  <a:srgbClr val="2F5496"/>
                </a:solidFill>
                <a:uFill>
                  <a:solidFill>
                    <a:srgbClr val="2F5496"/>
                  </a:solidFill>
                </a:uFill>
                <a:cs typeface="Calibri"/>
              </a:rPr>
              <a:t>relationships are not 'one size fits all', they take time and need to be flexible. </a:t>
            </a:r>
            <a:endParaRPr lang="en-GB" spc="20" dirty="0" smtClean="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Fluid roles</a:t>
            </a:r>
          </a:p>
          <a:p>
            <a:pPr marL="12700">
              <a:lnSpc>
                <a:spcPct val="100000"/>
              </a:lnSpc>
              <a:spcBef>
                <a:spcPts val="135"/>
              </a:spcBef>
            </a:pPr>
            <a:r>
              <a:rPr lang="en-GB" spc="20" dirty="0">
                <a:solidFill>
                  <a:srgbClr val="2F5496"/>
                </a:solidFill>
                <a:uFill>
                  <a:solidFill>
                    <a:srgbClr val="2F5496"/>
                  </a:solidFill>
                </a:uFill>
                <a:cs typeface="Calibri"/>
              </a:rPr>
              <a:t>As staff, we need to learn how to shift our roles and positions over time and between different </a:t>
            </a:r>
            <a:r>
              <a:rPr lang="en-GB" spc="20" dirty="0" smtClean="0">
                <a:solidFill>
                  <a:srgbClr val="2F5496"/>
                </a:solidFill>
                <a:uFill>
                  <a:solidFill>
                    <a:srgbClr val="2F5496"/>
                  </a:solidFill>
                </a:uFill>
                <a:cs typeface="Calibri"/>
              </a:rPr>
              <a:t>people. Sometimes </a:t>
            </a:r>
            <a:r>
              <a:rPr lang="en-GB" spc="20" dirty="0">
                <a:solidFill>
                  <a:srgbClr val="2F5496"/>
                </a:solidFill>
                <a:uFill>
                  <a:solidFill>
                    <a:srgbClr val="2F5496"/>
                  </a:solidFill>
                </a:uFill>
                <a:cs typeface="Calibri"/>
              </a:rPr>
              <a:t>we will need to take the lead and sometimes we will need to step back. With family members, we can recognise and respect their role while providing support and </a:t>
            </a:r>
            <a:r>
              <a:rPr lang="en-GB" spc="20" dirty="0" smtClean="0">
                <a:solidFill>
                  <a:srgbClr val="2F5496"/>
                </a:solidFill>
                <a:uFill>
                  <a:solidFill>
                    <a:srgbClr val="2F5496"/>
                  </a:solidFill>
                </a:uFill>
                <a:cs typeface="Calibri"/>
              </a:rPr>
              <a:t>skills. We </a:t>
            </a:r>
            <a:r>
              <a:rPr lang="en-GB" spc="20" dirty="0">
                <a:solidFill>
                  <a:srgbClr val="2F5496"/>
                </a:solidFill>
                <a:uFill>
                  <a:solidFill>
                    <a:srgbClr val="2F5496"/>
                  </a:solidFill>
                </a:uFill>
                <a:cs typeface="Calibri"/>
              </a:rPr>
              <a:t>might have conversations about this stuff with children and young people and family members, exploring what they need at different times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Learning to dance</a:t>
            </a:r>
          </a:p>
          <a:p>
            <a:pPr marL="12700">
              <a:lnSpc>
                <a:spcPct val="100000"/>
              </a:lnSpc>
              <a:spcBef>
                <a:spcPts val="135"/>
              </a:spcBef>
            </a:pPr>
            <a:r>
              <a:rPr lang="en-GB" spc="20" dirty="0">
                <a:solidFill>
                  <a:srgbClr val="2F5496"/>
                </a:solidFill>
                <a:uFill>
                  <a:solidFill>
                    <a:srgbClr val="2F5496"/>
                  </a:solidFill>
                </a:uFill>
                <a:cs typeface="Calibri"/>
              </a:rPr>
              <a:t>It might be useful to think of the situation as like learning a dance. You have to move around and change steps but keep rhythm to the music and in relation to our partners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Always changing</a:t>
            </a:r>
          </a:p>
          <a:p>
            <a:pPr marL="12700">
              <a:lnSpc>
                <a:spcPct val="100000"/>
              </a:lnSpc>
              <a:spcBef>
                <a:spcPts val="135"/>
              </a:spcBef>
            </a:pPr>
            <a:r>
              <a:rPr lang="en-GB" spc="20" dirty="0">
                <a:solidFill>
                  <a:srgbClr val="2F5496"/>
                </a:solidFill>
                <a:uFill>
                  <a:solidFill>
                    <a:srgbClr val="2F5496"/>
                  </a:solidFill>
                </a:uFill>
                <a:cs typeface="Calibri"/>
              </a:rPr>
              <a:t>Key times during the inpatient stay might need different approaches. Examples of this might include, at admission versus discharge. Perhaps you will need to change your approach on a moment-by-moment basis, such as when going to a young person who is highly distressed or when they are relaxed.</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It is important that you are able to find ways to be consistent yet flexible.</a:t>
            </a:r>
          </a:p>
        </p:txBody>
      </p:sp>
    </p:spTree>
    <p:extLst>
      <p:ext uri="{BB962C8B-B14F-4D97-AF65-F5344CB8AC3E}">
        <p14:creationId xmlns:p14="http://schemas.microsoft.com/office/powerpoint/2010/main" val="22085569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901700" y="627379"/>
            <a:ext cx="10414000" cy="5731697"/>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The Code of Conduct </a:t>
            </a:r>
            <a:r>
              <a:rPr lang="en-GB" b="1" u="sng" spc="20" dirty="0" smtClean="0">
                <a:solidFill>
                  <a:srgbClr val="2F5496"/>
                </a:solidFill>
                <a:uFill>
                  <a:solidFill>
                    <a:srgbClr val="2F5496"/>
                  </a:solidFill>
                </a:uFill>
                <a:cs typeface="Calibri"/>
              </a:rPr>
              <a:t>standards</a:t>
            </a:r>
          </a:p>
          <a:p>
            <a:pPr marL="12700">
              <a:lnSpc>
                <a:spcPct val="100000"/>
              </a:lnSpc>
              <a:spcBef>
                <a:spcPts val="135"/>
              </a:spcBef>
            </a:pPr>
            <a:endParaRPr sz="1650" dirty="0" smtClean="0">
              <a:latin typeface="Times New Roman"/>
              <a:cs typeface="Times New Roman"/>
            </a:endParaRPr>
          </a:p>
          <a:p>
            <a:pPr marL="12700" marR="5080">
              <a:lnSpc>
                <a:spcPct val="105100"/>
              </a:lnSpc>
              <a:spcBef>
                <a:spcPts val="5"/>
              </a:spcBef>
            </a:pPr>
            <a:r>
              <a:rPr lang="en-GB" sz="1600" spc="15" dirty="0">
                <a:solidFill>
                  <a:srgbClr val="2F5496"/>
                </a:solidFill>
                <a:cs typeface="Calibri"/>
              </a:rPr>
              <a:t>There are 7 standards outlined in the Code of </a:t>
            </a:r>
            <a:r>
              <a:rPr lang="en-GB" sz="1600" spc="15" dirty="0" smtClean="0">
                <a:solidFill>
                  <a:srgbClr val="2F5496"/>
                </a:solidFill>
                <a:cs typeface="Calibri"/>
              </a:rPr>
              <a:t>Conduct:</a:t>
            </a:r>
          </a:p>
          <a:p>
            <a:pPr marL="12700" marR="5080">
              <a:lnSpc>
                <a:spcPct val="105100"/>
              </a:lnSpc>
              <a:spcBef>
                <a:spcPts val="5"/>
              </a:spcBef>
            </a:pPr>
            <a:endParaRPr lang="en-GB" sz="1600" spc="15" dirty="0">
              <a:solidFill>
                <a:srgbClr val="2F5496"/>
              </a:solidFill>
              <a:latin typeface="Calibri"/>
              <a:cs typeface="Calibri"/>
            </a:endParaRPr>
          </a:p>
          <a:p>
            <a:pPr marL="298450" marR="5080" indent="-285750">
              <a:lnSpc>
                <a:spcPct val="105100"/>
              </a:lnSpc>
              <a:spcBef>
                <a:spcPts val="5"/>
              </a:spcBef>
              <a:buFont typeface="Arial" panose="020B0604020202020204" pitchFamily="34" charset="0"/>
              <a:buChar char="•"/>
            </a:pPr>
            <a:r>
              <a:rPr lang="en-GB" sz="1600" spc="15" dirty="0" smtClean="0">
                <a:solidFill>
                  <a:srgbClr val="2F5496"/>
                </a:solidFill>
                <a:latin typeface="Calibri"/>
                <a:cs typeface="Calibri"/>
              </a:rPr>
              <a:t>Accountability</a:t>
            </a:r>
          </a:p>
          <a:p>
            <a:pPr marL="298450" marR="5080" indent="-285750">
              <a:lnSpc>
                <a:spcPct val="105100"/>
              </a:lnSpc>
              <a:spcBef>
                <a:spcPts val="5"/>
              </a:spcBef>
              <a:buFont typeface="Arial" panose="020B0604020202020204" pitchFamily="34" charset="0"/>
              <a:buChar char="•"/>
            </a:pPr>
            <a:r>
              <a:rPr lang="en-GB" sz="1600" spc="15" dirty="0" smtClean="0">
                <a:solidFill>
                  <a:srgbClr val="2F5496"/>
                </a:solidFill>
                <a:latin typeface="Calibri"/>
                <a:cs typeface="Calibri"/>
              </a:rPr>
              <a:t>Promote and uphold</a:t>
            </a:r>
          </a:p>
          <a:p>
            <a:pPr marL="298450" marR="5080" indent="-285750">
              <a:lnSpc>
                <a:spcPct val="105100"/>
              </a:lnSpc>
              <a:spcBef>
                <a:spcPts val="5"/>
              </a:spcBef>
              <a:buFont typeface="Arial" panose="020B0604020202020204" pitchFamily="34" charset="0"/>
              <a:buChar char="•"/>
            </a:pPr>
            <a:r>
              <a:rPr lang="en-GB" sz="1600" spc="15" dirty="0" smtClean="0">
                <a:solidFill>
                  <a:srgbClr val="2F5496"/>
                </a:solidFill>
                <a:latin typeface="Calibri"/>
                <a:cs typeface="Calibri"/>
              </a:rPr>
              <a:t>Collaborate</a:t>
            </a:r>
          </a:p>
          <a:p>
            <a:pPr marL="298450" marR="5080" indent="-285750">
              <a:lnSpc>
                <a:spcPct val="105100"/>
              </a:lnSpc>
              <a:spcBef>
                <a:spcPts val="5"/>
              </a:spcBef>
              <a:buFont typeface="Arial" panose="020B0604020202020204" pitchFamily="34" charset="0"/>
              <a:buChar char="•"/>
            </a:pPr>
            <a:r>
              <a:rPr lang="en-GB" sz="1600" spc="15" dirty="0" smtClean="0">
                <a:solidFill>
                  <a:srgbClr val="2F5496"/>
                </a:solidFill>
                <a:latin typeface="Calibri"/>
                <a:cs typeface="Calibri"/>
              </a:rPr>
              <a:t>Communicate</a:t>
            </a:r>
          </a:p>
          <a:p>
            <a:pPr marL="298450" marR="5080" indent="-285750">
              <a:lnSpc>
                <a:spcPct val="105100"/>
              </a:lnSpc>
              <a:spcBef>
                <a:spcPts val="5"/>
              </a:spcBef>
              <a:buFont typeface="Arial" panose="020B0604020202020204" pitchFamily="34" charset="0"/>
              <a:buChar char="•"/>
            </a:pPr>
            <a:r>
              <a:rPr lang="en-GB" sz="1600" spc="15" dirty="0" smtClean="0">
                <a:solidFill>
                  <a:srgbClr val="2F5496"/>
                </a:solidFill>
                <a:latin typeface="Calibri"/>
                <a:cs typeface="Calibri"/>
              </a:rPr>
              <a:t>Confidentiality</a:t>
            </a:r>
          </a:p>
          <a:p>
            <a:pPr marL="298450" marR="5080" indent="-285750">
              <a:lnSpc>
                <a:spcPct val="105100"/>
              </a:lnSpc>
              <a:spcBef>
                <a:spcPts val="5"/>
              </a:spcBef>
              <a:buFont typeface="Arial" panose="020B0604020202020204" pitchFamily="34" charset="0"/>
              <a:buChar char="•"/>
            </a:pPr>
            <a:r>
              <a:rPr lang="en-GB" sz="1600" spc="15" dirty="0" smtClean="0">
                <a:solidFill>
                  <a:srgbClr val="2F5496"/>
                </a:solidFill>
                <a:latin typeface="Calibri"/>
                <a:cs typeface="Calibri"/>
              </a:rPr>
              <a:t>Improve</a:t>
            </a:r>
          </a:p>
          <a:p>
            <a:pPr marL="298450" marR="5080" indent="-285750">
              <a:lnSpc>
                <a:spcPct val="105100"/>
              </a:lnSpc>
              <a:spcBef>
                <a:spcPts val="5"/>
              </a:spcBef>
              <a:buFont typeface="Arial" panose="020B0604020202020204" pitchFamily="34" charset="0"/>
              <a:buChar char="•"/>
            </a:pPr>
            <a:r>
              <a:rPr lang="en-GB" sz="1600" spc="15" dirty="0" smtClean="0">
                <a:solidFill>
                  <a:srgbClr val="2F5496"/>
                </a:solidFill>
                <a:latin typeface="Calibri"/>
                <a:cs typeface="Calibri"/>
              </a:rPr>
              <a:t>Diversity</a:t>
            </a:r>
          </a:p>
          <a:p>
            <a:pPr marL="298450" marR="5080" indent="-285750">
              <a:lnSpc>
                <a:spcPct val="105100"/>
              </a:lnSpc>
              <a:spcBef>
                <a:spcPts val="5"/>
              </a:spcBef>
              <a:buFont typeface="Arial" panose="020B0604020202020204" pitchFamily="34" charset="0"/>
              <a:buChar char="•"/>
            </a:pPr>
            <a:endParaRPr lang="en-GB" sz="1600" spc="15" dirty="0">
              <a:solidFill>
                <a:srgbClr val="2F5496"/>
              </a:solidFill>
              <a:latin typeface="Calibri"/>
              <a:cs typeface="Calibri"/>
            </a:endParaRPr>
          </a:p>
          <a:p>
            <a:pPr marL="12700" marR="5080">
              <a:lnSpc>
                <a:spcPct val="105100"/>
              </a:lnSpc>
              <a:spcBef>
                <a:spcPts val="5"/>
              </a:spcBef>
            </a:pPr>
            <a:r>
              <a:rPr lang="en-GB" sz="1600" b="1" spc="15" dirty="0">
                <a:solidFill>
                  <a:srgbClr val="2F5496"/>
                </a:solidFill>
                <a:cs typeface="Calibri"/>
              </a:rPr>
              <a:t>Accountability</a:t>
            </a:r>
            <a:r>
              <a:rPr lang="en-GB" sz="1600" spc="15" dirty="0">
                <a:solidFill>
                  <a:srgbClr val="2F5496"/>
                </a:solidFill>
                <a:cs typeface="Calibri"/>
              </a:rPr>
              <a:t> - Be accountable by making sure you can answer for your actions or omissions</a:t>
            </a:r>
            <a:r>
              <a:rPr lang="en-GB" sz="1600" spc="15" dirty="0" smtClean="0">
                <a:solidFill>
                  <a:srgbClr val="2F5496"/>
                </a:solidFill>
                <a:cs typeface="Calibri"/>
              </a:rPr>
              <a:t>.</a:t>
            </a:r>
          </a:p>
          <a:p>
            <a:pPr marL="12700" marR="5080">
              <a:lnSpc>
                <a:spcPct val="105100"/>
              </a:lnSpc>
              <a:spcBef>
                <a:spcPts val="5"/>
              </a:spcBef>
            </a:pPr>
            <a:r>
              <a:rPr lang="en-GB" sz="1600" b="1" spc="15" dirty="0">
                <a:solidFill>
                  <a:srgbClr val="2F5496"/>
                </a:solidFill>
                <a:cs typeface="Calibri"/>
              </a:rPr>
              <a:t>Promote and </a:t>
            </a:r>
            <a:r>
              <a:rPr lang="en-GB" sz="1600" b="1" spc="15" dirty="0" smtClean="0">
                <a:solidFill>
                  <a:srgbClr val="2F5496"/>
                </a:solidFill>
                <a:cs typeface="Calibri"/>
              </a:rPr>
              <a:t>uphold </a:t>
            </a:r>
            <a:r>
              <a:rPr lang="en-GB" sz="1600" spc="15" dirty="0" smtClean="0">
                <a:solidFill>
                  <a:srgbClr val="2F5496"/>
                </a:solidFill>
                <a:cs typeface="Calibri"/>
              </a:rPr>
              <a:t>- Promote </a:t>
            </a:r>
            <a:r>
              <a:rPr lang="en-GB" sz="1600" spc="15" dirty="0">
                <a:solidFill>
                  <a:srgbClr val="2F5496"/>
                </a:solidFill>
                <a:cs typeface="Calibri"/>
              </a:rPr>
              <a:t>and uphold the privacy, dignity, rights, health and wellbeing of people who use health and care services and their carers at all times</a:t>
            </a:r>
            <a:r>
              <a:rPr lang="en-GB" sz="1600" spc="15" dirty="0" smtClean="0">
                <a:solidFill>
                  <a:srgbClr val="2F5496"/>
                </a:solidFill>
                <a:cs typeface="Calibri"/>
              </a:rPr>
              <a:t>.</a:t>
            </a:r>
          </a:p>
          <a:p>
            <a:pPr marL="12700" marR="5080">
              <a:lnSpc>
                <a:spcPct val="105100"/>
              </a:lnSpc>
              <a:spcBef>
                <a:spcPts val="5"/>
              </a:spcBef>
            </a:pPr>
            <a:r>
              <a:rPr lang="en-GB" sz="1600" b="1" spc="15" dirty="0">
                <a:solidFill>
                  <a:srgbClr val="2F5496"/>
                </a:solidFill>
                <a:cs typeface="Calibri"/>
              </a:rPr>
              <a:t>Collaborate</a:t>
            </a:r>
            <a:r>
              <a:rPr lang="en-GB" sz="1600" spc="15" dirty="0">
                <a:solidFill>
                  <a:srgbClr val="2F5496"/>
                </a:solidFill>
                <a:cs typeface="Calibri"/>
              </a:rPr>
              <a:t> </a:t>
            </a:r>
            <a:r>
              <a:rPr lang="en-GB" sz="1600" spc="15" dirty="0" smtClean="0">
                <a:solidFill>
                  <a:srgbClr val="2F5496"/>
                </a:solidFill>
                <a:cs typeface="Calibri"/>
              </a:rPr>
              <a:t>- Work </a:t>
            </a:r>
            <a:r>
              <a:rPr lang="en-GB" sz="1600" spc="15" dirty="0">
                <a:solidFill>
                  <a:srgbClr val="2F5496"/>
                </a:solidFill>
                <a:cs typeface="Calibri"/>
              </a:rPr>
              <a:t>in collaboration with your colleagues to ensure delivery of high quality, safe and compassionate healthcare, care and support</a:t>
            </a:r>
            <a:r>
              <a:rPr lang="en-GB" sz="1600" spc="15" dirty="0" smtClean="0">
                <a:solidFill>
                  <a:srgbClr val="2F5496"/>
                </a:solidFill>
                <a:cs typeface="Calibri"/>
              </a:rPr>
              <a:t>.</a:t>
            </a:r>
          </a:p>
          <a:p>
            <a:pPr marL="12700" marR="5080">
              <a:lnSpc>
                <a:spcPct val="105100"/>
              </a:lnSpc>
              <a:spcBef>
                <a:spcPts val="5"/>
              </a:spcBef>
            </a:pPr>
            <a:r>
              <a:rPr lang="en-GB" sz="1600" b="1" spc="15" dirty="0">
                <a:solidFill>
                  <a:srgbClr val="2F5496"/>
                </a:solidFill>
                <a:cs typeface="Calibri"/>
              </a:rPr>
              <a:t>Communicate</a:t>
            </a:r>
            <a:r>
              <a:rPr lang="en-GB" sz="1600" spc="15" dirty="0">
                <a:solidFill>
                  <a:srgbClr val="2F5496"/>
                </a:solidFill>
                <a:cs typeface="Calibri"/>
              </a:rPr>
              <a:t> </a:t>
            </a:r>
            <a:r>
              <a:rPr lang="en-GB" sz="1600" spc="15" dirty="0" smtClean="0">
                <a:solidFill>
                  <a:srgbClr val="2F5496"/>
                </a:solidFill>
                <a:cs typeface="Calibri"/>
              </a:rPr>
              <a:t>- Communicate </a:t>
            </a:r>
            <a:r>
              <a:rPr lang="en-GB" sz="1600" spc="15" dirty="0">
                <a:solidFill>
                  <a:srgbClr val="2F5496"/>
                </a:solidFill>
                <a:cs typeface="Calibri"/>
              </a:rPr>
              <a:t>in an open and effective way to promote the health, safety and wellbeing of people who use health and care services and their carers</a:t>
            </a:r>
            <a:r>
              <a:rPr lang="en-GB" sz="1600" spc="15" dirty="0" smtClean="0">
                <a:solidFill>
                  <a:srgbClr val="2F5496"/>
                </a:solidFill>
                <a:cs typeface="Calibri"/>
              </a:rPr>
              <a:t>.</a:t>
            </a:r>
          </a:p>
          <a:p>
            <a:pPr marL="12700" marR="5080">
              <a:lnSpc>
                <a:spcPct val="105100"/>
              </a:lnSpc>
              <a:spcBef>
                <a:spcPts val="5"/>
              </a:spcBef>
            </a:pPr>
            <a:r>
              <a:rPr lang="en-GB" sz="1600" b="1" spc="15" dirty="0">
                <a:solidFill>
                  <a:srgbClr val="2F5496"/>
                </a:solidFill>
                <a:cs typeface="Calibri"/>
              </a:rPr>
              <a:t>Confidentiality</a:t>
            </a:r>
            <a:r>
              <a:rPr lang="en-GB" sz="1600" spc="15" dirty="0">
                <a:solidFill>
                  <a:srgbClr val="2F5496"/>
                </a:solidFill>
                <a:cs typeface="Calibri"/>
              </a:rPr>
              <a:t> </a:t>
            </a:r>
            <a:r>
              <a:rPr lang="en-GB" sz="1600" spc="15" dirty="0" smtClean="0">
                <a:solidFill>
                  <a:srgbClr val="2F5496"/>
                </a:solidFill>
                <a:cs typeface="Calibri"/>
              </a:rPr>
              <a:t>- Respect </a:t>
            </a:r>
            <a:r>
              <a:rPr lang="en-GB" sz="1600" spc="15" dirty="0">
                <a:solidFill>
                  <a:srgbClr val="2F5496"/>
                </a:solidFill>
                <a:cs typeface="Calibri"/>
              </a:rPr>
              <a:t>a person’s right to confidentiality</a:t>
            </a:r>
            <a:r>
              <a:rPr lang="en-GB" sz="1600" spc="15" dirty="0" smtClean="0">
                <a:solidFill>
                  <a:srgbClr val="2F5496"/>
                </a:solidFill>
                <a:cs typeface="Calibri"/>
              </a:rPr>
              <a:t>.</a:t>
            </a:r>
          </a:p>
          <a:p>
            <a:pPr marL="12700" marR="5080">
              <a:lnSpc>
                <a:spcPct val="105100"/>
              </a:lnSpc>
              <a:spcBef>
                <a:spcPts val="5"/>
              </a:spcBef>
            </a:pPr>
            <a:r>
              <a:rPr lang="en-GB" sz="1600" b="1" spc="15" dirty="0">
                <a:solidFill>
                  <a:srgbClr val="2F5496"/>
                </a:solidFill>
                <a:cs typeface="Calibri"/>
              </a:rPr>
              <a:t>Improve</a:t>
            </a:r>
            <a:r>
              <a:rPr lang="en-GB" sz="1600" spc="15" dirty="0">
                <a:solidFill>
                  <a:srgbClr val="2F5496"/>
                </a:solidFill>
                <a:cs typeface="Calibri"/>
              </a:rPr>
              <a:t> </a:t>
            </a:r>
            <a:r>
              <a:rPr lang="en-GB" sz="1600" spc="15" dirty="0" smtClean="0">
                <a:solidFill>
                  <a:srgbClr val="2F5496"/>
                </a:solidFill>
                <a:cs typeface="Calibri"/>
              </a:rPr>
              <a:t>- Strive </a:t>
            </a:r>
            <a:r>
              <a:rPr lang="en-GB" sz="1600" spc="15" dirty="0">
                <a:solidFill>
                  <a:srgbClr val="2F5496"/>
                </a:solidFill>
                <a:cs typeface="Calibri"/>
              </a:rPr>
              <a:t>to improve the quality of healthcare, care and support through continuing professional development</a:t>
            </a:r>
            <a:r>
              <a:rPr lang="en-GB" sz="1600" spc="15" dirty="0" smtClean="0">
                <a:solidFill>
                  <a:srgbClr val="2F5496"/>
                </a:solidFill>
                <a:cs typeface="Calibri"/>
              </a:rPr>
              <a:t>.</a:t>
            </a:r>
          </a:p>
          <a:p>
            <a:pPr marL="12700" marR="5080">
              <a:lnSpc>
                <a:spcPct val="105100"/>
              </a:lnSpc>
              <a:spcBef>
                <a:spcPts val="5"/>
              </a:spcBef>
            </a:pPr>
            <a:r>
              <a:rPr lang="en-GB" sz="1600" b="1" spc="15" dirty="0">
                <a:solidFill>
                  <a:srgbClr val="2F5496"/>
                </a:solidFill>
                <a:cs typeface="Calibri"/>
              </a:rPr>
              <a:t>Diversity</a:t>
            </a:r>
            <a:r>
              <a:rPr lang="en-GB" sz="1600" spc="15" dirty="0">
                <a:solidFill>
                  <a:srgbClr val="2F5496"/>
                </a:solidFill>
                <a:cs typeface="Calibri"/>
              </a:rPr>
              <a:t> </a:t>
            </a:r>
            <a:r>
              <a:rPr lang="en-GB" sz="1600" spc="15" dirty="0" smtClean="0">
                <a:solidFill>
                  <a:srgbClr val="2F5496"/>
                </a:solidFill>
                <a:cs typeface="Calibri"/>
              </a:rPr>
              <a:t>- Uphold </a:t>
            </a:r>
            <a:r>
              <a:rPr lang="en-GB" sz="1600" spc="15" dirty="0">
                <a:solidFill>
                  <a:srgbClr val="2F5496"/>
                </a:solidFill>
                <a:cs typeface="Calibri"/>
              </a:rPr>
              <a:t>and promote equality, diversity and inclusion.</a:t>
            </a:r>
            <a:endParaRPr lang="en-GB" sz="1600"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182511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41662" y="479310"/>
            <a:ext cx="11877675" cy="4603183"/>
          </a:xfrm>
          <a:prstGeom prst="rect">
            <a:avLst/>
          </a:prstGeom>
        </p:spPr>
        <p:txBody>
          <a:bodyPr vert="horz" wrap="square" lIns="0" tIns="17145" rIns="0" bIns="0" rtlCol="0">
            <a:spAutoFit/>
          </a:bodyPr>
          <a:lstStyle/>
          <a:p>
            <a:pPr marL="12700">
              <a:lnSpc>
                <a:spcPct val="100000"/>
              </a:lnSpc>
              <a:spcBef>
                <a:spcPts val="135"/>
              </a:spcBef>
            </a:pPr>
            <a:r>
              <a:rPr lang="en-GB" sz="1600" b="1" u="sng" spc="20" dirty="0" smtClean="0">
                <a:solidFill>
                  <a:srgbClr val="2F5496"/>
                </a:solidFill>
                <a:uFill>
                  <a:solidFill>
                    <a:srgbClr val="2F5496"/>
                  </a:solidFill>
                </a:uFill>
                <a:cs typeface="Calibri"/>
              </a:rPr>
              <a:t>Boundaries</a:t>
            </a:r>
          </a:p>
          <a:p>
            <a:pPr marL="12700">
              <a:lnSpc>
                <a:spcPct val="100000"/>
              </a:lnSpc>
              <a:spcBef>
                <a:spcPts val="135"/>
              </a:spcBef>
            </a:pPr>
            <a:endParaRPr lang="en-GB" sz="1600" b="1" u="sng" spc="20" dirty="0">
              <a:solidFill>
                <a:srgbClr val="2F5496"/>
              </a:solidFill>
              <a:uFill>
                <a:solidFill>
                  <a:srgbClr val="2F5496"/>
                </a:solidFill>
              </a:uFill>
              <a:cs typeface="Calibri"/>
            </a:endParaRPr>
          </a:p>
          <a:p>
            <a:pPr marL="12700">
              <a:lnSpc>
                <a:spcPct val="100000"/>
              </a:lnSpc>
              <a:spcBef>
                <a:spcPts val="135"/>
              </a:spcBef>
            </a:pPr>
            <a:r>
              <a:rPr lang="en-GB" sz="1600" spc="20" dirty="0">
                <a:solidFill>
                  <a:srgbClr val="2F5496"/>
                </a:solidFill>
                <a:uFill>
                  <a:solidFill>
                    <a:srgbClr val="2F5496"/>
                  </a:solidFill>
                </a:uFill>
                <a:cs typeface="Calibri"/>
              </a:rPr>
              <a:t>A boundary is the ability to know where you end and another person begins. Boundaries in your work are crucial to ensure that the relationship between young person and professional remains therapeutic. It also promotes safety</a:t>
            </a:r>
            <a:r>
              <a:rPr lang="en-GB" sz="1600" spc="20" dirty="0" smtClean="0">
                <a:solidFill>
                  <a:srgbClr val="2F5496"/>
                </a:solidFill>
                <a:uFill>
                  <a:solidFill>
                    <a:srgbClr val="2F5496"/>
                  </a:solidFill>
                </a:uFill>
                <a:cs typeface="Calibri"/>
              </a:rPr>
              <a:t>.</a:t>
            </a: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spc="20" dirty="0">
                <a:solidFill>
                  <a:srgbClr val="2F5496"/>
                </a:solidFill>
                <a:uFill>
                  <a:solidFill>
                    <a:srgbClr val="2F5496"/>
                  </a:solidFill>
                </a:uFill>
                <a:cs typeface="Calibri"/>
              </a:rPr>
              <a:t>Working alongside children and young people for so many hours at a time and in such an intense environment can make boundaries tricky</a:t>
            </a:r>
            <a:r>
              <a:rPr lang="en-GB" sz="1600" spc="20" dirty="0" smtClean="0">
                <a:solidFill>
                  <a:srgbClr val="2F5496"/>
                </a:solidFill>
                <a:uFill>
                  <a:solidFill>
                    <a:srgbClr val="2F5496"/>
                  </a:solidFill>
                </a:uFill>
                <a:cs typeface="Calibri"/>
              </a:rPr>
              <a:t>.</a:t>
            </a: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b="1" spc="20" dirty="0">
                <a:solidFill>
                  <a:srgbClr val="2F5496"/>
                </a:solidFill>
                <a:uFill>
                  <a:solidFill>
                    <a:srgbClr val="2F5496"/>
                  </a:solidFill>
                </a:uFill>
                <a:cs typeface="Calibri"/>
              </a:rPr>
              <a:t>Crossing boundaries</a:t>
            </a:r>
          </a:p>
          <a:p>
            <a:pPr marL="12700">
              <a:lnSpc>
                <a:spcPct val="100000"/>
              </a:lnSpc>
              <a:spcBef>
                <a:spcPts val="135"/>
              </a:spcBef>
            </a:pPr>
            <a:r>
              <a:rPr lang="en-GB" sz="1600" spc="20" dirty="0">
                <a:solidFill>
                  <a:srgbClr val="2F5496"/>
                </a:solidFill>
                <a:uFill>
                  <a:solidFill>
                    <a:srgbClr val="2F5496"/>
                  </a:solidFill>
                </a:uFill>
                <a:cs typeface="Calibri"/>
              </a:rPr>
              <a:t>The children and young people we work with have often experienced people 'crossing boundaries' in their life, such as physical, sexual or emotional abuse and grooming. If they experience reminders of that, however subtle, it can make them feel very </a:t>
            </a:r>
            <a:r>
              <a:rPr lang="en-GB" sz="1600" spc="20" dirty="0" smtClean="0">
                <a:solidFill>
                  <a:srgbClr val="2F5496"/>
                </a:solidFill>
                <a:uFill>
                  <a:solidFill>
                    <a:srgbClr val="2F5496"/>
                  </a:solidFill>
                </a:uFill>
                <a:cs typeface="Calibri"/>
              </a:rPr>
              <a:t>unsafe. We </a:t>
            </a:r>
            <a:r>
              <a:rPr lang="en-GB" sz="1600" spc="20" dirty="0">
                <a:solidFill>
                  <a:srgbClr val="2F5496"/>
                </a:solidFill>
                <a:uFill>
                  <a:solidFill>
                    <a:srgbClr val="2F5496"/>
                  </a:solidFill>
                </a:uFill>
                <a:cs typeface="Calibri"/>
              </a:rPr>
              <a:t>can sometimes have to cross boundaries because it is necessary for safety such as physical boundaries in physical interventions, therefore boundaries can seem </a:t>
            </a:r>
            <a:r>
              <a:rPr lang="en-GB" sz="1600" spc="20" dirty="0" smtClean="0">
                <a:solidFill>
                  <a:srgbClr val="2F5496"/>
                </a:solidFill>
                <a:uFill>
                  <a:solidFill>
                    <a:srgbClr val="2F5496"/>
                  </a:solidFill>
                </a:uFill>
                <a:cs typeface="Calibri"/>
              </a:rPr>
              <a:t>blurred.</a:t>
            </a: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b="1" spc="20" dirty="0">
                <a:solidFill>
                  <a:srgbClr val="2F5496"/>
                </a:solidFill>
                <a:uFill>
                  <a:solidFill>
                    <a:srgbClr val="2F5496"/>
                  </a:solidFill>
                </a:uFill>
                <a:cs typeface="Calibri"/>
              </a:rPr>
              <a:t>Defining boundaries</a:t>
            </a:r>
          </a:p>
          <a:p>
            <a:pPr marL="12700">
              <a:lnSpc>
                <a:spcPct val="100000"/>
              </a:lnSpc>
              <a:spcBef>
                <a:spcPts val="135"/>
              </a:spcBef>
            </a:pPr>
            <a:r>
              <a:rPr lang="en-GB" sz="1600" spc="20" dirty="0">
                <a:solidFill>
                  <a:srgbClr val="2F5496"/>
                </a:solidFill>
                <a:uFill>
                  <a:solidFill>
                    <a:srgbClr val="2F5496"/>
                  </a:solidFill>
                </a:uFill>
                <a:cs typeface="Calibri"/>
              </a:rPr>
              <a:t>The children and young people we work with can also find it difficult to know where the boundaries are or might want people close to feel safe, because of what has happened in their lives.</a:t>
            </a: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spc="20" dirty="0">
                <a:solidFill>
                  <a:srgbClr val="2F5496"/>
                </a:solidFill>
                <a:uFill>
                  <a:solidFill>
                    <a:srgbClr val="2F5496"/>
                  </a:solidFill>
                </a:uFill>
                <a:cs typeface="Calibri"/>
              </a:rPr>
              <a:t>Continuously checking consent can be helpful.</a:t>
            </a:r>
          </a:p>
        </p:txBody>
      </p:sp>
    </p:spTree>
    <p:extLst>
      <p:ext uri="{BB962C8B-B14F-4D97-AF65-F5344CB8AC3E}">
        <p14:creationId xmlns:p14="http://schemas.microsoft.com/office/powerpoint/2010/main" val="5995349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41662" y="0"/>
            <a:ext cx="11877675" cy="8924879"/>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Things that help you deal with </a:t>
            </a:r>
            <a:r>
              <a:rPr lang="en-GB" b="1" u="sng" spc="20" dirty="0" smtClean="0">
                <a:solidFill>
                  <a:srgbClr val="2F5496"/>
                </a:solidFill>
                <a:uFill>
                  <a:solidFill>
                    <a:srgbClr val="2F5496"/>
                  </a:solidFill>
                </a:uFill>
                <a:cs typeface="Calibri"/>
              </a:rPr>
              <a:t>boundaries</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Stability and consistency around boundaries are important, even if this is difficult</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 boundary is different to a punishment</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 punishment is something done to someone.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 boundary is a line that is held.</a:t>
            </a:r>
          </a:p>
          <a:p>
            <a:pPr marL="12700">
              <a:lnSpc>
                <a:spcPct val="100000"/>
              </a:lnSpc>
              <a:spcBef>
                <a:spcPts val="135"/>
              </a:spcBef>
            </a:pPr>
            <a:r>
              <a:rPr lang="en-GB" spc="20" dirty="0">
                <a:solidFill>
                  <a:srgbClr val="2F5496"/>
                </a:solidFill>
                <a:uFill>
                  <a:solidFill>
                    <a:srgbClr val="2F5496"/>
                  </a:solidFill>
                </a:uFill>
                <a:cs typeface="Calibri"/>
              </a:rPr>
              <a:t>Punishments are never acceptable or helpful in mental health care and they are a breach of human rights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With boundaries, the challenge is to find a balance between an informal, friendly approach and a professional </a:t>
            </a:r>
            <a:r>
              <a:rPr lang="en-GB" spc="20" dirty="0" smtClean="0">
                <a:solidFill>
                  <a:srgbClr val="2F5496"/>
                </a:solidFill>
                <a:uFill>
                  <a:solidFill>
                    <a:srgbClr val="2F5496"/>
                  </a:solidFill>
                </a:uFill>
                <a:cs typeface="Calibri"/>
              </a:rPr>
              <a:t>stance. Maintain </a:t>
            </a:r>
            <a:r>
              <a:rPr lang="en-GB" spc="20" dirty="0">
                <a:solidFill>
                  <a:srgbClr val="2F5496"/>
                </a:solidFill>
                <a:uFill>
                  <a:solidFill>
                    <a:srgbClr val="2F5496"/>
                  </a:solidFill>
                </a:uFill>
                <a:cs typeface="Calibri"/>
              </a:rPr>
              <a:t>the boundary but acknowledge the young person's curiosity or need. It is understandable to be curious; the skill lies in being human yet knowing the requirements of your role</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It is worth reflecting on your boundaries and the limits of these outside the day-to-day hustle and bustle of the ward. Take time in supervision or in a staff group and think about what you are comfortable sharing and what you are not. This will be a helpful guide when an unexpected question arises.</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For example</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 will share nothing about where I live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 will share about what I do in my free time, sports or music, but not when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 will share that I have children but nothing further</a:t>
            </a:r>
          </a:p>
          <a:p>
            <a:pPr marL="12700">
              <a:lnSpc>
                <a:spcPct val="100000"/>
              </a:lnSpc>
              <a:spcBef>
                <a:spcPts val="135"/>
              </a:spcBef>
            </a:pPr>
            <a:r>
              <a:rPr lang="en-GB" spc="20" dirty="0">
                <a:solidFill>
                  <a:srgbClr val="2F5496"/>
                </a:solidFill>
                <a:uFill>
                  <a:solidFill>
                    <a:srgbClr val="2F5496"/>
                  </a:solidFill>
                </a:uFill>
                <a:cs typeface="Calibri"/>
              </a:rPr>
              <a:t>If you find yourself feeling judgemental or lax in your boundaries, take this to clinical supervision, line management or staff support. This is part of your professional responsibility.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3956050" lvl="8" indent="-285750">
              <a:spcBef>
                <a:spcPts val="135"/>
              </a:spcBef>
              <a:buFont typeface="Arial" panose="020B0604020202020204" pitchFamily="34" charset="0"/>
              <a:buChar char="•"/>
            </a:pPr>
            <a:endParaRPr lang="en-GB" spc="20" dirty="0" smtClean="0">
              <a:solidFill>
                <a:srgbClr val="2F5496"/>
              </a:solidFill>
              <a:uFill>
                <a:solidFill>
                  <a:srgbClr val="2F5496"/>
                </a:solidFill>
              </a:uFill>
              <a:cs typeface="Calibri"/>
            </a:endParaRPr>
          </a:p>
          <a:p>
            <a:pPr marL="3956050" lvl="8" indent="-285750">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3956050" lvl="8" indent="-285750">
              <a:spcBef>
                <a:spcPts val="135"/>
              </a:spcBef>
              <a:buFont typeface="Arial" panose="020B0604020202020204" pitchFamily="34" charset="0"/>
              <a:buChar char="•"/>
            </a:pPr>
            <a:endParaRPr lang="en-GB" spc="20" dirty="0" smtClean="0">
              <a:solidFill>
                <a:srgbClr val="2F5496"/>
              </a:solidFill>
              <a:uFill>
                <a:solidFill>
                  <a:srgbClr val="2F5496"/>
                </a:solidFill>
              </a:uFill>
              <a:cs typeface="Calibri"/>
            </a:endParaRPr>
          </a:p>
          <a:p>
            <a:pPr marL="3956050" lvl="8" indent="-285750">
              <a:spcBef>
                <a:spcPts val="135"/>
              </a:spcBef>
              <a:buFont typeface="Arial" panose="020B0604020202020204" pitchFamily="34" charset="0"/>
              <a:buChar char="•"/>
            </a:pPr>
            <a:endParaRPr lang="en-GB" spc="20" dirty="0" smtClean="0">
              <a:solidFill>
                <a:srgbClr val="2F5496"/>
              </a:solidFill>
              <a:uFill>
                <a:solidFill>
                  <a:srgbClr val="2F5496"/>
                </a:solidFill>
              </a:uFill>
              <a:cs typeface="Calibri"/>
            </a:endParaRPr>
          </a:p>
          <a:p>
            <a:pPr marL="3956050" lvl="8" indent="-285750">
              <a:spcBef>
                <a:spcPts val="135"/>
              </a:spcBef>
              <a:buFont typeface="Arial" panose="020B0604020202020204" pitchFamily="34" charset="0"/>
              <a:buChar char="•"/>
            </a:pPr>
            <a:endParaRPr lang="en-GB" spc="20" dirty="0" smtClean="0">
              <a:solidFill>
                <a:srgbClr val="2F5496"/>
              </a:solidFill>
              <a:uFill>
                <a:solidFill>
                  <a:srgbClr val="2F5496"/>
                </a:solidFill>
              </a:uFill>
              <a:cs typeface="Calibri"/>
            </a:endParaRPr>
          </a:p>
        </p:txBody>
      </p:sp>
      <p:sp>
        <p:nvSpPr>
          <p:cNvPr id="5" name="object 2">
            <a:extLst>
              <a:ext uri="{FF2B5EF4-FFF2-40B4-BE49-F238E27FC236}">
                <a16:creationId xmlns:a16="http://schemas.microsoft.com/office/drawing/2014/main" id="{E54CC5E5-9E20-47B7-BD37-EBA7DE8A4B9C}"/>
              </a:ext>
            </a:extLst>
          </p:cNvPr>
          <p:cNvSpPr txBox="1"/>
          <p:nvPr/>
        </p:nvSpPr>
        <p:spPr>
          <a:xfrm>
            <a:off x="314325" y="5012170"/>
            <a:ext cx="11877675" cy="294311"/>
          </a:xfrm>
          <a:prstGeom prst="rect">
            <a:avLst/>
          </a:prstGeom>
        </p:spPr>
        <p:txBody>
          <a:bodyPr vert="horz" wrap="square" lIns="0" tIns="17145" rIns="0" bIns="0" rtlCol="0">
            <a:spAutoFit/>
          </a:bodyPr>
          <a:lstStyle/>
          <a:p>
            <a:pPr marL="12700">
              <a:lnSpc>
                <a:spcPct val="100000"/>
              </a:lnSpc>
              <a:spcBef>
                <a:spcPts val="135"/>
              </a:spcBef>
            </a:pPr>
            <a:r>
              <a:rPr lang="en-GB" spc="20" dirty="0" smtClean="0">
                <a:solidFill>
                  <a:srgbClr val="2F5496"/>
                </a:solidFill>
                <a:uFill>
                  <a:solidFill>
                    <a:srgbClr val="2F5496"/>
                  </a:solidFill>
                </a:uFill>
                <a:cs typeface="Calibri"/>
              </a:rPr>
              <a:t>.</a:t>
            </a:r>
          </a:p>
        </p:txBody>
      </p:sp>
    </p:spTree>
    <p:extLst>
      <p:ext uri="{BB962C8B-B14F-4D97-AF65-F5344CB8AC3E}">
        <p14:creationId xmlns:p14="http://schemas.microsoft.com/office/powerpoint/2010/main" val="903501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58287" y="199505"/>
            <a:ext cx="11877675" cy="3759362"/>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Keeping therapeutic relationships in </a:t>
            </a:r>
            <a:r>
              <a:rPr lang="en-GB" b="1" u="sng" spc="20" dirty="0" smtClean="0">
                <a:solidFill>
                  <a:srgbClr val="2F5496"/>
                </a:solidFill>
                <a:uFill>
                  <a:solidFill>
                    <a:srgbClr val="2F5496"/>
                  </a:solidFill>
                </a:uFill>
                <a:cs typeface="Calibri"/>
              </a:rPr>
              <a:t>mind</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When considering your own boundaries, it is important to support yourself and your colleagues. Remember the aim is to encourage and create therapeutic relationships with children and young people.</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There are many ways to help you understand relationships as they happen, including: </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supervision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reflection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self-care and boundaries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staff group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team formulation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listen to children and young people and families</a:t>
            </a:r>
          </a:p>
        </p:txBody>
      </p:sp>
    </p:spTree>
    <p:extLst>
      <p:ext uri="{BB962C8B-B14F-4D97-AF65-F5344CB8AC3E}">
        <p14:creationId xmlns:p14="http://schemas.microsoft.com/office/powerpoint/2010/main" val="33012805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83226" y="548640"/>
            <a:ext cx="11877675" cy="5749651"/>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Proactive </a:t>
            </a:r>
            <a:r>
              <a:rPr lang="en-GB" b="1" u="sng" spc="20" dirty="0" smtClean="0">
                <a:solidFill>
                  <a:srgbClr val="2F5496"/>
                </a:solidFill>
                <a:uFill>
                  <a:solidFill>
                    <a:srgbClr val="2F5496"/>
                  </a:solidFill>
                </a:uFill>
                <a:cs typeface="Calibri"/>
              </a:rPr>
              <a:t>conversations</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Therapeutic conversations only work if you are invested in them. This means actively working at communicating with children and young people by:</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developing trust and openness in conversations to provide effective care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being available, approachable and flexible in your approach</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exploring and using non-verbal behaviour and understanding of thoughts and </a:t>
            </a:r>
            <a:r>
              <a:rPr lang="en-GB" spc="20" dirty="0" smtClean="0">
                <a:solidFill>
                  <a:srgbClr val="2F5496"/>
                </a:solidFill>
                <a:uFill>
                  <a:solidFill>
                    <a:srgbClr val="2F5496"/>
                  </a:solidFill>
                </a:uFill>
                <a:cs typeface="Calibri"/>
              </a:rPr>
              <a:t>feelings</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Building conversations and connections</a:t>
            </a:r>
          </a:p>
          <a:p>
            <a:pPr marL="12700">
              <a:lnSpc>
                <a:spcPct val="100000"/>
              </a:lnSpc>
              <a:spcBef>
                <a:spcPts val="135"/>
              </a:spcBef>
            </a:pPr>
            <a:r>
              <a:rPr lang="en-GB" spc="20" dirty="0">
                <a:solidFill>
                  <a:srgbClr val="2F5496"/>
                </a:solidFill>
                <a:uFill>
                  <a:solidFill>
                    <a:srgbClr val="2F5496"/>
                  </a:solidFill>
                </a:uFill>
                <a:cs typeface="Calibri"/>
              </a:rPr>
              <a:t>Having conversations and doing everyday things together is key to building therapeutic relationships, developing understanding and supporting a young person's progress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Giving time is key. This shows the young person you value them and gives an opportunity to connect, that can otherwise be missed</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When staff members are available, </a:t>
            </a:r>
            <a:r>
              <a:rPr lang="en-GB" spc="20" dirty="0" smtClean="0">
                <a:solidFill>
                  <a:srgbClr val="2F5496"/>
                </a:solidFill>
                <a:uFill>
                  <a:solidFill>
                    <a:srgbClr val="2F5496"/>
                  </a:solidFill>
                </a:uFill>
                <a:cs typeface="Calibri"/>
              </a:rPr>
              <a:t>this sends a message that you care enough to follow through, and if you’re consistent, after a while they are going to trust you.</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development of relationships cannot be based on a manual or protocol.</a:t>
            </a:r>
          </a:p>
        </p:txBody>
      </p:sp>
    </p:spTree>
    <p:extLst>
      <p:ext uri="{BB962C8B-B14F-4D97-AF65-F5344CB8AC3E}">
        <p14:creationId xmlns:p14="http://schemas.microsoft.com/office/powerpoint/2010/main" val="28696544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83226" y="215265"/>
            <a:ext cx="11877675" cy="6580648"/>
          </a:xfrm>
          <a:prstGeom prst="rect">
            <a:avLst/>
          </a:prstGeom>
        </p:spPr>
        <p:txBody>
          <a:bodyPr vert="horz" wrap="square" lIns="0" tIns="17145" rIns="0" bIns="0" rtlCol="0">
            <a:spAutoFit/>
          </a:bodyPr>
          <a:lstStyle/>
          <a:p>
            <a:pPr marL="12700">
              <a:spcBef>
                <a:spcPts val="135"/>
              </a:spcBef>
            </a:pPr>
            <a:r>
              <a:rPr lang="en-GB" b="1" u="sng" spc="20" dirty="0">
                <a:solidFill>
                  <a:srgbClr val="2F5496"/>
                </a:solidFill>
                <a:uFill>
                  <a:solidFill>
                    <a:srgbClr val="2F5496"/>
                  </a:solidFill>
                </a:uFill>
                <a:cs typeface="Calibri"/>
              </a:rPr>
              <a:t>Casual conversations</a:t>
            </a:r>
          </a:p>
          <a:p>
            <a:pPr marL="12700">
              <a:spcBef>
                <a:spcPts val="135"/>
              </a:spcBef>
            </a:pPr>
            <a:endParaRPr lang="en-GB" b="1" u="sng" spc="20" dirty="0" smtClean="0">
              <a:solidFill>
                <a:srgbClr val="2F5496"/>
              </a:solidFill>
              <a:uFill>
                <a:solidFill>
                  <a:srgbClr val="2F5496"/>
                </a:solidFill>
              </a:uFill>
              <a:cs typeface="Calibri"/>
            </a:endParaRPr>
          </a:p>
          <a:p>
            <a:pPr marL="12700">
              <a:spcBef>
                <a:spcPts val="135"/>
              </a:spcBef>
            </a:pPr>
            <a:r>
              <a:rPr lang="en-GB" spc="20" dirty="0" smtClean="0">
                <a:solidFill>
                  <a:srgbClr val="2F5496"/>
                </a:solidFill>
                <a:uFill>
                  <a:solidFill>
                    <a:srgbClr val="2F5496"/>
                  </a:solidFill>
                </a:uFill>
                <a:cs typeface="Calibri"/>
              </a:rPr>
              <a:t>Children </a:t>
            </a:r>
            <a:r>
              <a:rPr lang="en-GB" spc="20" dirty="0">
                <a:solidFill>
                  <a:srgbClr val="2F5496"/>
                </a:solidFill>
                <a:uFill>
                  <a:solidFill>
                    <a:srgbClr val="2F5496"/>
                  </a:solidFill>
                </a:uFill>
                <a:cs typeface="Calibri"/>
              </a:rPr>
              <a:t>and young people value casual conversations, which can reduce anxiety and encourage more open and honest communication. </a:t>
            </a:r>
            <a:endParaRPr lang="en-GB" spc="20" dirty="0" smtClean="0">
              <a:solidFill>
                <a:srgbClr val="2F5496"/>
              </a:solidFill>
              <a:uFill>
                <a:solidFill>
                  <a:srgbClr val="2F5496"/>
                </a:solidFill>
              </a:uFill>
              <a:cs typeface="Calibri"/>
            </a:endParaRPr>
          </a:p>
          <a:p>
            <a:pPr marL="12700">
              <a:spcBef>
                <a:spcPts val="135"/>
              </a:spcBef>
            </a:pPr>
            <a:endParaRPr lang="en-GB" spc="20" dirty="0">
              <a:solidFill>
                <a:srgbClr val="2F5496"/>
              </a:solidFill>
              <a:uFill>
                <a:solidFill>
                  <a:srgbClr val="2F5496"/>
                </a:solidFill>
              </a:uFill>
              <a:cs typeface="Calibri"/>
            </a:endParaRPr>
          </a:p>
          <a:p>
            <a:pPr marL="12700">
              <a:spcBef>
                <a:spcPts val="135"/>
              </a:spcBef>
            </a:pPr>
            <a:r>
              <a:rPr lang="en-GB" b="1" spc="20" dirty="0">
                <a:solidFill>
                  <a:srgbClr val="2F5496"/>
                </a:solidFill>
                <a:uFill>
                  <a:solidFill>
                    <a:srgbClr val="2F5496"/>
                  </a:solidFill>
                </a:uFill>
                <a:cs typeface="Calibri"/>
              </a:rPr>
              <a:t>What does 'being normal' mean?</a:t>
            </a:r>
          </a:p>
          <a:p>
            <a:pPr marL="12700">
              <a:spcBef>
                <a:spcPts val="135"/>
              </a:spcBef>
            </a:pPr>
            <a:r>
              <a:rPr lang="en-GB" spc="20" dirty="0">
                <a:solidFill>
                  <a:srgbClr val="2F5496"/>
                </a:solidFill>
                <a:uFill>
                  <a:solidFill>
                    <a:srgbClr val="2F5496"/>
                  </a:solidFill>
                </a:uFill>
                <a:cs typeface="Calibri"/>
              </a:rPr>
              <a:t>Early connections with a young person don't necessarily require formal discussion or structured sessions. Connections can be made by relatively normal situations where 2 people invest time in being present with one another and express an interest in what each has to say. </a:t>
            </a:r>
          </a:p>
          <a:p>
            <a:pPr marL="12700">
              <a:spcBef>
                <a:spcPts val="135"/>
              </a:spcBef>
            </a:pPr>
            <a:endParaRPr lang="en-GB" spc="20" dirty="0">
              <a:solidFill>
                <a:srgbClr val="2F5496"/>
              </a:solidFill>
              <a:uFill>
                <a:solidFill>
                  <a:srgbClr val="2F5496"/>
                </a:solidFill>
              </a:uFill>
              <a:cs typeface="Calibri"/>
            </a:endParaRPr>
          </a:p>
          <a:p>
            <a:pPr marL="12700">
              <a:spcBef>
                <a:spcPts val="135"/>
              </a:spcBef>
            </a:pPr>
            <a:r>
              <a:rPr lang="en-GB" spc="20" dirty="0">
                <a:solidFill>
                  <a:srgbClr val="2F5496"/>
                </a:solidFill>
                <a:uFill>
                  <a:solidFill>
                    <a:srgbClr val="2F5496"/>
                  </a:solidFill>
                </a:uFill>
                <a:cs typeface="Calibri"/>
              </a:rPr>
              <a:t>This might be a struggle initially for the young person. It is therefore important that you are patient. </a:t>
            </a:r>
            <a:endParaRPr lang="en-GB" spc="20" dirty="0" smtClean="0">
              <a:solidFill>
                <a:srgbClr val="2F5496"/>
              </a:solidFill>
              <a:uFill>
                <a:solidFill>
                  <a:srgbClr val="2F5496"/>
                </a:solidFill>
              </a:uFill>
              <a:cs typeface="Calibri"/>
            </a:endParaRPr>
          </a:p>
          <a:p>
            <a:pPr marL="12700">
              <a:spcBef>
                <a:spcPts val="135"/>
              </a:spcBef>
            </a:pPr>
            <a:endParaRPr lang="en-GB" spc="20" dirty="0">
              <a:solidFill>
                <a:srgbClr val="2F5496"/>
              </a:solidFill>
              <a:uFill>
                <a:solidFill>
                  <a:srgbClr val="2F5496"/>
                </a:solidFill>
              </a:uFill>
              <a:cs typeface="Calibri"/>
            </a:endParaRPr>
          </a:p>
          <a:p>
            <a:pPr marL="12700">
              <a:spcBef>
                <a:spcPts val="135"/>
              </a:spcBef>
            </a:pPr>
            <a:r>
              <a:rPr lang="en-GB" spc="20" dirty="0">
                <a:solidFill>
                  <a:srgbClr val="2F5496"/>
                </a:solidFill>
                <a:uFill>
                  <a:solidFill>
                    <a:srgbClr val="2F5496"/>
                  </a:solidFill>
                </a:uFill>
                <a:cs typeface="Calibri"/>
              </a:rPr>
              <a:t>This sort of interaction might be a struggle initially for the young person. It is therefore important to be patient and explain why you are there. Talking to a human being rather than a 'professional' or 'staff member' not only promotes better engagement and communication, but also develops the young person's sense of self</a:t>
            </a:r>
            <a:r>
              <a:rPr lang="en-GB" spc="20" dirty="0" smtClean="0">
                <a:solidFill>
                  <a:srgbClr val="2F5496"/>
                </a:solidFill>
                <a:uFill>
                  <a:solidFill>
                    <a:srgbClr val="2F5496"/>
                  </a:solidFill>
                </a:uFill>
                <a:cs typeface="Calibri"/>
              </a:rPr>
              <a:t>.</a:t>
            </a:r>
          </a:p>
          <a:p>
            <a:pPr marL="12700">
              <a:spcBef>
                <a:spcPts val="135"/>
              </a:spcBef>
            </a:pPr>
            <a:endParaRPr lang="en-GB" spc="20" dirty="0">
              <a:solidFill>
                <a:srgbClr val="2F5496"/>
              </a:solidFill>
              <a:uFill>
                <a:solidFill>
                  <a:srgbClr val="2F5496"/>
                </a:solidFill>
              </a:uFill>
              <a:cs typeface="Calibri"/>
            </a:endParaRPr>
          </a:p>
          <a:p>
            <a:pPr marL="12700">
              <a:spcBef>
                <a:spcPts val="135"/>
              </a:spcBef>
            </a:pPr>
            <a:r>
              <a:rPr lang="en-GB" spc="20" dirty="0">
                <a:solidFill>
                  <a:srgbClr val="2F5496"/>
                </a:solidFill>
                <a:uFill>
                  <a:solidFill>
                    <a:srgbClr val="2F5496"/>
                  </a:solidFill>
                </a:uFill>
                <a:cs typeface="Calibri"/>
              </a:rPr>
              <a:t>Part of the staff role is also to be approachable, so that people can feel comfortable to raise concerns or initiate conversation if they feel able to.</a:t>
            </a:r>
          </a:p>
          <a:p>
            <a:pPr marL="12700">
              <a:spcBef>
                <a:spcPts val="135"/>
              </a:spcBef>
            </a:pPr>
            <a:endParaRPr lang="en-GB" spc="20" dirty="0">
              <a:solidFill>
                <a:srgbClr val="2F5496"/>
              </a:solidFill>
              <a:uFill>
                <a:solidFill>
                  <a:srgbClr val="2F5496"/>
                </a:solidFill>
              </a:uFill>
              <a:cs typeface="Calibri"/>
            </a:endParaRPr>
          </a:p>
          <a:p>
            <a:pPr marL="12700">
              <a:spcBef>
                <a:spcPts val="135"/>
              </a:spcBef>
            </a:pPr>
            <a:r>
              <a:rPr lang="en-GB" spc="20" dirty="0">
                <a:solidFill>
                  <a:srgbClr val="2F5496"/>
                </a:solidFill>
                <a:uFill>
                  <a:solidFill>
                    <a:srgbClr val="2F5496"/>
                  </a:solidFill>
                </a:uFill>
                <a:cs typeface="Calibri"/>
              </a:rPr>
              <a:t>Being approachable is needed to create a 2-way connection, whereby people feel they have opportunity to share things. </a:t>
            </a:r>
            <a:endParaRPr lang="en-GB" spc="20" dirty="0" smtClean="0">
              <a:solidFill>
                <a:srgbClr val="2F5496"/>
              </a:solidFill>
              <a:uFill>
                <a:solidFill>
                  <a:srgbClr val="2F5496"/>
                </a:solidFill>
              </a:uFill>
              <a:cs typeface="Calibri"/>
            </a:endParaRPr>
          </a:p>
          <a:p>
            <a:pPr marL="12700">
              <a:spcBef>
                <a:spcPts val="135"/>
              </a:spcBef>
            </a:pPr>
            <a:endParaRPr lang="en-GB" spc="20" dirty="0">
              <a:solidFill>
                <a:srgbClr val="2F5496"/>
              </a:solidFill>
              <a:uFill>
                <a:solidFill>
                  <a:srgbClr val="2F5496"/>
                </a:solidFill>
              </a:uFill>
              <a:cs typeface="Calibri"/>
            </a:endParaRPr>
          </a:p>
          <a:p>
            <a:pPr marL="12700">
              <a:spcBef>
                <a:spcPts val="135"/>
              </a:spcBef>
            </a:pPr>
            <a:r>
              <a:rPr lang="en-GB" spc="20" dirty="0">
                <a:solidFill>
                  <a:srgbClr val="2F5496"/>
                </a:solidFill>
                <a:uFill>
                  <a:solidFill>
                    <a:srgbClr val="2F5496"/>
                  </a:solidFill>
                </a:uFill>
                <a:cs typeface="Calibri"/>
              </a:rPr>
              <a:t>2-way conversations happen when you are available, interested and listen when spoken to. When this is lacking, it can lead to difficulties with conversations and relationships.</a:t>
            </a:r>
          </a:p>
        </p:txBody>
      </p:sp>
    </p:spTree>
    <p:extLst>
      <p:ext uri="{BB962C8B-B14F-4D97-AF65-F5344CB8AC3E}">
        <p14:creationId xmlns:p14="http://schemas.microsoft.com/office/powerpoint/2010/main" val="29294224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45126" y="0"/>
            <a:ext cx="11877675" cy="6857647"/>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Non-verbal interactions</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Some children and young people struggle with verbal communication. This may be for many different reasons. So, how do you create a therapeutic relationship in these situations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Autistic children and young people might especially struggle with verbal communication, some social interactions or other processing disorders. It's therefore crucial to understand each person's needs and find ways to </a:t>
            </a:r>
            <a:r>
              <a:rPr lang="en-GB" spc="20" dirty="0" smtClean="0">
                <a:solidFill>
                  <a:srgbClr val="2F5496"/>
                </a:solidFill>
                <a:uFill>
                  <a:solidFill>
                    <a:srgbClr val="2F5496"/>
                  </a:solidFill>
                </a:uFill>
                <a:cs typeface="Calibri"/>
              </a:rPr>
              <a:t>connect. This </a:t>
            </a:r>
            <a:r>
              <a:rPr lang="en-GB" spc="20" dirty="0">
                <a:solidFill>
                  <a:srgbClr val="2F5496"/>
                </a:solidFill>
                <a:uFill>
                  <a:solidFill>
                    <a:srgbClr val="2F5496"/>
                  </a:solidFill>
                </a:uFill>
                <a:cs typeface="Calibri"/>
              </a:rPr>
              <a:t>might be through a shared activity or shared interest. It might be about doing sensory activities together or ensuring the environment and sensory surroundings are a good fit for the person. </a:t>
            </a:r>
            <a:r>
              <a:rPr lang="en-GB" spc="20" dirty="0" smtClean="0">
                <a:solidFill>
                  <a:srgbClr val="2F5496"/>
                </a:solidFill>
                <a:uFill>
                  <a:solidFill>
                    <a:srgbClr val="2F5496"/>
                  </a:solidFill>
                </a:uFill>
                <a:cs typeface="Calibri"/>
              </a:rPr>
              <a:t>You </a:t>
            </a:r>
            <a:r>
              <a:rPr lang="en-GB" spc="20" dirty="0">
                <a:solidFill>
                  <a:srgbClr val="2F5496"/>
                </a:solidFill>
                <a:uFill>
                  <a:solidFill>
                    <a:srgbClr val="2F5496"/>
                  </a:solidFill>
                </a:uFill>
                <a:cs typeface="Calibri"/>
              </a:rPr>
              <a:t>can help with non-verbal communication in various ways. You can pick up on non-verbal cues, such as: </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a:t>
            </a:r>
            <a:r>
              <a:rPr lang="en-GB" spc="20" dirty="0">
                <a:solidFill>
                  <a:srgbClr val="2F5496"/>
                </a:solidFill>
                <a:uFill>
                  <a:solidFill>
                    <a:srgbClr val="2F5496"/>
                  </a:solidFill>
                </a:uFill>
                <a:cs typeface="Calibri"/>
              </a:rPr>
              <a:t>I noticed you look sad today"</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"you didn't join us to watch the film in the lounge and I was wondering what might be going on for you?"</a:t>
            </a:r>
          </a:p>
          <a:p>
            <a:pPr marL="12700">
              <a:lnSpc>
                <a:spcPct val="100000"/>
              </a:lnSpc>
              <a:spcBef>
                <a:spcPts val="135"/>
              </a:spcBef>
            </a:pPr>
            <a:r>
              <a:rPr lang="en-GB" spc="20" dirty="0">
                <a:solidFill>
                  <a:srgbClr val="2F5496"/>
                </a:solidFill>
                <a:uFill>
                  <a:solidFill>
                    <a:srgbClr val="2F5496"/>
                  </a:solidFill>
                </a:uFill>
                <a:cs typeface="Calibri"/>
              </a:rPr>
              <a:t>This can show you are interested and want to understand and support. </a:t>
            </a:r>
            <a:endParaRPr lang="en-GB" spc="20" dirty="0" smtClean="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It is important to find out what communication methods work for a child or young person who is </a:t>
            </a:r>
            <a:r>
              <a:rPr lang="en-GB" spc="20" dirty="0" smtClean="0">
                <a:solidFill>
                  <a:srgbClr val="2F5496"/>
                </a:solidFill>
                <a:uFill>
                  <a:solidFill>
                    <a:srgbClr val="2F5496"/>
                  </a:solidFill>
                </a:uFill>
                <a:cs typeface="Calibri"/>
              </a:rPr>
              <a:t>non-verbal. It </a:t>
            </a:r>
            <a:r>
              <a:rPr lang="en-GB" spc="20" dirty="0">
                <a:solidFill>
                  <a:srgbClr val="2F5496"/>
                </a:solidFill>
                <a:uFill>
                  <a:solidFill>
                    <a:srgbClr val="2F5496"/>
                  </a:solidFill>
                </a:uFill>
                <a:cs typeface="Calibri"/>
              </a:rPr>
              <a:t>may be a process of trial and error, however some methods you might try include:</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writing </a:t>
            </a:r>
            <a:r>
              <a:rPr lang="en-GB" spc="20" dirty="0">
                <a:solidFill>
                  <a:srgbClr val="2F5496"/>
                </a:solidFill>
                <a:uFill>
                  <a:solidFill>
                    <a:srgbClr val="2F5496"/>
                  </a:solidFill>
                </a:uFill>
                <a:cs typeface="Calibri"/>
              </a:rPr>
              <a:t>to each other using a communication book</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developing or using picture systems such as traffic light cards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some children and young people might have a communication or hospital passport or a 1 page profile to help get to know them and what </a:t>
            </a:r>
            <a:r>
              <a:rPr lang="en-GB" spc="20" dirty="0" smtClean="0">
                <a:solidFill>
                  <a:srgbClr val="2F5496"/>
                </a:solidFill>
                <a:uFill>
                  <a:solidFill>
                    <a:srgbClr val="2F5496"/>
                  </a:solidFill>
                </a:uFill>
                <a:cs typeface="Calibri"/>
              </a:rPr>
              <a:t>works</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How you and your colleagues interact with each other can also support children and young people's communication and connections. Witnessing positive and healthy relationships between colleagues in the workplace can be beneficial.  </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8018553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45126" y="0"/>
            <a:ext cx="11877675" cy="6278001"/>
          </a:xfrm>
          <a:prstGeom prst="rect">
            <a:avLst/>
          </a:prstGeom>
        </p:spPr>
        <p:txBody>
          <a:bodyPr vert="horz" wrap="square" lIns="0" tIns="17145" rIns="0" bIns="0" rtlCol="0">
            <a:spAutoFit/>
          </a:bodyPr>
          <a:lstStyle/>
          <a:p>
            <a:pPr marL="12700">
              <a:lnSpc>
                <a:spcPct val="100000"/>
              </a:lnSpc>
              <a:spcBef>
                <a:spcPts val="135"/>
              </a:spcBef>
            </a:pPr>
            <a:endParaRPr lang="en-GB" b="1" u="sng" spc="20" dirty="0" smtClean="0">
              <a:solidFill>
                <a:srgbClr val="2F5496"/>
              </a:solidFill>
              <a:uFill>
                <a:solidFill>
                  <a:srgbClr val="2F5496"/>
                </a:solidFill>
              </a:uFill>
              <a:cs typeface="Calibri"/>
            </a:endParaRPr>
          </a:p>
          <a:p>
            <a:pPr marL="12700">
              <a:lnSpc>
                <a:spcPct val="100000"/>
              </a:lnSpc>
              <a:spcBef>
                <a:spcPts val="135"/>
              </a:spcBef>
            </a:pPr>
            <a:r>
              <a:rPr lang="en-GB" b="1" u="sng" spc="20" dirty="0">
                <a:solidFill>
                  <a:srgbClr val="2F5496"/>
                </a:solidFill>
                <a:uFill>
                  <a:solidFill>
                    <a:srgbClr val="2F5496"/>
                  </a:solidFill>
                </a:uFill>
                <a:cs typeface="Calibri"/>
              </a:rPr>
              <a:t>Understanding thoughts and </a:t>
            </a:r>
            <a:r>
              <a:rPr lang="en-GB" b="1" u="sng" spc="20" dirty="0" smtClean="0">
                <a:solidFill>
                  <a:srgbClr val="2F5496"/>
                </a:solidFill>
                <a:uFill>
                  <a:solidFill>
                    <a:srgbClr val="2F5496"/>
                  </a:solidFill>
                </a:uFill>
                <a:cs typeface="Calibri"/>
              </a:rPr>
              <a:t>feelings</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Alongside building connections through everyday conversations, activities and non-verbal interactions, you might also want to understand more about a young person's thoughts and feelings.</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There are a couple of ways you can do this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You can ask questions, such as, "How are you feeling today?" or, "What's on your mind?". These should be asked as a routine. Not just when you feel like there is something wrong.</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For some children and young people, it might be hard to answer these types of questions. Perhaps their internal world might feel confusing, they might be worried about the answer or the repercussions or they might not have enough trust yet to be specific</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You can offer suggestions, such as, "I wonder if you're feeling upset about what was said in the meeting? Is that right?" or, "If that had happened to me, I might be worried about the next steps". You can leave these suggestions and see how the young person responds. </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Or you can ask for feedback, such as, "Have I got that right?" or "Maybe something else is going on for you?". Try to strike a balance between being interested, curious and listening while not putting pressure on a young person to divulge what's going on for them. It can take time and trust. </a:t>
            </a:r>
          </a:p>
        </p:txBody>
      </p:sp>
    </p:spTree>
    <p:extLst>
      <p:ext uri="{BB962C8B-B14F-4D97-AF65-F5344CB8AC3E}">
        <p14:creationId xmlns:p14="http://schemas.microsoft.com/office/powerpoint/2010/main" val="7310410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542925" y="627379"/>
            <a:ext cx="11111519" cy="2053254"/>
          </a:xfrm>
          <a:prstGeom prst="rect">
            <a:avLst/>
          </a:prstGeom>
        </p:spPr>
        <p:txBody>
          <a:bodyPr vert="horz" wrap="square" lIns="0" tIns="17145" rIns="0" bIns="0" rtlCol="0">
            <a:spAutoFit/>
          </a:bodyPr>
          <a:lstStyle/>
          <a:p>
            <a:pPr marL="12700" marR="5080">
              <a:lnSpc>
                <a:spcPct val="105100"/>
              </a:lnSpc>
              <a:spcBef>
                <a:spcPts val="5"/>
              </a:spcBef>
            </a:pPr>
            <a:r>
              <a:rPr lang="en-GB" b="1" u="sng" spc="15" dirty="0" smtClean="0">
                <a:solidFill>
                  <a:srgbClr val="2F5496"/>
                </a:solidFill>
                <a:cs typeface="Calibri"/>
              </a:rPr>
              <a:t>Session Key Points:</a:t>
            </a:r>
          </a:p>
          <a:p>
            <a:pPr marL="12700" marR="5080">
              <a:lnSpc>
                <a:spcPct val="105100"/>
              </a:lnSpc>
              <a:spcBef>
                <a:spcPts val="5"/>
              </a:spcBef>
            </a:pPr>
            <a:endParaRPr lang="en-GB" spc="15" dirty="0" smtClean="0">
              <a:solidFill>
                <a:srgbClr val="2F5496"/>
              </a:solidFill>
              <a:cs typeface="Calibri"/>
            </a:endParaRPr>
          </a:p>
          <a:p>
            <a:pPr marL="12700" marR="5080">
              <a:lnSpc>
                <a:spcPct val="105100"/>
              </a:lnSpc>
              <a:spcBef>
                <a:spcPts val="5"/>
              </a:spcBef>
            </a:pPr>
            <a:r>
              <a:rPr lang="en-GB" spc="15" dirty="0">
                <a:solidFill>
                  <a:srgbClr val="2F5496"/>
                </a:solidFill>
                <a:cs typeface="Calibri"/>
              </a:rPr>
              <a:t>Remember this learning has been a guide to help you but the main messages you need to take away are:</a:t>
            </a:r>
          </a:p>
          <a:p>
            <a:pPr marL="12700" marR="5080">
              <a:lnSpc>
                <a:spcPct val="105100"/>
              </a:lnSpc>
              <a:spcBef>
                <a:spcPts val="5"/>
              </a:spcBef>
            </a:pPr>
            <a:endParaRPr lang="en-GB"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pc="15" dirty="0">
                <a:solidFill>
                  <a:srgbClr val="2F5496"/>
                </a:solidFill>
                <a:cs typeface="Calibri"/>
              </a:rPr>
              <a:t>therapeutic relationships are the key to helping children and young people</a:t>
            </a:r>
          </a:p>
          <a:p>
            <a:pPr marL="298450" marR="5080" indent="-285750">
              <a:lnSpc>
                <a:spcPct val="105100"/>
              </a:lnSpc>
              <a:spcBef>
                <a:spcPts val="5"/>
              </a:spcBef>
              <a:buFont typeface="Arial" panose="020B0604020202020204" pitchFamily="34" charset="0"/>
              <a:buChar char="•"/>
            </a:pPr>
            <a:r>
              <a:rPr lang="en-GB" spc="15" dirty="0">
                <a:solidFill>
                  <a:srgbClr val="2F5496"/>
                </a:solidFill>
                <a:cs typeface="Calibri"/>
              </a:rPr>
              <a:t>your relationship with the young person may be the most beneficial therapy for them</a:t>
            </a:r>
          </a:p>
          <a:p>
            <a:pPr marL="298450" marR="5080" indent="-285750">
              <a:lnSpc>
                <a:spcPct val="105100"/>
              </a:lnSpc>
              <a:spcBef>
                <a:spcPts val="5"/>
              </a:spcBef>
              <a:buFont typeface="Arial" panose="020B0604020202020204" pitchFamily="34" charset="0"/>
              <a:buChar char="•"/>
            </a:pPr>
            <a:r>
              <a:rPr lang="en-GB" spc="15" dirty="0">
                <a:solidFill>
                  <a:srgbClr val="2F5496"/>
                </a:solidFill>
                <a:cs typeface="Calibri"/>
              </a:rPr>
              <a:t>there is no one size fits all way to communicate, try different approaches and be patient</a:t>
            </a:r>
          </a:p>
        </p:txBody>
      </p:sp>
    </p:spTree>
    <p:custDataLst>
      <p:tags r:id="rId1"/>
    </p:custDataLst>
    <p:extLst>
      <p:ext uri="{BB962C8B-B14F-4D97-AF65-F5344CB8AC3E}">
        <p14:creationId xmlns:p14="http://schemas.microsoft.com/office/powerpoint/2010/main" val="195785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utput_HD1080">
            <a:hlinkClick r:id="" action="ppaction://media"/>
            <a:extLst>
              <a:ext uri="{FF2B5EF4-FFF2-40B4-BE49-F238E27FC236}">
                <a16:creationId xmlns:a16="http://schemas.microsoft.com/office/drawing/2014/main" id="{1D1C198E-3878-4EC0-A7C2-676B2915FD9E}"/>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
        <p:nvSpPr>
          <p:cNvPr id="7" name="object 2">
            <a:extLst>
              <a:ext uri="{FF2B5EF4-FFF2-40B4-BE49-F238E27FC236}">
                <a16:creationId xmlns:a16="http://schemas.microsoft.com/office/drawing/2014/main" id="{35EDC85F-0971-4525-9F20-09F4633FFF14}"/>
              </a:ext>
            </a:extLst>
          </p:cNvPr>
          <p:cNvSpPr txBox="1">
            <a:spLocks/>
          </p:cNvSpPr>
          <p:nvPr/>
        </p:nvSpPr>
        <p:spPr>
          <a:xfrm>
            <a:off x="2319251" y="4592752"/>
            <a:ext cx="6866313" cy="463075"/>
          </a:xfrm>
          <a:prstGeom prst="rect">
            <a:avLst/>
          </a:prstGeom>
        </p:spPr>
        <p:txBody>
          <a:bodyPr vert="horz" wrap="square" lIns="0" tIns="12700" rIns="0" bIns="0" rtlCol="0">
            <a:spAutoFit/>
          </a:bodyPr>
          <a:lstStyle>
            <a:lvl1pPr>
              <a:defRPr sz="5600" b="0" i="0">
                <a:solidFill>
                  <a:srgbClr val="2F5496"/>
                </a:solidFill>
                <a:latin typeface="Calibri"/>
                <a:ea typeface="+mj-ea"/>
                <a:cs typeface="Calibri"/>
              </a:defRPr>
            </a:lvl1pPr>
          </a:lstStyle>
          <a:p>
            <a:pPr marL="11430" marR="5080" lvl="0" algn="ctr">
              <a:lnSpc>
                <a:spcPct val="110000"/>
              </a:lnSpc>
              <a:spcBef>
                <a:spcPts val="100"/>
              </a:spcBef>
              <a:defRPr/>
            </a:pPr>
            <a:r>
              <a:rPr lang="en-GB" sz="2800" b="1" kern="0" spc="-5" dirty="0">
                <a:ln>
                  <a:solidFill>
                    <a:schemeClr val="accent1">
                      <a:lumMod val="60000"/>
                      <a:lumOff val="40000"/>
                    </a:schemeClr>
                  </a:solidFill>
                </a:ln>
                <a:solidFill>
                  <a:schemeClr val="bg1"/>
                </a:solidFill>
              </a:rPr>
              <a:t>Professional standards and behaviours</a:t>
            </a:r>
            <a:endParaRPr kumimoji="0" lang="en-GB" sz="2400" b="1" i="0" u="none" strike="noStrike" kern="0" cap="none" spc="-5" normalizeH="0" baseline="0" noProof="0" dirty="0">
              <a:ln>
                <a:solidFill>
                  <a:schemeClr val="accent1">
                    <a:lumMod val="60000"/>
                    <a:lumOff val="40000"/>
                  </a:schemeClr>
                </a:solidFill>
              </a:ln>
              <a:solidFill>
                <a:schemeClr val="bg1"/>
              </a:solidFill>
              <a:effectLst/>
              <a:uLnTx/>
              <a:uFillTx/>
              <a:latin typeface="Calibri"/>
              <a:ea typeface="+mj-ea"/>
              <a:cs typeface="Calibri"/>
            </a:endParaRPr>
          </a:p>
        </p:txBody>
      </p:sp>
    </p:spTree>
    <p:custDataLst>
      <p:tags r:id="rId1"/>
    </p:custDataLst>
    <p:extLst>
      <p:ext uri="{BB962C8B-B14F-4D97-AF65-F5344CB8AC3E}">
        <p14:creationId xmlns:p14="http://schemas.microsoft.com/office/powerpoint/2010/main" val="316642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2" fill="hold"/>
                                        <p:tgtEl>
                                          <p:spTgt spid="6"/>
                                        </p:tgtEl>
                                      </p:cBhvr>
                                    </p:cmd>
                                  </p:childTnLst>
                                </p:cTn>
                              </p:par>
                              <p:par>
                                <p:cTn id="7" presetID="42"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8000"/>
                                        <p:tgtEl>
                                          <p:spTgt spid="7"/>
                                        </p:tgtEl>
                                      </p:cBhvr>
                                    </p:animEffect>
                                    <p:anim calcmode="lin" valueType="num">
                                      <p:cBhvr>
                                        <p:cTn id="10" dur="8000" fill="hold"/>
                                        <p:tgtEl>
                                          <p:spTgt spid="7"/>
                                        </p:tgtEl>
                                        <p:attrNameLst>
                                          <p:attrName>ppt_x</p:attrName>
                                        </p:attrNameLst>
                                      </p:cBhvr>
                                      <p:tavLst>
                                        <p:tav tm="0">
                                          <p:val>
                                            <p:strVal val="#ppt_x"/>
                                          </p:val>
                                        </p:tav>
                                        <p:tav tm="100000">
                                          <p:val>
                                            <p:strVal val="#ppt_x"/>
                                          </p:val>
                                        </p:tav>
                                      </p:tavLst>
                                    </p:anim>
                                    <p:anim calcmode="lin" valueType="num">
                                      <p:cBhvr>
                                        <p:cTn id="11" dur="8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childTnLst>
        </p:cTn>
      </p:par>
    </p:tnLst>
    <p:bldLst>
      <p:bldP spid="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488B69-634B-4DA6-883A-960183482E86}"/>
              </a:ext>
            </a:extLst>
          </p:cNvPr>
          <p:cNvSpPr/>
          <p:nvPr/>
        </p:nvSpPr>
        <p:spPr>
          <a:xfrm>
            <a:off x="866775" y="277261"/>
            <a:ext cx="10586316" cy="6529993"/>
          </a:xfrm>
          <a:prstGeom prst="rect">
            <a:avLst/>
          </a:prstGeom>
        </p:spPr>
        <p:txBody>
          <a:bodyPr wrap="square">
            <a:spAutoFit/>
          </a:bodyPr>
          <a:lstStyle/>
          <a:p>
            <a:pPr marL="12700">
              <a:lnSpc>
                <a:spcPct val="100000"/>
              </a:lnSpc>
              <a:spcBef>
                <a:spcPts val="1060"/>
              </a:spcBef>
            </a:pPr>
            <a:r>
              <a:rPr lang="en-GB" b="1" u="sng" spc="-5" dirty="0">
                <a:solidFill>
                  <a:srgbClr val="2F5496"/>
                </a:solidFill>
                <a:uFill>
                  <a:solidFill>
                    <a:srgbClr val="2F5496"/>
                  </a:solidFill>
                </a:uFill>
                <a:cs typeface="Calibri"/>
              </a:rPr>
              <a:t>BEFORE BEGINNING</a:t>
            </a:r>
          </a:p>
          <a:p>
            <a:pPr marL="298450" indent="-285750">
              <a:lnSpc>
                <a:spcPct val="100000"/>
              </a:lnSpc>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If you are </a:t>
            </a:r>
            <a:r>
              <a:rPr lang="en-GB" sz="1600" spc="-5" dirty="0">
                <a:solidFill>
                  <a:schemeClr val="accent1">
                    <a:lumMod val="75000"/>
                  </a:schemeClr>
                </a:solidFill>
                <a:uFill>
                  <a:solidFill>
                    <a:srgbClr val="2F5496"/>
                  </a:solidFill>
                </a:uFill>
                <a:cs typeface="Calibri"/>
              </a:rPr>
              <a:t>using</a:t>
            </a:r>
            <a:r>
              <a:rPr lang="en-GB" sz="1600" spc="-5" dirty="0">
                <a:solidFill>
                  <a:srgbClr val="2F5496"/>
                </a:solidFill>
                <a:uFill>
                  <a:solidFill>
                    <a:srgbClr val="2F5496"/>
                  </a:solidFill>
                </a:uFill>
                <a:cs typeface="Calibri"/>
              </a:rPr>
              <a:t> a mobile device or laptop, please ensure that it is fully charged. </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You should also have a pen and notepad ready.</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Ensure you are in a quiet area with minimal distractions.</a:t>
            </a:r>
          </a:p>
          <a:p>
            <a:pPr marL="12700">
              <a:spcBef>
                <a:spcPts val="1060"/>
              </a:spcBef>
            </a:pPr>
            <a:r>
              <a:rPr lang="en-GB" sz="1600" spc="-5" dirty="0">
                <a:solidFill>
                  <a:srgbClr val="2F5496"/>
                </a:solidFill>
                <a:uFill>
                  <a:solidFill>
                    <a:srgbClr val="2F5496"/>
                  </a:solidFill>
                </a:uFill>
                <a:cs typeface="Calibri"/>
              </a:rPr>
              <a:t>In addition to the above please make yourself familiar with some of the tools available above such as;</a:t>
            </a:r>
          </a:p>
          <a:p>
            <a:pPr marL="12700">
              <a:spcBef>
                <a:spcPts val="1060"/>
              </a:spcBef>
            </a:pPr>
            <a:r>
              <a:rPr lang="en-GB" sz="1600" b="1" u="sng" spc="-5" dirty="0">
                <a:solidFill>
                  <a:srgbClr val="2F5496"/>
                </a:solidFill>
                <a:uFill>
                  <a:solidFill>
                    <a:srgbClr val="2F5496"/>
                  </a:solidFill>
                </a:uFill>
                <a:cs typeface="Calibri"/>
              </a:rPr>
              <a:t>Resource Bank </a:t>
            </a:r>
          </a:p>
          <a:p>
            <a:pPr marL="12700">
              <a:spcBef>
                <a:spcPts val="1060"/>
              </a:spcBef>
            </a:pPr>
            <a:r>
              <a:rPr lang="en-GB" sz="1600" spc="-5" dirty="0">
                <a:solidFill>
                  <a:srgbClr val="2F5496"/>
                </a:solidFill>
                <a:uFill>
                  <a:solidFill>
                    <a:srgbClr val="2F5496"/>
                  </a:solidFill>
                </a:uFill>
                <a:cs typeface="Calibri"/>
              </a:rPr>
              <a:t>Here you will find useful documents that will be relevant to the course you are undertaking but also you will have access to a CPD reflective learning template which you can download and complete to gain your points. </a:t>
            </a:r>
          </a:p>
          <a:p>
            <a:pPr marL="12700">
              <a:spcBef>
                <a:spcPts val="1060"/>
              </a:spcBef>
            </a:pPr>
            <a:r>
              <a:rPr lang="en-GB" sz="1600" b="1" u="sng" spc="-5" dirty="0">
                <a:solidFill>
                  <a:srgbClr val="2F5496"/>
                </a:solidFill>
                <a:uFill>
                  <a:solidFill>
                    <a:srgbClr val="2F5496"/>
                  </a:solidFill>
                </a:uFill>
                <a:cs typeface="Calibri"/>
              </a:rPr>
              <a:t>Highlighter/Pen tool</a:t>
            </a:r>
          </a:p>
          <a:p>
            <a:pPr marL="12700">
              <a:spcBef>
                <a:spcPts val="1060"/>
              </a:spcBef>
            </a:pPr>
            <a:r>
              <a:rPr lang="en-GB" sz="1600" spc="-5" dirty="0">
                <a:solidFill>
                  <a:srgbClr val="2F5496"/>
                </a:solidFill>
                <a:uFill>
                  <a:solidFill>
                    <a:srgbClr val="2F5496"/>
                  </a:solidFill>
                </a:uFill>
                <a:cs typeface="Calibri"/>
              </a:rPr>
              <a:t>This feature allows to highlight, circle and write notes on parts of the material wherever you feel necessary.</a:t>
            </a:r>
          </a:p>
          <a:p>
            <a:pPr marL="12700">
              <a:spcBef>
                <a:spcPts val="1060"/>
              </a:spcBef>
            </a:pPr>
            <a:r>
              <a:rPr lang="en-GB" sz="1600" b="1" u="sng" spc="-5" dirty="0">
                <a:solidFill>
                  <a:srgbClr val="2F5496"/>
                </a:solidFill>
                <a:uFill>
                  <a:solidFill>
                    <a:srgbClr val="2F5496"/>
                  </a:solidFill>
                </a:uFill>
                <a:cs typeface="Calibri"/>
              </a:rPr>
              <a:t>Presenter Function</a:t>
            </a:r>
          </a:p>
          <a:p>
            <a:pPr marL="12700">
              <a:spcBef>
                <a:spcPts val="1060"/>
              </a:spcBef>
            </a:pPr>
            <a:r>
              <a:rPr lang="en-GB" sz="1600" spc="-5" dirty="0">
                <a:solidFill>
                  <a:srgbClr val="2F5496"/>
                </a:solidFill>
                <a:uFill>
                  <a:solidFill>
                    <a:srgbClr val="2F5496"/>
                  </a:solidFill>
                </a:uFill>
                <a:cs typeface="Calibri"/>
              </a:rPr>
              <a:t>Selecting this function will give you instant access to our contact details without having to leave the course should you require support with the system or any assistance from one of our qualified trainers.</a:t>
            </a:r>
          </a:p>
          <a:p>
            <a:pPr marL="12700">
              <a:spcBef>
                <a:spcPts val="1060"/>
              </a:spcBef>
            </a:pPr>
            <a:r>
              <a:rPr lang="en-GB" sz="1600" b="1" u="sng" spc="-5" dirty="0">
                <a:solidFill>
                  <a:srgbClr val="2F5496"/>
                </a:solidFill>
                <a:uFill>
                  <a:solidFill>
                    <a:srgbClr val="2F5496"/>
                  </a:solidFill>
                </a:uFill>
                <a:cs typeface="Calibri"/>
              </a:rPr>
              <a:t>Audio Dictation</a:t>
            </a:r>
          </a:p>
          <a:p>
            <a:pPr marL="12700">
              <a:spcBef>
                <a:spcPts val="1060"/>
              </a:spcBef>
            </a:pPr>
            <a:r>
              <a:rPr lang="en-GB" sz="1600" spc="-5" dirty="0">
                <a:solidFill>
                  <a:srgbClr val="2F5496"/>
                </a:solidFill>
                <a:uFill>
                  <a:solidFill>
                    <a:srgbClr val="2F5496"/>
                  </a:solidFill>
                </a:uFill>
                <a:cs typeface="Calibri"/>
              </a:rPr>
              <a:t>Please note this feature is auto-enabled. If this isn’t required simply select the mute function or decrease the volume.</a:t>
            </a:r>
          </a:p>
          <a:p>
            <a:pPr marL="12700">
              <a:spcBef>
                <a:spcPts val="1060"/>
              </a:spcBef>
            </a:pPr>
            <a:r>
              <a:rPr lang="en-GB" sz="1600" b="1" u="sng" spc="-5" dirty="0">
                <a:solidFill>
                  <a:srgbClr val="2F5496"/>
                </a:solidFill>
                <a:uFill>
                  <a:solidFill>
                    <a:srgbClr val="2F5496"/>
                  </a:solidFill>
                </a:uFill>
                <a:cs typeface="Calibri"/>
              </a:rPr>
              <a:t>Hyperlinks</a:t>
            </a:r>
          </a:p>
          <a:p>
            <a:pPr marL="12700">
              <a:spcBef>
                <a:spcPts val="1060"/>
              </a:spcBef>
            </a:pPr>
            <a:r>
              <a:rPr lang="en-GB" sz="1600" spc="-5" dirty="0">
                <a:solidFill>
                  <a:srgbClr val="2F5496"/>
                </a:solidFill>
                <a:uFill>
                  <a:solidFill>
                    <a:srgbClr val="2F5496"/>
                  </a:solidFill>
                </a:uFill>
                <a:cs typeface="Calibri"/>
              </a:rPr>
              <a:t>Should you click on a hyperlink within the course material you will be required to click your back button on your browser or device once you are ready to resume.</a:t>
            </a:r>
          </a:p>
        </p:txBody>
      </p:sp>
      <p:pic>
        <p:nvPicPr>
          <p:cNvPr id="1028" name="Picture 4" descr="Image result for charge mobile icon blue">
            <a:extLst>
              <a:ext uri="{FF2B5EF4-FFF2-40B4-BE49-F238E27FC236}">
                <a16:creationId xmlns:a16="http://schemas.microsoft.com/office/drawing/2014/main" id="{B5ECC52B-C595-43AF-A667-BCF09BD48D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9024" y="580925"/>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en and paper icon blue">
            <a:extLst>
              <a:ext uri="{FF2B5EF4-FFF2-40B4-BE49-F238E27FC236}">
                <a16:creationId xmlns:a16="http://schemas.microsoft.com/office/drawing/2014/main" id="{FAD98D7D-A060-4D1E-B70A-858B3B9FFE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9640" y="951212"/>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quiet icon blue">
            <a:extLst>
              <a:ext uri="{FF2B5EF4-FFF2-40B4-BE49-F238E27FC236}">
                <a16:creationId xmlns:a16="http://schemas.microsoft.com/office/drawing/2014/main" id="{0FF8E0E6-1897-4171-B675-0385C0430B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9026" y="1326173"/>
            <a:ext cx="441813" cy="4418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73199294"/>
      </p:ext>
    </p:extLst>
  </p:cSld>
  <p:clrMapOvr>
    <a:masterClrMapping/>
  </p:clrMapOvr>
  <mc:AlternateContent xmlns:mc="http://schemas.openxmlformats.org/markup-compatibility/2006" xmlns:p14="http://schemas.microsoft.com/office/powerpoint/2010/main">
    <mc:Choice Requires="p14">
      <p:transition p14:dur="11">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additive="base">
                                        <p:cTn id="13" dur="500" fill="hold"/>
                                        <p:tgtEl>
                                          <p:spTgt spid="1030"/>
                                        </p:tgtEl>
                                        <p:attrNameLst>
                                          <p:attrName>ppt_x</p:attrName>
                                        </p:attrNameLst>
                                      </p:cBhvr>
                                      <p:tavLst>
                                        <p:tav tm="0">
                                          <p:val>
                                            <p:strVal val="#ppt_x"/>
                                          </p:val>
                                        </p:tav>
                                        <p:tav tm="100000">
                                          <p:val>
                                            <p:strVal val="#ppt_x"/>
                                          </p:val>
                                        </p:tav>
                                      </p:tavLst>
                                    </p:anim>
                                    <p:anim calcmode="lin" valueType="num">
                                      <p:cBhvr additive="base">
                                        <p:cTn id="1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anim calcmode="lin" valueType="num">
                                      <p:cBhvr additive="base">
                                        <p:cTn id="19" dur="500" fill="hold"/>
                                        <p:tgtEl>
                                          <p:spTgt spid="1032"/>
                                        </p:tgtEl>
                                        <p:attrNameLst>
                                          <p:attrName>ppt_x</p:attrName>
                                        </p:attrNameLst>
                                      </p:cBhvr>
                                      <p:tavLst>
                                        <p:tav tm="0">
                                          <p:val>
                                            <p:strVal val="#ppt_x"/>
                                          </p:val>
                                        </p:tav>
                                        <p:tav tm="100000">
                                          <p:val>
                                            <p:strVal val="#ppt_x"/>
                                          </p:val>
                                        </p:tav>
                                      </p:tavLst>
                                    </p:anim>
                                    <p:anim calcmode="lin" valueType="num">
                                      <p:cBhvr additive="base">
                                        <p:cTn id="20"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63212" y="103678"/>
            <a:ext cx="10544175" cy="6788397"/>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How babies </a:t>
            </a:r>
            <a:r>
              <a:rPr lang="en-GB" b="1" u="sng" spc="20" dirty="0" smtClean="0">
                <a:solidFill>
                  <a:srgbClr val="2F5496"/>
                </a:solidFill>
                <a:uFill>
                  <a:solidFill>
                    <a:srgbClr val="2F5496"/>
                  </a:solidFill>
                </a:uFill>
                <a:cs typeface="Calibri"/>
              </a:rPr>
              <a:t>learn</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Babies spend a lot of time watching very carefully. They typically make eye contact with their parents or caregivers and find social interactions rewarding. </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355600" indent="-342900">
              <a:lnSpc>
                <a:spcPct val="100000"/>
              </a:lnSpc>
              <a:spcBef>
                <a:spcPts val="135"/>
              </a:spcBef>
              <a:buFont typeface="+mj-lt"/>
              <a:buAutoNum type="arabicPeriod"/>
            </a:pPr>
            <a:r>
              <a:rPr lang="en-GB" spc="20" dirty="0" smtClean="0">
                <a:solidFill>
                  <a:srgbClr val="2F5496"/>
                </a:solidFill>
                <a:uFill>
                  <a:solidFill>
                    <a:srgbClr val="2F5496"/>
                  </a:solidFill>
                </a:uFill>
                <a:cs typeface="Calibri"/>
              </a:rPr>
              <a:t>Funny face - Parents </a:t>
            </a:r>
            <a:r>
              <a:rPr lang="en-GB" spc="20" dirty="0">
                <a:solidFill>
                  <a:srgbClr val="2F5496"/>
                </a:solidFill>
                <a:uFill>
                  <a:solidFill>
                    <a:srgbClr val="2F5496"/>
                  </a:solidFill>
                </a:uFill>
                <a:cs typeface="Calibri"/>
              </a:rPr>
              <a:t>often find that if they make a funny face, the baby will try to </a:t>
            </a:r>
            <a:r>
              <a:rPr lang="en-GB" spc="20" dirty="0" smtClean="0">
                <a:solidFill>
                  <a:srgbClr val="2F5496"/>
                </a:solidFill>
                <a:uFill>
                  <a:solidFill>
                    <a:srgbClr val="2F5496"/>
                  </a:solidFill>
                </a:uFill>
                <a:cs typeface="Calibri"/>
              </a:rPr>
              <a:t>copy. If </a:t>
            </a:r>
            <a:r>
              <a:rPr lang="en-GB" spc="20" dirty="0">
                <a:solidFill>
                  <a:srgbClr val="2F5496"/>
                </a:solidFill>
                <a:uFill>
                  <a:solidFill>
                    <a:srgbClr val="2F5496"/>
                  </a:solidFill>
                </a:uFill>
                <a:cs typeface="Calibri"/>
              </a:rPr>
              <a:t>the funny face is repeated numerous times over time, the baby may be able to make a similar </a:t>
            </a:r>
            <a:r>
              <a:rPr lang="en-GB" spc="20" dirty="0" smtClean="0">
                <a:solidFill>
                  <a:srgbClr val="2F5496"/>
                </a:solidFill>
                <a:uFill>
                  <a:solidFill>
                    <a:srgbClr val="2F5496"/>
                  </a:solidFill>
                </a:uFill>
                <a:cs typeface="Calibri"/>
              </a:rPr>
              <a:t>expression.</a:t>
            </a:r>
          </a:p>
          <a:p>
            <a:pPr marL="355600" indent="-342900">
              <a:lnSpc>
                <a:spcPct val="100000"/>
              </a:lnSpc>
              <a:spcBef>
                <a:spcPts val="135"/>
              </a:spcBef>
              <a:buFont typeface="+mj-lt"/>
              <a:buAutoNum type="arabicPeriod"/>
            </a:pPr>
            <a:endParaRPr lang="en-GB" spc="20" dirty="0">
              <a:solidFill>
                <a:srgbClr val="2F5496"/>
              </a:solidFill>
              <a:uFill>
                <a:solidFill>
                  <a:srgbClr val="2F5496"/>
                </a:solidFill>
              </a:uFill>
              <a:cs typeface="Calibri"/>
            </a:endParaRPr>
          </a:p>
          <a:p>
            <a:pPr marL="355600" indent="-342900">
              <a:lnSpc>
                <a:spcPct val="100000"/>
              </a:lnSpc>
              <a:spcBef>
                <a:spcPts val="135"/>
              </a:spcBef>
              <a:buFont typeface="+mj-lt"/>
              <a:buAutoNum type="arabicPeriod"/>
            </a:pPr>
            <a:r>
              <a:rPr lang="en-GB" spc="20" dirty="0">
                <a:solidFill>
                  <a:srgbClr val="2F5496"/>
                </a:solidFill>
                <a:uFill>
                  <a:solidFill>
                    <a:srgbClr val="2F5496"/>
                  </a:solidFill>
                </a:uFill>
                <a:cs typeface="Calibri"/>
              </a:rPr>
              <a:t>Exploring - When the baby begins to crawl and walk, they use their parent or carer as a secure base from which to explore and return. This builds </a:t>
            </a:r>
            <a:r>
              <a:rPr lang="en-GB" spc="20" dirty="0" smtClean="0">
                <a:solidFill>
                  <a:srgbClr val="2F5496"/>
                </a:solidFill>
                <a:uFill>
                  <a:solidFill>
                    <a:srgbClr val="2F5496"/>
                  </a:solidFill>
                </a:uFill>
                <a:cs typeface="Calibri"/>
              </a:rPr>
              <a:t>trust. Learning </a:t>
            </a:r>
            <a:r>
              <a:rPr lang="en-GB" spc="20" dirty="0">
                <a:solidFill>
                  <a:srgbClr val="2F5496"/>
                </a:solidFill>
                <a:uFill>
                  <a:solidFill>
                    <a:srgbClr val="2F5496"/>
                  </a:solidFill>
                </a:uFill>
                <a:cs typeface="Calibri"/>
              </a:rPr>
              <a:t>is best achieved when children and young people are safe and have stable, nurturing relationships in which they trust</a:t>
            </a:r>
            <a:r>
              <a:rPr lang="en-GB" spc="20" dirty="0" smtClean="0">
                <a:solidFill>
                  <a:srgbClr val="2F5496"/>
                </a:solidFill>
                <a:uFill>
                  <a:solidFill>
                    <a:srgbClr val="2F5496"/>
                  </a:solidFill>
                </a:uFill>
                <a:cs typeface="Calibri"/>
              </a:rPr>
              <a:t>.</a:t>
            </a:r>
          </a:p>
          <a:p>
            <a:pPr marL="355600" indent="-342900">
              <a:lnSpc>
                <a:spcPct val="100000"/>
              </a:lnSpc>
              <a:spcBef>
                <a:spcPts val="135"/>
              </a:spcBef>
              <a:buFont typeface="+mj-lt"/>
              <a:buAutoNum type="arabicPeriod"/>
            </a:pPr>
            <a:endParaRPr lang="en-GB" spc="20" dirty="0">
              <a:solidFill>
                <a:srgbClr val="2F5496"/>
              </a:solidFill>
              <a:uFill>
                <a:solidFill>
                  <a:srgbClr val="2F5496"/>
                </a:solidFill>
              </a:uFill>
              <a:cs typeface="Calibri"/>
            </a:endParaRPr>
          </a:p>
          <a:p>
            <a:pPr marL="355600" indent="-342900">
              <a:lnSpc>
                <a:spcPct val="100000"/>
              </a:lnSpc>
              <a:spcBef>
                <a:spcPts val="135"/>
              </a:spcBef>
              <a:buFont typeface="+mj-lt"/>
              <a:buAutoNum type="arabicPeriod"/>
            </a:pPr>
            <a:r>
              <a:rPr lang="en-GB" spc="20" dirty="0">
                <a:solidFill>
                  <a:srgbClr val="2F5496"/>
                </a:solidFill>
                <a:uFill>
                  <a:solidFill>
                    <a:srgbClr val="2F5496"/>
                  </a:solidFill>
                </a:uFill>
                <a:cs typeface="Calibri"/>
              </a:rPr>
              <a:t>Imitation - Children observe the people around them behaving in various ways and later may imitate that </a:t>
            </a:r>
            <a:r>
              <a:rPr lang="en-GB" spc="20" dirty="0" smtClean="0">
                <a:solidFill>
                  <a:srgbClr val="2F5496"/>
                </a:solidFill>
                <a:uFill>
                  <a:solidFill>
                    <a:srgbClr val="2F5496"/>
                  </a:solidFill>
                </a:uFill>
                <a:cs typeface="Calibri"/>
              </a:rPr>
              <a:t>behaviour. Children's </a:t>
            </a:r>
            <a:r>
              <a:rPr lang="en-GB" spc="20" dirty="0">
                <a:solidFill>
                  <a:srgbClr val="2F5496"/>
                </a:solidFill>
                <a:uFill>
                  <a:solidFill>
                    <a:srgbClr val="2F5496"/>
                  </a:solidFill>
                </a:uFill>
                <a:cs typeface="Calibri"/>
              </a:rPr>
              <a:t>behaviour is also influenced by being rewarded or punished for their actions. </a:t>
            </a:r>
            <a:endParaRPr lang="en-GB" spc="20" dirty="0" smtClean="0">
              <a:solidFill>
                <a:srgbClr val="2F5496"/>
              </a:solidFill>
              <a:uFill>
                <a:solidFill>
                  <a:srgbClr val="2F5496"/>
                </a:solidFill>
              </a:uFill>
              <a:cs typeface="Calibri"/>
            </a:endParaRPr>
          </a:p>
          <a:p>
            <a:pPr marL="355600" indent="-342900">
              <a:lnSpc>
                <a:spcPct val="100000"/>
              </a:lnSpc>
              <a:spcBef>
                <a:spcPts val="135"/>
              </a:spcBef>
              <a:buFont typeface="+mj-lt"/>
              <a:buAutoNum type="arabicPeriod"/>
            </a:pPr>
            <a:endParaRPr lang="en-GB" spc="20" dirty="0">
              <a:solidFill>
                <a:srgbClr val="2F5496"/>
              </a:solidFill>
              <a:uFill>
                <a:solidFill>
                  <a:srgbClr val="2F5496"/>
                </a:solidFill>
              </a:uFill>
              <a:cs typeface="Calibri"/>
            </a:endParaRPr>
          </a:p>
          <a:p>
            <a:pPr marL="355600" indent="-342900">
              <a:lnSpc>
                <a:spcPct val="100000"/>
              </a:lnSpc>
              <a:spcBef>
                <a:spcPts val="135"/>
              </a:spcBef>
              <a:buFont typeface="+mj-lt"/>
              <a:buAutoNum type="arabicPeriod"/>
            </a:pPr>
            <a:r>
              <a:rPr lang="en-GB" spc="20" dirty="0">
                <a:solidFill>
                  <a:srgbClr val="2F5496"/>
                </a:solidFill>
                <a:uFill>
                  <a:solidFill>
                    <a:srgbClr val="2F5496"/>
                  </a:solidFill>
                </a:uFill>
                <a:cs typeface="Calibri"/>
              </a:rPr>
              <a:t>A sense of right and wrong - Moral development is influenced by the child’s emotional and cognitive development as well as their biology</a:t>
            </a:r>
            <a:r>
              <a:rPr lang="en-GB" spc="20" dirty="0" smtClean="0">
                <a:solidFill>
                  <a:srgbClr val="2F5496"/>
                </a:solidFill>
                <a:uFill>
                  <a:solidFill>
                    <a:srgbClr val="2F5496"/>
                  </a:solidFill>
                </a:uFill>
                <a:cs typeface="Calibri"/>
              </a:rPr>
              <a:t>.</a:t>
            </a:r>
          </a:p>
          <a:p>
            <a:pPr marL="355600" indent="-342900">
              <a:lnSpc>
                <a:spcPct val="100000"/>
              </a:lnSpc>
              <a:spcBef>
                <a:spcPts val="135"/>
              </a:spcBef>
              <a:buFont typeface="+mj-lt"/>
              <a:buAutoNum type="arabicPeriod"/>
            </a:pPr>
            <a:endParaRPr lang="en-GB" spc="20" dirty="0">
              <a:solidFill>
                <a:srgbClr val="2F5496"/>
              </a:solidFill>
              <a:uFill>
                <a:solidFill>
                  <a:srgbClr val="2F5496"/>
                </a:solidFill>
              </a:uFill>
              <a:cs typeface="Calibri"/>
            </a:endParaRPr>
          </a:p>
          <a:p>
            <a:pPr marL="355600" indent="-342900">
              <a:lnSpc>
                <a:spcPct val="100000"/>
              </a:lnSpc>
              <a:spcBef>
                <a:spcPts val="135"/>
              </a:spcBef>
              <a:buFont typeface="+mj-lt"/>
              <a:buAutoNum type="arabicPeriod"/>
            </a:pPr>
            <a:r>
              <a:rPr lang="en-GB" spc="20" dirty="0">
                <a:solidFill>
                  <a:srgbClr val="2F5496"/>
                </a:solidFill>
                <a:uFill>
                  <a:solidFill>
                    <a:srgbClr val="2F5496"/>
                  </a:solidFill>
                </a:uFill>
                <a:cs typeface="Calibri"/>
              </a:rPr>
              <a:t>Secure relationships - If a child has a secure trusting relationship with their caregivers, learning, thinking, and related skills are </a:t>
            </a:r>
            <a:r>
              <a:rPr lang="en-GB" spc="20" dirty="0" smtClean="0">
                <a:solidFill>
                  <a:srgbClr val="2F5496"/>
                </a:solidFill>
                <a:uFill>
                  <a:solidFill>
                    <a:srgbClr val="2F5496"/>
                  </a:solidFill>
                </a:uFill>
                <a:cs typeface="Calibri"/>
              </a:rPr>
              <a:t>easier. Through </a:t>
            </a:r>
            <a:r>
              <a:rPr lang="en-GB" spc="20" dirty="0">
                <a:solidFill>
                  <a:srgbClr val="2F5496"/>
                </a:solidFill>
                <a:uFill>
                  <a:solidFill>
                    <a:srgbClr val="2F5496"/>
                  </a:solidFill>
                </a:uFill>
                <a:cs typeface="Calibri"/>
              </a:rPr>
              <a:t>this secure relationship, the child learns to manage their own emotions and begins to understand the emotions of others. This helps the child to develop empathy.</a:t>
            </a:r>
          </a:p>
          <a:p>
            <a:pPr marL="355600" indent="-342900">
              <a:lnSpc>
                <a:spcPct val="100000"/>
              </a:lnSpc>
              <a:spcBef>
                <a:spcPts val="135"/>
              </a:spcBef>
              <a:buFont typeface="+mj-lt"/>
              <a:buAutoNum type="arabicPeriod"/>
            </a:pPr>
            <a:endParaRPr lang="en-GB" sz="1650" spc="20" dirty="0" smtClean="0">
              <a:solidFill>
                <a:srgbClr val="2F5496"/>
              </a:solidFill>
              <a:uFill>
                <a:solidFill>
                  <a:srgbClr val="2F5496"/>
                </a:solidFill>
              </a:uFill>
              <a:latin typeface="Times New Roman"/>
              <a:cs typeface="Calibri"/>
            </a:endParaRPr>
          </a:p>
          <a:p>
            <a:pPr marL="12700">
              <a:lnSpc>
                <a:spcPct val="100000"/>
              </a:lnSpc>
              <a:spcBef>
                <a:spcPts val="135"/>
              </a:spcBef>
            </a:pPr>
            <a:endParaRPr lang="en-GB" sz="1650" spc="20" dirty="0" smtClean="0">
              <a:solidFill>
                <a:srgbClr val="2F5496"/>
              </a:solidFill>
              <a:uFill>
                <a:solidFill>
                  <a:srgbClr val="2F5496"/>
                </a:solidFill>
              </a:uFill>
              <a:latin typeface="Times New Roman"/>
              <a:cs typeface="Calibri"/>
            </a:endParaRPr>
          </a:p>
          <a:p>
            <a:pPr marL="12700">
              <a:lnSpc>
                <a:spcPct val="100000"/>
              </a:lnSpc>
              <a:spcBef>
                <a:spcPts val="135"/>
              </a:spcBef>
            </a:pPr>
            <a:endParaRPr sz="1650" dirty="0" smtClean="0">
              <a:latin typeface="Times New Roman"/>
              <a:cs typeface="Times New Roman"/>
            </a:endParaRPr>
          </a:p>
        </p:txBody>
      </p:sp>
    </p:spTree>
    <p:custDataLst>
      <p:tags r:id="rId1"/>
    </p:custDataLst>
    <p:extLst>
      <p:ext uri="{BB962C8B-B14F-4D97-AF65-F5344CB8AC3E}">
        <p14:creationId xmlns:p14="http://schemas.microsoft.com/office/powerpoint/2010/main" val="198011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901700" y="627379"/>
            <a:ext cx="10071100" cy="2502608"/>
          </a:xfrm>
          <a:prstGeom prst="rect">
            <a:avLst/>
          </a:prstGeom>
        </p:spPr>
        <p:txBody>
          <a:bodyPr vert="horz" wrap="square" lIns="0" tIns="17145" rIns="0" bIns="0" rtlCol="0">
            <a:spAutoFit/>
          </a:bodyPr>
          <a:lstStyle/>
          <a:p>
            <a:pPr>
              <a:lnSpc>
                <a:spcPct val="100000"/>
              </a:lnSpc>
              <a:spcBef>
                <a:spcPts val="10"/>
              </a:spcBef>
            </a:pPr>
            <a:endParaRPr sz="1750" dirty="0">
              <a:latin typeface="Times New Roman"/>
              <a:cs typeface="Times New Roman"/>
            </a:endParaRPr>
          </a:p>
          <a:p>
            <a:pPr marL="12700">
              <a:lnSpc>
                <a:spcPct val="100000"/>
              </a:lnSpc>
              <a:spcBef>
                <a:spcPts val="5"/>
              </a:spcBef>
            </a:pPr>
            <a:r>
              <a:rPr sz="1600" b="1" spc="15" dirty="0">
                <a:solidFill>
                  <a:srgbClr val="2F5496"/>
                </a:solidFill>
                <a:latin typeface="Calibri"/>
                <a:cs typeface="Calibri"/>
              </a:rPr>
              <a:t>Learning</a:t>
            </a:r>
            <a:r>
              <a:rPr sz="1600" b="1" spc="10" dirty="0">
                <a:solidFill>
                  <a:srgbClr val="2F5496"/>
                </a:solidFill>
                <a:latin typeface="Calibri"/>
                <a:cs typeface="Calibri"/>
              </a:rPr>
              <a:t> </a:t>
            </a:r>
            <a:r>
              <a:rPr sz="1600" b="1" spc="15" dirty="0">
                <a:solidFill>
                  <a:srgbClr val="2F5496"/>
                </a:solidFill>
                <a:latin typeface="Calibri"/>
                <a:cs typeface="Calibri"/>
              </a:rPr>
              <a:t>Objectives</a:t>
            </a:r>
            <a:endParaRPr sz="1600" dirty="0">
              <a:latin typeface="Calibri"/>
              <a:cs typeface="Calibri"/>
            </a:endParaRPr>
          </a:p>
          <a:p>
            <a:pPr>
              <a:lnSpc>
                <a:spcPct val="100000"/>
              </a:lnSpc>
              <a:spcBef>
                <a:spcPts val="35"/>
              </a:spcBef>
            </a:pPr>
            <a:endParaRPr sz="1600" dirty="0">
              <a:latin typeface="Times New Roman"/>
              <a:cs typeface="Times New Roman"/>
            </a:endParaRPr>
          </a:p>
          <a:p>
            <a:pPr marL="12700">
              <a:lnSpc>
                <a:spcPct val="100000"/>
              </a:lnSpc>
              <a:spcBef>
                <a:spcPts val="5"/>
              </a:spcBef>
            </a:pPr>
            <a:r>
              <a:rPr lang="en-GB" sz="1600" spc="15" dirty="0">
                <a:solidFill>
                  <a:srgbClr val="2F5496"/>
                </a:solidFill>
                <a:cs typeface="Calibri"/>
              </a:rPr>
              <a:t>In this session you will:</a:t>
            </a:r>
          </a:p>
          <a:p>
            <a:pPr marL="12700">
              <a:lnSpc>
                <a:spcPct val="100000"/>
              </a:lnSpc>
              <a:spcBef>
                <a:spcPts val="5"/>
              </a:spcBef>
            </a:pPr>
            <a:endParaRPr lang="en-GB" sz="1600" spc="15" dirty="0">
              <a:solidFill>
                <a:srgbClr val="2F5496"/>
              </a:solidFill>
              <a:cs typeface="Calibri"/>
            </a:endParaRPr>
          </a:p>
          <a:p>
            <a:pPr marL="355600" indent="-342900">
              <a:lnSpc>
                <a:spcPct val="100000"/>
              </a:lnSpc>
              <a:spcBef>
                <a:spcPts val="5"/>
              </a:spcBef>
              <a:buFont typeface="Arial" panose="020B0604020202020204" pitchFamily="34" charset="0"/>
              <a:buChar char="•"/>
            </a:pPr>
            <a:r>
              <a:rPr lang="en-GB" sz="1600" spc="15" dirty="0">
                <a:solidFill>
                  <a:srgbClr val="2F5496"/>
                </a:solidFill>
                <a:cs typeface="Calibri"/>
              </a:rPr>
              <a:t>identify the professional standards and code of conduct for healthcare support workers​</a:t>
            </a:r>
          </a:p>
          <a:p>
            <a:pPr marL="355600" indent="-342900">
              <a:lnSpc>
                <a:spcPct val="100000"/>
              </a:lnSpc>
              <a:spcBef>
                <a:spcPts val="5"/>
              </a:spcBef>
              <a:buFont typeface="Arial" panose="020B0604020202020204" pitchFamily="34" charset="0"/>
              <a:buChar char="•"/>
            </a:pPr>
            <a:r>
              <a:rPr lang="en-GB" sz="1600" spc="15" dirty="0">
                <a:solidFill>
                  <a:srgbClr val="2F5496"/>
                </a:solidFill>
                <a:cs typeface="Calibri"/>
              </a:rPr>
              <a:t>recognise the importance of managing risk​</a:t>
            </a:r>
          </a:p>
          <a:p>
            <a:pPr marL="355600" indent="-342900">
              <a:lnSpc>
                <a:spcPct val="100000"/>
              </a:lnSpc>
              <a:spcBef>
                <a:spcPts val="5"/>
              </a:spcBef>
              <a:buFont typeface="Arial" panose="020B0604020202020204" pitchFamily="34" charset="0"/>
              <a:buChar char="•"/>
            </a:pPr>
            <a:r>
              <a:rPr lang="en-GB" sz="1600" spc="15" dirty="0">
                <a:solidFill>
                  <a:srgbClr val="2F5496"/>
                </a:solidFill>
                <a:cs typeface="Calibri"/>
              </a:rPr>
              <a:t>identify effective role modelling in teams and services​</a:t>
            </a:r>
          </a:p>
          <a:p>
            <a:pPr marL="355600" indent="-342900">
              <a:lnSpc>
                <a:spcPct val="100000"/>
              </a:lnSpc>
              <a:spcBef>
                <a:spcPts val="5"/>
              </a:spcBef>
              <a:buFont typeface="Arial" panose="020B0604020202020204" pitchFamily="34" charset="0"/>
              <a:buChar char="•"/>
            </a:pPr>
            <a:r>
              <a:rPr lang="en-GB" sz="1600" spc="15" dirty="0">
                <a:solidFill>
                  <a:srgbClr val="2F5496"/>
                </a:solidFill>
                <a:cs typeface="Calibri"/>
              </a:rPr>
              <a:t>show an awareness of what keeping the environment safe means​</a:t>
            </a:r>
          </a:p>
          <a:p>
            <a:pPr marL="355600" indent="-342900">
              <a:lnSpc>
                <a:spcPct val="100000"/>
              </a:lnSpc>
              <a:spcBef>
                <a:spcPts val="5"/>
              </a:spcBef>
              <a:buFont typeface="Arial" panose="020B0604020202020204" pitchFamily="34" charset="0"/>
              <a:buChar char="•"/>
            </a:pPr>
            <a:r>
              <a:rPr lang="en-GB" sz="1600" spc="15" dirty="0">
                <a:solidFill>
                  <a:srgbClr val="2F5496"/>
                </a:solidFill>
                <a:cs typeface="Calibri"/>
              </a:rPr>
              <a:t>recognise your involvement in tasks and activities ​</a:t>
            </a:r>
            <a:endParaRPr lang="en-GB" sz="1600" spc="20" dirty="0" smtClean="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3083241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4B3FDC8E-98DA-420C-9F74-27C8EAFFE855}"/>
              </a:ext>
            </a:extLst>
          </p:cNvPr>
          <p:cNvSpPr txBox="1"/>
          <p:nvPr/>
        </p:nvSpPr>
        <p:spPr>
          <a:xfrm>
            <a:off x="1024188" y="147184"/>
            <a:ext cx="10170285" cy="6271204"/>
          </a:xfrm>
          <a:prstGeom prst="rect">
            <a:avLst/>
          </a:prstGeom>
        </p:spPr>
        <p:txBody>
          <a:bodyPr vert="horz" wrap="square" lIns="0" tIns="140970" rIns="0" bIns="0" rtlCol="0">
            <a:spAutoFit/>
          </a:bodyPr>
          <a:lstStyle/>
          <a:p>
            <a:pPr marL="12700">
              <a:lnSpc>
                <a:spcPct val="100000"/>
              </a:lnSpc>
              <a:spcBef>
                <a:spcPts val="1110"/>
              </a:spcBef>
            </a:pPr>
            <a:r>
              <a:rPr b="1" u="sng" spc="20" dirty="0" smtClean="0">
                <a:solidFill>
                  <a:srgbClr val="2F5496"/>
                </a:solidFill>
                <a:uFill>
                  <a:solidFill>
                    <a:srgbClr val="2F5496"/>
                  </a:solidFill>
                </a:uFill>
                <a:latin typeface="Calibri"/>
                <a:cs typeface="Calibri"/>
              </a:rPr>
              <a:t>INTRODUCTION</a:t>
            </a:r>
            <a:endParaRPr lang="en-GB" b="1" u="sng" spc="20" dirty="0" smtClean="0">
              <a:solidFill>
                <a:srgbClr val="2F5496"/>
              </a:solidFill>
              <a:uFill>
                <a:solidFill>
                  <a:srgbClr val="2F5496"/>
                </a:solidFill>
              </a:uFill>
              <a:latin typeface="Calibri"/>
              <a:cs typeface="Calibri"/>
            </a:endParaRPr>
          </a:p>
          <a:p>
            <a:pPr marL="12700">
              <a:lnSpc>
                <a:spcPct val="100000"/>
              </a:lnSpc>
              <a:spcBef>
                <a:spcPts val="1110"/>
              </a:spcBef>
            </a:pPr>
            <a:endParaRPr dirty="0" smtClean="0">
              <a:latin typeface="Calibri"/>
              <a:cs typeface="Calibri"/>
            </a:endParaRPr>
          </a:p>
          <a:p>
            <a:pPr marL="12700" marR="67945">
              <a:lnSpc>
                <a:spcPct val="104900"/>
              </a:lnSpc>
              <a:spcBef>
                <a:spcPts val="930"/>
              </a:spcBef>
            </a:pPr>
            <a:r>
              <a:rPr lang="en-GB" sz="1600" spc="20" dirty="0">
                <a:solidFill>
                  <a:srgbClr val="2F5496"/>
                </a:solidFill>
                <a:cs typeface="Calibri"/>
              </a:rPr>
              <a:t>This session identifies the professional aspects of your role. Although the role of a healthcare support worker is not attached to a particular governing body, there are certain standards and duties of care that must be </a:t>
            </a:r>
            <a:r>
              <a:rPr lang="en-GB" sz="1600" spc="20" dirty="0" smtClean="0">
                <a:solidFill>
                  <a:srgbClr val="2F5496"/>
                </a:solidFill>
                <a:cs typeface="Calibri"/>
              </a:rPr>
              <a:t>followed.</a:t>
            </a:r>
          </a:p>
          <a:p>
            <a:pPr marL="12700" marR="67945">
              <a:lnSpc>
                <a:spcPct val="104900"/>
              </a:lnSpc>
              <a:spcBef>
                <a:spcPts val="930"/>
              </a:spcBef>
            </a:pPr>
            <a:r>
              <a:rPr lang="en-GB" sz="1600" spc="20" dirty="0" smtClean="0">
                <a:solidFill>
                  <a:srgbClr val="2F5496"/>
                </a:solidFill>
                <a:cs typeface="Calibri"/>
              </a:rPr>
              <a:t>These </a:t>
            </a:r>
            <a:r>
              <a:rPr lang="en-GB" sz="1600" spc="20" dirty="0">
                <a:solidFill>
                  <a:srgbClr val="2F5496"/>
                </a:solidFill>
                <a:cs typeface="Calibri"/>
              </a:rPr>
              <a:t>are described in 2 main </a:t>
            </a:r>
            <a:r>
              <a:rPr lang="en-GB" sz="1600" spc="20" dirty="0" smtClean="0">
                <a:solidFill>
                  <a:srgbClr val="2F5496"/>
                </a:solidFill>
                <a:cs typeface="Calibri"/>
              </a:rPr>
              <a:t>publications:</a:t>
            </a:r>
          </a:p>
          <a:p>
            <a:pPr marL="12700" marR="67945">
              <a:lnSpc>
                <a:spcPct val="104900"/>
              </a:lnSpc>
              <a:spcBef>
                <a:spcPts val="930"/>
              </a:spcBef>
            </a:pPr>
            <a:r>
              <a:rPr lang="en-GB" sz="1600" b="1" spc="20" dirty="0" smtClean="0">
                <a:solidFill>
                  <a:srgbClr val="2F5496"/>
                </a:solidFill>
                <a:cs typeface="Calibri"/>
              </a:rPr>
              <a:t>The </a:t>
            </a:r>
            <a:r>
              <a:rPr lang="en-GB" sz="1600" b="1" spc="20" dirty="0">
                <a:solidFill>
                  <a:srgbClr val="2F5496"/>
                </a:solidFill>
                <a:cs typeface="Calibri"/>
              </a:rPr>
              <a:t>Care </a:t>
            </a:r>
            <a:r>
              <a:rPr lang="en-GB" sz="1600" b="1" spc="20" dirty="0" smtClean="0">
                <a:solidFill>
                  <a:srgbClr val="2F5496"/>
                </a:solidFill>
                <a:cs typeface="Calibri"/>
              </a:rPr>
              <a:t>Certificate</a:t>
            </a:r>
            <a:br>
              <a:rPr lang="en-GB" sz="1600" b="1" spc="20" dirty="0" smtClean="0">
                <a:solidFill>
                  <a:srgbClr val="2F5496"/>
                </a:solidFill>
                <a:cs typeface="Calibri"/>
              </a:rPr>
            </a:br>
            <a:r>
              <a:rPr lang="en-GB" sz="1600" spc="20" dirty="0" smtClean="0">
                <a:solidFill>
                  <a:srgbClr val="2F5496"/>
                </a:solidFill>
                <a:cs typeface="Calibri"/>
              </a:rPr>
              <a:t>The </a:t>
            </a:r>
            <a:r>
              <a:rPr lang="en-GB" sz="1600" spc="20" dirty="0">
                <a:solidFill>
                  <a:srgbClr val="2F5496"/>
                </a:solidFill>
                <a:cs typeface="Calibri"/>
              </a:rPr>
              <a:t>Care Certificate is an identified set of standards that health and care professionals adhere to in their daily working </a:t>
            </a:r>
            <a:r>
              <a:rPr lang="en-GB" sz="1600" spc="20" dirty="0" smtClean="0">
                <a:solidFill>
                  <a:srgbClr val="2F5496"/>
                </a:solidFill>
                <a:cs typeface="Calibri"/>
              </a:rPr>
              <a:t>life. Designed </a:t>
            </a:r>
            <a:r>
              <a:rPr lang="en-GB" sz="1600" spc="20" dirty="0">
                <a:solidFill>
                  <a:srgbClr val="2F5496"/>
                </a:solidFill>
                <a:cs typeface="Calibri"/>
              </a:rPr>
              <a:t>with the non-registered workforce in mind, the Care Certificate ensures that health and care professionals have the same introductory skills, knowledge and behaviours to provide compassionate, safe and high-quality care and support in their own particular workplace setting</a:t>
            </a:r>
            <a:r>
              <a:rPr lang="en-GB" sz="1600" spc="20" dirty="0" smtClean="0">
                <a:solidFill>
                  <a:srgbClr val="2F5496"/>
                </a:solidFill>
                <a:cs typeface="Calibri"/>
              </a:rPr>
              <a:t>.</a:t>
            </a:r>
          </a:p>
          <a:p>
            <a:pPr marL="12700" marR="67945">
              <a:lnSpc>
                <a:spcPct val="104900"/>
              </a:lnSpc>
              <a:spcBef>
                <a:spcPts val="930"/>
              </a:spcBef>
            </a:pPr>
            <a:endParaRPr lang="en-GB" sz="1600" spc="20" dirty="0">
              <a:solidFill>
                <a:srgbClr val="2F5496"/>
              </a:solidFill>
              <a:cs typeface="Calibri"/>
            </a:endParaRPr>
          </a:p>
          <a:p>
            <a:pPr marL="12700" marR="67945">
              <a:lnSpc>
                <a:spcPct val="104900"/>
              </a:lnSpc>
              <a:spcBef>
                <a:spcPts val="930"/>
              </a:spcBef>
            </a:pPr>
            <a:r>
              <a:rPr lang="en-GB" sz="1600" b="1" spc="20" dirty="0">
                <a:solidFill>
                  <a:srgbClr val="2F5496"/>
                </a:solidFill>
                <a:cs typeface="Calibri"/>
              </a:rPr>
              <a:t>The Code of </a:t>
            </a:r>
            <a:r>
              <a:rPr lang="en-GB" sz="1600" b="1" spc="20" dirty="0" smtClean="0">
                <a:solidFill>
                  <a:srgbClr val="2F5496"/>
                </a:solidFill>
                <a:cs typeface="Calibri"/>
              </a:rPr>
              <a:t>Conduct</a:t>
            </a:r>
            <a:br>
              <a:rPr lang="en-GB" sz="1600" b="1" spc="20" dirty="0" smtClean="0">
                <a:solidFill>
                  <a:srgbClr val="2F5496"/>
                </a:solidFill>
                <a:cs typeface="Calibri"/>
              </a:rPr>
            </a:br>
            <a:r>
              <a:rPr lang="en-GB" sz="1600" spc="20" dirty="0" smtClean="0">
                <a:solidFill>
                  <a:srgbClr val="2F5496"/>
                </a:solidFill>
                <a:cs typeface="Calibri"/>
              </a:rPr>
              <a:t>The </a:t>
            </a:r>
            <a:r>
              <a:rPr lang="en-GB" sz="1600" spc="20" dirty="0">
                <a:solidFill>
                  <a:srgbClr val="2F5496"/>
                </a:solidFill>
                <a:cs typeface="Calibri"/>
              </a:rPr>
              <a:t>Code of Conduct is in place for healthcare support workers and adult social care workers in England. This sets out the minimum requirements for behaviour at </a:t>
            </a:r>
            <a:r>
              <a:rPr lang="en-GB" sz="1600" spc="20" dirty="0" smtClean="0">
                <a:solidFill>
                  <a:srgbClr val="2F5496"/>
                </a:solidFill>
                <a:cs typeface="Calibri"/>
              </a:rPr>
              <a:t>work. It </a:t>
            </a:r>
            <a:r>
              <a:rPr lang="en-GB" sz="1600" spc="20" dirty="0">
                <a:solidFill>
                  <a:srgbClr val="2F5496"/>
                </a:solidFill>
                <a:cs typeface="Calibri"/>
              </a:rPr>
              <a:t>is in place to help them to provide safe, effective and compassionate healthcare, care and support to patients and their families.</a:t>
            </a:r>
          </a:p>
          <a:p>
            <a:pPr marL="12700" marR="67945">
              <a:lnSpc>
                <a:spcPct val="104900"/>
              </a:lnSpc>
              <a:spcBef>
                <a:spcPts val="930"/>
              </a:spcBef>
            </a:pPr>
            <a:endParaRPr lang="en-GB" sz="1600" spc="20" dirty="0">
              <a:solidFill>
                <a:srgbClr val="2F5496"/>
              </a:solidFill>
              <a:latin typeface="Arial" panose="020B0604020202020204" pitchFamily="34" charset="0"/>
              <a:cs typeface="Calibri"/>
            </a:endParaRPr>
          </a:p>
          <a:p>
            <a:pPr marL="12700" marR="67945">
              <a:lnSpc>
                <a:spcPct val="104900"/>
              </a:lnSpc>
              <a:spcBef>
                <a:spcPts val="930"/>
              </a:spcBef>
            </a:pPr>
            <a:endParaRPr lang="en-GB" sz="1600" spc="20" dirty="0" smtClean="0">
              <a:solidFill>
                <a:srgbClr val="2F5496"/>
              </a:solidFill>
              <a:latin typeface="Arial" panose="020B0604020202020204" pitchFamily="34" charset="0"/>
              <a:cs typeface="Calibri"/>
            </a:endParaRPr>
          </a:p>
          <a:p>
            <a:pPr marL="12700" marR="67945">
              <a:lnSpc>
                <a:spcPct val="104900"/>
              </a:lnSpc>
              <a:spcBef>
                <a:spcPts val="930"/>
              </a:spcBef>
            </a:pPr>
            <a:endParaRPr lang="en-GB" sz="1600" spc="20" dirty="0" smtClean="0">
              <a:solidFill>
                <a:srgbClr val="2F5496"/>
              </a:solidFill>
              <a:latin typeface="Arial" panose="020B0604020202020204" pitchFamily="34" charset="0"/>
              <a:cs typeface="Calibri"/>
            </a:endParaRPr>
          </a:p>
          <a:p>
            <a:pPr marL="12700" marR="67945">
              <a:lnSpc>
                <a:spcPct val="104900"/>
              </a:lnSpc>
              <a:spcBef>
                <a:spcPts val="930"/>
              </a:spcBef>
            </a:pPr>
            <a:endParaRPr lang="en-GB" sz="1600" spc="20" dirty="0" smtClean="0">
              <a:solidFill>
                <a:srgbClr val="2F5496"/>
              </a:solidFill>
              <a:cs typeface="Calibri"/>
            </a:endParaRPr>
          </a:p>
        </p:txBody>
      </p:sp>
    </p:spTree>
    <p:custDataLst>
      <p:tags r:id="rId1"/>
    </p:custDataLst>
    <p:extLst>
      <p:ext uri="{BB962C8B-B14F-4D97-AF65-F5344CB8AC3E}">
        <p14:creationId xmlns:p14="http://schemas.microsoft.com/office/powerpoint/2010/main" val="111007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901700" y="627379"/>
            <a:ext cx="10414000" cy="4956100"/>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The Care Certificate </a:t>
            </a:r>
            <a:r>
              <a:rPr lang="en-GB" b="1" u="sng" spc="20" dirty="0" smtClean="0">
                <a:solidFill>
                  <a:srgbClr val="2F5496"/>
                </a:solidFill>
                <a:uFill>
                  <a:solidFill>
                    <a:srgbClr val="2F5496"/>
                  </a:solidFill>
                </a:uFill>
                <a:cs typeface="Calibri"/>
              </a:rPr>
              <a:t>standards</a:t>
            </a:r>
          </a:p>
          <a:p>
            <a:pPr marL="12700">
              <a:lnSpc>
                <a:spcPct val="100000"/>
              </a:lnSpc>
              <a:spcBef>
                <a:spcPts val="135"/>
              </a:spcBef>
            </a:pPr>
            <a:endParaRPr sz="1650" dirty="0" smtClean="0">
              <a:latin typeface="Times New Roman"/>
              <a:cs typeface="Times New Roman"/>
            </a:endParaRPr>
          </a:p>
          <a:p>
            <a:pPr marL="12700" marR="5080">
              <a:lnSpc>
                <a:spcPct val="105100"/>
              </a:lnSpc>
              <a:spcBef>
                <a:spcPts val="5"/>
              </a:spcBef>
            </a:pPr>
            <a:r>
              <a:rPr lang="en-GB" sz="1600" spc="15" dirty="0">
                <a:solidFill>
                  <a:srgbClr val="2F5496"/>
                </a:solidFill>
                <a:cs typeface="Calibri"/>
              </a:rPr>
              <a:t>There are 15 standards outlined in the Care </a:t>
            </a:r>
            <a:r>
              <a:rPr lang="en-GB" sz="1600" spc="15" dirty="0" smtClean="0">
                <a:solidFill>
                  <a:srgbClr val="2F5496"/>
                </a:solidFill>
                <a:cs typeface="Calibri"/>
              </a:rPr>
              <a:t>Certificate</a:t>
            </a:r>
            <a:r>
              <a:rPr lang="en-GB" sz="1600" spc="15" dirty="0">
                <a:solidFill>
                  <a:srgbClr val="2F5496"/>
                </a:solidFill>
                <a:cs typeface="Calibri"/>
              </a:rPr>
              <a:t>:</a:t>
            </a:r>
            <a:endParaRPr lang="en-GB" sz="1600" spc="15" dirty="0" smtClean="0">
              <a:solidFill>
                <a:srgbClr val="2F5496"/>
              </a:solidFill>
              <a:cs typeface="Calibri"/>
            </a:endParaRPr>
          </a:p>
          <a:p>
            <a:pPr marL="12700" marR="5080">
              <a:lnSpc>
                <a:spcPct val="105100"/>
              </a:lnSpc>
              <a:spcBef>
                <a:spcPts val="5"/>
              </a:spcBef>
            </a:pPr>
            <a:endParaRPr lang="en-GB" sz="1600" spc="15" dirty="0">
              <a:solidFill>
                <a:srgbClr val="2F5496"/>
              </a:solidFill>
              <a:latin typeface="Calibri"/>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Understand your </a:t>
            </a:r>
            <a:r>
              <a:rPr lang="en-GB" sz="1600" spc="15" dirty="0" smtClean="0">
                <a:solidFill>
                  <a:srgbClr val="2F5496"/>
                </a:solidFill>
                <a:cs typeface="Calibri"/>
              </a:rPr>
              <a:t>role</a:t>
            </a: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Your personal </a:t>
            </a:r>
            <a:r>
              <a:rPr lang="en-GB" sz="1600" spc="15" dirty="0" smtClean="0">
                <a:solidFill>
                  <a:srgbClr val="2F5496"/>
                </a:solidFill>
                <a:cs typeface="Calibri"/>
              </a:rPr>
              <a:t>development</a:t>
            </a: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Duty of </a:t>
            </a:r>
            <a:r>
              <a:rPr lang="en-GB" sz="1600" spc="15" dirty="0" smtClean="0">
                <a:solidFill>
                  <a:srgbClr val="2F5496"/>
                </a:solidFill>
                <a:cs typeface="Calibri"/>
              </a:rPr>
              <a:t>care</a:t>
            </a: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Equality and </a:t>
            </a:r>
            <a:r>
              <a:rPr lang="en-GB" sz="1600" spc="15" dirty="0" smtClean="0">
                <a:solidFill>
                  <a:srgbClr val="2F5496"/>
                </a:solidFill>
                <a:cs typeface="Calibri"/>
              </a:rPr>
              <a:t>diversity</a:t>
            </a: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Work in a person-centred </a:t>
            </a:r>
            <a:r>
              <a:rPr lang="en-GB" sz="1600" spc="15" dirty="0" smtClean="0">
                <a:solidFill>
                  <a:srgbClr val="2F5496"/>
                </a:solidFill>
                <a:cs typeface="Calibri"/>
              </a:rPr>
              <a:t>way</a:t>
            </a: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smtClean="0">
                <a:solidFill>
                  <a:srgbClr val="2F5496"/>
                </a:solidFill>
                <a:cs typeface="Calibri"/>
              </a:rPr>
              <a:t>Communication</a:t>
            </a: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Privacy and </a:t>
            </a:r>
            <a:r>
              <a:rPr lang="en-GB" sz="1600" spc="15" dirty="0" smtClean="0">
                <a:solidFill>
                  <a:srgbClr val="2F5496"/>
                </a:solidFill>
                <a:cs typeface="Calibri"/>
              </a:rPr>
              <a:t>dignity</a:t>
            </a: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Fluids and </a:t>
            </a:r>
            <a:r>
              <a:rPr lang="en-GB" sz="1600" spc="15" dirty="0" smtClean="0">
                <a:solidFill>
                  <a:srgbClr val="2F5496"/>
                </a:solidFill>
                <a:cs typeface="Calibri"/>
              </a:rPr>
              <a:t>nutrition</a:t>
            </a: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Awareness of mental health, dementia and learning </a:t>
            </a:r>
            <a:r>
              <a:rPr lang="en-GB" sz="1600" spc="15" dirty="0" smtClean="0">
                <a:solidFill>
                  <a:srgbClr val="2F5496"/>
                </a:solidFill>
                <a:cs typeface="Calibri"/>
              </a:rPr>
              <a:t>disability</a:t>
            </a: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Safeguarding </a:t>
            </a:r>
            <a:r>
              <a:rPr lang="en-GB" sz="1600" spc="15" dirty="0" smtClean="0">
                <a:solidFill>
                  <a:srgbClr val="2F5496"/>
                </a:solidFill>
                <a:cs typeface="Calibri"/>
              </a:rPr>
              <a:t>adults</a:t>
            </a: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Safeguarding </a:t>
            </a:r>
            <a:r>
              <a:rPr lang="en-GB" sz="1600" spc="15" dirty="0" smtClean="0">
                <a:solidFill>
                  <a:srgbClr val="2F5496"/>
                </a:solidFill>
                <a:cs typeface="Calibri"/>
              </a:rPr>
              <a:t>children</a:t>
            </a: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Basic life </a:t>
            </a:r>
            <a:r>
              <a:rPr lang="en-GB" sz="1600" spc="15" dirty="0" smtClean="0">
                <a:solidFill>
                  <a:srgbClr val="2F5496"/>
                </a:solidFill>
                <a:cs typeface="Calibri"/>
              </a:rPr>
              <a:t>support</a:t>
            </a: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Health and </a:t>
            </a:r>
            <a:r>
              <a:rPr lang="en-GB" sz="1600" spc="15" dirty="0" smtClean="0">
                <a:solidFill>
                  <a:srgbClr val="2F5496"/>
                </a:solidFill>
                <a:cs typeface="Calibri"/>
              </a:rPr>
              <a:t>safety</a:t>
            </a: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Handling </a:t>
            </a:r>
            <a:r>
              <a:rPr lang="en-GB" sz="1600" spc="15" dirty="0" smtClean="0">
                <a:solidFill>
                  <a:srgbClr val="2F5496"/>
                </a:solidFill>
                <a:cs typeface="Calibri"/>
              </a:rPr>
              <a:t>information</a:t>
            </a: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Infection prevention and </a:t>
            </a:r>
            <a:r>
              <a:rPr lang="en-GB" sz="1600" spc="15" dirty="0" smtClean="0">
                <a:solidFill>
                  <a:srgbClr val="2F5496"/>
                </a:solidFill>
                <a:cs typeface="Calibri"/>
              </a:rPr>
              <a:t>control</a:t>
            </a:r>
            <a:endParaRPr lang="en-GB" sz="1600"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1095275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901700" y="627379"/>
            <a:ext cx="10414000" cy="5731697"/>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The Code of Conduct </a:t>
            </a:r>
            <a:r>
              <a:rPr lang="en-GB" b="1" u="sng" spc="20" dirty="0" smtClean="0">
                <a:solidFill>
                  <a:srgbClr val="2F5496"/>
                </a:solidFill>
                <a:uFill>
                  <a:solidFill>
                    <a:srgbClr val="2F5496"/>
                  </a:solidFill>
                </a:uFill>
                <a:cs typeface="Calibri"/>
              </a:rPr>
              <a:t>standards</a:t>
            </a:r>
          </a:p>
          <a:p>
            <a:pPr marL="12700">
              <a:lnSpc>
                <a:spcPct val="100000"/>
              </a:lnSpc>
              <a:spcBef>
                <a:spcPts val="135"/>
              </a:spcBef>
            </a:pPr>
            <a:endParaRPr sz="1650" dirty="0" smtClean="0">
              <a:latin typeface="Times New Roman"/>
              <a:cs typeface="Times New Roman"/>
            </a:endParaRPr>
          </a:p>
          <a:p>
            <a:pPr marL="12700" marR="5080">
              <a:lnSpc>
                <a:spcPct val="105100"/>
              </a:lnSpc>
              <a:spcBef>
                <a:spcPts val="5"/>
              </a:spcBef>
            </a:pPr>
            <a:r>
              <a:rPr lang="en-GB" sz="1600" spc="15" dirty="0">
                <a:solidFill>
                  <a:srgbClr val="2F5496"/>
                </a:solidFill>
                <a:cs typeface="Calibri"/>
              </a:rPr>
              <a:t>There are 7 standards outlined in the Code of </a:t>
            </a:r>
            <a:r>
              <a:rPr lang="en-GB" sz="1600" spc="15" dirty="0" smtClean="0">
                <a:solidFill>
                  <a:srgbClr val="2F5496"/>
                </a:solidFill>
                <a:cs typeface="Calibri"/>
              </a:rPr>
              <a:t>Conduct:</a:t>
            </a:r>
          </a:p>
          <a:p>
            <a:pPr marL="12700" marR="5080">
              <a:lnSpc>
                <a:spcPct val="105100"/>
              </a:lnSpc>
              <a:spcBef>
                <a:spcPts val="5"/>
              </a:spcBef>
            </a:pPr>
            <a:endParaRPr lang="en-GB" sz="1600" spc="15" dirty="0">
              <a:solidFill>
                <a:srgbClr val="2F5496"/>
              </a:solidFill>
              <a:latin typeface="Calibri"/>
              <a:cs typeface="Calibri"/>
            </a:endParaRPr>
          </a:p>
          <a:p>
            <a:pPr marL="298450" marR="5080" indent="-285750">
              <a:lnSpc>
                <a:spcPct val="105100"/>
              </a:lnSpc>
              <a:spcBef>
                <a:spcPts val="5"/>
              </a:spcBef>
              <a:buFont typeface="Arial" panose="020B0604020202020204" pitchFamily="34" charset="0"/>
              <a:buChar char="•"/>
            </a:pPr>
            <a:r>
              <a:rPr lang="en-GB" sz="1600" spc="15" dirty="0" smtClean="0">
                <a:solidFill>
                  <a:srgbClr val="2F5496"/>
                </a:solidFill>
                <a:latin typeface="Calibri"/>
                <a:cs typeface="Calibri"/>
              </a:rPr>
              <a:t>Accountability</a:t>
            </a:r>
          </a:p>
          <a:p>
            <a:pPr marL="298450" marR="5080" indent="-285750">
              <a:lnSpc>
                <a:spcPct val="105100"/>
              </a:lnSpc>
              <a:spcBef>
                <a:spcPts val="5"/>
              </a:spcBef>
              <a:buFont typeface="Arial" panose="020B0604020202020204" pitchFamily="34" charset="0"/>
              <a:buChar char="•"/>
            </a:pPr>
            <a:r>
              <a:rPr lang="en-GB" sz="1600" spc="15" dirty="0" smtClean="0">
                <a:solidFill>
                  <a:srgbClr val="2F5496"/>
                </a:solidFill>
                <a:latin typeface="Calibri"/>
                <a:cs typeface="Calibri"/>
              </a:rPr>
              <a:t>Promote and uphold</a:t>
            </a:r>
          </a:p>
          <a:p>
            <a:pPr marL="298450" marR="5080" indent="-285750">
              <a:lnSpc>
                <a:spcPct val="105100"/>
              </a:lnSpc>
              <a:spcBef>
                <a:spcPts val="5"/>
              </a:spcBef>
              <a:buFont typeface="Arial" panose="020B0604020202020204" pitchFamily="34" charset="0"/>
              <a:buChar char="•"/>
            </a:pPr>
            <a:r>
              <a:rPr lang="en-GB" sz="1600" spc="15" dirty="0" smtClean="0">
                <a:solidFill>
                  <a:srgbClr val="2F5496"/>
                </a:solidFill>
                <a:latin typeface="Calibri"/>
                <a:cs typeface="Calibri"/>
              </a:rPr>
              <a:t>Collaborate</a:t>
            </a:r>
          </a:p>
          <a:p>
            <a:pPr marL="298450" marR="5080" indent="-285750">
              <a:lnSpc>
                <a:spcPct val="105100"/>
              </a:lnSpc>
              <a:spcBef>
                <a:spcPts val="5"/>
              </a:spcBef>
              <a:buFont typeface="Arial" panose="020B0604020202020204" pitchFamily="34" charset="0"/>
              <a:buChar char="•"/>
            </a:pPr>
            <a:r>
              <a:rPr lang="en-GB" sz="1600" spc="15" dirty="0" smtClean="0">
                <a:solidFill>
                  <a:srgbClr val="2F5496"/>
                </a:solidFill>
                <a:latin typeface="Calibri"/>
                <a:cs typeface="Calibri"/>
              </a:rPr>
              <a:t>Communicate</a:t>
            </a:r>
          </a:p>
          <a:p>
            <a:pPr marL="298450" marR="5080" indent="-285750">
              <a:lnSpc>
                <a:spcPct val="105100"/>
              </a:lnSpc>
              <a:spcBef>
                <a:spcPts val="5"/>
              </a:spcBef>
              <a:buFont typeface="Arial" panose="020B0604020202020204" pitchFamily="34" charset="0"/>
              <a:buChar char="•"/>
            </a:pPr>
            <a:r>
              <a:rPr lang="en-GB" sz="1600" spc="15" dirty="0" smtClean="0">
                <a:solidFill>
                  <a:srgbClr val="2F5496"/>
                </a:solidFill>
                <a:latin typeface="Calibri"/>
                <a:cs typeface="Calibri"/>
              </a:rPr>
              <a:t>Confidentiality</a:t>
            </a:r>
          </a:p>
          <a:p>
            <a:pPr marL="298450" marR="5080" indent="-285750">
              <a:lnSpc>
                <a:spcPct val="105100"/>
              </a:lnSpc>
              <a:spcBef>
                <a:spcPts val="5"/>
              </a:spcBef>
              <a:buFont typeface="Arial" panose="020B0604020202020204" pitchFamily="34" charset="0"/>
              <a:buChar char="•"/>
            </a:pPr>
            <a:r>
              <a:rPr lang="en-GB" sz="1600" spc="15" dirty="0" smtClean="0">
                <a:solidFill>
                  <a:srgbClr val="2F5496"/>
                </a:solidFill>
                <a:latin typeface="Calibri"/>
                <a:cs typeface="Calibri"/>
              </a:rPr>
              <a:t>Improve</a:t>
            </a:r>
          </a:p>
          <a:p>
            <a:pPr marL="298450" marR="5080" indent="-285750">
              <a:lnSpc>
                <a:spcPct val="105100"/>
              </a:lnSpc>
              <a:spcBef>
                <a:spcPts val="5"/>
              </a:spcBef>
              <a:buFont typeface="Arial" panose="020B0604020202020204" pitchFamily="34" charset="0"/>
              <a:buChar char="•"/>
            </a:pPr>
            <a:r>
              <a:rPr lang="en-GB" sz="1600" spc="15" dirty="0" smtClean="0">
                <a:solidFill>
                  <a:srgbClr val="2F5496"/>
                </a:solidFill>
                <a:latin typeface="Calibri"/>
                <a:cs typeface="Calibri"/>
              </a:rPr>
              <a:t>Diversity</a:t>
            </a:r>
          </a:p>
          <a:p>
            <a:pPr marL="298450" marR="5080" indent="-285750">
              <a:lnSpc>
                <a:spcPct val="105100"/>
              </a:lnSpc>
              <a:spcBef>
                <a:spcPts val="5"/>
              </a:spcBef>
              <a:buFont typeface="Arial" panose="020B0604020202020204" pitchFamily="34" charset="0"/>
              <a:buChar char="•"/>
            </a:pPr>
            <a:endParaRPr lang="en-GB" sz="1600" spc="15" dirty="0">
              <a:solidFill>
                <a:srgbClr val="2F5496"/>
              </a:solidFill>
              <a:latin typeface="Calibri"/>
              <a:cs typeface="Calibri"/>
            </a:endParaRPr>
          </a:p>
          <a:p>
            <a:pPr marL="12700" marR="5080">
              <a:lnSpc>
                <a:spcPct val="105100"/>
              </a:lnSpc>
              <a:spcBef>
                <a:spcPts val="5"/>
              </a:spcBef>
            </a:pPr>
            <a:r>
              <a:rPr lang="en-GB" sz="1600" b="1" spc="15" dirty="0">
                <a:solidFill>
                  <a:srgbClr val="2F5496"/>
                </a:solidFill>
                <a:cs typeface="Calibri"/>
              </a:rPr>
              <a:t>Accountability</a:t>
            </a:r>
            <a:r>
              <a:rPr lang="en-GB" sz="1600" spc="15" dirty="0">
                <a:solidFill>
                  <a:srgbClr val="2F5496"/>
                </a:solidFill>
                <a:cs typeface="Calibri"/>
              </a:rPr>
              <a:t> - Be accountable by making sure you can answer for your actions or omissions</a:t>
            </a:r>
            <a:r>
              <a:rPr lang="en-GB" sz="1600" spc="15" dirty="0" smtClean="0">
                <a:solidFill>
                  <a:srgbClr val="2F5496"/>
                </a:solidFill>
                <a:cs typeface="Calibri"/>
              </a:rPr>
              <a:t>.</a:t>
            </a:r>
          </a:p>
          <a:p>
            <a:pPr marL="12700" marR="5080">
              <a:lnSpc>
                <a:spcPct val="105100"/>
              </a:lnSpc>
              <a:spcBef>
                <a:spcPts val="5"/>
              </a:spcBef>
            </a:pPr>
            <a:r>
              <a:rPr lang="en-GB" sz="1600" b="1" spc="15" dirty="0">
                <a:solidFill>
                  <a:srgbClr val="2F5496"/>
                </a:solidFill>
                <a:cs typeface="Calibri"/>
              </a:rPr>
              <a:t>Promote and </a:t>
            </a:r>
            <a:r>
              <a:rPr lang="en-GB" sz="1600" b="1" spc="15" dirty="0" smtClean="0">
                <a:solidFill>
                  <a:srgbClr val="2F5496"/>
                </a:solidFill>
                <a:cs typeface="Calibri"/>
              </a:rPr>
              <a:t>uphold </a:t>
            </a:r>
            <a:r>
              <a:rPr lang="en-GB" sz="1600" spc="15" dirty="0" smtClean="0">
                <a:solidFill>
                  <a:srgbClr val="2F5496"/>
                </a:solidFill>
                <a:cs typeface="Calibri"/>
              </a:rPr>
              <a:t>- Promote </a:t>
            </a:r>
            <a:r>
              <a:rPr lang="en-GB" sz="1600" spc="15" dirty="0">
                <a:solidFill>
                  <a:srgbClr val="2F5496"/>
                </a:solidFill>
                <a:cs typeface="Calibri"/>
              </a:rPr>
              <a:t>and uphold the privacy, dignity, rights, health and wellbeing of people who use health and care services and their carers at all times</a:t>
            </a:r>
            <a:r>
              <a:rPr lang="en-GB" sz="1600" spc="15" dirty="0" smtClean="0">
                <a:solidFill>
                  <a:srgbClr val="2F5496"/>
                </a:solidFill>
                <a:cs typeface="Calibri"/>
              </a:rPr>
              <a:t>.</a:t>
            </a:r>
          </a:p>
          <a:p>
            <a:pPr marL="12700" marR="5080">
              <a:lnSpc>
                <a:spcPct val="105100"/>
              </a:lnSpc>
              <a:spcBef>
                <a:spcPts val="5"/>
              </a:spcBef>
            </a:pPr>
            <a:r>
              <a:rPr lang="en-GB" sz="1600" b="1" spc="15" dirty="0">
                <a:solidFill>
                  <a:srgbClr val="2F5496"/>
                </a:solidFill>
                <a:cs typeface="Calibri"/>
              </a:rPr>
              <a:t>Collaborate</a:t>
            </a:r>
            <a:r>
              <a:rPr lang="en-GB" sz="1600" spc="15" dirty="0">
                <a:solidFill>
                  <a:srgbClr val="2F5496"/>
                </a:solidFill>
                <a:cs typeface="Calibri"/>
              </a:rPr>
              <a:t> </a:t>
            </a:r>
            <a:r>
              <a:rPr lang="en-GB" sz="1600" spc="15" dirty="0" smtClean="0">
                <a:solidFill>
                  <a:srgbClr val="2F5496"/>
                </a:solidFill>
                <a:cs typeface="Calibri"/>
              </a:rPr>
              <a:t>- Work </a:t>
            </a:r>
            <a:r>
              <a:rPr lang="en-GB" sz="1600" spc="15" dirty="0">
                <a:solidFill>
                  <a:srgbClr val="2F5496"/>
                </a:solidFill>
                <a:cs typeface="Calibri"/>
              </a:rPr>
              <a:t>in collaboration with your colleagues to ensure delivery of high quality, safe and compassionate healthcare, care and support</a:t>
            </a:r>
            <a:r>
              <a:rPr lang="en-GB" sz="1600" spc="15" dirty="0" smtClean="0">
                <a:solidFill>
                  <a:srgbClr val="2F5496"/>
                </a:solidFill>
                <a:cs typeface="Calibri"/>
              </a:rPr>
              <a:t>.</a:t>
            </a:r>
          </a:p>
          <a:p>
            <a:pPr marL="12700" marR="5080">
              <a:lnSpc>
                <a:spcPct val="105100"/>
              </a:lnSpc>
              <a:spcBef>
                <a:spcPts val="5"/>
              </a:spcBef>
            </a:pPr>
            <a:r>
              <a:rPr lang="en-GB" sz="1600" b="1" spc="15" dirty="0">
                <a:solidFill>
                  <a:srgbClr val="2F5496"/>
                </a:solidFill>
                <a:cs typeface="Calibri"/>
              </a:rPr>
              <a:t>Communicate</a:t>
            </a:r>
            <a:r>
              <a:rPr lang="en-GB" sz="1600" spc="15" dirty="0">
                <a:solidFill>
                  <a:srgbClr val="2F5496"/>
                </a:solidFill>
                <a:cs typeface="Calibri"/>
              </a:rPr>
              <a:t> </a:t>
            </a:r>
            <a:r>
              <a:rPr lang="en-GB" sz="1600" spc="15" dirty="0" smtClean="0">
                <a:solidFill>
                  <a:srgbClr val="2F5496"/>
                </a:solidFill>
                <a:cs typeface="Calibri"/>
              </a:rPr>
              <a:t>- Communicate </a:t>
            </a:r>
            <a:r>
              <a:rPr lang="en-GB" sz="1600" spc="15" dirty="0">
                <a:solidFill>
                  <a:srgbClr val="2F5496"/>
                </a:solidFill>
                <a:cs typeface="Calibri"/>
              </a:rPr>
              <a:t>in an open and effective way to promote the health, safety and wellbeing of people who use health and care services and their carers</a:t>
            </a:r>
            <a:r>
              <a:rPr lang="en-GB" sz="1600" spc="15" dirty="0" smtClean="0">
                <a:solidFill>
                  <a:srgbClr val="2F5496"/>
                </a:solidFill>
                <a:cs typeface="Calibri"/>
              </a:rPr>
              <a:t>.</a:t>
            </a:r>
          </a:p>
          <a:p>
            <a:pPr marL="12700" marR="5080">
              <a:lnSpc>
                <a:spcPct val="105100"/>
              </a:lnSpc>
              <a:spcBef>
                <a:spcPts val="5"/>
              </a:spcBef>
            </a:pPr>
            <a:r>
              <a:rPr lang="en-GB" sz="1600" b="1" spc="15" dirty="0">
                <a:solidFill>
                  <a:srgbClr val="2F5496"/>
                </a:solidFill>
                <a:cs typeface="Calibri"/>
              </a:rPr>
              <a:t>Confidentiality</a:t>
            </a:r>
            <a:r>
              <a:rPr lang="en-GB" sz="1600" spc="15" dirty="0">
                <a:solidFill>
                  <a:srgbClr val="2F5496"/>
                </a:solidFill>
                <a:cs typeface="Calibri"/>
              </a:rPr>
              <a:t> </a:t>
            </a:r>
            <a:r>
              <a:rPr lang="en-GB" sz="1600" spc="15" dirty="0" smtClean="0">
                <a:solidFill>
                  <a:srgbClr val="2F5496"/>
                </a:solidFill>
                <a:cs typeface="Calibri"/>
              </a:rPr>
              <a:t>- Respect </a:t>
            </a:r>
            <a:r>
              <a:rPr lang="en-GB" sz="1600" spc="15" dirty="0">
                <a:solidFill>
                  <a:srgbClr val="2F5496"/>
                </a:solidFill>
                <a:cs typeface="Calibri"/>
              </a:rPr>
              <a:t>a person’s right to confidentiality</a:t>
            </a:r>
            <a:r>
              <a:rPr lang="en-GB" sz="1600" spc="15" dirty="0" smtClean="0">
                <a:solidFill>
                  <a:srgbClr val="2F5496"/>
                </a:solidFill>
                <a:cs typeface="Calibri"/>
              </a:rPr>
              <a:t>.</a:t>
            </a:r>
          </a:p>
          <a:p>
            <a:pPr marL="12700" marR="5080">
              <a:lnSpc>
                <a:spcPct val="105100"/>
              </a:lnSpc>
              <a:spcBef>
                <a:spcPts val="5"/>
              </a:spcBef>
            </a:pPr>
            <a:r>
              <a:rPr lang="en-GB" sz="1600" b="1" spc="15" dirty="0">
                <a:solidFill>
                  <a:srgbClr val="2F5496"/>
                </a:solidFill>
                <a:cs typeface="Calibri"/>
              </a:rPr>
              <a:t>Improve</a:t>
            </a:r>
            <a:r>
              <a:rPr lang="en-GB" sz="1600" spc="15" dirty="0">
                <a:solidFill>
                  <a:srgbClr val="2F5496"/>
                </a:solidFill>
                <a:cs typeface="Calibri"/>
              </a:rPr>
              <a:t> </a:t>
            </a:r>
            <a:r>
              <a:rPr lang="en-GB" sz="1600" spc="15" dirty="0" smtClean="0">
                <a:solidFill>
                  <a:srgbClr val="2F5496"/>
                </a:solidFill>
                <a:cs typeface="Calibri"/>
              </a:rPr>
              <a:t>- Strive </a:t>
            </a:r>
            <a:r>
              <a:rPr lang="en-GB" sz="1600" spc="15" dirty="0">
                <a:solidFill>
                  <a:srgbClr val="2F5496"/>
                </a:solidFill>
                <a:cs typeface="Calibri"/>
              </a:rPr>
              <a:t>to improve the quality of healthcare, care and support through continuing professional development</a:t>
            </a:r>
            <a:r>
              <a:rPr lang="en-GB" sz="1600" spc="15" dirty="0" smtClean="0">
                <a:solidFill>
                  <a:srgbClr val="2F5496"/>
                </a:solidFill>
                <a:cs typeface="Calibri"/>
              </a:rPr>
              <a:t>.</a:t>
            </a:r>
          </a:p>
          <a:p>
            <a:pPr marL="12700" marR="5080">
              <a:lnSpc>
                <a:spcPct val="105100"/>
              </a:lnSpc>
              <a:spcBef>
                <a:spcPts val="5"/>
              </a:spcBef>
            </a:pPr>
            <a:r>
              <a:rPr lang="en-GB" sz="1600" b="1" spc="15" dirty="0">
                <a:solidFill>
                  <a:srgbClr val="2F5496"/>
                </a:solidFill>
                <a:cs typeface="Calibri"/>
              </a:rPr>
              <a:t>Diversity</a:t>
            </a:r>
            <a:r>
              <a:rPr lang="en-GB" sz="1600" spc="15" dirty="0">
                <a:solidFill>
                  <a:srgbClr val="2F5496"/>
                </a:solidFill>
                <a:cs typeface="Calibri"/>
              </a:rPr>
              <a:t> </a:t>
            </a:r>
            <a:r>
              <a:rPr lang="en-GB" sz="1600" spc="15" dirty="0" smtClean="0">
                <a:solidFill>
                  <a:srgbClr val="2F5496"/>
                </a:solidFill>
                <a:cs typeface="Calibri"/>
              </a:rPr>
              <a:t>- Uphold </a:t>
            </a:r>
            <a:r>
              <a:rPr lang="en-GB" sz="1600" spc="15" dirty="0">
                <a:solidFill>
                  <a:srgbClr val="2F5496"/>
                </a:solidFill>
                <a:cs typeface="Calibri"/>
              </a:rPr>
              <a:t>and promote equality, diversity and inclusion.</a:t>
            </a:r>
            <a:endParaRPr lang="en-GB" sz="1600"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307085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63212" y="103678"/>
            <a:ext cx="10544175" cy="6342121"/>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The safety summary or </a:t>
            </a:r>
            <a:r>
              <a:rPr lang="en-GB" b="1" u="sng" spc="20" dirty="0" smtClean="0">
                <a:solidFill>
                  <a:srgbClr val="2F5496"/>
                </a:solidFill>
                <a:uFill>
                  <a:solidFill>
                    <a:srgbClr val="2F5496"/>
                  </a:solidFill>
                </a:uFill>
                <a:cs typeface="Calibri"/>
              </a:rPr>
              <a:t>plan</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safety summary or plan assesses the risk the patient has to themselves, to others and from </a:t>
            </a:r>
            <a:r>
              <a:rPr lang="en-GB" spc="20" dirty="0" smtClean="0">
                <a:solidFill>
                  <a:srgbClr val="2F5496"/>
                </a:solidFill>
                <a:uFill>
                  <a:solidFill>
                    <a:srgbClr val="2F5496"/>
                  </a:solidFill>
                </a:uFill>
                <a:cs typeface="Calibri"/>
              </a:rPr>
              <a:t>others. </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Awareness</a:t>
            </a: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Although </a:t>
            </a:r>
            <a:r>
              <a:rPr lang="en-GB" spc="20" dirty="0">
                <a:solidFill>
                  <a:srgbClr val="2F5496"/>
                </a:solidFill>
                <a:uFill>
                  <a:solidFill>
                    <a:srgbClr val="2F5496"/>
                  </a:solidFill>
                </a:uFill>
                <a:cs typeface="Calibri"/>
              </a:rPr>
              <a:t>you may not be asked to devise or input into the safety summary or plan, it's really important that you are aware of:</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what </a:t>
            </a:r>
            <a:r>
              <a:rPr lang="en-GB" spc="20" dirty="0">
                <a:solidFill>
                  <a:srgbClr val="2F5496"/>
                </a:solidFill>
                <a:uFill>
                  <a:solidFill>
                    <a:srgbClr val="2F5496"/>
                  </a:solidFill>
                </a:uFill>
                <a:cs typeface="Calibri"/>
              </a:rPr>
              <a:t>it is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what it contains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where to find it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what the risk factors are so that you can escalate any </a:t>
            </a:r>
            <a:r>
              <a:rPr lang="en-GB" spc="20" dirty="0" smtClean="0">
                <a:solidFill>
                  <a:srgbClr val="2F5496"/>
                </a:solidFill>
                <a:uFill>
                  <a:solidFill>
                    <a:srgbClr val="2F5496"/>
                  </a:solidFill>
                </a:uFill>
                <a:cs typeface="Calibri"/>
              </a:rPr>
              <a:t>concerns</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Assessing </a:t>
            </a:r>
            <a:r>
              <a:rPr lang="en-GB" b="1" spc="20" dirty="0" smtClean="0">
                <a:solidFill>
                  <a:srgbClr val="2F5496"/>
                </a:solidFill>
                <a:uFill>
                  <a:solidFill>
                    <a:srgbClr val="2F5496"/>
                  </a:solidFill>
                </a:uFill>
                <a:cs typeface="Calibri"/>
              </a:rPr>
              <a:t>risk</a:t>
            </a:r>
          </a:p>
          <a:p>
            <a:pPr marL="12700">
              <a:lnSpc>
                <a:spcPct val="100000"/>
              </a:lnSpc>
              <a:spcBef>
                <a:spcPts val="135"/>
              </a:spcBef>
            </a:pPr>
            <a:r>
              <a:rPr lang="en-GB" spc="20" dirty="0" smtClean="0">
                <a:solidFill>
                  <a:srgbClr val="2F5496"/>
                </a:solidFill>
                <a:uFill>
                  <a:solidFill>
                    <a:srgbClr val="2F5496"/>
                  </a:solidFill>
                </a:uFill>
                <a:cs typeface="Calibri"/>
              </a:rPr>
              <a:t>It </a:t>
            </a:r>
            <a:r>
              <a:rPr lang="en-GB" spc="20" dirty="0">
                <a:solidFill>
                  <a:srgbClr val="2F5496"/>
                </a:solidFill>
                <a:uFill>
                  <a:solidFill>
                    <a:srgbClr val="2F5496"/>
                  </a:solidFill>
                </a:uFill>
                <a:cs typeface="Calibri"/>
              </a:rPr>
              <a:t>is not possible to provide an exact formula to assess </a:t>
            </a:r>
            <a:r>
              <a:rPr lang="en-GB" spc="20" dirty="0" smtClean="0">
                <a:solidFill>
                  <a:srgbClr val="2F5496"/>
                </a:solidFill>
                <a:uFill>
                  <a:solidFill>
                    <a:srgbClr val="2F5496"/>
                  </a:solidFill>
                </a:uFill>
                <a:cs typeface="Calibri"/>
              </a:rPr>
              <a:t>risk. Rather</a:t>
            </a:r>
            <a:r>
              <a:rPr lang="en-GB" spc="20" dirty="0">
                <a:solidFill>
                  <a:srgbClr val="2F5496"/>
                </a:solidFill>
                <a:uFill>
                  <a:solidFill>
                    <a:srgbClr val="2F5496"/>
                  </a:solidFill>
                </a:uFill>
                <a:cs typeface="Calibri"/>
              </a:rPr>
              <a:t>, staff must assess risk based upon reasoned judgement and their in-depth knowledge of the child or young person</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What is the assessment based on</a:t>
            </a:r>
            <a:r>
              <a:rPr lang="en-GB" b="1"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 risk assessment is based on information given by the young person themselves as well as:</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a </a:t>
            </a:r>
            <a:r>
              <a:rPr lang="en-GB" spc="20" dirty="0">
                <a:solidFill>
                  <a:srgbClr val="2F5496"/>
                </a:solidFill>
                <a:uFill>
                  <a:solidFill>
                    <a:srgbClr val="2F5496"/>
                  </a:solidFill>
                </a:uFill>
                <a:cs typeface="Calibri"/>
              </a:rPr>
              <a:t>summary of the risk history evident in medical records and from family and carers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information may also be obtained from professional networks such as other Trust teams, social services and police with consent in some </a:t>
            </a:r>
            <a:r>
              <a:rPr lang="en-GB" spc="20" dirty="0" smtClean="0">
                <a:solidFill>
                  <a:srgbClr val="2F5496"/>
                </a:solidFill>
                <a:uFill>
                  <a:solidFill>
                    <a:srgbClr val="2F5496"/>
                  </a:solidFill>
                </a:uFill>
                <a:cs typeface="Calibri"/>
              </a:rPr>
              <a:t>cases</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p:txBody>
      </p:sp>
    </p:spTree>
    <p:custDataLst>
      <p:tags r:id="rId1"/>
    </p:custDataLst>
    <p:extLst>
      <p:ext uri="{BB962C8B-B14F-4D97-AF65-F5344CB8AC3E}">
        <p14:creationId xmlns:p14="http://schemas.microsoft.com/office/powerpoint/2010/main" val="216325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63212" y="103678"/>
            <a:ext cx="10544175" cy="3997889"/>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The safety summary or </a:t>
            </a:r>
            <a:r>
              <a:rPr lang="en-GB" b="1" u="sng" spc="20" dirty="0" smtClean="0">
                <a:solidFill>
                  <a:srgbClr val="2F5496"/>
                </a:solidFill>
                <a:uFill>
                  <a:solidFill>
                    <a:srgbClr val="2F5496"/>
                  </a:solidFill>
                </a:uFill>
                <a:cs typeface="Calibri"/>
              </a:rPr>
              <a:t>plan (cont.)</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How robust is the assessment?</a:t>
            </a:r>
          </a:p>
          <a:p>
            <a:pPr marL="12700">
              <a:lnSpc>
                <a:spcPct val="100000"/>
              </a:lnSpc>
              <a:spcBef>
                <a:spcPts val="135"/>
              </a:spcBef>
            </a:pPr>
            <a:r>
              <a:rPr lang="en-GB" spc="20" dirty="0">
                <a:solidFill>
                  <a:srgbClr val="2F5496"/>
                </a:solidFill>
                <a:uFill>
                  <a:solidFill>
                    <a:srgbClr val="2F5496"/>
                  </a:solidFill>
                </a:uFill>
                <a:cs typeface="Calibri"/>
              </a:rPr>
              <a:t>A robust risk assessment uses information from a variety of sources to obtain a clear and accurate picture of the risks present. Corroboration of information by multiple sources means that staff can be more confident in the factual accuracy of that information.</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Risk assessment and management should be a collaborative process with the young person, because the risks belong to the young person; they live with them and are the best person to know how to manage them, even if they need your help to begin with in managing them.</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clinician should construct a collaborative safety plan with the young person, which they regularly review as part of their ongoing work. As this is also a dynamic process, reviews should be continually made</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p:txBody>
      </p:sp>
    </p:spTree>
    <p:custDataLst>
      <p:tags r:id="rId1"/>
    </p:custDataLst>
    <p:extLst>
      <p:ext uri="{BB962C8B-B14F-4D97-AF65-F5344CB8AC3E}">
        <p14:creationId xmlns:p14="http://schemas.microsoft.com/office/powerpoint/2010/main" val="87620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141316" y="402936"/>
            <a:ext cx="11937077" cy="5144357"/>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How a risk assessment is structured</a:t>
            </a:r>
            <a:endParaRPr lang="en-GB" b="1" u="sng" spc="20" dirty="0" smtClean="0">
              <a:solidFill>
                <a:srgbClr val="2F5496"/>
              </a:solidFill>
              <a:uFill>
                <a:solidFill>
                  <a:srgbClr val="2F5496"/>
                </a:solidFill>
              </a:uFill>
              <a:cs typeface="Calibri"/>
            </a:endParaRP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 risk assessment can be structured into 4 stages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1. History </a:t>
            </a:r>
            <a:r>
              <a:rPr lang="en-GB" b="1" spc="20" dirty="0">
                <a:solidFill>
                  <a:srgbClr val="2F5496"/>
                </a:solidFill>
                <a:uFill>
                  <a:solidFill>
                    <a:srgbClr val="2F5496"/>
                  </a:solidFill>
                </a:uFill>
                <a:cs typeface="Calibri"/>
              </a:rPr>
              <a:t>of risk and current risk</a:t>
            </a:r>
          </a:p>
          <a:p>
            <a:pPr marL="12700">
              <a:lnSpc>
                <a:spcPct val="100000"/>
              </a:lnSpc>
              <a:spcBef>
                <a:spcPts val="135"/>
              </a:spcBef>
            </a:pPr>
            <a:r>
              <a:rPr lang="en-GB" spc="20" dirty="0">
                <a:solidFill>
                  <a:srgbClr val="2F5496"/>
                </a:solidFill>
                <a:uFill>
                  <a:solidFill>
                    <a:srgbClr val="2F5496"/>
                  </a:solidFill>
                </a:uFill>
                <a:cs typeface="Calibri"/>
              </a:rPr>
              <a:t>The initial consideration is whether the young person has a recent or current history of harm to self or others and to explore this in more detail. There should always be an enquiry about a young person's current suicidal thinking and past history of self-harm or suicide attempts. If there is no history of harm to self or others, the clinician should then document this. </a:t>
            </a:r>
            <a:endParaRPr lang="en-GB" spc="20" dirty="0" smtClean="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2. </a:t>
            </a:r>
            <a:r>
              <a:rPr lang="en-GB" b="1" spc="20" dirty="0">
                <a:solidFill>
                  <a:srgbClr val="2F5496"/>
                </a:solidFill>
                <a:uFill>
                  <a:solidFill>
                    <a:srgbClr val="2F5496"/>
                  </a:solidFill>
                </a:uFill>
                <a:cs typeface="Calibri"/>
              </a:rPr>
              <a:t>Long-term risk</a:t>
            </a:r>
          </a:p>
          <a:p>
            <a:pPr marL="12700">
              <a:lnSpc>
                <a:spcPct val="100000"/>
              </a:lnSpc>
              <a:spcBef>
                <a:spcPts val="135"/>
              </a:spcBef>
            </a:pPr>
            <a:r>
              <a:rPr lang="en-GB" spc="20" dirty="0">
                <a:solidFill>
                  <a:srgbClr val="2F5496"/>
                </a:solidFill>
                <a:uFill>
                  <a:solidFill>
                    <a:srgbClr val="2F5496"/>
                  </a:solidFill>
                </a:uFill>
                <a:cs typeface="Calibri"/>
              </a:rPr>
              <a:t>If there has been a history of harm to self or others, the clinician should then consider the long-term risk of harm to self and others. Any protective factors that mitigate or reduce the risk should also be </a:t>
            </a:r>
            <a:r>
              <a:rPr lang="en-GB" spc="20" dirty="0" smtClean="0">
                <a:solidFill>
                  <a:srgbClr val="2F5496"/>
                </a:solidFill>
                <a:uFill>
                  <a:solidFill>
                    <a:srgbClr val="2F5496"/>
                  </a:solidFill>
                </a:uFill>
                <a:cs typeface="Calibri"/>
              </a:rPr>
              <a:t>identified.</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3. </a:t>
            </a:r>
            <a:r>
              <a:rPr lang="en-GB" b="1" spc="20" dirty="0">
                <a:solidFill>
                  <a:srgbClr val="2F5496"/>
                </a:solidFill>
                <a:uFill>
                  <a:solidFill>
                    <a:srgbClr val="2F5496"/>
                  </a:solidFill>
                </a:uFill>
                <a:cs typeface="Calibri"/>
              </a:rPr>
              <a:t>Situational assessment</a:t>
            </a:r>
          </a:p>
          <a:p>
            <a:pPr marL="12700">
              <a:lnSpc>
                <a:spcPct val="100000"/>
              </a:lnSpc>
              <a:spcBef>
                <a:spcPts val="135"/>
              </a:spcBef>
            </a:pPr>
            <a:r>
              <a:rPr lang="en-GB" spc="20" dirty="0">
                <a:solidFill>
                  <a:srgbClr val="2F5496"/>
                </a:solidFill>
                <a:uFill>
                  <a:solidFill>
                    <a:srgbClr val="2F5496"/>
                  </a:solidFill>
                </a:uFill>
                <a:cs typeface="Calibri"/>
              </a:rPr>
              <a:t>If there is a history of harm to self or others, or if the clinician is concerned about the risk presented by the patient in the absence of previous risky behaviour, they should make further enquiries into the circumstances of the risky </a:t>
            </a:r>
            <a:r>
              <a:rPr lang="en-GB" spc="20" dirty="0" smtClean="0">
                <a:solidFill>
                  <a:srgbClr val="2F5496"/>
                </a:solidFill>
                <a:uFill>
                  <a:solidFill>
                    <a:srgbClr val="2F5496"/>
                  </a:solidFill>
                </a:uFill>
                <a:cs typeface="Calibri"/>
              </a:rPr>
              <a:t>behaviour. In </a:t>
            </a:r>
            <a:r>
              <a:rPr lang="en-GB" spc="20" dirty="0">
                <a:solidFill>
                  <a:srgbClr val="2F5496"/>
                </a:solidFill>
                <a:uFill>
                  <a:solidFill>
                    <a:srgbClr val="2F5496"/>
                  </a:solidFill>
                </a:uFill>
                <a:cs typeface="Calibri"/>
              </a:rPr>
              <a:t>other words, the clinician should enquire about the situations in which the behaviour has arisen in the past, and therefore about the situations in which it is likely to occur in the </a:t>
            </a:r>
            <a:r>
              <a:rPr lang="en-GB" spc="20" dirty="0" smtClean="0">
                <a:solidFill>
                  <a:srgbClr val="2F5496"/>
                </a:solidFill>
                <a:uFill>
                  <a:solidFill>
                    <a:srgbClr val="2F5496"/>
                  </a:solidFill>
                </a:uFill>
                <a:cs typeface="Calibri"/>
              </a:rPr>
              <a:t>future. </a:t>
            </a:r>
            <a:endParaRPr dirty="0" smtClean="0">
              <a:latin typeface="Times New Roman"/>
              <a:cs typeface="Times New Roman"/>
            </a:endParaRPr>
          </a:p>
        </p:txBody>
      </p:sp>
    </p:spTree>
    <p:custDataLst>
      <p:tags r:id="rId1"/>
    </p:custDataLst>
    <p:extLst>
      <p:ext uri="{BB962C8B-B14F-4D97-AF65-F5344CB8AC3E}">
        <p14:creationId xmlns:p14="http://schemas.microsoft.com/office/powerpoint/2010/main" val="43526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141316" y="402936"/>
            <a:ext cx="11937077" cy="6001002"/>
          </a:xfrm>
          <a:prstGeom prst="rect">
            <a:avLst/>
          </a:prstGeom>
        </p:spPr>
        <p:txBody>
          <a:bodyPr vert="horz" wrap="square" lIns="0" tIns="17145" rIns="0" bIns="0" rtlCol="0">
            <a:spAutoFit/>
          </a:bodyPr>
          <a:lstStyle/>
          <a:p>
            <a:pPr marL="12700">
              <a:spcBef>
                <a:spcPts val="135"/>
              </a:spcBef>
            </a:pPr>
            <a:r>
              <a:rPr lang="en-GB" b="1" u="sng" spc="20" dirty="0">
                <a:solidFill>
                  <a:srgbClr val="2F5496"/>
                </a:solidFill>
                <a:uFill>
                  <a:solidFill>
                    <a:srgbClr val="2F5496"/>
                  </a:solidFill>
                </a:uFill>
                <a:cs typeface="Calibri"/>
              </a:rPr>
              <a:t>How a risk assessment is </a:t>
            </a:r>
            <a:r>
              <a:rPr lang="en-GB" b="1" u="sng" spc="20" dirty="0" smtClean="0">
                <a:solidFill>
                  <a:srgbClr val="2F5496"/>
                </a:solidFill>
                <a:uFill>
                  <a:solidFill>
                    <a:srgbClr val="2F5496"/>
                  </a:solidFill>
                </a:uFill>
                <a:cs typeface="Calibri"/>
              </a:rPr>
              <a:t>structured (</a:t>
            </a:r>
            <a:r>
              <a:rPr lang="en-GB" b="1" u="sng" spc="20" dirty="0">
                <a:solidFill>
                  <a:srgbClr val="2F5496"/>
                </a:solidFill>
                <a:uFill>
                  <a:solidFill>
                    <a:srgbClr val="2F5496"/>
                  </a:solidFill>
                </a:uFill>
                <a:cs typeface="Calibri"/>
              </a:rPr>
              <a:t>cont.)</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3. </a:t>
            </a:r>
            <a:r>
              <a:rPr lang="en-GB" b="1" spc="20" dirty="0">
                <a:solidFill>
                  <a:srgbClr val="2F5496"/>
                </a:solidFill>
                <a:uFill>
                  <a:solidFill>
                    <a:srgbClr val="2F5496"/>
                  </a:solidFill>
                </a:uFill>
                <a:cs typeface="Calibri"/>
              </a:rPr>
              <a:t>Situational </a:t>
            </a:r>
            <a:r>
              <a:rPr lang="en-GB" b="1" spc="20" dirty="0" smtClean="0">
                <a:solidFill>
                  <a:srgbClr val="2F5496"/>
                </a:solidFill>
                <a:uFill>
                  <a:solidFill>
                    <a:srgbClr val="2F5496"/>
                  </a:solidFill>
                </a:uFill>
                <a:cs typeface="Calibri"/>
              </a:rPr>
              <a:t>assessment (cont.)</a:t>
            </a: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situational assessment would also include these existing areas of assessment: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frequency: how frequently has the risk behaviour been enacted, and is this frequency changing? The more frequent the behaviour, the more risk is presented</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severity: how severe was the risk behaviour?</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immediacy: how recently was the risk behaviour carried out?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pattern: are there specific situations that provoke a risk behaviour such as the break-up of a relationship or loss? This could indicate potential high risk periods during a patient's course of </a:t>
            </a:r>
            <a:r>
              <a:rPr lang="en-GB" spc="20" dirty="0" smtClean="0">
                <a:solidFill>
                  <a:srgbClr val="2F5496"/>
                </a:solidFill>
                <a:uFill>
                  <a:solidFill>
                    <a:srgbClr val="2F5496"/>
                  </a:solidFill>
                </a:uFill>
                <a:cs typeface="Calibri"/>
              </a:rPr>
              <a:t>treatment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4. Assessment </a:t>
            </a:r>
            <a:r>
              <a:rPr lang="en-GB" b="1" spc="20" dirty="0">
                <a:solidFill>
                  <a:srgbClr val="2F5496"/>
                </a:solidFill>
                <a:uFill>
                  <a:solidFill>
                    <a:srgbClr val="2F5496"/>
                  </a:solidFill>
                </a:uFill>
                <a:cs typeface="Calibri"/>
              </a:rPr>
              <a:t>of acute risk</a:t>
            </a:r>
          </a:p>
          <a:p>
            <a:pPr marL="12700">
              <a:lnSpc>
                <a:spcPct val="100000"/>
              </a:lnSpc>
              <a:spcBef>
                <a:spcPts val="135"/>
              </a:spcBef>
            </a:pPr>
            <a:r>
              <a:rPr lang="en-GB" spc="20" dirty="0">
                <a:solidFill>
                  <a:srgbClr val="2F5496"/>
                </a:solidFill>
                <a:uFill>
                  <a:solidFill>
                    <a:srgbClr val="2F5496"/>
                  </a:solidFill>
                </a:uFill>
                <a:cs typeface="Calibri"/>
              </a:rPr>
              <a:t>The assessment of current or imminent risk of harm is a largely clinical endeavour. Here the patient's current state of mind is assessed, including</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ideation: how frequent, intrusive or worrying are the thoughts to the patient with regard to the risk behaviour and is this frequency increasing? The greater the prominence, persistence and intrusiveness of thoughts, the higher the risk. The clinician should also determine the level of despair expressed by the young person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intent: a statement from the young person that they intend to harm themselves or others is the strongest indicator of risk and should never be dismissed</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planning: how far has any plan regarding risk behaviour been developed? Thoughts without any plan or access to the means to carry out a risk behaviour carry less risk than a formulated plan</a:t>
            </a:r>
            <a:endParaRPr lang="en-GB" spc="20" dirty="0" smtClean="0">
              <a:solidFill>
                <a:srgbClr val="2F5496"/>
              </a:solidFill>
              <a:uFill>
                <a:solidFill>
                  <a:srgbClr val="2F5496"/>
                </a:solidFill>
              </a:uFill>
              <a:cs typeface="Calibri"/>
            </a:endParaRPr>
          </a:p>
        </p:txBody>
      </p:sp>
    </p:spTree>
    <p:custDataLst>
      <p:tags r:id="rId1"/>
    </p:custDataLst>
    <p:extLst>
      <p:ext uri="{BB962C8B-B14F-4D97-AF65-F5344CB8AC3E}">
        <p14:creationId xmlns:p14="http://schemas.microsoft.com/office/powerpoint/2010/main" val="179074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66255" y="182880"/>
            <a:ext cx="11844770" cy="6626814"/>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Risk </a:t>
            </a:r>
            <a:r>
              <a:rPr lang="en-GB" b="1" u="sng" spc="20" dirty="0" smtClean="0">
                <a:solidFill>
                  <a:srgbClr val="2F5496"/>
                </a:solidFill>
                <a:uFill>
                  <a:solidFill>
                    <a:srgbClr val="2F5496"/>
                  </a:solidFill>
                </a:uFill>
                <a:cs typeface="Calibri"/>
              </a:rPr>
              <a:t>formulation</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formulation of the risk should aim to answer some key </a:t>
            </a:r>
            <a:r>
              <a:rPr lang="en-GB" spc="20" dirty="0" smtClean="0">
                <a:solidFill>
                  <a:srgbClr val="2F5496"/>
                </a:solidFill>
                <a:uFill>
                  <a:solidFill>
                    <a:srgbClr val="2F5496"/>
                  </a:solidFill>
                </a:uFill>
                <a:cs typeface="Calibri"/>
              </a:rPr>
              <a:t>questions:</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How serious is the risk?</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Is the risk specific or general?</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How immediate is the risk?</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Is the risk liable to diminish fairly quickly? If yes, on what basis is that prediction made such as, removal of stressors?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Are circumstances likely to arise that will increase the risk?</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What specific treatment is required?</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What management plan is needed and who needs to be involved</a:t>
            </a:r>
            <a:r>
              <a:rPr lang="en-GB" spc="20" dirty="0" smtClean="0">
                <a:solidFill>
                  <a:srgbClr val="2F5496"/>
                </a:solidFill>
                <a:uFill>
                  <a:solidFill>
                    <a:srgbClr val="2F5496"/>
                  </a:solidFill>
                </a:uFill>
                <a:cs typeface="Calibri"/>
              </a:rPr>
              <a:t>?</a:t>
            </a:r>
          </a:p>
          <a:p>
            <a:pPr marL="298450" indent="-285750">
              <a:lnSpc>
                <a:spcPct val="100000"/>
              </a:lnSpc>
              <a:spcBef>
                <a:spcPts val="135"/>
              </a:spcBef>
              <a:buFont typeface="Arial" panose="020B0604020202020204" pitchFamily="34" charset="0"/>
              <a:buChar char="•"/>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Exploring the factors in risk </a:t>
            </a:r>
            <a:r>
              <a:rPr lang="en-GB" b="1" spc="20" dirty="0" smtClean="0">
                <a:solidFill>
                  <a:srgbClr val="2F5496"/>
                </a:solidFill>
                <a:uFill>
                  <a:solidFill>
                    <a:srgbClr val="2F5496"/>
                  </a:solidFill>
                </a:uFill>
                <a:cs typeface="Calibri"/>
              </a:rPr>
              <a:t>assessment</a:t>
            </a:r>
          </a:p>
          <a:p>
            <a:pPr marL="12700">
              <a:lnSpc>
                <a:spcPct val="100000"/>
              </a:lnSpc>
              <a:spcBef>
                <a:spcPts val="135"/>
              </a:spcBef>
            </a:pPr>
            <a:r>
              <a:rPr lang="en-GB" spc="20" dirty="0">
                <a:solidFill>
                  <a:srgbClr val="2F5496"/>
                </a:solidFill>
                <a:uFill>
                  <a:solidFill>
                    <a:srgbClr val="2F5496"/>
                  </a:solidFill>
                </a:uFill>
                <a:cs typeface="Calibri"/>
              </a:rPr>
              <a:t>The 8 areas for consideration when creating a risk assessment work together to create a full picture around the young person</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1. Risk factors</a:t>
            </a:r>
          </a:p>
          <a:p>
            <a:pPr marL="12700">
              <a:lnSpc>
                <a:spcPct val="100000"/>
              </a:lnSpc>
              <a:spcBef>
                <a:spcPts val="135"/>
              </a:spcBef>
            </a:pPr>
            <a:r>
              <a:rPr lang="en-GB" spc="20" dirty="0">
                <a:solidFill>
                  <a:srgbClr val="2F5496"/>
                </a:solidFill>
                <a:uFill>
                  <a:solidFill>
                    <a:srgbClr val="2F5496"/>
                  </a:solidFill>
                </a:uFill>
                <a:cs typeface="Calibri"/>
              </a:rPr>
              <a:t>These can be either</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static, meaning that they are unchangeable, such as a history of self-harm</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dynamic, meaning that they can change over time, such as misuse of alcohol </a:t>
            </a:r>
            <a:endParaRPr lang="en-GB" spc="20" dirty="0" smtClean="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2. History</a:t>
            </a:r>
          </a:p>
          <a:p>
            <a:pPr marL="12700">
              <a:lnSpc>
                <a:spcPct val="100000"/>
              </a:lnSpc>
              <a:spcBef>
                <a:spcPts val="135"/>
              </a:spcBef>
            </a:pPr>
            <a:r>
              <a:rPr lang="en-GB" spc="20" dirty="0">
                <a:solidFill>
                  <a:srgbClr val="2F5496"/>
                </a:solidFill>
                <a:uFill>
                  <a:solidFill>
                    <a:srgbClr val="2F5496"/>
                  </a:solidFill>
                </a:uFill>
                <a:cs typeface="Calibri"/>
              </a:rPr>
              <a:t>History relates to the </a:t>
            </a:r>
            <a:r>
              <a:rPr lang="en-GB" spc="20" dirty="0" err="1">
                <a:solidFill>
                  <a:srgbClr val="2F5496"/>
                </a:solidFill>
                <a:uFill>
                  <a:solidFill>
                    <a:srgbClr val="2F5496"/>
                  </a:solidFill>
                </a:uFill>
                <a:cs typeface="Calibri"/>
              </a:rPr>
              <a:t>recency</a:t>
            </a:r>
            <a:r>
              <a:rPr lang="en-GB" spc="20" dirty="0">
                <a:solidFill>
                  <a:srgbClr val="2F5496"/>
                </a:solidFill>
                <a:uFill>
                  <a:solidFill>
                    <a:srgbClr val="2F5496"/>
                  </a:solidFill>
                </a:uFill>
                <a:cs typeface="Calibri"/>
              </a:rPr>
              <a:t>, severity, frequency and pattern of risk incidents or behaviour.</a:t>
            </a:r>
            <a:endParaRPr lang="en-GB" spc="20" dirty="0" smtClean="0">
              <a:solidFill>
                <a:srgbClr val="2F5496"/>
              </a:solidFill>
              <a:uFill>
                <a:solidFill>
                  <a:srgbClr val="2F5496"/>
                </a:solidFill>
              </a:uFill>
              <a:cs typeface="Calibri"/>
            </a:endParaRPr>
          </a:p>
        </p:txBody>
      </p:sp>
    </p:spTree>
    <p:extLst>
      <p:ext uri="{BB962C8B-B14F-4D97-AF65-F5344CB8AC3E}">
        <p14:creationId xmlns:p14="http://schemas.microsoft.com/office/powerpoint/2010/main" val="255543203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66255" y="182880"/>
            <a:ext cx="11844770" cy="6619120"/>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Risk </a:t>
            </a:r>
            <a:r>
              <a:rPr lang="en-GB" b="1" u="sng" spc="20" dirty="0" smtClean="0">
                <a:solidFill>
                  <a:srgbClr val="2F5496"/>
                </a:solidFill>
                <a:uFill>
                  <a:solidFill>
                    <a:srgbClr val="2F5496"/>
                  </a:solidFill>
                </a:uFill>
                <a:cs typeface="Calibri"/>
              </a:rPr>
              <a:t>formulation (cont.)</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3</a:t>
            </a:r>
            <a:r>
              <a:rPr lang="en-GB" b="1" spc="20" dirty="0">
                <a:solidFill>
                  <a:srgbClr val="2F5496"/>
                </a:solidFill>
                <a:uFill>
                  <a:solidFill>
                    <a:srgbClr val="2F5496"/>
                  </a:solidFill>
                </a:uFill>
                <a:cs typeface="Calibri"/>
              </a:rPr>
              <a:t>. Mental state</a:t>
            </a:r>
          </a:p>
          <a:p>
            <a:pPr marL="12700">
              <a:lnSpc>
                <a:spcPct val="100000"/>
              </a:lnSpc>
              <a:spcBef>
                <a:spcPts val="135"/>
              </a:spcBef>
            </a:pPr>
            <a:r>
              <a:rPr lang="en-GB" spc="20" dirty="0">
                <a:solidFill>
                  <a:srgbClr val="2F5496"/>
                </a:solidFill>
                <a:uFill>
                  <a:solidFill>
                    <a:srgbClr val="2F5496"/>
                  </a:solidFill>
                </a:uFill>
                <a:cs typeface="Calibri"/>
              </a:rPr>
              <a:t>Consider</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appearance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speech content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mood</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affect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thought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perception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cognition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insight and judgement</a:t>
            </a:r>
          </a:p>
          <a:p>
            <a:pPr marL="12700">
              <a:lnSpc>
                <a:spcPct val="100000"/>
              </a:lnSpc>
              <a:spcBef>
                <a:spcPts val="135"/>
              </a:spcBef>
            </a:pPr>
            <a:r>
              <a:rPr lang="en-GB" spc="20" dirty="0">
                <a:solidFill>
                  <a:srgbClr val="2F5496"/>
                </a:solidFill>
                <a:uFill>
                  <a:solidFill>
                    <a:srgbClr val="2F5496"/>
                  </a:solidFill>
                </a:uFill>
                <a:cs typeface="Calibri"/>
              </a:rPr>
              <a:t>Note evidence of symptoms indicating external control, such as delusions or command hallucinations and emotions expressed that are related to violence or </a:t>
            </a:r>
            <a:r>
              <a:rPr lang="en-GB" spc="20" dirty="0" smtClean="0">
                <a:solidFill>
                  <a:srgbClr val="2F5496"/>
                </a:solidFill>
                <a:uFill>
                  <a:solidFill>
                    <a:srgbClr val="2F5496"/>
                  </a:solidFill>
                </a:uFill>
                <a:cs typeface="Calibri"/>
              </a:rPr>
              <a:t>suicide. Is </a:t>
            </a:r>
            <a:r>
              <a:rPr lang="en-GB" spc="20" dirty="0">
                <a:solidFill>
                  <a:srgbClr val="2F5496"/>
                </a:solidFill>
                <a:uFill>
                  <a:solidFill>
                    <a:srgbClr val="2F5496"/>
                  </a:solidFill>
                </a:uFill>
                <a:cs typeface="Calibri"/>
              </a:rPr>
              <a:t>there evidence of specific harm to others or themselves? This includes an increase or change in substance or alcohol use.</a:t>
            </a:r>
          </a:p>
          <a:p>
            <a:pPr marL="12700">
              <a:lnSpc>
                <a:spcPct val="100000"/>
              </a:lnSpc>
              <a:spcBef>
                <a:spcPts val="135"/>
              </a:spcBef>
            </a:pPr>
            <a:endParaRPr lang="en-GB" b="1" spc="20" dirty="0" smtClean="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4. </a:t>
            </a:r>
            <a:r>
              <a:rPr lang="en-GB" b="1" spc="20" dirty="0">
                <a:solidFill>
                  <a:srgbClr val="2F5496"/>
                </a:solidFill>
                <a:uFill>
                  <a:solidFill>
                    <a:srgbClr val="2F5496"/>
                  </a:solidFill>
                </a:uFill>
                <a:cs typeface="Calibri"/>
              </a:rPr>
              <a:t>Intent</a:t>
            </a:r>
          </a:p>
          <a:p>
            <a:pPr marL="12700">
              <a:lnSpc>
                <a:spcPct val="100000"/>
              </a:lnSpc>
              <a:spcBef>
                <a:spcPts val="135"/>
              </a:spcBef>
            </a:pPr>
            <a:r>
              <a:rPr lang="en-GB" spc="20" dirty="0">
                <a:solidFill>
                  <a:srgbClr val="2F5496"/>
                </a:solidFill>
                <a:uFill>
                  <a:solidFill>
                    <a:srgbClr val="2F5496"/>
                  </a:solidFill>
                </a:uFill>
                <a:cs typeface="Calibri"/>
              </a:rPr>
              <a:t>A statement of intention from the young person is a clear indication of risk and should not be ignored</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5. Planning</a:t>
            </a:r>
          </a:p>
          <a:p>
            <a:pPr marL="12700">
              <a:lnSpc>
                <a:spcPct val="100000"/>
              </a:lnSpc>
              <a:spcBef>
                <a:spcPts val="135"/>
              </a:spcBef>
            </a:pPr>
            <a:r>
              <a:rPr lang="en-GB" spc="20" dirty="0" smtClean="0">
                <a:solidFill>
                  <a:srgbClr val="2F5496"/>
                </a:solidFill>
                <a:uFill>
                  <a:solidFill>
                    <a:srgbClr val="2F5496"/>
                  </a:solidFill>
                </a:uFill>
                <a:cs typeface="Calibri"/>
              </a:rPr>
              <a:t>If </a:t>
            </a:r>
            <a:r>
              <a:rPr lang="en-GB" spc="20" dirty="0">
                <a:solidFill>
                  <a:srgbClr val="2F5496"/>
                </a:solidFill>
                <a:uFill>
                  <a:solidFill>
                    <a:srgbClr val="2F5496"/>
                  </a:solidFill>
                </a:uFill>
                <a:cs typeface="Calibri"/>
              </a:rPr>
              <a:t>the young person has thoughts to harm, these should be explored to establish whether they have considered how they will do </a:t>
            </a:r>
            <a:r>
              <a:rPr lang="en-GB" spc="20" dirty="0" smtClean="0">
                <a:solidFill>
                  <a:srgbClr val="2F5496"/>
                </a:solidFill>
                <a:uFill>
                  <a:solidFill>
                    <a:srgbClr val="2F5496"/>
                  </a:solidFill>
                </a:uFill>
                <a:cs typeface="Calibri"/>
              </a:rPr>
              <a:t>this. The </a:t>
            </a:r>
            <a:r>
              <a:rPr lang="en-GB" spc="20" dirty="0">
                <a:solidFill>
                  <a:srgbClr val="2F5496"/>
                </a:solidFill>
                <a:uFill>
                  <a:solidFill>
                    <a:srgbClr val="2F5496"/>
                  </a:solidFill>
                </a:uFill>
                <a:cs typeface="Calibri"/>
              </a:rPr>
              <a:t>presence of a plan indicates a higher degree of risk. If they also have the means to carry out their plans the risk increases.</a:t>
            </a:r>
            <a:endParaRPr lang="en-GB" spc="20" dirty="0" smtClean="0">
              <a:solidFill>
                <a:srgbClr val="2F5496"/>
              </a:solidFill>
              <a:uFill>
                <a:solidFill>
                  <a:srgbClr val="2F5496"/>
                </a:solidFill>
              </a:uFill>
              <a:cs typeface="Calibri"/>
            </a:endParaRPr>
          </a:p>
        </p:txBody>
      </p:sp>
    </p:spTree>
    <p:extLst>
      <p:ext uri="{BB962C8B-B14F-4D97-AF65-F5344CB8AC3E}">
        <p14:creationId xmlns:p14="http://schemas.microsoft.com/office/powerpoint/2010/main" val="10882166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116378" y="103678"/>
            <a:ext cx="11937077" cy="6365204"/>
          </a:xfrm>
          <a:prstGeom prst="rect">
            <a:avLst/>
          </a:prstGeom>
        </p:spPr>
        <p:txBody>
          <a:bodyPr vert="horz" wrap="square" lIns="0" tIns="17145" rIns="0" bIns="0" rtlCol="0">
            <a:spAutoFit/>
          </a:bodyPr>
          <a:lstStyle/>
          <a:p>
            <a:pPr marL="12700">
              <a:lnSpc>
                <a:spcPct val="100000"/>
              </a:lnSpc>
              <a:spcBef>
                <a:spcPts val="135"/>
              </a:spcBef>
            </a:pPr>
            <a:r>
              <a:rPr lang="en-GB" sz="1600" b="1" u="sng" spc="20" dirty="0" smtClean="0">
                <a:solidFill>
                  <a:srgbClr val="2F5496"/>
                </a:solidFill>
                <a:uFill>
                  <a:solidFill>
                    <a:srgbClr val="2F5496"/>
                  </a:solidFill>
                </a:uFill>
                <a:cs typeface="Calibri"/>
              </a:rPr>
              <a:t>Adolescence</a:t>
            </a:r>
          </a:p>
          <a:p>
            <a:pPr marL="12700">
              <a:lnSpc>
                <a:spcPct val="100000"/>
              </a:lnSpc>
              <a:spcBef>
                <a:spcPts val="135"/>
              </a:spcBef>
            </a:pPr>
            <a:endParaRPr lang="en-GB" sz="1600" b="1" u="sng" spc="20" dirty="0">
              <a:solidFill>
                <a:srgbClr val="2F5496"/>
              </a:solidFill>
              <a:uFill>
                <a:solidFill>
                  <a:srgbClr val="2F5496"/>
                </a:solidFill>
              </a:uFill>
              <a:cs typeface="Calibri"/>
            </a:endParaRPr>
          </a:p>
          <a:p>
            <a:pPr marL="12700">
              <a:lnSpc>
                <a:spcPct val="100000"/>
              </a:lnSpc>
              <a:spcBef>
                <a:spcPts val="135"/>
              </a:spcBef>
            </a:pPr>
            <a:r>
              <a:rPr lang="en-GB" sz="1600" spc="20" dirty="0">
                <a:solidFill>
                  <a:srgbClr val="2F5496"/>
                </a:solidFill>
                <a:uFill>
                  <a:solidFill>
                    <a:srgbClr val="2F5496"/>
                  </a:solidFill>
                </a:uFill>
                <a:cs typeface="Calibri"/>
              </a:rPr>
              <a:t>Adolescence is different from both childhood and adulthood. It is a distinct stage in young people’s development. </a:t>
            </a:r>
            <a:r>
              <a:rPr lang="en-GB" sz="1600" spc="20" dirty="0" smtClean="0">
                <a:solidFill>
                  <a:srgbClr val="2F5496"/>
                </a:solidFill>
                <a:uFill>
                  <a:solidFill>
                    <a:srgbClr val="2F5496"/>
                  </a:solidFill>
                </a:uFill>
                <a:cs typeface="Calibri"/>
              </a:rPr>
              <a:t>Adolescence </a:t>
            </a:r>
            <a:r>
              <a:rPr lang="en-GB" sz="1600" spc="20" dirty="0">
                <a:solidFill>
                  <a:srgbClr val="2F5496"/>
                </a:solidFill>
                <a:uFill>
                  <a:solidFill>
                    <a:srgbClr val="2F5496"/>
                  </a:solidFill>
                </a:uFill>
                <a:cs typeface="Calibri"/>
              </a:rPr>
              <a:t>usually take place between 12 to 25 years of age.</a:t>
            </a:r>
          </a:p>
          <a:p>
            <a:pPr marL="12700">
              <a:lnSpc>
                <a:spcPct val="100000"/>
              </a:lnSpc>
              <a:spcBef>
                <a:spcPts val="135"/>
              </a:spcBef>
            </a:pPr>
            <a:endParaRPr lang="en-GB" sz="1600" spc="20" dirty="0" smtClean="0">
              <a:solidFill>
                <a:srgbClr val="2F5496"/>
              </a:solidFill>
              <a:uFill>
                <a:solidFill>
                  <a:srgbClr val="2F5496"/>
                </a:solidFill>
              </a:uFill>
              <a:cs typeface="Calibri"/>
            </a:endParaRPr>
          </a:p>
          <a:p>
            <a:pPr marL="12700">
              <a:lnSpc>
                <a:spcPct val="100000"/>
              </a:lnSpc>
              <a:spcBef>
                <a:spcPts val="135"/>
              </a:spcBef>
            </a:pPr>
            <a:r>
              <a:rPr lang="en-GB" sz="1600" spc="20" dirty="0">
                <a:solidFill>
                  <a:srgbClr val="2F5496"/>
                </a:solidFill>
                <a:uFill>
                  <a:solidFill>
                    <a:srgbClr val="2F5496"/>
                  </a:solidFill>
                </a:uFill>
                <a:cs typeface="Calibri"/>
              </a:rPr>
              <a:t>During adolescence a young person’s cognition (thinking) develops. They become more aware of themselves as an individual and their position in the world. They develop more of a sense of right and wrong, and their values, which can bring a lot of self-reflection</a:t>
            </a:r>
            <a:r>
              <a:rPr lang="en-GB" sz="1600" spc="20" dirty="0" smtClean="0">
                <a:solidFill>
                  <a:srgbClr val="2F5496"/>
                </a:solidFill>
                <a:uFill>
                  <a:solidFill>
                    <a:srgbClr val="2F5496"/>
                  </a:solidFill>
                </a:uFill>
                <a:cs typeface="Calibri"/>
              </a:rPr>
              <a:t>.</a:t>
            </a:r>
          </a:p>
          <a:p>
            <a:pPr marL="12700">
              <a:lnSpc>
                <a:spcPct val="100000"/>
              </a:lnSpc>
              <a:spcBef>
                <a:spcPts val="135"/>
              </a:spcBef>
            </a:pPr>
            <a:endParaRPr lang="en-GB" sz="1600" spc="20" dirty="0" smtClean="0">
              <a:solidFill>
                <a:srgbClr val="2F5496"/>
              </a:solidFill>
              <a:uFill>
                <a:solidFill>
                  <a:srgbClr val="2F5496"/>
                </a:solidFill>
              </a:uFill>
              <a:cs typeface="Calibri"/>
            </a:endParaRPr>
          </a:p>
          <a:p>
            <a:pPr marL="355600" indent="-342900">
              <a:lnSpc>
                <a:spcPct val="100000"/>
              </a:lnSpc>
              <a:spcBef>
                <a:spcPts val="135"/>
              </a:spcBef>
              <a:buFont typeface="+mj-lt"/>
              <a:buAutoNum type="arabicPeriod"/>
            </a:pPr>
            <a:r>
              <a:rPr lang="en-GB" sz="1600" spc="20" dirty="0" smtClean="0">
                <a:solidFill>
                  <a:srgbClr val="2F5496"/>
                </a:solidFill>
                <a:uFill>
                  <a:solidFill>
                    <a:srgbClr val="2F5496"/>
                  </a:solidFill>
                </a:uFill>
                <a:cs typeface="Calibri"/>
              </a:rPr>
              <a:t>Changes - With </a:t>
            </a:r>
            <a:r>
              <a:rPr lang="en-GB" sz="1600" spc="20" dirty="0">
                <a:solidFill>
                  <a:srgbClr val="2F5496"/>
                </a:solidFill>
                <a:uFill>
                  <a:solidFill>
                    <a:srgbClr val="2F5496"/>
                  </a:solidFill>
                </a:uFill>
                <a:cs typeface="Calibri"/>
              </a:rPr>
              <a:t>puberty, there are physical and emotional changes as well as growth spurts; all of which might be challenging in terms of body image, gender and sexual identity</a:t>
            </a:r>
            <a:r>
              <a:rPr lang="en-GB" sz="1600" spc="20" dirty="0" smtClean="0">
                <a:solidFill>
                  <a:srgbClr val="2F5496"/>
                </a:solidFill>
                <a:uFill>
                  <a:solidFill>
                    <a:srgbClr val="2F5496"/>
                  </a:solidFill>
                </a:uFill>
                <a:cs typeface="Calibri"/>
              </a:rPr>
              <a:t>.</a:t>
            </a:r>
          </a:p>
          <a:p>
            <a:pPr marL="355600" indent="-342900">
              <a:lnSpc>
                <a:spcPct val="100000"/>
              </a:lnSpc>
              <a:spcBef>
                <a:spcPts val="135"/>
              </a:spcBef>
              <a:buFont typeface="+mj-lt"/>
              <a:buAutoNum type="arabicPeriod"/>
            </a:pPr>
            <a:endParaRPr lang="en-GB" sz="1600" spc="20" dirty="0" smtClean="0">
              <a:solidFill>
                <a:srgbClr val="2F5496"/>
              </a:solidFill>
              <a:uFill>
                <a:solidFill>
                  <a:srgbClr val="2F5496"/>
                </a:solidFill>
              </a:uFill>
              <a:cs typeface="Calibri"/>
            </a:endParaRPr>
          </a:p>
          <a:p>
            <a:pPr marL="355600" indent="-342900">
              <a:lnSpc>
                <a:spcPct val="100000"/>
              </a:lnSpc>
              <a:spcBef>
                <a:spcPts val="135"/>
              </a:spcBef>
              <a:buFont typeface="+mj-lt"/>
              <a:buAutoNum type="arabicPeriod"/>
            </a:pPr>
            <a:r>
              <a:rPr lang="en-GB" sz="1600" spc="20" dirty="0" smtClean="0">
                <a:solidFill>
                  <a:srgbClr val="2F5496"/>
                </a:solidFill>
                <a:uFill>
                  <a:solidFill>
                    <a:srgbClr val="2F5496"/>
                  </a:solidFill>
                </a:uFill>
                <a:cs typeface="Calibri"/>
              </a:rPr>
              <a:t>Peers - Adolescents </a:t>
            </a:r>
            <a:r>
              <a:rPr lang="en-GB" sz="1600" spc="20" dirty="0">
                <a:solidFill>
                  <a:srgbClr val="2F5496"/>
                </a:solidFill>
                <a:uFill>
                  <a:solidFill>
                    <a:srgbClr val="2F5496"/>
                  </a:solidFill>
                </a:uFill>
                <a:cs typeface="Calibri"/>
              </a:rPr>
              <a:t>tend to start to become more interested in peers than family. This can bring new, </a:t>
            </a:r>
            <a:r>
              <a:rPr lang="en-GB" sz="1600" spc="20" dirty="0" smtClean="0">
                <a:solidFill>
                  <a:srgbClr val="2F5496"/>
                </a:solidFill>
                <a:uFill>
                  <a:solidFill>
                    <a:srgbClr val="2F5496"/>
                  </a:solidFill>
                </a:uFill>
                <a:cs typeface="Calibri"/>
              </a:rPr>
              <a:t>complicated </a:t>
            </a:r>
            <a:r>
              <a:rPr lang="en-GB" sz="1600" spc="20" dirty="0">
                <a:solidFill>
                  <a:srgbClr val="2F5496"/>
                </a:solidFill>
                <a:uFill>
                  <a:solidFill>
                    <a:srgbClr val="2F5496"/>
                  </a:solidFill>
                </a:uFill>
                <a:cs typeface="Calibri"/>
              </a:rPr>
              <a:t>relationships to navigate and can also impact on the family </a:t>
            </a:r>
            <a:r>
              <a:rPr lang="en-GB" sz="1600" spc="20" dirty="0" smtClean="0">
                <a:solidFill>
                  <a:srgbClr val="2F5496"/>
                </a:solidFill>
                <a:uFill>
                  <a:solidFill>
                    <a:srgbClr val="2F5496"/>
                  </a:solidFill>
                </a:uFill>
                <a:cs typeface="Calibri"/>
              </a:rPr>
              <a:t>roles. A </a:t>
            </a:r>
            <a:r>
              <a:rPr lang="en-GB" sz="1600" spc="20" dirty="0">
                <a:solidFill>
                  <a:srgbClr val="2F5496"/>
                </a:solidFill>
                <a:uFill>
                  <a:solidFill>
                    <a:srgbClr val="2F5496"/>
                  </a:solidFill>
                </a:uFill>
                <a:cs typeface="Calibri"/>
              </a:rPr>
              <a:t>young person might start to notice more how they are similar or different to others, which can bring up self-esteem issues</a:t>
            </a:r>
            <a:r>
              <a:rPr lang="en-GB" sz="1600" spc="20" dirty="0" smtClean="0">
                <a:solidFill>
                  <a:srgbClr val="2F5496"/>
                </a:solidFill>
                <a:uFill>
                  <a:solidFill>
                    <a:srgbClr val="2F5496"/>
                  </a:solidFill>
                </a:uFill>
                <a:cs typeface="Calibri"/>
              </a:rPr>
              <a:t>.</a:t>
            </a:r>
          </a:p>
          <a:p>
            <a:pPr marL="355600" indent="-342900">
              <a:lnSpc>
                <a:spcPct val="100000"/>
              </a:lnSpc>
              <a:spcBef>
                <a:spcPts val="135"/>
              </a:spcBef>
              <a:buFont typeface="+mj-lt"/>
              <a:buAutoNum type="arabicPeriod"/>
            </a:pPr>
            <a:endParaRPr lang="en-GB" sz="1600" spc="20" dirty="0">
              <a:solidFill>
                <a:srgbClr val="2F5496"/>
              </a:solidFill>
              <a:uFill>
                <a:solidFill>
                  <a:srgbClr val="2F5496"/>
                </a:solidFill>
              </a:uFill>
              <a:cs typeface="Calibri"/>
            </a:endParaRPr>
          </a:p>
          <a:p>
            <a:pPr marL="355600" indent="-342900">
              <a:lnSpc>
                <a:spcPct val="100000"/>
              </a:lnSpc>
              <a:spcBef>
                <a:spcPts val="135"/>
              </a:spcBef>
              <a:buFont typeface="+mj-lt"/>
              <a:buAutoNum type="arabicPeriod"/>
            </a:pPr>
            <a:r>
              <a:rPr lang="en-GB" sz="1600" spc="20" dirty="0" smtClean="0">
                <a:solidFill>
                  <a:srgbClr val="2F5496"/>
                </a:solidFill>
                <a:uFill>
                  <a:solidFill>
                    <a:srgbClr val="2F5496"/>
                  </a:solidFill>
                </a:uFill>
                <a:cs typeface="Calibri"/>
              </a:rPr>
              <a:t>Emotions - It’s </a:t>
            </a:r>
            <a:r>
              <a:rPr lang="en-GB" sz="1600" spc="20" dirty="0">
                <a:solidFill>
                  <a:srgbClr val="2F5496"/>
                </a:solidFill>
                <a:uFill>
                  <a:solidFill>
                    <a:srgbClr val="2F5496"/>
                  </a:solidFill>
                </a:uFill>
                <a:cs typeface="Calibri"/>
              </a:rPr>
              <a:t>normal during adolescence for there to be lower rational thinking and more impulsiveness. There is more likelihood of responding emotionally, due to how the brain is </a:t>
            </a:r>
            <a:r>
              <a:rPr lang="en-GB" sz="1600" spc="20" dirty="0" smtClean="0">
                <a:solidFill>
                  <a:srgbClr val="2F5496"/>
                </a:solidFill>
                <a:uFill>
                  <a:solidFill>
                    <a:srgbClr val="2F5496"/>
                  </a:solidFill>
                </a:uFill>
                <a:cs typeface="Calibri"/>
              </a:rPr>
              <a:t>developing. Taking </a:t>
            </a:r>
            <a:r>
              <a:rPr lang="en-GB" sz="1600" spc="20" dirty="0">
                <a:solidFill>
                  <a:srgbClr val="2F5496"/>
                </a:solidFill>
                <a:uFill>
                  <a:solidFill>
                    <a:srgbClr val="2F5496"/>
                  </a:solidFill>
                </a:uFill>
                <a:cs typeface="Calibri"/>
              </a:rPr>
              <a:t>another person’s perspective can also be difficult</a:t>
            </a:r>
            <a:r>
              <a:rPr lang="en-GB" sz="1600" spc="20" dirty="0" smtClean="0">
                <a:solidFill>
                  <a:srgbClr val="2F5496"/>
                </a:solidFill>
                <a:uFill>
                  <a:solidFill>
                    <a:srgbClr val="2F5496"/>
                  </a:solidFill>
                </a:uFill>
                <a:cs typeface="Calibri"/>
              </a:rPr>
              <a:t>.</a:t>
            </a:r>
          </a:p>
          <a:p>
            <a:pPr marL="355600" indent="-342900">
              <a:lnSpc>
                <a:spcPct val="100000"/>
              </a:lnSpc>
              <a:spcBef>
                <a:spcPts val="135"/>
              </a:spcBef>
              <a:buFont typeface="+mj-lt"/>
              <a:buAutoNum type="arabicPeriod"/>
            </a:pPr>
            <a:endParaRPr lang="en-GB" sz="1600" spc="20" dirty="0">
              <a:solidFill>
                <a:srgbClr val="2F5496"/>
              </a:solidFill>
              <a:uFill>
                <a:solidFill>
                  <a:srgbClr val="2F5496"/>
                </a:solidFill>
              </a:uFill>
              <a:cs typeface="Calibri"/>
            </a:endParaRPr>
          </a:p>
          <a:p>
            <a:pPr marL="355600" indent="-342900">
              <a:lnSpc>
                <a:spcPct val="100000"/>
              </a:lnSpc>
              <a:spcBef>
                <a:spcPts val="135"/>
              </a:spcBef>
              <a:buFont typeface="+mj-lt"/>
              <a:buAutoNum type="arabicPeriod"/>
            </a:pPr>
            <a:r>
              <a:rPr lang="en-GB" sz="1600" spc="20" dirty="0" smtClean="0">
                <a:solidFill>
                  <a:srgbClr val="2F5496"/>
                </a:solidFill>
                <a:uFill>
                  <a:solidFill>
                    <a:srgbClr val="2F5496"/>
                  </a:solidFill>
                </a:uFill>
                <a:cs typeface="Calibri"/>
              </a:rPr>
              <a:t>Transitions - There </a:t>
            </a:r>
            <a:r>
              <a:rPr lang="en-GB" sz="1600" spc="20" dirty="0">
                <a:solidFill>
                  <a:srgbClr val="2F5496"/>
                </a:solidFill>
                <a:uFill>
                  <a:solidFill>
                    <a:srgbClr val="2F5496"/>
                  </a:solidFill>
                </a:uFill>
                <a:cs typeface="Calibri"/>
              </a:rPr>
              <a:t>are big transitions in a young person's life, for example, changes between primary and secondary school and school to college can be key times of stress, anxiety and low mood</a:t>
            </a:r>
            <a:r>
              <a:rPr lang="en-GB" sz="1600" spc="20" dirty="0" smtClean="0">
                <a:solidFill>
                  <a:srgbClr val="2F5496"/>
                </a:solidFill>
                <a:uFill>
                  <a:solidFill>
                    <a:srgbClr val="2F5496"/>
                  </a:solidFill>
                </a:uFill>
                <a:cs typeface="Calibri"/>
              </a:rPr>
              <a:t>.</a:t>
            </a:r>
          </a:p>
          <a:p>
            <a:pPr marL="355600" indent="-342900">
              <a:lnSpc>
                <a:spcPct val="100000"/>
              </a:lnSpc>
              <a:spcBef>
                <a:spcPts val="135"/>
              </a:spcBef>
              <a:buFont typeface="+mj-lt"/>
              <a:buAutoNum type="arabicPeriod"/>
            </a:pPr>
            <a:endParaRPr lang="en-GB" sz="1600" spc="20" dirty="0">
              <a:solidFill>
                <a:srgbClr val="2F5496"/>
              </a:solidFill>
              <a:uFill>
                <a:solidFill>
                  <a:srgbClr val="2F5496"/>
                </a:solidFill>
              </a:uFill>
              <a:cs typeface="Calibri"/>
            </a:endParaRPr>
          </a:p>
          <a:p>
            <a:pPr marL="355600" indent="-342900">
              <a:lnSpc>
                <a:spcPct val="100000"/>
              </a:lnSpc>
              <a:spcBef>
                <a:spcPts val="135"/>
              </a:spcBef>
              <a:buFont typeface="+mj-lt"/>
              <a:buAutoNum type="arabicPeriod"/>
            </a:pPr>
            <a:r>
              <a:rPr lang="en-GB" sz="1600" spc="20" dirty="0" smtClean="0">
                <a:solidFill>
                  <a:srgbClr val="2F5496"/>
                </a:solidFill>
                <a:uFill>
                  <a:solidFill>
                    <a:srgbClr val="2F5496"/>
                  </a:solidFill>
                </a:uFill>
                <a:cs typeface="Calibri"/>
              </a:rPr>
              <a:t>Discoveries - It’s </a:t>
            </a:r>
            <a:r>
              <a:rPr lang="en-GB" sz="1600" spc="20" dirty="0">
                <a:solidFill>
                  <a:srgbClr val="2F5496"/>
                </a:solidFill>
                <a:uFill>
                  <a:solidFill>
                    <a:srgbClr val="2F5496"/>
                  </a:solidFill>
                </a:uFill>
                <a:cs typeface="Calibri"/>
              </a:rPr>
              <a:t>natural for young people to engage in lots of exploratory behaviours during adolescence. This supports their brain and social development and helps them to learn where their limits </a:t>
            </a:r>
            <a:r>
              <a:rPr lang="en-GB" sz="1600" spc="20" dirty="0" smtClean="0">
                <a:solidFill>
                  <a:srgbClr val="2F5496"/>
                </a:solidFill>
                <a:uFill>
                  <a:solidFill>
                    <a:srgbClr val="2F5496"/>
                  </a:solidFill>
                </a:uFill>
                <a:cs typeface="Calibri"/>
              </a:rPr>
              <a:t>are. This </a:t>
            </a:r>
            <a:r>
              <a:rPr lang="en-GB" sz="1600" spc="20" dirty="0">
                <a:solidFill>
                  <a:srgbClr val="2F5496"/>
                </a:solidFill>
                <a:uFill>
                  <a:solidFill>
                    <a:srgbClr val="2F5496"/>
                  </a:solidFill>
                </a:uFill>
                <a:cs typeface="Calibri"/>
              </a:rPr>
              <a:t>can bring some risks and also can highlight conflicts in the family.</a:t>
            </a:r>
          </a:p>
          <a:p>
            <a:pPr marL="12700">
              <a:lnSpc>
                <a:spcPct val="100000"/>
              </a:lnSpc>
              <a:spcBef>
                <a:spcPts val="135"/>
              </a:spcBef>
            </a:pPr>
            <a:endParaRPr sz="1600" dirty="0" smtClean="0">
              <a:latin typeface="Times New Roman"/>
              <a:cs typeface="Times New Roman"/>
            </a:endParaRPr>
          </a:p>
        </p:txBody>
      </p:sp>
    </p:spTree>
    <p:custDataLst>
      <p:tags r:id="rId1"/>
    </p:custDataLst>
    <p:extLst>
      <p:ext uri="{BB962C8B-B14F-4D97-AF65-F5344CB8AC3E}">
        <p14:creationId xmlns:p14="http://schemas.microsoft.com/office/powerpoint/2010/main" val="156055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66255" y="182880"/>
            <a:ext cx="11844770" cy="6567824"/>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Risk </a:t>
            </a:r>
            <a:r>
              <a:rPr lang="en-GB" b="1" u="sng" spc="20" dirty="0" smtClean="0">
                <a:solidFill>
                  <a:srgbClr val="2F5496"/>
                </a:solidFill>
                <a:uFill>
                  <a:solidFill>
                    <a:srgbClr val="2F5496"/>
                  </a:solidFill>
                </a:uFill>
                <a:cs typeface="Calibri"/>
              </a:rPr>
              <a:t>formulation (cont.)</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6. Protective </a:t>
            </a:r>
            <a:r>
              <a:rPr lang="en-GB" b="1" spc="20" dirty="0">
                <a:solidFill>
                  <a:srgbClr val="2F5496"/>
                </a:solidFill>
                <a:uFill>
                  <a:solidFill>
                    <a:srgbClr val="2F5496"/>
                  </a:solidFill>
                </a:uFill>
                <a:cs typeface="Calibri"/>
              </a:rPr>
              <a:t>factors</a:t>
            </a:r>
          </a:p>
          <a:p>
            <a:pPr marL="12700">
              <a:lnSpc>
                <a:spcPct val="100000"/>
              </a:lnSpc>
              <a:spcBef>
                <a:spcPts val="135"/>
              </a:spcBef>
            </a:pPr>
            <a:r>
              <a:rPr lang="en-GB" spc="20" dirty="0">
                <a:solidFill>
                  <a:srgbClr val="2F5496"/>
                </a:solidFill>
                <a:uFill>
                  <a:solidFill>
                    <a:srgbClr val="2F5496"/>
                  </a:solidFill>
                </a:uFill>
                <a:cs typeface="Calibri"/>
              </a:rPr>
              <a:t>Consideration should also be given to any factors with the capacity to prevent or reduce the likelihood of risk. A protective factor is something that builds resilience in the child or young person and therefore protects against </a:t>
            </a:r>
            <a:r>
              <a:rPr lang="en-GB" spc="20" dirty="0" smtClean="0">
                <a:solidFill>
                  <a:srgbClr val="2F5496"/>
                </a:solidFill>
                <a:uFill>
                  <a:solidFill>
                    <a:srgbClr val="2F5496"/>
                  </a:solidFill>
                </a:uFill>
                <a:cs typeface="Calibri"/>
              </a:rPr>
              <a:t>risk. Care </a:t>
            </a:r>
            <a:r>
              <a:rPr lang="en-GB" spc="20" dirty="0">
                <a:solidFill>
                  <a:srgbClr val="2F5496"/>
                </a:solidFill>
                <a:uFill>
                  <a:solidFill>
                    <a:srgbClr val="2F5496"/>
                  </a:solidFill>
                </a:uFill>
                <a:cs typeface="Calibri"/>
              </a:rPr>
              <a:t>should also be taken to equally consider any threats to these factors. These factors can make a significant contribution to the risk management plan</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7. Risk </a:t>
            </a:r>
            <a:r>
              <a:rPr lang="en-GB" b="1" spc="20" dirty="0">
                <a:solidFill>
                  <a:srgbClr val="2F5496"/>
                </a:solidFill>
                <a:uFill>
                  <a:solidFill>
                    <a:srgbClr val="2F5496"/>
                  </a:solidFill>
                </a:uFill>
                <a:cs typeface="Calibri"/>
              </a:rPr>
              <a:t>formulation</a:t>
            </a:r>
          </a:p>
          <a:p>
            <a:pPr marL="12700">
              <a:lnSpc>
                <a:spcPct val="100000"/>
              </a:lnSpc>
              <a:spcBef>
                <a:spcPts val="135"/>
              </a:spcBef>
            </a:pPr>
            <a:r>
              <a:rPr lang="en-GB" spc="20" dirty="0">
                <a:solidFill>
                  <a:srgbClr val="2F5496"/>
                </a:solidFill>
                <a:uFill>
                  <a:solidFill>
                    <a:srgbClr val="2F5496"/>
                  </a:solidFill>
                </a:uFill>
                <a:cs typeface="Calibri"/>
              </a:rPr>
              <a:t>Taking into account all of the previous information the aim is to identify factors likely to increase or decrease risk as far as is possible. The clinician should seek to determine:</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how </a:t>
            </a:r>
            <a:r>
              <a:rPr lang="en-GB" spc="20" dirty="0">
                <a:solidFill>
                  <a:srgbClr val="2F5496"/>
                </a:solidFill>
                <a:uFill>
                  <a:solidFill>
                    <a:srgbClr val="2F5496"/>
                  </a:solidFill>
                </a:uFill>
                <a:cs typeface="Calibri"/>
              </a:rPr>
              <a:t>serious the risk is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whether it is specific or general</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how immediate and volatile the risk is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what circumstances may increase the risk and therefore what specific treatment and management plan can best reduce the risk</a:t>
            </a:r>
          </a:p>
          <a:p>
            <a:pPr marL="12700">
              <a:lnSpc>
                <a:spcPct val="100000"/>
              </a:lnSpc>
              <a:spcBef>
                <a:spcPts val="135"/>
              </a:spcBef>
            </a:pPr>
            <a:r>
              <a:rPr lang="en-GB" spc="20" dirty="0">
                <a:solidFill>
                  <a:srgbClr val="2F5496"/>
                </a:solidFill>
                <a:uFill>
                  <a:solidFill>
                    <a:srgbClr val="2F5496"/>
                  </a:solidFill>
                </a:uFill>
                <a:cs typeface="Calibri"/>
              </a:rPr>
              <a:t>The risk management plan should also specify who will be responsible for implementing each of the actions. This can include the young person and their carers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8. Review</a:t>
            </a: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This should be planned in advance with the involvement and in co-production with the young person and their carers. The review should not be completed only in response to </a:t>
            </a:r>
            <a:r>
              <a:rPr lang="en-GB" spc="20" dirty="0" smtClean="0">
                <a:solidFill>
                  <a:srgbClr val="2F5496"/>
                </a:solidFill>
                <a:uFill>
                  <a:solidFill>
                    <a:srgbClr val="2F5496"/>
                  </a:solidFill>
                </a:uFill>
                <a:cs typeface="Calibri"/>
              </a:rPr>
              <a:t>crisis. Efforts </a:t>
            </a:r>
            <a:r>
              <a:rPr lang="en-GB" spc="20" dirty="0">
                <a:solidFill>
                  <a:srgbClr val="2F5496"/>
                </a:solidFill>
                <a:uFill>
                  <a:solidFill>
                    <a:srgbClr val="2F5496"/>
                  </a:solidFill>
                </a:uFill>
                <a:cs typeface="Calibri"/>
              </a:rPr>
              <a:t>should be made to anticipate circumstances which may trigger a review such as </a:t>
            </a:r>
            <a:r>
              <a:rPr lang="en-GB" spc="20" dirty="0" smtClean="0">
                <a:solidFill>
                  <a:srgbClr val="2F5496"/>
                </a:solidFill>
                <a:uFill>
                  <a:solidFill>
                    <a:srgbClr val="2F5496"/>
                  </a:solidFill>
                </a:uFill>
                <a:cs typeface="Calibri"/>
              </a:rPr>
              <a:t>anniversaries</a:t>
            </a:r>
          </a:p>
        </p:txBody>
      </p:sp>
    </p:spTree>
    <p:extLst>
      <p:ext uri="{BB962C8B-B14F-4D97-AF65-F5344CB8AC3E}">
        <p14:creationId xmlns:p14="http://schemas.microsoft.com/office/powerpoint/2010/main" val="187004868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66255" y="182880"/>
            <a:ext cx="11844770" cy="6380593"/>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Risk </a:t>
            </a:r>
            <a:r>
              <a:rPr lang="en-GB" b="1" u="sng" spc="20" dirty="0" smtClean="0">
                <a:solidFill>
                  <a:srgbClr val="2F5496"/>
                </a:solidFill>
                <a:uFill>
                  <a:solidFill>
                    <a:srgbClr val="2F5496"/>
                  </a:solidFill>
                </a:uFill>
                <a:cs typeface="Calibri"/>
              </a:rPr>
              <a:t>formulation (cont.)</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You may come across the following 6 words and terms that are used specifically in risk assessments.</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It may be helpful to think of them as the '6 </a:t>
            </a:r>
            <a:r>
              <a:rPr lang="en-GB" spc="20" dirty="0" smtClean="0">
                <a:solidFill>
                  <a:srgbClr val="2F5496"/>
                </a:solidFill>
                <a:uFill>
                  <a:solidFill>
                    <a:srgbClr val="2F5496"/>
                  </a:solidFill>
                </a:uFill>
                <a:cs typeface="Calibri"/>
              </a:rPr>
              <a:t>Ps‘:</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Problem</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Predisposing factors</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Precipitating factors</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Perpetuating factors</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Protective factors</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Positive risk</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Problem </a:t>
            </a:r>
            <a:r>
              <a:rPr lang="en-GB" b="1" spc="20" dirty="0" smtClean="0">
                <a:solidFill>
                  <a:srgbClr val="2F5496"/>
                </a:solidFill>
                <a:uFill>
                  <a:solidFill>
                    <a:srgbClr val="2F5496"/>
                  </a:solidFill>
                </a:uFill>
                <a:cs typeface="Calibri"/>
              </a:rPr>
              <a:t>- </a:t>
            </a:r>
            <a:r>
              <a:rPr lang="en-GB" spc="20" dirty="0" smtClean="0">
                <a:solidFill>
                  <a:srgbClr val="2F5496"/>
                </a:solidFill>
                <a:uFill>
                  <a:solidFill>
                    <a:srgbClr val="2F5496"/>
                  </a:solidFill>
                </a:uFill>
                <a:cs typeface="Calibri"/>
              </a:rPr>
              <a:t>The </a:t>
            </a:r>
            <a:r>
              <a:rPr lang="en-GB" spc="20" dirty="0">
                <a:solidFill>
                  <a:srgbClr val="2F5496"/>
                </a:solidFill>
                <a:uFill>
                  <a:solidFill>
                    <a:srgbClr val="2F5496"/>
                  </a:solidFill>
                </a:uFill>
                <a:cs typeface="Calibri"/>
              </a:rPr>
              <a:t>specific risk or concern that is being assessed</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spcBef>
                <a:spcPts val="135"/>
              </a:spcBef>
            </a:pPr>
            <a:r>
              <a:rPr lang="en-GB" b="1" spc="20" dirty="0">
                <a:solidFill>
                  <a:srgbClr val="2F5496"/>
                </a:solidFill>
                <a:uFill>
                  <a:solidFill>
                    <a:srgbClr val="2F5496"/>
                  </a:solidFill>
                </a:uFill>
                <a:cs typeface="Calibri"/>
              </a:rPr>
              <a:t>Predisposing </a:t>
            </a:r>
            <a:r>
              <a:rPr lang="en-GB" b="1" spc="20" dirty="0" smtClean="0">
                <a:solidFill>
                  <a:srgbClr val="2F5496"/>
                </a:solidFill>
                <a:uFill>
                  <a:solidFill>
                    <a:srgbClr val="2F5496"/>
                  </a:solidFill>
                </a:uFill>
                <a:cs typeface="Calibri"/>
              </a:rPr>
              <a:t>factors - </a:t>
            </a:r>
            <a:r>
              <a:rPr lang="en-GB" spc="20" dirty="0" smtClean="0">
                <a:solidFill>
                  <a:srgbClr val="2F5496"/>
                </a:solidFill>
                <a:uFill>
                  <a:solidFill>
                    <a:srgbClr val="2F5496"/>
                  </a:solidFill>
                </a:uFill>
                <a:cs typeface="Calibri"/>
              </a:rPr>
              <a:t>The </a:t>
            </a:r>
            <a:r>
              <a:rPr lang="en-GB" spc="20" dirty="0">
                <a:solidFill>
                  <a:srgbClr val="2F5496"/>
                </a:solidFill>
                <a:uFill>
                  <a:solidFill>
                    <a:srgbClr val="2F5496"/>
                  </a:solidFill>
                </a:uFill>
                <a:cs typeface="Calibri"/>
              </a:rPr>
              <a:t>factors that increase vulnerability to develop the risk behaviour, including:</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historical </a:t>
            </a:r>
            <a:r>
              <a:rPr lang="en-GB" spc="20" dirty="0">
                <a:solidFill>
                  <a:srgbClr val="2F5496"/>
                </a:solidFill>
                <a:uFill>
                  <a:solidFill>
                    <a:srgbClr val="2F5496"/>
                  </a:solidFill>
                </a:uFill>
                <a:cs typeface="Calibri"/>
              </a:rPr>
              <a:t>factors, such as trauma</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early attachment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life adversity</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past relationships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social developments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substance use</a:t>
            </a:r>
          </a:p>
          <a:p>
            <a:pPr marL="12700">
              <a:lnSpc>
                <a:spcPct val="100000"/>
              </a:lnSpc>
              <a:spcBef>
                <a:spcPts val="135"/>
              </a:spcBef>
            </a:pPr>
            <a:endParaRPr lang="en-GB" spc="20" dirty="0" smtClean="0">
              <a:solidFill>
                <a:srgbClr val="2F5496"/>
              </a:solidFill>
              <a:uFill>
                <a:solidFill>
                  <a:srgbClr val="2F5496"/>
                </a:solidFill>
              </a:uFill>
              <a:cs typeface="Calibri"/>
            </a:endParaRPr>
          </a:p>
        </p:txBody>
      </p:sp>
    </p:spTree>
    <p:extLst>
      <p:ext uri="{BB962C8B-B14F-4D97-AF65-F5344CB8AC3E}">
        <p14:creationId xmlns:p14="http://schemas.microsoft.com/office/powerpoint/2010/main" val="424570440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66255" y="182880"/>
            <a:ext cx="11844770" cy="6714017"/>
          </a:xfrm>
          <a:prstGeom prst="rect">
            <a:avLst/>
          </a:prstGeom>
        </p:spPr>
        <p:txBody>
          <a:bodyPr vert="horz" wrap="square" lIns="0" tIns="17145" rIns="0" bIns="0" rtlCol="0">
            <a:spAutoFit/>
          </a:bodyPr>
          <a:lstStyle/>
          <a:p>
            <a:pPr marL="12700">
              <a:lnSpc>
                <a:spcPct val="100000"/>
              </a:lnSpc>
              <a:spcBef>
                <a:spcPts val="135"/>
              </a:spcBef>
            </a:pPr>
            <a:r>
              <a:rPr lang="en-GB" sz="1600" b="1" u="sng" spc="20" dirty="0">
                <a:solidFill>
                  <a:srgbClr val="2F5496"/>
                </a:solidFill>
                <a:uFill>
                  <a:solidFill>
                    <a:srgbClr val="2F5496"/>
                  </a:solidFill>
                </a:uFill>
                <a:cs typeface="Calibri"/>
              </a:rPr>
              <a:t>Risk </a:t>
            </a:r>
            <a:r>
              <a:rPr lang="en-GB" sz="1600" b="1" u="sng" spc="20" dirty="0" smtClean="0">
                <a:solidFill>
                  <a:srgbClr val="2F5496"/>
                </a:solidFill>
                <a:uFill>
                  <a:solidFill>
                    <a:srgbClr val="2F5496"/>
                  </a:solidFill>
                </a:uFill>
                <a:cs typeface="Calibri"/>
              </a:rPr>
              <a:t>formulation (cont.)</a:t>
            </a:r>
          </a:p>
          <a:p>
            <a:pPr marL="12700">
              <a:spcBef>
                <a:spcPts val="135"/>
              </a:spcBef>
            </a:pPr>
            <a:r>
              <a:rPr lang="en-GB" sz="1600" b="1" spc="20" dirty="0" smtClean="0">
                <a:solidFill>
                  <a:srgbClr val="2F5496"/>
                </a:solidFill>
                <a:uFill>
                  <a:solidFill>
                    <a:srgbClr val="2F5496"/>
                  </a:solidFill>
                </a:uFill>
                <a:cs typeface="Calibri"/>
              </a:rPr>
              <a:t>Precipitating factors - </a:t>
            </a:r>
            <a:r>
              <a:rPr lang="en-GB" sz="1600" spc="20" dirty="0" smtClean="0">
                <a:solidFill>
                  <a:srgbClr val="2F5496"/>
                </a:solidFill>
                <a:uFill>
                  <a:solidFill>
                    <a:srgbClr val="2F5496"/>
                  </a:solidFill>
                </a:uFill>
                <a:cs typeface="Calibri"/>
              </a:rPr>
              <a:t>The </a:t>
            </a:r>
            <a:r>
              <a:rPr lang="en-GB" sz="1600" spc="20" dirty="0">
                <a:solidFill>
                  <a:srgbClr val="2F5496"/>
                </a:solidFill>
                <a:uFill>
                  <a:solidFill>
                    <a:srgbClr val="2F5496"/>
                  </a:solidFill>
                </a:uFill>
                <a:cs typeface="Calibri"/>
              </a:rPr>
              <a:t>factors that trigger the onset or exacerbate the risk behaviour, including:</a:t>
            </a:r>
          </a:p>
          <a:p>
            <a:pPr marL="298450" indent="-285750">
              <a:lnSpc>
                <a:spcPct val="100000"/>
              </a:lnSpc>
              <a:spcBef>
                <a:spcPts val="135"/>
              </a:spcBef>
              <a:buFont typeface="Arial" panose="020B0604020202020204" pitchFamily="34" charset="0"/>
              <a:buChar char="•"/>
            </a:pPr>
            <a:r>
              <a:rPr lang="en-GB" sz="1600" spc="20" dirty="0" smtClean="0">
                <a:solidFill>
                  <a:srgbClr val="2F5496"/>
                </a:solidFill>
                <a:uFill>
                  <a:solidFill>
                    <a:srgbClr val="2F5496"/>
                  </a:solidFill>
                </a:uFill>
                <a:cs typeface="Calibri"/>
              </a:rPr>
              <a:t>triggers</a:t>
            </a:r>
            <a:endParaRPr lang="en-GB" sz="1600"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issues, such as acute life events</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events that have meaning</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sudden changes</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past reminders</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substance </a:t>
            </a:r>
            <a:r>
              <a:rPr lang="en-GB" sz="1600" spc="20" dirty="0" smtClean="0">
                <a:solidFill>
                  <a:srgbClr val="2F5496"/>
                </a:solidFill>
                <a:uFill>
                  <a:solidFill>
                    <a:srgbClr val="2F5496"/>
                  </a:solidFill>
                </a:uFill>
                <a:cs typeface="Calibri"/>
              </a:rPr>
              <a:t>use</a:t>
            </a:r>
          </a:p>
          <a:p>
            <a:pPr marL="298450" indent="-285750">
              <a:lnSpc>
                <a:spcPct val="100000"/>
              </a:lnSpc>
              <a:spcBef>
                <a:spcPts val="135"/>
              </a:spcBef>
              <a:buFont typeface="Arial" panose="020B0604020202020204" pitchFamily="34" charset="0"/>
              <a:buChar char="•"/>
            </a:pPr>
            <a:endParaRPr lang="en-GB" sz="1600" spc="20" dirty="0">
              <a:solidFill>
                <a:srgbClr val="2F5496"/>
              </a:solidFill>
              <a:uFill>
                <a:solidFill>
                  <a:srgbClr val="2F5496"/>
                </a:solidFill>
              </a:uFill>
              <a:cs typeface="Calibri"/>
            </a:endParaRPr>
          </a:p>
          <a:p>
            <a:pPr marL="12700">
              <a:spcBef>
                <a:spcPts val="135"/>
              </a:spcBef>
            </a:pPr>
            <a:r>
              <a:rPr lang="en-GB" sz="1600" b="1" spc="20" dirty="0">
                <a:solidFill>
                  <a:srgbClr val="2F5496"/>
                </a:solidFill>
                <a:uFill>
                  <a:solidFill>
                    <a:srgbClr val="2F5496"/>
                  </a:solidFill>
                </a:uFill>
                <a:cs typeface="Calibri"/>
              </a:rPr>
              <a:t>Perpetuating </a:t>
            </a:r>
            <a:r>
              <a:rPr lang="en-GB" sz="1600" b="1" spc="20" dirty="0" smtClean="0">
                <a:solidFill>
                  <a:srgbClr val="2F5496"/>
                </a:solidFill>
                <a:uFill>
                  <a:solidFill>
                    <a:srgbClr val="2F5496"/>
                  </a:solidFill>
                </a:uFill>
                <a:cs typeface="Calibri"/>
              </a:rPr>
              <a:t>factors - </a:t>
            </a:r>
            <a:r>
              <a:rPr lang="en-GB" sz="1600" spc="20" dirty="0" smtClean="0">
                <a:solidFill>
                  <a:srgbClr val="2F5496"/>
                </a:solidFill>
                <a:uFill>
                  <a:solidFill>
                    <a:srgbClr val="2F5496"/>
                  </a:solidFill>
                </a:uFill>
                <a:cs typeface="Calibri"/>
              </a:rPr>
              <a:t>The </a:t>
            </a:r>
            <a:r>
              <a:rPr lang="en-GB" sz="1600" spc="20" dirty="0">
                <a:solidFill>
                  <a:srgbClr val="2F5496"/>
                </a:solidFill>
                <a:uFill>
                  <a:solidFill>
                    <a:srgbClr val="2F5496"/>
                  </a:solidFill>
                </a:uFill>
                <a:cs typeface="Calibri"/>
              </a:rPr>
              <a:t>factors that maintain the risk and prevent its resolution, including:</a:t>
            </a:r>
          </a:p>
          <a:p>
            <a:pPr marL="298450" indent="-285750">
              <a:lnSpc>
                <a:spcPct val="100000"/>
              </a:lnSpc>
              <a:spcBef>
                <a:spcPts val="135"/>
              </a:spcBef>
              <a:buFont typeface="Arial" panose="020B0604020202020204" pitchFamily="34" charset="0"/>
              <a:buChar char="•"/>
            </a:pPr>
            <a:r>
              <a:rPr lang="en-GB" sz="1600" spc="20" dirty="0" smtClean="0">
                <a:solidFill>
                  <a:srgbClr val="2F5496"/>
                </a:solidFill>
                <a:uFill>
                  <a:solidFill>
                    <a:srgbClr val="2F5496"/>
                  </a:solidFill>
                </a:uFill>
                <a:cs typeface="Calibri"/>
              </a:rPr>
              <a:t>beliefs </a:t>
            </a:r>
            <a:r>
              <a:rPr lang="en-GB" sz="1600" spc="20" dirty="0">
                <a:solidFill>
                  <a:srgbClr val="2F5496"/>
                </a:solidFill>
                <a:uFill>
                  <a:solidFill>
                    <a:srgbClr val="2F5496"/>
                  </a:solidFill>
                </a:uFill>
                <a:cs typeface="Calibri"/>
              </a:rPr>
              <a:t>and interpretations</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relationships</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psychosocial stressors</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self-care</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substance </a:t>
            </a:r>
            <a:r>
              <a:rPr lang="en-GB" sz="1600" spc="20" dirty="0" smtClean="0">
                <a:solidFill>
                  <a:srgbClr val="2F5496"/>
                </a:solidFill>
                <a:uFill>
                  <a:solidFill>
                    <a:srgbClr val="2F5496"/>
                  </a:solidFill>
                </a:uFill>
                <a:cs typeface="Calibri"/>
              </a:rPr>
              <a:t>use</a:t>
            </a:r>
          </a:p>
          <a:p>
            <a:pPr marL="298450" indent="-285750">
              <a:lnSpc>
                <a:spcPct val="100000"/>
              </a:lnSpc>
              <a:spcBef>
                <a:spcPts val="135"/>
              </a:spcBef>
              <a:buFont typeface="Arial" panose="020B0604020202020204" pitchFamily="34" charset="0"/>
              <a:buChar char="•"/>
            </a:pPr>
            <a:endParaRPr lang="en-GB" sz="1600" spc="20" dirty="0">
              <a:solidFill>
                <a:srgbClr val="2F5496"/>
              </a:solidFill>
              <a:uFill>
                <a:solidFill>
                  <a:srgbClr val="2F5496"/>
                </a:solidFill>
              </a:uFill>
              <a:cs typeface="Calibri"/>
            </a:endParaRPr>
          </a:p>
          <a:p>
            <a:pPr marL="12700">
              <a:spcBef>
                <a:spcPts val="135"/>
              </a:spcBef>
            </a:pPr>
            <a:r>
              <a:rPr lang="en-GB" sz="1600" b="1" spc="20" dirty="0">
                <a:solidFill>
                  <a:srgbClr val="2F5496"/>
                </a:solidFill>
                <a:uFill>
                  <a:solidFill>
                    <a:srgbClr val="2F5496"/>
                  </a:solidFill>
                </a:uFill>
                <a:cs typeface="Calibri"/>
              </a:rPr>
              <a:t>Protective </a:t>
            </a:r>
            <a:r>
              <a:rPr lang="en-GB" sz="1600" b="1" spc="20" dirty="0" smtClean="0">
                <a:solidFill>
                  <a:srgbClr val="2F5496"/>
                </a:solidFill>
                <a:uFill>
                  <a:solidFill>
                    <a:srgbClr val="2F5496"/>
                  </a:solidFill>
                </a:uFill>
                <a:cs typeface="Calibri"/>
              </a:rPr>
              <a:t>factors - </a:t>
            </a:r>
            <a:r>
              <a:rPr lang="en-GB" sz="1600" spc="20" dirty="0" smtClean="0">
                <a:solidFill>
                  <a:srgbClr val="2F5496"/>
                </a:solidFill>
                <a:uFill>
                  <a:solidFill>
                    <a:srgbClr val="2F5496"/>
                  </a:solidFill>
                </a:uFill>
                <a:cs typeface="Calibri"/>
              </a:rPr>
              <a:t>The </a:t>
            </a:r>
            <a:r>
              <a:rPr lang="en-GB" sz="1600" spc="20" dirty="0">
                <a:solidFill>
                  <a:srgbClr val="2F5496"/>
                </a:solidFill>
                <a:uFill>
                  <a:solidFill>
                    <a:srgbClr val="2F5496"/>
                  </a:solidFill>
                </a:uFill>
                <a:cs typeface="Calibri"/>
              </a:rPr>
              <a:t>factors that prevent any deterioration in the risk. This can include</a:t>
            </a:r>
            <a:r>
              <a:rPr lang="en-GB" sz="1600" spc="20" dirty="0" smtClean="0">
                <a:solidFill>
                  <a:srgbClr val="2F5496"/>
                </a:solidFill>
                <a:uFill>
                  <a:solidFill>
                    <a:srgbClr val="2F5496"/>
                  </a:solidFill>
                </a:uFill>
                <a:cs typeface="Calibri"/>
              </a:rPr>
              <a:t>:</a:t>
            </a:r>
            <a:endParaRPr lang="en-GB" sz="1600"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any interventions in place</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evidence of resilience</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engagement</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interpersonal qualities</a:t>
            </a:r>
          </a:p>
          <a:p>
            <a:pPr marL="298450" indent="-285750">
              <a:lnSpc>
                <a:spcPct val="100000"/>
              </a:lnSpc>
              <a:spcBef>
                <a:spcPts val="135"/>
              </a:spcBef>
              <a:buFont typeface="Arial" panose="020B0604020202020204" pitchFamily="34" charset="0"/>
              <a:buChar char="•"/>
            </a:pPr>
            <a:r>
              <a:rPr lang="en-GB" sz="1600" spc="20" dirty="0">
                <a:solidFill>
                  <a:srgbClr val="2F5496"/>
                </a:solidFill>
                <a:uFill>
                  <a:solidFill>
                    <a:srgbClr val="2F5496"/>
                  </a:solidFill>
                </a:uFill>
                <a:cs typeface="Calibri"/>
              </a:rPr>
              <a:t>social </a:t>
            </a:r>
            <a:r>
              <a:rPr lang="en-GB" sz="1600" spc="20" dirty="0" smtClean="0">
                <a:solidFill>
                  <a:srgbClr val="2F5496"/>
                </a:solidFill>
                <a:uFill>
                  <a:solidFill>
                    <a:srgbClr val="2F5496"/>
                  </a:solidFill>
                </a:uFill>
                <a:cs typeface="Calibri"/>
              </a:rPr>
              <a:t>support</a:t>
            </a:r>
          </a:p>
          <a:p>
            <a:pPr marL="298450" indent="-285750">
              <a:lnSpc>
                <a:spcPct val="100000"/>
              </a:lnSpc>
              <a:spcBef>
                <a:spcPts val="135"/>
              </a:spcBef>
              <a:buFont typeface="Arial" panose="020B0604020202020204" pitchFamily="34" charset="0"/>
              <a:buChar char="•"/>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b="1" spc="20" dirty="0">
                <a:solidFill>
                  <a:srgbClr val="2F5496"/>
                </a:solidFill>
                <a:uFill>
                  <a:solidFill>
                    <a:srgbClr val="2F5496"/>
                  </a:solidFill>
                </a:uFill>
                <a:cs typeface="Calibri"/>
              </a:rPr>
              <a:t>Positive risk - </a:t>
            </a:r>
            <a:r>
              <a:rPr lang="en-GB" sz="1600" spc="20" dirty="0">
                <a:solidFill>
                  <a:srgbClr val="2F5496"/>
                </a:solidFill>
                <a:uFill>
                  <a:solidFill>
                    <a:srgbClr val="2F5496"/>
                  </a:solidFill>
                </a:uFill>
                <a:cs typeface="Calibri"/>
              </a:rPr>
              <a:t>Positive risk management means being aware that risk can never be completely eliminated. Therefore, management plans do include decisions that carry some </a:t>
            </a:r>
            <a:r>
              <a:rPr lang="en-GB" sz="1600" spc="20" dirty="0" smtClean="0">
                <a:solidFill>
                  <a:srgbClr val="2F5496"/>
                </a:solidFill>
                <a:uFill>
                  <a:solidFill>
                    <a:srgbClr val="2F5496"/>
                  </a:solidFill>
                </a:uFill>
                <a:cs typeface="Calibri"/>
              </a:rPr>
              <a:t>risk. This </a:t>
            </a:r>
            <a:r>
              <a:rPr lang="en-GB" sz="1600" spc="20" dirty="0">
                <a:solidFill>
                  <a:srgbClr val="2F5496"/>
                </a:solidFill>
                <a:uFill>
                  <a:solidFill>
                    <a:srgbClr val="2F5496"/>
                  </a:solidFill>
                </a:uFill>
                <a:cs typeface="Calibri"/>
              </a:rPr>
              <a:t>should be explicit in the decision-making process and discussed openly with the young person. This would be a multi-team decision.</a:t>
            </a:r>
            <a:endParaRPr lang="en-GB" sz="1600" spc="20" dirty="0" smtClean="0">
              <a:solidFill>
                <a:srgbClr val="2F5496"/>
              </a:solidFill>
              <a:uFill>
                <a:solidFill>
                  <a:srgbClr val="2F5496"/>
                </a:solidFill>
              </a:uFill>
              <a:cs typeface="Calibri"/>
            </a:endParaRPr>
          </a:p>
        </p:txBody>
      </p:sp>
    </p:spTree>
    <p:extLst>
      <p:ext uri="{BB962C8B-B14F-4D97-AF65-F5344CB8AC3E}">
        <p14:creationId xmlns:p14="http://schemas.microsoft.com/office/powerpoint/2010/main" val="184442412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99259" y="187584"/>
            <a:ext cx="11703454" cy="6380593"/>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Role </a:t>
            </a:r>
            <a:r>
              <a:rPr lang="en-GB" b="1" u="sng" spc="20" dirty="0" smtClean="0">
                <a:solidFill>
                  <a:srgbClr val="2F5496"/>
                </a:solidFill>
                <a:uFill>
                  <a:solidFill>
                    <a:srgbClr val="2F5496"/>
                  </a:solidFill>
                </a:uFill>
                <a:cs typeface="Calibri"/>
              </a:rPr>
              <a:t>modelling</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Being of good health and good character means ensuring you look after yourself to enable you to look after </a:t>
            </a:r>
            <a:r>
              <a:rPr lang="en-GB" spc="20" dirty="0" smtClean="0">
                <a:solidFill>
                  <a:srgbClr val="2F5496"/>
                </a:solidFill>
                <a:uFill>
                  <a:solidFill>
                    <a:srgbClr val="2F5496"/>
                  </a:solidFill>
                </a:uFill>
                <a:cs typeface="Calibri"/>
              </a:rPr>
              <a:t>others</a:t>
            </a:r>
          </a:p>
          <a:p>
            <a:pPr marL="12700">
              <a:lnSpc>
                <a:spcPct val="100000"/>
              </a:lnSpc>
              <a:spcBef>
                <a:spcPts val="135"/>
              </a:spcBef>
            </a:pPr>
            <a:r>
              <a:rPr lang="en-GB" b="1" spc="20" dirty="0" smtClean="0">
                <a:solidFill>
                  <a:srgbClr val="2F5496"/>
                </a:solidFill>
                <a:uFill>
                  <a:solidFill>
                    <a:srgbClr val="2F5496"/>
                  </a:solidFill>
                </a:uFill>
                <a:cs typeface="Calibri"/>
              </a:rPr>
              <a:t>Balance</a:t>
            </a:r>
            <a:endParaRPr lang="en-GB" b="1"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 good work-life balance.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Staying well, including accessing health appointments and vaccinations</a:t>
            </a:r>
            <a:r>
              <a:rPr lang="en-GB" spc="20" dirty="0" smtClean="0">
                <a:solidFill>
                  <a:srgbClr val="2F5496"/>
                </a:solidFill>
                <a:uFill>
                  <a:solidFill>
                    <a:srgbClr val="2F5496"/>
                  </a:solidFill>
                </a:uFill>
                <a:cs typeface="Calibri"/>
              </a:rPr>
              <a:t>.</a:t>
            </a:r>
          </a:p>
          <a:p>
            <a:pPr marL="12700">
              <a:lnSpc>
                <a:spcPct val="100000"/>
              </a:lnSpc>
              <a:spcBef>
                <a:spcPts val="135"/>
              </a:spcBef>
            </a:pPr>
            <a:r>
              <a:rPr lang="en-GB" b="1" spc="20" dirty="0">
                <a:solidFill>
                  <a:srgbClr val="2F5496"/>
                </a:solidFill>
                <a:uFill>
                  <a:solidFill>
                    <a:srgbClr val="2F5496"/>
                  </a:solidFill>
                </a:uFill>
                <a:cs typeface="Calibri"/>
              </a:rPr>
              <a:t>Other colleagues</a:t>
            </a:r>
          </a:p>
          <a:p>
            <a:pPr marL="12700">
              <a:lnSpc>
                <a:spcPct val="100000"/>
              </a:lnSpc>
              <a:spcBef>
                <a:spcPts val="135"/>
              </a:spcBef>
            </a:pPr>
            <a:r>
              <a:rPr lang="en-GB" spc="20" dirty="0">
                <a:solidFill>
                  <a:srgbClr val="2F5496"/>
                </a:solidFill>
                <a:uFill>
                  <a:solidFill>
                    <a:srgbClr val="2F5496"/>
                  </a:solidFill>
                </a:uFill>
                <a:cs typeface="Calibri"/>
              </a:rPr>
              <a:t>Attend and receive debriefs and supervision from staff members</a:t>
            </a:r>
            <a:r>
              <a:rPr lang="en-GB" spc="20" dirty="0" smtClean="0">
                <a:solidFill>
                  <a:srgbClr val="2F5496"/>
                </a:solidFill>
                <a:uFill>
                  <a:solidFill>
                    <a:srgbClr val="2F5496"/>
                  </a:solidFill>
                </a:uFill>
                <a:cs typeface="Calibri"/>
              </a:rPr>
              <a:t>.</a:t>
            </a:r>
          </a:p>
          <a:p>
            <a:pPr marL="12700">
              <a:lnSpc>
                <a:spcPct val="100000"/>
              </a:lnSpc>
              <a:spcBef>
                <a:spcPts val="135"/>
              </a:spcBef>
            </a:pPr>
            <a:r>
              <a:rPr lang="en-GB" b="1" spc="20" dirty="0">
                <a:solidFill>
                  <a:srgbClr val="2F5496"/>
                </a:solidFill>
                <a:uFill>
                  <a:solidFill>
                    <a:srgbClr val="2F5496"/>
                  </a:solidFill>
                </a:uFill>
                <a:cs typeface="Calibri"/>
              </a:rPr>
              <a:t>Support</a:t>
            </a:r>
          </a:p>
          <a:p>
            <a:pPr marL="12700">
              <a:lnSpc>
                <a:spcPct val="100000"/>
              </a:lnSpc>
              <a:spcBef>
                <a:spcPts val="135"/>
              </a:spcBef>
            </a:pPr>
            <a:r>
              <a:rPr lang="en-GB" spc="20" dirty="0">
                <a:solidFill>
                  <a:srgbClr val="2F5496"/>
                </a:solidFill>
                <a:uFill>
                  <a:solidFill>
                    <a:srgbClr val="2F5496"/>
                  </a:solidFill>
                </a:uFill>
                <a:cs typeface="Calibri"/>
              </a:rPr>
              <a:t>Access staff support services when and if needed</a:t>
            </a:r>
            <a:r>
              <a:rPr lang="en-GB" spc="20" dirty="0" smtClean="0">
                <a:solidFill>
                  <a:srgbClr val="2F5496"/>
                </a:solidFill>
                <a:uFill>
                  <a:solidFill>
                    <a:srgbClr val="2F5496"/>
                  </a:solidFill>
                </a:uFill>
                <a:cs typeface="Calibri"/>
              </a:rPr>
              <a:t>.</a:t>
            </a:r>
          </a:p>
          <a:p>
            <a:pPr marL="12700">
              <a:lnSpc>
                <a:spcPct val="100000"/>
              </a:lnSpc>
              <a:spcBef>
                <a:spcPts val="135"/>
              </a:spcBef>
            </a:pPr>
            <a:r>
              <a:rPr lang="en-GB" b="1" spc="20" dirty="0">
                <a:solidFill>
                  <a:srgbClr val="2F5496"/>
                </a:solidFill>
                <a:uFill>
                  <a:solidFill>
                    <a:srgbClr val="2F5496"/>
                  </a:solidFill>
                </a:uFill>
                <a:cs typeface="Calibri"/>
              </a:rPr>
              <a:t>Stress</a:t>
            </a:r>
          </a:p>
          <a:p>
            <a:pPr marL="12700">
              <a:lnSpc>
                <a:spcPct val="100000"/>
              </a:lnSpc>
              <a:spcBef>
                <a:spcPts val="135"/>
              </a:spcBef>
            </a:pPr>
            <a:r>
              <a:rPr lang="en-GB" spc="20" dirty="0">
                <a:solidFill>
                  <a:srgbClr val="2F5496"/>
                </a:solidFill>
                <a:uFill>
                  <a:solidFill>
                    <a:srgbClr val="2F5496"/>
                  </a:solidFill>
                </a:uFill>
                <a:cs typeface="Calibri"/>
              </a:rPr>
              <a:t>Manage stress and pressure effectively</a:t>
            </a:r>
            <a:r>
              <a:rPr lang="en-GB" spc="20" dirty="0" smtClean="0">
                <a:solidFill>
                  <a:srgbClr val="2F5496"/>
                </a:solidFill>
                <a:uFill>
                  <a:solidFill>
                    <a:srgbClr val="2F5496"/>
                  </a:solidFill>
                </a:uFill>
                <a:cs typeface="Calibri"/>
              </a:rPr>
              <a:t>.</a:t>
            </a:r>
          </a:p>
          <a:p>
            <a:pPr marL="12700">
              <a:lnSpc>
                <a:spcPct val="100000"/>
              </a:lnSpc>
              <a:spcBef>
                <a:spcPts val="135"/>
              </a:spcBef>
            </a:pPr>
            <a:r>
              <a:rPr lang="en-GB" b="1" spc="20" dirty="0">
                <a:solidFill>
                  <a:srgbClr val="2F5496"/>
                </a:solidFill>
                <a:uFill>
                  <a:solidFill>
                    <a:srgbClr val="2F5496"/>
                  </a:solidFill>
                </a:uFill>
                <a:cs typeface="Calibri"/>
              </a:rPr>
              <a:t>Respect</a:t>
            </a:r>
          </a:p>
          <a:p>
            <a:pPr marL="12700">
              <a:lnSpc>
                <a:spcPct val="100000"/>
              </a:lnSpc>
              <a:spcBef>
                <a:spcPts val="135"/>
              </a:spcBef>
            </a:pPr>
            <a:r>
              <a:rPr lang="en-GB" spc="20" dirty="0">
                <a:solidFill>
                  <a:srgbClr val="2F5496"/>
                </a:solidFill>
                <a:uFill>
                  <a:solidFill>
                    <a:srgbClr val="2F5496"/>
                  </a:solidFill>
                </a:uFill>
                <a:cs typeface="Calibri"/>
              </a:rPr>
              <a:t>Treat people with respect and dignity</a:t>
            </a:r>
            <a:r>
              <a:rPr lang="en-GB" spc="20" dirty="0" smtClean="0">
                <a:solidFill>
                  <a:srgbClr val="2F5496"/>
                </a:solidFill>
                <a:uFill>
                  <a:solidFill>
                    <a:srgbClr val="2F5496"/>
                  </a:solidFill>
                </a:uFill>
                <a:cs typeface="Calibri"/>
              </a:rPr>
              <a:t>.</a:t>
            </a:r>
          </a:p>
          <a:p>
            <a:pPr marL="12700">
              <a:lnSpc>
                <a:spcPct val="100000"/>
              </a:lnSpc>
              <a:spcBef>
                <a:spcPts val="135"/>
              </a:spcBef>
            </a:pPr>
            <a:r>
              <a:rPr lang="en-GB" b="1" spc="20" dirty="0">
                <a:solidFill>
                  <a:srgbClr val="2F5496"/>
                </a:solidFill>
                <a:uFill>
                  <a:solidFill>
                    <a:srgbClr val="2F5496"/>
                  </a:solidFill>
                </a:uFill>
                <a:cs typeface="Calibri"/>
              </a:rPr>
              <a:t>The NHS 6Cs</a:t>
            </a:r>
          </a:p>
          <a:p>
            <a:pPr marL="12700">
              <a:lnSpc>
                <a:spcPct val="100000"/>
              </a:lnSpc>
              <a:spcBef>
                <a:spcPts val="135"/>
              </a:spcBef>
            </a:pPr>
            <a:r>
              <a:rPr lang="en-GB" spc="20" dirty="0">
                <a:solidFill>
                  <a:srgbClr val="2F5496"/>
                </a:solidFill>
                <a:uFill>
                  <a:solidFill>
                    <a:srgbClr val="2F5496"/>
                  </a:solidFill>
                </a:uFill>
                <a:cs typeface="Calibri"/>
              </a:rPr>
              <a:t>Following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Care.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Compassion.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Competence.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Communication.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Courage.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Commitment.</a:t>
            </a:r>
          </a:p>
        </p:txBody>
      </p:sp>
    </p:spTree>
    <p:extLst>
      <p:ext uri="{BB962C8B-B14F-4D97-AF65-F5344CB8AC3E}">
        <p14:creationId xmlns:p14="http://schemas.microsoft.com/office/powerpoint/2010/main" val="339610396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307571" y="421119"/>
            <a:ext cx="11703454" cy="5859938"/>
          </a:xfrm>
          <a:prstGeom prst="rect">
            <a:avLst/>
          </a:prstGeom>
        </p:spPr>
        <p:txBody>
          <a:bodyPr vert="horz" wrap="square" lIns="0" tIns="17145" rIns="0" bIns="0" rtlCol="0">
            <a:spAutoFit/>
          </a:bodyPr>
          <a:lstStyle/>
          <a:p>
            <a:pPr marL="12700">
              <a:lnSpc>
                <a:spcPct val="100000"/>
              </a:lnSpc>
              <a:spcBef>
                <a:spcPts val="135"/>
              </a:spcBef>
            </a:pPr>
            <a:r>
              <a:rPr lang="en-GB" sz="1600" b="1" u="sng" spc="20" dirty="0">
                <a:solidFill>
                  <a:srgbClr val="2F5496"/>
                </a:solidFill>
                <a:uFill>
                  <a:solidFill>
                    <a:srgbClr val="2F5496"/>
                  </a:solidFill>
                </a:uFill>
                <a:cs typeface="Calibri"/>
              </a:rPr>
              <a:t>What are the NHS 6Cs?</a:t>
            </a:r>
          </a:p>
          <a:p>
            <a:pPr marL="12700">
              <a:lnSpc>
                <a:spcPct val="100000"/>
              </a:lnSpc>
              <a:spcBef>
                <a:spcPts val="135"/>
              </a:spcBef>
            </a:pPr>
            <a:endParaRPr lang="en-GB" sz="1600" spc="20" dirty="0" smtClean="0">
              <a:solidFill>
                <a:srgbClr val="2F5496"/>
              </a:solidFill>
              <a:uFill>
                <a:solidFill>
                  <a:srgbClr val="2F5496"/>
                </a:solidFill>
              </a:uFill>
              <a:cs typeface="Calibri"/>
            </a:endParaRPr>
          </a:p>
          <a:p>
            <a:pPr marL="12700">
              <a:lnSpc>
                <a:spcPct val="100000"/>
              </a:lnSpc>
              <a:spcBef>
                <a:spcPts val="135"/>
              </a:spcBef>
            </a:pPr>
            <a:r>
              <a:rPr lang="en-GB" sz="1600" spc="20" dirty="0" smtClean="0">
                <a:solidFill>
                  <a:srgbClr val="2F5496"/>
                </a:solidFill>
                <a:uFill>
                  <a:solidFill>
                    <a:srgbClr val="2F5496"/>
                  </a:solidFill>
                </a:uFill>
                <a:cs typeface="Calibri"/>
              </a:rPr>
              <a:t>As </a:t>
            </a:r>
            <a:r>
              <a:rPr lang="en-GB" sz="1600" spc="20" dirty="0">
                <a:solidFill>
                  <a:srgbClr val="2F5496"/>
                </a:solidFill>
                <a:uFill>
                  <a:solidFill>
                    <a:srgbClr val="2F5496"/>
                  </a:solidFill>
                </a:uFill>
                <a:cs typeface="Calibri"/>
              </a:rPr>
              <a:t>part of the NHS all staff need to be mindful of the NHS </a:t>
            </a:r>
            <a:r>
              <a:rPr lang="en-GB" sz="1600" spc="20" dirty="0" smtClean="0">
                <a:solidFill>
                  <a:srgbClr val="2F5496"/>
                </a:solidFill>
                <a:uFill>
                  <a:solidFill>
                    <a:srgbClr val="2F5496"/>
                  </a:solidFill>
                </a:uFill>
                <a:cs typeface="Calibri"/>
              </a:rPr>
              <a:t>6Cs:</a:t>
            </a: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b="1" spc="20" dirty="0">
                <a:solidFill>
                  <a:srgbClr val="2F5496"/>
                </a:solidFill>
                <a:uFill>
                  <a:solidFill>
                    <a:srgbClr val="2F5496"/>
                  </a:solidFill>
                </a:uFill>
                <a:cs typeface="Calibri"/>
              </a:rPr>
              <a:t>Care</a:t>
            </a:r>
            <a:r>
              <a:rPr lang="en-GB" sz="1600" spc="20" dirty="0">
                <a:solidFill>
                  <a:srgbClr val="2F5496"/>
                </a:solidFill>
                <a:uFill>
                  <a:solidFill>
                    <a:srgbClr val="2F5496"/>
                  </a:solidFill>
                </a:uFill>
                <a:cs typeface="Calibri"/>
              </a:rPr>
              <a:t> is our core business and that of our organisations. The care we deliver helps the individual person and improves the health of the whole </a:t>
            </a:r>
            <a:r>
              <a:rPr lang="en-GB" sz="1600" spc="20" dirty="0" smtClean="0">
                <a:solidFill>
                  <a:srgbClr val="2F5496"/>
                </a:solidFill>
                <a:uFill>
                  <a:solidFill>
                    <a:srgbClr val="2F5496"/>
                  </a:solidFill>
                </a:uFill>
                <a:cs typeface="Calibri"/>
              </a:rPr>
              <a:t>community. Caring defines </a:t>
            </a:r>
            <a:r>
              <a:rPr lang="en-GB" sz="1600" spc="20" dirty="0">
                <a:solidFill>
                  <a:srgbClr val="2F5496"/>
                </a:solidFill>
                <a:uFill>
                  <a:solidFill>
                    <a:srgbClr val="2F5496"/>
                  </a:solidFill>
                </a:uFill>
                <a:cs typeface="Calibri"/>
              </a:rPr>
              <a:t>us and our work. People receiving care expect it to be right for them consistently throughout every stage of their life</a:t>
            </a:r>
            <a:r>
              <a:rPr lang="en-GB" sz="1600" spc="20" dirty="0" smtClean="0">
                <a:solidFill>
                  <a:srgbClr val="2F5496"/>
                </a:solidFill>
                <a:uFill>
                  <a:solidFill>
                    <a:srgbClr val="2F5496"/>
                  </a:solidFill>
                </a:uFill>
                <a:cs typeface="Calibri"/>
              </a:rPr>
              <a:t>.</a:t>
            </a: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b="1" spc="20" dirty="0">
                <a:solidFill>
                  <a:srgbClr val="2F5496"/>
                </a:solidFill>
                <a:uFill>
                  <a:solidFill>
                    <a:srgbClr val="2F5496"/>
                  </a:solidFill>
                </a:uFill>
                <a:cs typeface="Calibri"/>
              </a:rPr>
              <a:t>Compassion</a:t>
            </a:r>
            <a:r>
              <a:rPr lang="en-GB" sz="1600" spc="20" dirty="0">
                <a:solidFill>
                  <a:srgbClr val="2F5496"/>
                </a:solidFill>
                <a:uFill>
                  <a:solidFill>
                    <a:srgbClr val="2F5496"/>
                  </a:solidFill>
                </a:uFill>
                <a:cs typeface="Calibri"/>
              </a:rPr>
              <a:t> is how care is given through relationships based on empathy, respect and </a:t>
            </a:r>
            <a:r>
              <a:rPr lang="en-GB" sz="1600" spc="20" dirty="0" smtClean="0">
                <a:solidFill>
                  <a:srgbClr val="2F5496"/>
                </a:solidFill>
                <a:uFill>
                  <a:solidFill>
                    <a:srgbClr val="2F5496"/>
                  </a:solidFill>
                </a:uFill>
                <a:cs typeface="Calibri"/>
              </a:rPr>
              <a:t>dignity. It </a:t>
            </a:r>
            <a:r>
              <a:rPr lang="en-GB" sz="1600" spc="20" dirty="0">
                <a:solidFill>
                  <a:srgbClr val="2F5496"/>
                </a:solidFill>
                <a:uFill>
                  <a:solidFill>
                    <a:srgbClr val="2F5496"/>
                  </a:solidFill>
                </a:uFill>
                <a:cs typeface="Calibri"/>
              </a:rPr>
              <a:t>can also be described as intelligent kindness and is central to how people perceive their care</a:t>
            </a:r>
            <a:r>
              <a:rPr lang="en-GB" sz="1600" spc="20" dirty="0" smtClean="0">
                <a:solidFill>
                  <a:srgbClr val="2F5496"/>
                </a:solidFill>
                <a:uFill>
                  <a:solidFill>
                    <a:srgbClr val="2F5496"/>
                  </a:solidFill>
                </a:uFill>
                <a:cs typeface="Calibri"/>
              </a:rPr>
              <a:t>.</a:t>
            </a: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b="1" spc="20" dirty="0">
                <a:solidFill>
                  <a:srgbClr val="2F5496"/>
                </a:solidFill>
                <a:uFill>
                  <a:solidFill>
                    <a:srgbClr val="2F5496"/>
                  </a:solidFill>
                </a:uFill>
                <a:cs typeface="Calibri"/>
              </a:rPr>
              <a:t>Competence</a:t>
            </a:r>
            <a:r>
              <a:rPr lang="en-GB" sz="1600" spc="20" dirty="0">
                <a:solidFill>
                  <a:srgbClr val="2F5496"/>
                </a:solidFill>
                <a:uFill>
                  <a:solidFill>
                    <a:srgbClr val="2F5496"/>
                  </a:solidFill>
                </a:uFill>
                <a:cs typeface="Calibri"/>
              </a:rPr>
              <a:t> means all those in caring roles must have the ability to understand an individual's health and social care </a:t>
            </a:r>
            <a:r>
              <a:rPr lang="en-GB" sz="1600" spc="20" dirty="0" smtClean="0">
                <a:solidFill>
                  <a:srgbClr val="2F5496"/>
                </a:solidFill>
                <a:uFill>
                  <a:solidFill>
                    <a:srgbClr val="2F5496"/>
                  </a:solidFill>
                </a:uFill>
                <a:cs typeface="Calibri"/>
              </a:rPr>
              <a:t>needs. It </a:t>
            </a:r>
            <a:r>
              <a:rPr lang="en-GB" sz="1600" spc="20" dirty="0">
                <a:solidFill>
                  <a:srgbClr val="2F5496"/>
                </a:solidFill>
                <a:uFill>
                  <a:solidFill>
                    <a:srgbClr val="2F5496"/>
                  </a:solidFill>
                </a:uFill>
                <a:cs typeface="Calibri"/>
              </a:rPr>
              <a:t>is also about having the expertise, clinical and technical knowledge to deliver effective care and treatments based on research and evidence. </a:t>
            </a:r>
            <a:endParaRPr lang="en-GB" sz="1600" spc="20" dirty="0" smtClean="0">
              <a:solidFill>
                <a:srgbClr val="2F5496"/>
              </a:solidFill>
              <a:uFill>
                <a:solidFill>
                  <a:srgbClr val="2F5496"/>
                </a:solidFill>
              </a:uFill>
              <a:cs typeface="Calibri"/>
            </a:endParaRP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b="1" spc="20" dirty="0">
                <a:solidFill>
                  <a:srgbClr val="2F5496"/>
                </a:solidFill>
                <a:uFill>
                  <a:solidFill>
                    <a:srgbClr val="2F5496"/>
                  </a:solidFill>
                </a:uFill>
                <a:cs typeface="Calibri"/>
              </a:rPr>
              <a:t>Communication</a:t>
            </a:r>
            <a:r>
              <a:rPr lang="en-GB" sz="1600" spc="20" dirty="0">
                <a:solidFill>
                  <a:srgbClr val="2F5496"/>
                </a:solidFill>
                <a:uFill>
                  <a:solidFill>
                    <a:srgbClr val="2F5496"/>
                  </a:solidFill>
                </a:uFill>
                <a:cs typeface="Calibri"/>
              </a:rPr>
              <a:t> is central to successful caring relationships and to effective team </a:t>
            </a:r>
            <a:r>
              <a:rPr lang="en-GB" sz="1600" spc="20" dirty="0" smtClean="0">
                <a:solidFill>
                  <a:srgbClr val="2F5496"/>
                </a:solidFill>
                <a:uFill>
                  <a:solidFill>
                    <a:srgbClr val="2F5496"/>
                  </a:solidFill>
                </a:uFill>
                <a:cs typeface="Calibri"/>
              </a:rPr>
              <a:t>working. This </a:t>
            </a:r>
            <a:r>
              <a:rPr lang="en-GB" sz="1600" spc="20" dirty="0">
                <a:solidFill>
                  <a:srgbClr val="2F5496"/>
                </a:solidFill>
                <a:uFill>
                  <a:solidFill>
                    <a:srgbClr val="2F5496"/>
                  </a:solidFill>
                </a:uFill>
                <a:cs typeface="Calibri"/>
              </a:rPr>
              <a:t>means that listening is just as important as what we say. It is essential for 'no decision without me</a:t>
            </a:r>
            <a:r>
              <a:rPr lang="en-GB" sz="1600" spc="20" dirty="0" smtClean="0">
                <a:solidFill>
                  <a:srgbClr val="2F5496"/>
                </a:solidFill>
                <a:uFill>
                  <a:solidFill>
                    <a:srgbClr val="2F5496"/>
                  </a:solidFill>
                </a:uFill>
                <a:cs typeface="Calibri"/>
              </a:rPr>
              <a:t>'. Communication </a:t>
            </a:r>
            <a:r>
              <a:rPr lang="en-GB" sz="1600" spc="20" dirty="0">
                <a:solidFill>
                  <a:srgbClr val="2F5496"/>
                </a:solidFill>
                <a:uFill>
                  <a:solidFill>
                    <a:srgbClr val="2F5496"/>
                  </a:solidFill>
                </a:uFill>
                <a:cs typeface="Calibri"/>
              </a:rPr>
              <a:t>is the key to a good workplace with benefits for those in our care and staff alike</a:t>
            </a:r>
            <a:r>
              <a:rPr lang="en-GB" sz="1600" spc="20" dirty="0" smtClean="0">
                <a:solidFill>
                  <a:srgbClr val="2F5496"/>
                </a:solidFill>
                <a:uFill>
                  <a:solidFill>
                    <a:srgbClr val="2F5496"/>
                  </a:solidFill>
                </a:uFill>
                <a:cs typeface="Calibri"/>
              </a:rPr>
              <a:t>.</a:t>
            </a: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b="1" spc="20" dirty="0">
                <a:solidFill>
                  <a:srgbClr val="2F5496"/>
                </a:solidFill>
                <a:uFill>
                  <a:solidFill>
                    <a:srgbClr val="2F5496"/>
                  </a:solidFill>
                </a:uFill>
                <a:cs typeface="Calibri"/>
              </a:rPr>
              <a:t>Courage</a:t>
            </a:r>
            <a:r>
              <a:rPr lang="en-GB" sz="1600" spc="20" dirty="0">
                <a:solidFill>
                  <a:srgbClr val="2F5496"/>
                </a:solidFill>
                <a:uFill>
                  <a:solidFill>
                    <a:srgbClr val="2F5496"/>
                  </a:solidFill>
                </a:uFill>
                <a:cs typeface="Calibri"/>
              </a:rPr>
              <a:t> enables us to do the right thing for the people we care for and to speak up when we have </a:t>
            </a:r>
            <a:r>
              <a:rPr lang="en-GB" sz="1600" spc="20" dirty="0" smtClean="0">
                <a:solidFill>
                  <a:srgbClr val="2F5496"/>
                </a:solidFill>
                <a:uFill>
                  <a:solidFill>
                    <a:srgbClr val="2F5496"/>
                  </a:solidFill>
                </a:uFill>
                <a:cs typeface="Calibri"/>
              </a:rPr>
              <a:t>concerns. It </a:t>
            </a:r>
            <a:r>
              <a:rPr lang="en-GB" sz="1600" spc="20" dirty="0">
                <a:solidFill>
                  <a:srgbClr val="2F5496"/>
                </a:solidFill>
                <a:uFill>
                  <a:solidFill>
                    <a:srgbClr val="2F5496"/>
                  </a:solidFill>
                </a:uFill>
                <a:cs typeface="Calibri"/>
              </a:rPr>
              <a:t>means we have the personal strength and vision to innovate and to embrace new ways of working. </a:t>
            </a:r>
            <a:endParaRPr lang="en-GB" sz="1600" spc="20" dirty="0" smtClean="0">
              <a:solidFill>
                <a:srgbClr val="2F5496"/>
              </a:solidFill>
              <a:uFill>
                <a:solidFill>
                  <a:srgbClr val="2F5496"/>
                </a:solidFill>
              </a:uFill>
              <a:cs typeface="Calibri"/>
            </a:endParaRPr>
          </a:p>
          <a:p>
            <a:pPr marL="12700">
              <a:lnSpc>
                <a:spcPct val="100000"/>
              </a:lnSpc>
              <a:spcBef>
                <a:spcPts val="135"/>
              </a:spcBef>
            </a:pPr>
            <a:endParaRPr lang="en-GB" sz="1600" spc="20" dirty="0">
              <a:solidFill>
                <a:srgbClr val="2F5496"/>
              </a:solidFill>
              <a:uFill>
                <a:solidFill>
                  <a:srgbClr val="2F5496"/>
                </a:solidFill>
              </a:uFill>
              <a:cs typeface="Calibri"/>
            </a:endParaRPr>
          </a:p>
          <a:p>
            <a:pPr marL="12700">
              <a:lnSpc>
                <a:spcPct val="100000"/>
              </a:lnSpc>
              <a:spcBef>
                <a:spcPts val="135"/>
              </a:spcBef>
            </a:pPr>
            <a:r>
              <a:rPr lang="en-GB" sz="1600" b="1" spc="20" dirty="0">
                <a:solidFill>
                  <a:srgbClr val="2F5496"/>
                </a:solidFill>
                <a:uFill>
                  <a:solidFill>
                    <a:srgbClr val="2F5496"/>
                  </a:solidFill>
                </a:uFill>
                <a:cs typeface="Calibri"/>
              </a:rPr>
              <a:t>Commitment</a:t>
            </a:r>
            <a:r>
              <a:rPr lang="en-GB" sz="1600" spc="20" dirty="0">
                <a:solidFill>
                  <a:srgbClr val="2F5496"/>
                </a:solidFill>
                <a:uFill>
                  <a:solidFill>
                    <a:srgbClr val="2F5496"/>
                  </a:solidFill>
                </a:uFill>
                <a:cs typeface="Calibri"/>
              </a:rPr>
              <a:t> to our patients and populations is a cornerstone of what we </a:t>
            </a:r>
            <a:r>
              <a:rPr lang="en-GB" sz="1600" spc="20" dirty="0" smtClean="0">
                <a:solidFill>
                  <a:srgbClr val="2F5496"/>
                </a:solidFill>
                <a:uFill>
                  <a:solidFill>
                    <a:srgbClr val="2F5496"/>
                  </a:solidFill>
                </a:uFill>
                <a:cs typeface="Calibri"/>
              </a:rPr>
              <a:t>do. We </a:t>
            </a:r>
            <a:r>
              <a:rPr lang="en-GB" sz="1600" spc="20" dirty="0">
                <a:solidFill>
                  <a:srgbClr val="2F5496"/>
                </a:solidFill>
                <a:uFill>
                  <a:solidFill>
                    <a:srgbClr val="2F5496"/>
                  </a:solidFill>
                </a:uFill>
                <a:cs typeface="Calibri"/>
              </a:rPr>
              <a:t>need to build on our commitment to improve the care and experience of our patients</a:t>
            </a:r>
            <a:r>
              <a:rPr lang="en-GB" sz="1600" spc="20" dirty="0" smtClean="0">
                <a:solidFill>
                  <a:srgbClr val="2F5496"/>
                </a:solidFill>
                <a:uFill>
                  <a:solidFill>
                    <a:srgbClr val="2F5496"/>
                  </a:solidFill>
                </a:uFill>
                <a:cs typeface="Calibri"/>
              </a:rPr>
              <a:t>.</a:t>
            </a:r>
            <a:endParaRPr lang="en-GB" sz="1600"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134590196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41662" y="479310"/>
            <a:ext cx="11877675" cy="5775299"/>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Keeping </a:t>
            </a:r>
            <a:r>
              <a:rPr lang="en-GB" b="1" u="sng" spc="20" dirty="0">
                <a:solidFill>
                  <a:srgbClr val="2F5496"/>
                </a:solidFill>
                <a:uFill>
                  <a:solidFill>
                    <a:srgbClr val="2F5496"/>
                  </a:solidFill>
                </a:uFill>
                <a:cs typeface="Calibri"/>
              </a:rPr>
              <a:t>the environment </a:t>
            </a:r>
            <a:r>
              <a:rPr lang="en-GB" b="1" u="sng" spc="20" dirty="0" smtClean="0">
                <a:solidFill>
                  <a:srgbClr val="2F5496"/>
                </a:solidFill>
                <a:uFill>
                  <a:solidFill>
                    <a:srgbClr val="2F5496"/>
                  </a:solidFill>
                </a:uFill>
                <a:cs typeface="Calibri"/>
              </a:rPr>
              <a:t>safe</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Every health setting should be clean and free of infection. There are strict policies regarding infection prevention and control</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What are in the policies?</a:t>
            </a:r>
          </a:p>
          <a:p>
            <a:pPr marL="12700">
              <a:lnSpc>
                <a:spcPct val="100000"/>
              </a:lnSpc>
              <a:spcBef>
                <a:spcPts val="135"/>
              </a:spcBef>
            </a:pPr>
            <a:r>
              <a:rPr lang="en-GB" spc="20" dirty="0">
                <a:solidFill>
                  <a:srgbClr val="2F5496"/>
                </a:solidFill>
                <a:uFill>
                  <a:solidFill>
                    <a:srgbClr val="2F5496"/>
                  </a:solidFill>
                </a:uFill>
                <a:cs typeface="Calibri"/>
              </a:rPr>
              <a:t>The policies will be locally produced and will include information as to what cleaning and products need to be used for what </a:t>
            </a:r>
            <a:r>
              <a:rPr lang="en-GB" spc="20" dirty="0" smtClean="0">
                <a:solidFill>
                  <a:srgbClr val="2F5496"/>
                </a:solidFill>
                <a:uFill>
                  <a:solidFill>
                    <a:srgbClr val="2F5496"/>
                  </a:solidFill>
                </a:uFill>
                <a:cs typeface="Calibri"/>
              </a:rPr>
              <a:t>incident. This </a:t>
            </a:r>
            <a:r>
              <a:rPr lang="en-GB" spc="20" dirty="0">
                <a:solidFill>
                  <a:srgbClr val="2F5496"/>
                </a:solidFill>
                <a:uFill>
                  <a:solidFill>
                    <a:srgbClr val="2F5496"/>
                  </a:solidFill>
                </a:uFill>
                <a:cs typeface="Calibri"/>
              </a:rPr>
              <a:t>includes the Cleaning of Substances Hazardous to Health (COSHH) such as body fluids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How does it relate to you?</a:t>
            </a:r>
          </a:p>
          <a:p>
            <a:pPr marL="12700">
              <a:lnSpc>
                <a:spcPct val="100000"/>
              </a:lnSpc>
              <a:spcBef>
                <a:spcPts val="135"/>
              </a:spcBef>
            </a:pPr>
            <a:r>
              <a:rPr lang="en-GB" spc="20" dirty="0">
                <a:solidFill>
                  <a:srgbClr val="2F5496"/>
                </a:solidFill>
                <a:uFill>
                  <a:solidFill>
                    <a:srgbClr val="2F5496"/>
                  </a:solidFill>
                </a:uFill>
                <a:cs typeface="Calibri"/>
              </a:rPr>
              <a:t>You have a duty of care to ensure you arrive to work clean and appropriately dressed and adhere to hand washing policies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What you must do</a:t>
            </a:r>
          </a:p>
          <a:p>
            <a:pPr marL="12700">
              <a:lnSpc>
                <a:spcPct val="100000"/>
              </a:lnSpc>
              <a:spcBef>
                <a:spcPts val="135"/>
              </a:spcBef>
            </a:pPr>
            <a:r>
              <a:rPr lang="en-GB" spc="20" dirty="0">
                <a:solidFill>
                  <a:srgbClr val="2F5496"/>
                </a:solidFill>
                <a:uFill>
                  <a:solidFill>
                    <a:srgbClr val="2F5496"/>
                  </a:solidFill>
                </a:uFill>
                <a:cs typeface="Calibri"/>
              </a:rPr>
              <a:t>The infection prevention and control (IPC) standards are clear about how you can present yourself at work:</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being bare below the elbow</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not wearing nail varnish</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not wearing acrylic nails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not wearing jewellery</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tying hair back</a:t>
            </a:r>
          </a:p>
        </p:txBody>
      </p:sp>
    </p:spTree>
    <p:extLst>
      <p:ext uri="{BB962C8B-B14F-4D97-AF65-F5344CB8AC3E}">
        <p14:creationId xmlns:p14="http://schemas.microsoft.com/office/powerpoint/2010/main" val="380968989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83226" y="157942"/>
            <a:ext cx="11877675" cy="6539611"/>
          </a:xfrm>
          <a:prstGeom prst="rect">
            <a:avLst/>
          </a:prstGeom>
        </p:spPr>
        <p:txBody>
          <a:bodyPr vert="horz" wrap="square" lIns="0" tIns="17145" rIns="0" bIns="0" rtlCol="0">
            <a:spAutoFit/>
          </a:bodyPr>
          <a:lstStyle/>
          <a:p>
            <a:pPr marL="12700">
              <a:lnSpc>
                <a:spcPct val="100000"/>
              </a:lnSpc>
              <a:spcBef>
                <a:spcPts val="135"/>
              </a:spcBef>
            </a:pPr>
            <a:r>
              <a:rPr lang="en-GB" sz="1700" b="1" u="sng" spc="20" dirty="0">
                <a:solidFill>
                  <a:srgbClr val="2F5496"/>
                </a:solidFill>
                <a:uFill>
                  <a:solidFill>
                    <a:srgbClr val="2F5496"/>
                  </a:solidFill>
                </a:uFill>
                <a:cs typeface="Calibri"/>
              </a:rPr>
              <a:t>Environmental risk </a:t>
            </a:r>
            <a:r>
              <a:rPr lang="en-GB" sz="1700" b="1" u="sng" spc="20" dirty="0" smtClean="0">
                <a:solidFill>
                  <a:srgbClr val="2F5496"/>
                </a:solidFill>
                <a:uFill>
                  <a:solidFill>
                    <a:srgbClr val="2F5496"/>
                  </a:solidFill>
                </a:uFill>
                <a:cs typeface="Calibri"/>
              </a:rPr>
              <a:t>assessment</a:t>
            </a:r>
          </a:p>
          <a:p>
            <a:pPr marL="12700">
              <a:lnSpc>
                <a:spcPct val="100000"/>
              </a:lnSpc>
              <a:spcBef>
                <a:spcPts val="135"/>
              </a:spcBef>
            </a:pPr>
            <a:endParaRPr lang="en-GB" sz="1700" b="1" u="sng" spc="20" dirty="0">
              <a:solidFill>
                <a:srgbClr val="2F5496"/>
              </a:solidFill>
              <a:uFill>
                <a:solidFill>
                  <a:srgbClr val="2F5496"/>
                </a:solidFill>
              </a:uFill>
              <a:cs typeface="Calibri"/>
            </a:endParaRPr>
          </a:p>
          <a:p>
            <a:pPr marL="12700">
              <a:lnSpc>
                <a:spcPct val="100000"/>
              </a:lnSpc>
              <a:spcBef>
                <a:spcPts val="135"/>
              </a:spcBef>
            </a:pPr>
            <a:r>
              <a:rPr lang="en-GB" sz="1700" spc="20" dirty="0" smtClean="0">
                <a:solidFill>
                  <a:srgbClr val="2F5496"/>
                </a:solidFill>
                <a:uFill>
                  <a:solidFill>
                    <a:srgbClr val="2F5496"/>
                  </a:solidFill>
                </a:uFill>
                <a:cs typeface="Calibri"/>
              </a:rPr>
              <a:t>Assessing </a:t>
            </a:r>
            <a:r>
              <a:rPr lang="en-GB" sz="1700" spc="20" dirty="0">
                <a:solidFill>
                  <a:srgbClr val="2F5496"/>
                </a:solidFill>
                <a:uFill>
                  <a:solidFill>
                    <a:srgbClr val="2F5496"/>
                  </a:solidFill>
                </a:uFill>
                <a:cs typeface="Calibri"/>
              </a:rPr>
              <a:t>the environment is extremely important. Patient suicide can occur in any healthcare setting where patients have potential suicidal ideation, but most commonly occur in mental health settings.</a:t>
            </a:r>
          </a:p>
          <a:p>
            <a:pPr marL="12700">
              <a:lnSpc>
                <a:spcPct val="100000"/>
              </a:lnSpc>
              <a:spcBef>
                <a:spcPts val="135"/>
              </a:spcBef>
            </a:pPr>
            <a:endParaRPr lang="en-GB" sz="1700" b="1" spc="20" dirty="0" smtClean="0">
              <a:solidFill>
                <a:srgbClr val="2F5496"/>
              </a:solidFill>
              <a:uFill>
                <a:solidFill>
                  <a:srgbClr val="2F5496"/>
                </a:solidFill>
              </a:uFill>
              <a:cs typeface="Calibri"/>
            </a:endParaRPr>
          </a:p>
          <a:p>
            <a:pPr marL="12700">
              <a:lnSpc>
                <a:spcPct val="100000"/>
              </a:lnSpc>
              <a:spcBef>
                <a:spcPts val="135"/>
              </a:spcBef>
            </a:pPr>
            <a:r>
              <a:rPr lang="en-GB" sz="1700" b="1" spc="20" dirty="0">
                <a:solidFill>
                  <a:srgbClr val="2F5496"/>
                </a:solidFill>
                <a:uFill>
                  <a:solidFill>
                    <a:srgbClr val="2F5496"/>
                  </a:solidFill>
                </a:uFill>
                <a:cs typeface="Calibri"/>
              </a:rPr>
              <a:t>Areas of </a:t>
            </a:r>
            <a:r>
              <a:rPr lang="en-GB" sz="1700" b="1" spc="20" dirty="0" smtClean="0">
                <a:solidFill>
                  <a:srgbClr val="2F5496"/>
                </a:solidFill>
                <a:uFill>
                  <a:solidFill>
                    <a:srgbClr val="2F5496"/>
                  </a:solidFill>
                </a:uFill>
                <a:cs typeface="Calibri"/>
              </a:rPr>
              <a:t>risk</a:t>
            </a:r>
            <a:endParaRPr lang="en-GB" sz="1700" spc="20" dirty="0">
              <a:solidFill>
                <a:srgbClr val="2F5496"/>
              </a:solidFill>
              <a:uFill>
                <a:solidFill>
                  <a:srgbClr val="2F5496"/>
                </a:solidFill>
              </a:uFill>
              <a:cs typeface="Calibri"/>
            </a:endParaRPr>
          </a:p>
          <a:p>
            <a:pPr marL="12700">
              <a:lnSpc>
                <a:spcPct val="100000"/>
              </a:lnSpc>
              <a:spcBef>
                <a:spcPts val="135"/>
              </a:spcBef>
            </a:pPr>
            <a:r>
              <a:rPr lang="en-GB" sz="1700" spc="20" dirty="0">
                <a:solidFill>
                  <a:srgbClr val="2F5496"/>
                </a:solidFill>
                <a:uFill>
                  <a:solidFill>
                    <a:srgbClr val="2F5496"/>
                  </a:solidFill>
                </a:uFill>
                <a:cs typeface="Calibri"/>
              </a:rPr>
              <a:t>Certain areas have been agreed and are included in the minimum standards for safety for inpatient environments for new projects, where self-harm and ligature risk is a known feature of the patient population</a:t>
            </a:r>
            <a:r>
              <a:rPr lang="en-GB" sz="1700" spc="20" dirty="0" smtClean="0">
                <a:solidFill>
                  <a:srgbClr val="2F5496"/>
                </a:solidFill>
                <a:uFill>
                  <a:solidFill>
                    <a:srgbClr val="2F5496"/>
                  </a:solidFill>
                </a:uFill>
                <a:cs typeface="Calibri"/>
              </a:rPr>
              <a:t>.</a:t>
            </a:r>
          </a:p>
          <a:p>
            <a:pPr marL="12700">
              <a:lnSpc>
                <a:spcPct val="100000"/>
              </a:lnSpc>
              <a:spcBef>
                <a:spcPts val="135"/>
              </a:spcBef>
            </a:pPr>
            <a:endParaRPr lang="en-GB" sz="1700" spc="20" dirty="0">
              <a:solidFill>
                <a:srgbClr val="2F5496"/>
              </a:solidFill>
              <a:uFill>
                <a:solidFill>
                  <a:srgbClr val="2F5496"/>
                </a:solidFill>
              </a:uFill>
              <a:cs typeface="Calibri"/>
            </a:endParaRPr>
          </a:p>
          <a:p>
            <a:pPr marL="12700">
              <a:lnSpc>
                <a:spcPct val="100000"/>
              </a:lnSpc>
              <a:spcBef>
                <a:spcPts val="135"/>
              </a:spcBef>
            </a:pPr>
            <a:r>
              <a:rPr lang="en-GB" sz="1700" b="1" spc="20" dirty="0" smtClean="0">
                <a:solidFill>
                  <a:srgbClr val="2F5496"/>
                </a:solidFill>
                <a:uFill>
                  <a:solidFill>
                    <a:srgbClr val="2F5496"/>
                  </a:solidFill>
                </a:uFill>
                <a:cs typeface="Calibri"/>
              </a:rPr>
              <a:t>Bedrooms</a:t>
            </a:r>
            <a:endParaRPr lang="en-GB" sz="1700" spc="20" dirty="0">
              <a:solidFill>
                <a:srgbClr val="2F5496"/>
              </a:solidFill>
              <a:uFill>
                <a:solidFill>
                  <a:srgbClr val="2F5496"/>
                </a:solidFill>
              </a:uFill>
              <a:cs typeface="Calibri"/>
            </a:endParaRPr>
          </a:p>
          <a:p>
            <a:pPr marL="12700">
              <a:lnSpc>
                <a:spcPct val="100000"/>
              </a:lnSpc>
              <a:spcBef>
                <a:spcPts val="135"/>
              </a:spcBef>
            </a:pPr>
            <a:r>
              <a:rPr lang="en-GB" sz="1700" spc="20" dirty="0">
                <a:solidFill>
                  <a:srgbClr val="2F5496"/>
                </a:solidFill>
                <a:uFill>
                  <a:solidFill>
                    <a:srgbClr val="2F5496"/>
                  </a:solidFill>
                </a:uFill>
                <a:cs typeface="Calibri"/>
              </a:rPr>
              <a:t>All bedrooms must be completed to anti-ligature standards, this includes:</a:t>
            </a:r>
          </a:p>
          <a:p>
            <a:pPr marL="298450" indent="-285750">
              <a:lnSpc>
                <a:spcPct val="100000"/>
              </a:lnSpc>
              <a:spcBef>
                <a:spcPts val="135"/>
              </a:spcBef>
              <a:buFont typeface="Arial" panose="020B0604020202020204" pitchFamily="34" charset="0"/>
              <a:buChar char="•"/>
            </a:pPr>
            <a:r>
              <a:rPr lang="en-GB" sz="1700" spc="20" dirty="0" err="1" smtClean="0">
                <a:solidFill>
                  <a:srgbClr val="2F5496"/>
                </a:solidFill>
                <a:uFill>
                  <a:solidFill>
                    <a:srgbClr val="2F5496"/>
                  </a:solidFill>
                </a:uFill>
                <a:cs typeface="Calibri"/>
              </a:rPr>
              <a:t>en</a:t>
            </a:r>
            <a:r>
              <a:rPr lang="en-GB" sz="1700" spc="20" dirty="0" smtClean="0">
                <a:solidFill>
                  <a:srgbClr val="2F5496"/>
                </a:solidFill>
                <a:uFill>
                  <a:solidFill>
                    <a:srgbClr val="2F5496"/>
                  </a:solidFill>
                </a:uFill>
                <a:cs typeface="Calibri"/>
              </a:rPr>
              <a:t>-suites </a:t>
            </a:r>
            <a:r>
              <a:rPr lang="en-GB" sz="1700" spc="20" dirty="0">
                <a:solidFill>
                  <a:srgbClr val="2F5496"/>
                </a:solidFill>
                <a:uFill>
                  <a:solidFill>
                    <a:srgbClr val="2F5496"/>
                  </a:solidFill>
                </a:uFill>
                <a:cs typeface="Calibri"/>
              </a:rPr>
              <a:t>with no ligature access points</a:t>
            </a:r>
          </a:p>
          <a:p>
            <a:pPr marL="298450" indent="-285750">
              <a:lnSpc>
                <a:spcPct val="100000"/>
              </a:lnSpc>
              <a:spcBef>
                <a:spcPts val="135"/>
              </a:spcBef>
              <a:buFont typeface="Arial" panose="020B0604020202020204" pitchFamily="34" charset="0"/>
              <a:buChar char="•"/>
            </a:pPr>
            <a:r>
              <a:rPr lang="en-GB" sz="1700" spc="20" dirty="0">
                <a:solidFill>
                  <a:srgbClr val="2F5496"/>
                </a:solidFill>
                <a:uFill>
                  <a:solidFill>
                    <a:srgbClr val="2F5496"/>
                  </a:solidFill>
                </a:uFill>
                <a:cs typeface="Calibri"/>
              </a:rPr>
              <a:t>flush fitting taps and shower heads</a:t>
            </a:r>
          </a:p>
          <a:p>
            <a:pPr marL="298450" indent="-285750">
              <a:lnSpc>
                <a:spcPct val="100000"/>
              </a:lnSpc>
              <a:spcBef>
                <a:spcPts val="135"/>
              </a:spcBef>
              <a:buFont typeface="Arial" panose="020B0604020202020204" pitchFamily="34" charset="0"/>
              <a:buChar char="•"/>
            </a:pPr>
            <a:r>
              <a:rPr lang="en-GB" sz="1700" spc="20" dirty="0">
                <a:solidFill>
                  <a:srgbClr val="2F5496"/>
                </a:solidFill>
                <a:uFill>
                  <a:solidFill>
                    <a:srgbClr val="2F5496"/>
                  </a:solidFill>
                </a:uFill>
                <a:cs typeface="Calibri"/>
              </a:rPr>
              <a:t>no access point on </a:t>
            </a:r>
            <a:r>
              <a:rPr lang="en-GB" sz="1700" spc="20" dirty="0" smtClean="0">
                <a:solidFill>
                  <a:srgbClr val="2F5496"/>
                </a:solidFill>
                <a:uFill>
                  <a:solidFill>
                    <a:srgbClr val="2F5496"/>
                  </a:solidFill>
                </a:uFill>
                <a:cs typeface="Calibri"/>
              </a:rPr>
              <a:t>toilets</a:t>
            </a:r>
          </a:p>
          <a:p>
            <a:pPr marL="12700">
              <a:lnSpc>
                <a:spcPct val="100000"/>
              </a:lnSpc>
              <a:spcBef>
                <a:spcPts val="135"/>
              </a:spcBef>
            </a:pPr>
            <a:endParaRPr lang="en-GB" sz="1700" spc="20" dirty="0">
              <a:solidFill>
                <a:srgbClr val="2F5496"/>
              </a:solidFill>
              <a:uFill>
                <a:solidFill>
                  <a:srgbClr val="2F5496"/>
                </a:solidFill>
              </a:uFill>
              <a:cs typeface="Calibri"/>
            </a:endParaRPr>
          </a:p>
          <a:p>
            <a:pPr marL="12700">
              <a:lnSpc>
                <a:spcPct val="100000"/>
              </a:lnSpc>
              <a:spcBef>
                <a:spcPts val="135"/>
              </a:spcBef>
            </a:pPr>
            <a:r>
              <a:rPr lang="en-GB" sz="1700" spc="20" dirty="0">
                <a:solidFill>
                  <a:srgbClr val="2F5496"/>
                </a:solidFill>
                <a:uFill>
                  <a:solidFill>
                    <a:srgbClr val="2F5496"/>
                  </a:solidFill>
                </a:uFill>
                <a:cs typeface="Calibri"/>
              </a:rPr>
              <a:t>A ligature is any form tied or bound around the neck causing </a:t>
            </a:r>
            <a:r>
              <a:rPr lang="en-GB" sz="1700" spc="20" dirty="0" smtClean="0">
                <a:solidFill>
                  <a:srgbClr val="2F5496"/>
                </a:solidFill>
                <a:uFill>
                  <a:solidFill>
                    <a:srgbClr val="2F5496"/>
                  </a:solidFill>
                </a:uFill>
                <a:cs typeface="Calibri"/>
              </a:rPr>
              <a:t>strangulation. All </a:t>
            </a:r>
            <a:r>
              <a:rPr lang="en-GB" sz="1700" spc="20" dirty="0">
                <a:solidFill>
                  <a:srgbClr val="2F5496"/>
                </a:solidFill>
                <a:uFill>
                  <a:solidFill>
                    <a:srgbClr val="2F5496"/>
                  </a:solidFill>
                </a:uFill>
                <a:cs typeface="Calibri"/>
              </a:rPr>
              <a:t>wardrobes will have no access points and shelves</a:t>
            </a:r>
            <a:r>
              <a:rPr lang="en-GB" sz="1700" spc="20" dirty="0" smtClean="0">
                <a:solidFill>
                  <a:srgbClr val="2F5496"/>
                </a:solidFill>
                <a:uFill>
                  <a:solidFill>
                    <a:srgbClr val="2F5496"/>
                  </a:solidFill>
                </a:uFill>
                <a:cs typeface="Calibri"/>
              </a:rPr>
              <a:t>.</a:t>
            </a:r>
          </a:p>
          <a:p>
            <a:pPr marL="12700">
              <a:lnSpc>
                <a:spcPct val="100000"/>
              </a:lnSpc>
              <a:spcBef>
                <a:spcPts val="135"/>
              </a:spcBef>
            </a:pPr>
            <a:endParaRPr lang="en-GB" sz="1700" spc="20" dirty="0">
              <a:solidFill>
                <a:srgbClr val="2F5496"/>
              </a:solidFill>
              <a:uFill>
                <a:solidFill>
                  <a:srgbClr val="2F5496"/>
                </a:solidFill>
              </a:uFill>
              <a:cs typeface="Calibri"/>
            </a:endParaRPr>
          </a:p>
          <a:p>
            <a:pPr marL="12700">
              <a:lnSpc>
                <a:spcPct val="100000"/>
              </a:lnSpc>
              <a:spcBef>
                <a:spcPts val="135"/>
              </a:spcBef>
            </a:pPr>
            <a:r>
              <a:rPr lang="en-GB" sz="1700" b="1" spc="20" dirty="0">
                <a:solidFill>
                  <a:srgbClr val="2F5496"/>
                </a:solidFill>
                <a:uFill>
                  <a:solidFill>
                    <a:srgbClr val="2F5496"/>
                  </a:solidFill>
                </a:uFill>
                <a:cs typeface="Calibri"/>
              </a:rPr>
              <a:t>Inpatient areas must have a CERA</a:t>
            </a:r>
          </a:p>
          <a:p>
            <a:pPr marL="12700">
              <a:lnSpc>
                <a:spcPct val="100000"/>
              </a:lnSpc>
              <a:spcBef>
                <a:spcPts val="135"/>
              </a:spcBef>
            </a:pPr>
            <a:r>
              <a:rPr lang="en-GB" sz="1700" spc="20" dirty="0" smtClean="0">
                <a:solidFill>
                  <a:srgbClr val="2F5496"/>
                </a:solidFill>
                <a:uFill>
                  <a:solidFill>
                    <a:srgbClr val="2F5496"/>
                  </a:solidFill>
                </a:uFill>
                <a:cs typeface="Calibri"/>
              </a:rPr>
              <a:t>All </a:t>
            </a:r>
            <a:r>
              <a:rPr lang="en-GB" sz="1700" spc="20" dirty="0">
                <a:solidFill>
                  <a:srgbClr val="2F5496"/>
                </a:solidFill>
                <a:uFill>
                  <a:solidFill>
                    <a:srgbClr val="2F5496"/>
                  </a:solidFill>
                </a:uFill>
                <a:cs typeface="Calibri"/>
              </a:rPr>
              <a:t>inpatient areas should have access to a current clinical environmental risk assessment (CERA</a:t>
            </a:r>
            <a:r>
              <a:rPr lang="en-GB" sz="1700" spc="20" dirty="0" smtClean="0">
                <a:solidFill>
                  <a:srgbClr val="2F5496"/>
                </a:solidFill>
                <a:uFill>
                  <a:solidFill>
                    <a:srgbClr val="2F5496"/>
                  </a:solidFill>
                </a:uFill>
                <a:cs typeface="Calibri"/>
              </a:rPr>
              <a:t>). The </a:t>
            </a:r>
            <a:r>
              <a:rPr lang="en-GB" sz="1700" spc="20" dirty="0">
                <a:solidFill>
                  <a:srgbClr val="2F5496"/>
                </a:solidFill>
                <a:uFill>
                  <a:solidFill>
                    <a:srgbClr val="2F5496"/>
                  </a:solidFill>
                </a:uFill>
                <a:cs typeface="Calibri"/>
              </a:rPr>
              <a:t>CERA is an assessment which identifies any residual significant risks relating to the environment. </a:t>
            </a:r>
            <a:r>
              <a:rPr lang="en-GB" sz="1700" spc="20" dirty="0" smtClean="0">
                <a:solidFill>
                  <a:srgbClr val="2F5496"/>
                </a:solidFill>
                <a:uFill>
                  <a:solidFill>
                    <a:srgbClr val="2F5496"/>
                  </a:solidFill>
                </a:uFill>
                <a:cs typeface="Calibri"/>
              </a:rPr>
              <a:t>These </a:t>
            </a:r>
            <a:r>
              <a:rPr lang="en-GB" sz="1700" spc="20" dirty="0">
                <a:solidFill>
                  <a:srgbClr val="2F5496"/>
                </a:solidFill>
                <a:uFill>
                  <a:solidFill>
                    <a:srgbClr val="2F5496"/>
                  </a:solidFill>
                </a:uFill>
                <a:cs typeface="Calibri"/>
              </a:rPr>
              <a:t>assessments will be carried out as a minimum every 12 months and a schedule will be available from the patient safety team</a:t>
            </a:r>
            <a:r>
              <a:rPr lang="en-GB" sz="1700" spc="20" dirty="0" smtClean="0">
                <a:solidFill>
                  <a:srgbClr val="2F5496"/>
                </a:solidFill>
                <a:uFill>
                  <a:solidFill>
                    <a:srgbClr val="2F5496"/>
                  </a:solidFill>
                </a:uFill>
                <a:cs typeface="Calibri"/>
              </a:rPr>
              <a:t>.</a:t>
            </a:r>
          </a:p>
          <a:p>
            <a:pPr marL="12700">
              <a:lnSpc>
                <a:spcPct val="100000"/>
              </a:lnSpc>
              <a:spcBef>
                <a:spcPts val="135"/>
              </a:spcBef>
            </a:pPr>
            <a:endParaRPr lang="en-GB" sz="1700" spc="20" dirty="0">
              <a:solidFill>
                <a:srgbClr val="2F5496"/>
              </a:solidFill>
              <a:uFill>
                <a:solidFill>
                  <a:srgbClr val="2F5496"/>
                </a:solidFill>
              </a:uFill>
              <a:cs typeface="Calibri"/>
            </a:endParaRPr>
          </a:p>
          <a:p>
            <a:pPr marL="12700">
              <a:lnSpc>
                <a:spcPct val="100000"/>
              </a:lnSpc>
              <a:spcBef>
                <a:spcPts val="135"/>
              </a:spcBef>
            </a:pPr>
            <a:r>
              <a:rPr lang="en-GB" sz="1700" b="1" spc="20" dirty="0">
                <a:solidFill>
                  <a:srgbClr val="2F5496"/>
                </a:solidFill>
                <a:uFill>
                  <a:solidFill>
                    <a:srgbClr val="2F5496"/>
                  </a:solidFill>
                </a:uFill>
                <a:cs typeface="Calibri"/>
              </a:rPr>
              <a:t>Your </a:t>
            </a:r>
            <a:r>
              <a:rPr lang="en-GB" sz="1700" b="1" spc="20" dirty="0" smtClean="0">
                <a:solidFill>
                  <a:srgbClr val="2F5496"/>
                </a:solidFill>
                <a:uFill>
                  <a:solidFill>
                    <a:srgbClr val="2F5496"/>
                  </a:solidFill>
                </a:uFill>
                <a:cs typeface="Calibri"/>
              </a:rPr>
              <a:t>responsibility</a:t>
            </a:r>
            <a:endParaRPr lang="en-GB" sz="1700" spc="20" dirty="0">
              <a:solidFill>
                <a:srgbClr val="2F5496"/>
              </a:solidFill>
              <a:uFill>
                <a:solidFill>
                  <a:srgbClr val="2F5496"/>
                </a:solidFill>
              </a:uFill>
              <a:cs typeface="Calibri"/>
            </a:endParaRPr>
          </a:p>
          <a:p>
            <a:pPr marL="12700">
              <a:lnSpc>
                <a:spcPct val="100000"/>
              </a:lnSpc>
              <a:spcBef>
                <a:spcPts val="135"/>
              </a:spcBef>
            </a:pPr>
            <a:r>
              <a:rPr lang="en-GB" sz="1700" spc="20" dirty="0">
                <a:solidFill>
                  <a:srgbClr val="2F5496"/>
                </a:solidFill>
                <a:uFill>
                  <a:solidFill>
                    <a:srgbClr val="2F5496"/>
                  </a:solidFill>
                </a:uFill>
                <a:cs typeface="Calibri"/>
              </a:rPr>
              <a:t>All staff should have knowledge and familiarity of the assessment as not all buildings can be made ligature free. </a:t>
            </a:r>
          </a:p>
        </p:txBody>
      </p:sp>
    </p:spTree>
    <p:extLst>
      <p:ext uri="{BB962C8B-B14F-4D97-AF65-F5344CB8AC3E}">
        <p14:creationId xmlns:p14="http://schemas.microsoft.com/office/powerpoint/2010/main" val="38363208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83226" y="215265"/>
            <a:ext cx="11877675" cy="4036361"/>
          </a:xfrm>
          <a:prstGeom prst="rect">
            <a:avLst/>
          </a:prstGeom>
        </p:spPr>
        <p:txBody>
          <a:bodyPr vert="horz" wrap="square" lIns="0" tIns="17145" rIns="0" bIns="0" rtlCol="0">
            <a:spAutoFit/>
          </a:bodyPr>
          <a:lstStyle/>
          <a:p>
            <a:pPr marL="12700">
              <a:spcBef>
                <a:spcPts val="135"/>
              </a:spcBef>
            </a:pPr>
            <a:r>
              <a:rPr lang="en-GB" b="1" u="sng" spc="20" dirty="0">
                <a:solidFill>
                  <a:srgbClr val="2F5496"/>
                </a:solidFill>
                <a:uFill>
                  <a:solidFill>
                    <a:srgbClr val="2F5496"/>
                  </a:solidFill>
                </a:uFill>
                <a:cs typeface="Calibri"/>
              </a:rPr>
              <a:t>Environmental risk </a:t>
            </a:r>
            <a:r>
              <a:rPr lang="en-GB" b="1" u="sng" spc="20" dirty="0" smtClean="0">
                <a:solidFill>
                  <a:srgbClr val="2F5496"/>
                </a:solidFill>
                <a:uFill>
                  <a:solidFill>
                    <a:srgbClr val="2F5496"/>
                  </a:solidFill>
                </a:uFill>
                <a:cs typeface="Calibri"/>
              </a:rPr>
              <a:t>assessment (cont.)</a:t>
            </a:r>
            <a:endParaRPr lang="en-GB" b="1" u="sng" spc="20" dirty="0">
              <a:solidFill>
                <a:srgbClr val="2F5496"/>
              </a:solidFill>
              <a:uFill>
                <a:solidFill>
                  <a:srgbClr val="2F5496"/>
                </a:solidFill>
              </a:uFill>
              <a:cs typeface="Calibri"/>
            </a:endParaRPr>
          </a:p>
          <a:p>
            <a:pPr marL="12700">
              <a:spcBef>
                <a:spcPts val="135"/>
              </a:spcBef>
            </a:pPr>
            <a:endParaRPr lang="en-GB" spc="20" dirty="0" smtClean="0">
              <a:solidFill>
                <a:srgbClr val="2F5496"/>
              </a:solidFill>
              <a:uFill>
                <a:solidFill>
                  <a:srgbClr val="2F5496"/>
                </a:solidFill>
              </a:uFill>
              <a:cs typeface="Calibri"/>
            </a:endParaRPr>
          </a:p>
          <a:p>
            <a:pPr marL="12700">
              <a:spcBef>
                <a:spcPts val="135"/>
              </a:spcBef>
            </a:pPr>
            <a:r>
              <a:rPr lang="en-GB" spc="20" dirty="0" smtClean="0">
                <a:solidFill>
                  <a:srgbClr val="2F5496"/>
                </a:solidFill>
                <a:uFill>
                  <a:solidFill>
                    <a:srgbClr val="2F5496"/>
                  </a:solidFill>
                </a:uFill>
                <a:cs typeface="Calibri"/>
              </a:rPr>
              <a:t>Other </a:t>
            </a:r>
            <a:r>
              <a:rPr lang="en-GB" spc="20" dirty="0">
                <a:solidFill>
                  <a:srgbClr val="2F5496"/>
                </a:solidFill>
                <a:uFill>
                  <a:solidFill>
                    <a:srgbClr val="2F5496"/>
                  </a:solidFill>
                </a:uFill>
                <a:cs typeface="Calibri"/>
              </a:rPr>
              <a:t>risks to consider are any other potential harm items that 'may not be' not aimed at suicide, but could be used to harm. This includes access to:</a:t>
            </a:r>
          </a:p>
          <a:p>
            <a:pPr marL="12700">
              <a:spcBef>
                <a:spcPts val="135"/>
              </a:spcBef>
            </a:pPr>
            <a:endParaRPr lang="en-GB" spc="20" dirty="0">
              <a:solidFill>
                <a:srgbClr val="2F5496"/>
              </a:solidFill>
              <a:uFill>
                <a:solidFill>
                  <a:srgbClr val="2F5496"/>
                </a:solidFill>
              </a:uFill>
              <a:cs typeface="Calibri"/>
            </a:endParaRPr>
          </a:p>
          <a:p>
            <a:pPr marL="298450" indent="-285750">
              <a:spcBef>
                <a:spcPts val="135"/>
              </a:spcBef>
              <a:buFont typeface="Arial" panose="020B0604020202020204" pitchFamily="34" charset="0"/>
              <a:buChar char="•"/>
            </a:pPr>
            <a:r>
              <a:rPr lang="en-GB" spc="20" dirty="0">
                <a:solidFill>
                  <a:srgbClr val="2F5496"/>
                </a:solidFill>
                <a:uFill>
                  <a:solidFill>
                    <a:srgbClr val="2F5496"/>
                  </a:solidFill>
                </a:uFill>
                <a:cs typeface="Calibri"/>
              </a:rPr>
              <a:t>batteries in remote controls</a:t>
            </a:r>
          </a:p>
          <a:p>
            <a:pPr marL="298450" indent="-285750">
              <a:spcBef>
                <a:spcPts val="135"/>
              </a:spcBef>
              <a:buFont typeface="Arial" panose="020B0604020202020204" pitchFamily="34" charset="0"/>
              <a:buChar char="•"/>
            </a:pPr>
            <a:r>
              <a:rPr lang="en-GB" spc="20" dirty="0">
                <a:solidFill>
                  <a:srgbClr val="2F5496"/>
                </a:solidFill>
                <a:uFill>
                  <a:solidFill>
                    <a:srgbClr val="2F5496"/>
                  </a:solidFill>
                </a:uFill>
                <a:cs typeface="Calibri"/>
              </a:rPr>
              <a:t>blades or sharp implements used in activities</a:t>
            </a:r>
          </a:p>
          <a:p>
            <a:pPr marL="298450" indent="-285750">
              <a:spcBef>
                <a:spcPts val="135"/>
              </a:spcBef>
              <a:buFont typeface="Arial" panose="020B0604020202020204" pitchFamily="34" charset="0"/>
              <a:buChar char="•"/>
            </a:pPr>
            <a:r>
              <a:rPr lang="en-GB" spc="20" dirty="0">
                <a:solidFill>
                  <a:srgbClr val="2F5496"/>
                </a:solidFill>
                <a:uFill>
                  <a:solidFill>
                    <a:srgbClr val="2F5496"/>
                  </a:solidFill>
                </a:uFill>
                <a:cs typeface="Calibri"/>
              </a:rPr>
              <a:t>pencils</a:t>
            </a:r>
          </a:p>
          <a:p>
            <a:pPr marL="298450" indent="-285750">
              <a:spcBef>
                <a:spcPts val="135"/>
              </a:spcBef>
              <a:buFont typeface="Arial" panose="020B0604020202020204" pitchFamily="34" charset="0"/>
              <a:buChar char="•"/>
            </a:pPr>
            <a:r>
              <a:rPr lang="en-GB" spc="20" dirty="0">
                <a:solidFill>
                  <a:srgbClr val="2F5496"/>
                </a:solidFill>
                <a:uFill>
                  <a:solidFill>
                    <a:srgbClr val="2F5496"/>
                  </a:solidFill>
                </a:uFill>
                <a:cs typeface="Calibri"/>
              </a:rPr>
              <a:t>potential for access to items that can be broken or </a:t>
            </a:r>
            <a:r>
              <a:rPr lang="en-GB" spc="20" dirty="0" smtClean="0">
                <a:solidFill>
                  <a:srgbClr val="2F5496"/>
                </a:solidFill>
                <a:uFill>
                  <a:solidFill>
                    <a:srgbClr val="2F5496"/>
                  </a:solidFill>
                </a:uFill>
                <a:cs typeface="Calibri"/>
              </a:rPr>
              <a:t>ingested</a:t>
            </a:r>
          </a:p>
          <a:p>
            <a:pPr marL="12700">
              <a:spcBef>
                <a:spcPts val="135"/>
              </a:spcBef>
            </a:pPr>
            <a:endParaRPr lang="en-GB" spc="20" dirty="0">
              <a:solidFill>
                <a:srgbClr val="2F5496"/>
              </a:solidFill>
              <a:uFill>
                <a:solidFill>
                  <a:srgbClr val="2F5496"/>
                </a:solidFill>
              </a:uFill>
              <a:cs typeface="Calibri"/>
            </a:endParaRPr>
          </a:p>
          <a:p>
            <a:pPr marL="12700">
              <a:spcBef>
                <a:spcPts val="135"/>
              </a:spcBef>
            </a:pPr>
            <a:r>
              <a:rPr lang="en-GB" spc="20" dirty="0">
                <a:solidFill>
                  <a:srgbClr val="2F5496"/>
                </a:solidFill>
                <a:uFill>
                  <a:solidFill>
                    <a:srgbClr val="2F5496"/>
                  </a:solidFill>
                </a:uFill>
                <a:cs typeface="Calibri"/>
              </a:rPr>
              <a:t>Consideration must also be given to the relevance of personal plans and risk assessments to avoid blanket restrictions.</a:t>
            </a:r>
          </a:p>
          <a:p>
            <a:pPr marL="12700">
              <a:spcBef>
                <a:spcPts val="135"/>
              </a:spcBef>
            </a:pPr>
            <a:endParaRPr lang="en-GB" spc="20" dirty="0">
              <a:solidFill>
                <a:srgbClr val="2F5496"/>
              </a:solidFill>
              <a:uFill>
                <a:solidFill>
                  <a:srgbClr val="2F5496"/>
                </a:solidFill>
              </a:uFill>
              <a:cs typeface="Calibri"/>
            </a:endParaRPr>
          </a:p>
          <a:p>
            <a:pPr marL="12700">
              <a:spcBef>
                <a:spcPts val="135"/>
              </a:spcBef>
            </a:pPr>
            <a:r>
              <a:rPr lang="en-GB" spc="20" dirty="0">
                <a:solidFill>
                  <a:srgbClr val="2F5496"/>
                </a:solidFill>
                <a:uFill>
                  <a:solidFill>
                    <a:srgbClr val="2F5496"/>
                  </a:solidFill>
                </a:uFill>
                <a:cs typeface="Calibri"/>
              </a:rPr>
              <a:t>Risk assessments will include consideration of privacy and dignity but ensure sexual safety and reduce opportunities for assault or bullying.</a:t>
            </a:r>
          </a:p>
        </p:txBody>
      </p:sp>
    </p:spTree>
    <p:extLst>
      <p:ext uri="{BB962C8B-B14F-4D97-AF65-F5344CB8AC3E}">
        <p14:creationId xmlns:p14="http://schemas.microsoft.com/office/powerpoint/2010/main" val="2507237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45126" y="0"/>
            <a:ext cx="11877675" cy="6026650"/>
          </a:xfrm>
          <a:prstGeom prst="rect">
            <a:avLst/>
          </a:prstGeom>
        </p:spPr>
        <p:txBody>
          <a:bodyPr vert="horz" wrap="square" lIns="0" tIns="17145" rIns="0" bIns="0" rtlCol="0">
            <a:spAutoFit/>
          </a:bodyPr>
          <a:lstStyle/>
          <a:p>
            <a:pPr marL="12700">
              <a:lnSpc>
                <a:spcPct val="100000"/>
              </a:lnSpc>
              <a:spcBef>
                <a:spcPts val="135"/>
              </a:spcBef>
            </a:pPr>
            <a:endParaRPr lang="en-GB" b="1" u="sng" spc="20" dirty="0" smtClean="0">
              <a:solidFill>
                <a:srgbClr val="2F5496"/>
              </a:solidFill>
              <a:uFill>
                <a:solidFill>
                  <a:srgbClr val="2F5496"/>
                </a:solidFill>
              </a:uFill>
              <a:cs typeface="Calibri"/>
            </a:endParaRP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b="1" u="sng" spc="20" dirty="0">
                <a:solidFill>
                  <a:srgbClr val="2F5496"/>
                </a:solidFill>
                <a:uFill>
                  <a:solidFill>
                    <a:srgbClr val="2F5496"/>
                  </a:solidFill>
                </a:uFill>
                <a:cs typeface="Calibri"/>
              </a:rPr>
              <a:t>Safer </a:t>
            </a:r>
            <a:r>
              <a:rPr lang="en-GB" b="1" u="sng" spc="20" dirty="0" smtClean="0">
                <a:solidFill>
                  <a:srgbClr val="2F5496"/>
                </a:solidFill>
                <a:uFill>
                  <a:solidFill>
                    <a:srgbClr val="2F5496"/>
                  </a:solidFill>
                </a:uFill>
                <a:cs typeface="Calibri"/>
              </a:rPr>
              <a:t>staffing</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Safe staffing of inpatient settings is crucial for the welfare of the children and young people and the professionals who work with them</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Does a nurse always have to be present?</a:t>
            </a:r>
          </a:p>
          <a:p>
            <a:pPr marL="12700">
              <a:lnSpc>
                <a:spcPct val="100000"/>
              </a:lnSpc>
              <a:spcBef>
                <a:spcPts val="135"/>
              </a:spcBef>
            </a:pPr>
            <a:r>
              <a:rPr lang="en-GB" spc="20" dirty="0">
                <a:solidFill>
                  <a:srgbClr val="2F5496"/>
                </a:solidFill>
                <a:uFill>
                  <a:solidFill>
                    <a:srgbClr val="2F5496"/>
                  </a:solidFill>
                </a:uFill>
                <a:cs typeface="Calibri"/>
              </a:rPr>
              <a:t>There is a legal obligation to have at least 1 registered nurse on a ward at all </a:t>
            </a:r>
            <a:r>
              <a:rPr lang="en-GB" spc="20" dirty="0" smtClean="0">
                <a:solidFill>
                  <a:srgbClr val="2F5496"/>
                </a:solidFill>
                <a:uFill>
                  <a:solidFill>
                    <a:srgbClr val="2F5496"/>
                  </a:solidFill>
                </a:uFill>
                <a:cs typeface="Calibri"/>
              </a:rPr>
              <a:t>times. NHS </a:t>
            </a:r>
            <a:r>
              <a:rPr lang="en-GB" spc="20" dirty="0">
                <a:solidFill>
                  <a:srgbClr val="2F5496"/>
                </a:solidFill>
                <a:uFill>
                  <a:solidFill>
                    <a:srgbClr val="2F5496"/>
                  </a:solidFill>
                </a:uFill>
                <a:cs typeface="Calibri"/>
              </a:rPr>
              <a:t>England have produced guidance on safer staffing which relates to all staff in the multidisciplinary team (MDT</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What is the NICE guidance regarding nursing staff?</a:t>
            </a:r>
          </a:p>
          <a:p>
            <a:pPr marL="12700">
              <a:lnSpc>
                <a:spcPct val="100000"/>
              </a:lnSpc>
              <a:spcBef>
                <a:spcPts val="135"/>
              </a:spcBef>
            </a:pPr>
            <a:r>
              <a:rPr lang="en-GB" spc="20" dirty="0">
                <a:solidFill>
                  <a:srgbClr val="2F5496"/>
                </a:solidFill>
                <a:uFill>
                  <a:solidFill>
                    <a:srgbClr val="2F5496"/>
                  </a:solidFill>
                </a:uFill>
                <a:cs typeface="Calibri"/>
              </a:rPr>
              <a:t>NICE guidance for safe staffing for nursing in inpatient mental health settings states: Nursing staff are defined as those who are part of the nursing establishment in inpatient mental health settings, including registered nurses and non-registered nursing staff such as healthcare support workers or assistant practitioners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What is the nursing establishment?</a:t>
            </a:r>
          </a:p>
          <a:p>
            <a:pPr marL="12700">
              <a:lnSpc>
                <a:spcPct val="100000"/>
              </a:lnSpc>
              <a:spcBef>
                <a:spcPts val="135"/>
              </a:spcBef>
            </a:pPr>
            <a:r>
              <a:rPr lang="en-GB" spc="20" dirty="0">
                <a:solidFill>
                  <a:srgbClr val="2F5496"/>
                </a:solidFill>
                <a:uFill>
                  <a:solidFill>
                    <a:srgbClr val="2F5496"/>
                  </a:solidFill>
                </a:uFill>
                <a:cs typeface="Calibri"/>
              </a:rPr>
              <a:t>The nursing establishment is defined as the number of registered and non-registered nursing staff posts funded to work in a particular ward, department or hospital.</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This covers Tier 4 Child and Adolescent Mental Health Services (CAMHS) inpatient settings.</a:t>
            </a:r>
          </a:p>
        </p:txBody>
      </p:sp>
    </p:spTree>
    <p:extLst>
      <p:ext uri="{BB962C8B-B14F-4D97-AF65-F5344CB8AC3E}">
        <p14:creationId xmlns:p14="http://schemas.microsoft.com/office/powerpoint/2010/main" val="2057537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45126" y="0"/>
            <a:ext cx="11877675" cy="6090770"/>
          </a:xfrm>
          <a:prstGeom prst="rect">
            <a:avLst/>
          </a:prstGeom>
        </p:spPr>
        <p:txBody>
          <a:bodyPr vert="horz" wrap="square" lIns="0" tIns="17145" rIns="0" bIns="0" rtlCol="0">
            <a:spAutoFit/>
          </a:bodyPr>
          <a:lstStyle/>
          <a:p>
            <a:pPr marL="12700">
              <a:lnSpc>
                <a:spcPct val="100000"/>
              </a:lnSpc>
              <a:spcBef>
                <a:spcPts val="135"/>
              </a:spcBef>
            </a:pPr>
            <a:endParaRPr lang="en-GB" b="1" u="sng" spc="20" dirty="0" smtClean="0">
              <a:solidFill>
                <a:srgbClr val="2F5496"/>
              </a:solidFill>
              <a:uFill>
                <a:solidFill>
                  <a:srgbClr val="2F5496"/>
                </a:solidFill>
              </a:uFill>
              <a:cs typeface="Calibri"/>
            </a:endParaRPr>
          </a:p>
          <a:p>
            <a:pPr marL="12700">
              <a:lnSpc>
                <a:spcPct val="100000"/>
              </a:lnSpc>
              <a:spcBef>
                <a:spcPts val="135"/>
              </a:spcBef>
            </a:pPr>
            <a:r>
              <a:rPr lang="en-GB" b="1" u="sng" spc="20" dirty="0" smtClean="0">
                <a:solidFill>
                  <a:srgbClr val="2F5496"/>
                </a:solidFill>
                <a:uFill>
                  <a:solidFill>
                    <a:srgbClr val="2F5496"/>
                  </a:solidFill>
                </a:uFill>
                <a:cs typeface="Calibri"/>
              </a:rPr>
              <a:t>Safer staffing (cont.)</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amount of nursing staff needed can be influenced by a number of different factors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Service users</a:t>
            </a: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Factors concerning the children and young people using the service include:</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case </a:t>
            </a:r>
            <a:r>
              <a:rPr lang="en-GB" spc="20" dirty="0">
                <a:solidFill>
                  <a:srgbClr val="2F5496"/>
                </a:solidFill>
                <a:uFill>
                  <a:solidFill>
                    <a:srgbClr val="2F5496"/>
                  </a:solidFill>
                </a:uFill>
                <a:cs typeface="Calibri"/>
              </a:rPr>
              <a:t>mix and volume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acuity and comorbid conditions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medication use </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risk of crisis and </a:t>
            </a:r>
            <a:r>
              <a:rPr lang="en-GB" spc="20" dirty="0" smtClean="0">
                <a:solidFill>
                  <a:srgbClr val="2F5496"/>
                </a:solidFill>
                <a:uFill>
                  <a:solidFill>
                    <a:srgbClr val="2F5496"/>
                  </a:solidFill>
                </a:uFill>
                <a:cs typeface="Calibri"/>
              </a:rPr>
              <a:t>violence</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Support</a:t>
            </a: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Factors to consider surrounding support include</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 turnover and availability of support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 balance of tasks and staff mix</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 balance of skills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staff turnover and availability of care and services provided by other healthcare staff including bank and agency staff</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 nursing team management and supervision and </a:t>
            </a:r>
            <a:r>
              <a:rPr lang="en-GB" spc="20" dirty="0" smtClean="0">
                <a:solidFill>
                  <a:srgbClr val="2F5496"/>
                </a:solidFill>
                <a:uFill>
                  <a:solidFill>
                    <a:srgbClr val="2F5496"/>
                  </a:solidFill>
                </a:uFill>
                <a:cs typeface="Calibri"/>
              </a:rPr>
              <a:t>teaching</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27850880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GENSWF_ADVANCE_TIME" val="10.022"/>
  <p:tag name="ISPRING_CUSTOM_TIMING_USED" val="1"/>
  <p:tag name="ISPRING_SLIDE_ID_2" val="{279B9A9A-D9B0-44D7-ADBA-CE805C082A99}"/>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11.xml><?xml version="1.0" encoding="utf-8"?>
<p:tagLst xmlns:a="http://schemas.openxmlformats.org/drawingml/2006/main" xmlns:r="http://schemas.openxmlformats.org/officeDocument/2006/relationships" xmlns:p="http://schemas.openxmlformats.org/presentationml/2006/main">
  <p:tag name="GENSWF_ADVANCE_TIME" val="10.022"/>
  <p:tag name="ISPRING_CUSTOM_TIMING_USED" val="1"/>
  <p:tag name="ISPRING_SLIDE_ID_2" val="{279B9A9A-D9B0-44D7-ADBA-CE805C082A99}"/>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8373E404-572D-4FFD-9E20-F91B8778815A}"/>
  <p:tag name="GENSWF_ADVANCE_TIME" val="88.514"/>
  <p:tag name="TIMING" val="|0.001|0.001|1.688"/>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89.705"/>
  <p:tag name="ISPRING_SLIDE_ID_2" val="{002FB468-4D9D-4B5B-A033-13DFD3307CFD}"/>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2.xml><?xml version="1.0" encoding="utf-8"?>
<p:tagLst xmlns:a="http://schemas.openxmlformats.org/drawingml/2006/main" xmlns:r="http://schemas.openxmlformats.org/officeDocument/2006/relationships" xmlns:p="http://schemas.openxmlformats.org/presentationml/2006/main">
  <p:tag name="GENSWF_ADVANCE_TIME" val="10.022"/>
  <p:tag name="ISPRING_CUSTOM_TIMING_USED" val="1"/>
  <p:tag name="ISPRING_SLIDE_ID_2" val="{279B9A9A-D9B0-44D7-ADBA-CE805C082A99}"/>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22.xml><?xml version="1.0" encoding="utf-8"?>
<p:tagLst xmlns:a="http://schemas.openxmlformats.org/drawingml/2006/main" xmlns:r="http://schemas.openxmlformats.org/officeDocument/2006/relationships" xmlns:p="http://schemas.openxmlformats.org/presentationml/2006/main">
  <p:tag name="GENSWF_ADVANCE_TIME" val="10.022"/>
  <p:tag name="ISPRING_CUSTOM_TIMING_USED" val="1"/>
  <p:tag name="ISPRING_SLIDE_ID_2" val="{279B9A9A-D9B0-44D7-ADBA-CE805C082A99}"/>
</p:tagLst>
</file>

<file path=ppt/tags/tag23.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8373E404-572D-4FFD-9E20-F91B8778815A}"/>
  <p:tag name="GENSWF_ADVANCE_TIME" val="88.514"/>
  <p:tag name="TIMING" val="|0.001|0.001|1.688"/>
</p:tagLst>
</file>

<file path=ppt/tags/tag2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25.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89.705"/>
  <p:tag name="ISPRING_SLIDE_ID_2" val="{002FB468-4D9D-4B5B-A033-13DFD3307CFD}"/>
</p:tagLst>
</file>

<file path=ppt/tags/tag2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2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2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2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8373E404-572D-4FFD-9E20-F91B8778815A}"/>
  <p:tag name="GENSWF_ADVANCE_TIME" val="88.514"/>
  <p:tag name="TIMING" val="|0.001|0.001|1.688"/>
</p:tagLst>
</file>

<file path=ppt/tags/tag3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31.xml><?xml version="1.0" encoding="utf-8"?>
<p:tagLst xmlns:a="http://schemas.openxmlformats.org/drawingml/2006/main" xmlns:r="http://schemas.openxmlformats.org/officeDocument/2006/relationships" xmlns:p="http://schemas.openxmlformats.org/presentationml/2006/main">
  <p:tag name="GENSWF_ADVANCE_TIME" val="10.022"/>
  <p:tag name="ISPRING_CUSTOM_TIMING_USED" val="1"/>
  <p:tag name="ISPRING_SLIDE_ID_2" val="{279B9A9A-D9B0-44D7-ADBA-CE805C082A99}"/>
</p:tagLst>
</file>

<file path=ppt/tags/tag3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8373E404-572D-4FFD-9E20-F91B8778815A}"/>
  <p:tag name="GENSWF_ADVANCE_TIME" val="88.514"/>
  <p:tag name="TIMING" val="|0.001|0.001|1.688"/>
</p:tagLst>
</file>

<file path=ppt/tags/tag3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34.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89.705"/>
  <p:tag name="ISPRING_SLIDE_ID_2" val="{002FB468-4D9D-4B5B-A033-13DFD3307CFD}"/>
</p:tagLst>
</file>

<file path=ppt/tags/tag3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3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3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3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3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4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4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42.xml><?xml version="1.0" encoding="utf-8"?>
<p:tagLst xmlns:a="http://schemas.openxmlformats.org/drawingml/2006/main" xmlns:r="http://schemas.openxmlformats.org/officeDocument/2006/relationships" xmlns:p="http://schemas.openxmlformats.org/presentationml/2006/main">
  <p:tag name="GENSWF_ADVANCE_TIME" val="10.022"/>
  <p:tag name="ISPRING_CUSTOM_TIMING_USED" val="1"/>
  <p:tag name="ISPRING_SLIDE_ID_2" val="{279B9A9A-D9B0-44D7-ADBA-CE805C082A99}"/>
</p:tagLst>
</file>

<file path=ppt/tags/tag43.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8373E404-572D-4FFD-9E20-F91B8778815A}"/>
  <p:tag name="GENSWF_ADVANCE_TIME" val="88.514"/>
  <p:tag name="TIMING" val="|0.001|0.001|1.688"/>
</p:tagLst>
</file>

<file path=ppt/tags/tag4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45.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89.705"/>
  <p:tag name="ISPRING_SLIDE_ID_2" val="{002FB468-4D9D-4B5B-A033-13DFD3307CFD}"/>
</p:tagLst>
</file>

<file path=ppt/tags/tag4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4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4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4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89.705"/>
  <p:tag name="ISPRING_SLIDE_ID_2" val="{002FB468-4D9D-4B5B-A033-13DFD3307CFD}"/>
</p:tagLst>
</file>

<file path=ppt/tags/tag5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5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5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53.xml><?xml version="1.0" encoding="utf-8"?>
<p:tagLst xmlns:a="http://schemas.openxmlformats.org/drawingml/2006/main" xmlns:r="http://schemas.openxmlformats.org/officeDocument/2006/relationships" xmlns:p="http://schemas.openxmlformats.org/presentationml/2006/main">
  <p:tag name="GENSWF_ADVANCE_TIME" val="10.022"/>
  <p:tag name="ISPRING_CUSTOM_TIMING_USED" val="1"/>
  <p:tag name="ISPRING_SLIDE_ID_2" val="{279B9A9A-D9B0-44D7-ADBA-CE805C082A99}"/>
</p:tagLst>
</file>

<file path=ppt/tags/tag54.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8373E404-572D-4FFD-9E20-F91B8778815A}"/>
  <p:tag name="GENSWF_ADVANCE_TIME" val="88.514"/>
  <p:tag name="TIMING" val="|0.001|0.001|1.688"/>
</p:tagLst>
</file>

<file path=ppt/tags/tag5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56.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89.705"/>
  <p:tag name="ISPRING_SLIDE_ID_2" val="{002FB468-4D9D-4B5B-A033-13DFD3307CFD}"/>
</p:tagLst>
</file>

<file path=ppt/tags/tag5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5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5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6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6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6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63.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61BCF852-3E8D-43E3-A0C9-E2307A6EFB32}"/>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546</TotalTime>
  <Words>28150</Words>
  <Application>Microsoft Office PowerPoint</Application>
  <PresentationFormat>Widescreen</PresentationFormat>
  <Paragraphs>2521</Paragraphs>
  <Slides>164</Slides>
  <Notes>63</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164</vt:i4>
      </vt:variant>
    </vt:vector>
  </HeadingPairs>
  <TitlesOfParts>
    <vt:vector size="170" baseType="lpstr">
      <vt:lpstr>Arial</vt:lpstr>
      <vt:lpstr>Calibri</vt:lpstr>
      <vt:lpstr>Calibri Light</vt:lpstr>
      <vt:lpstr>Courier New</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Joanna Osborne</dc:creator>
  <cp:lastModifiedBy>Joanna Osborne</cp:lastModifiedBy>
  <cp:revision>59</cp:revision>
  <dcterms:created xsi:type="dcterms:W3CDTF">2024-07-16T13:12:44Z</dcterms:created>
  <dcterms:modified xsi:type="dcterms:W3CDTF">2024-10-07T11:28:46Z</dcterms:modified>
</cp:coreProperties>
</file>