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36" r:id="rId2"/>
    <p:sldId id="321" r:id="rId3"/>
    <p:sldId id="323" r:id="rId4"/>
    <p:sldId id="387" r:id="rId5"/>
    <p:sldId id="388" r:id="rId6"/>
    <p:sldId id="389" r:id="rId7"/>
    <p:sldId id="390" r:id="rId8"/>
    <p:sldId id="391" r:id="rId9"/>
    <p:sldId id="392" r:id="rId10"/>
    <p:sldId id="33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63" d="100"/>
          <a:sy n="63" d="100"/>
        </p:scale>
        <p:origin x="77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10/03/2026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10</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413423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3960838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2891633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412282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3303598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2543309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10/03/2026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10/03/2026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10/03/2026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10/03/2026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10/03/2026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10/03/2026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10/03/2026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10/03/2026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197669" y="4639886"/>
            <a:ext cx="5796662" cy="463075"/>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a:ln>
                  <a:solidFill>
                    <a:schemeClr val="accent1">
                      <a:lumMod val="60000"/>
                      <a:lumOff val="40000"/>
                    </a:schemeClr>
                  </a:solidFill>
                </a:ln>
                <a:solidFill>
                  <a:schemeClr val="bg1"/>
                </a:solidFill>
              </a:rPr>
              <a:t>Hyponatraemia</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54341" y="627379"/>
            <a:ext cx="11006355" cy="5834289"/>
          </a:xfrm>
          <a:prstGeom prst="rect">
            <a:avLst/>
          </a:prstGeom>
        </p:spPr>
        <p:txBody>
          <a:bodyPr vert="horz" wrap="square" lIns="0" tIns="17145" rIns="0" bIns="0" rtlCol="0">
            <a:spAutoFit/>
          </a:bodyPr>
          <a:lstStyle/>
          <a:p>
            <a:pPr>
              <a:lnSpc>
                <a:spcPct val="100000"/>
              </a:lnSpc>
              <a:spcBef>
                <a:spcPts val="10"/>
              </a:spcBef>
            </a:pPr>
            <a:endParaRPr sz="2400" dirty="0">
              <a:latin typeface="Times New Roman"/>
              <a:cs typeface="Times New Roman"/>
            </a:endParaRPr>
          </a:p>
          <a:p>
            <a:pPr marL="12700">
              <a:lnSpc>
                <a:spcPct val="100000"/>
              </a:lnSpc>
              <a:spcBef>
                <a:spcPts val="5"/>
              </a:spcBef>
            </a:pPr>
            <a:r>
              <a:rPr lang="en-GB" sz="2400" b="1" spc="15" dirty="0">
                <a:solidFill>
                  <a:srgbClr val="2F5496"/>
                </a:solidFill>
                <a:cs typeface="Calibri"/>
              </a:rPr>
              <a:t>What is Hyponatraemia?</a:t>
            </a:r>
          </a:p>
          <a:p>
            <a:pPr marL="12700">
              <a:lnSpc>
                <a:spcPct val="100000"/>
              </a:lnSpc>
              <a:spcBef>
                <a:spcPts val="5"/>
              </a:spcBef>
            </a:pPr>
            <a:endParaRPr lang="en-GB" sz="2400" b="1" spc="15" dirty="0">
              <a:solidFill>
                <a:srgbClr val="2F5496"/>
              </a:solidFill>
              <a:cs typeface="Calibri"/>
            </a:endParaRPr>
          </a:p>
          <a:p>
            <a:pPr marL="12700">
              <a:lnSpc>
                <a:spcPct val="100000"/>
              </a:lnSpc>
              <a:spcBef>
                <a:spcPts val="5"/>
              </a:spcBef>
            </a:pPr>
            <a:r>
              <a:rPr lang="en-GB" sz="2400" spc="15" dirty="0">
                <a:solidFill>
                  <a:srgbClr val="2F5496"/>
                </a:solidFill>
                <a:cs typeface="Calibri"/>
              </a:rPr>
              <a:t>Hyponatraemia is the most common disorder of fluid and electrolyte imbalance in clinical practice</a:t>
            </a:r>
            <a:endParaRPr lang="en-GB" sz="2400" b="1" spc="15" dirty="0">
              <a:solidFill>
                <a:srgbClr val="2F5496"/>
              </a:solidFill>
              <a:cs typeface="Calibri"/>
            </a:endParaRPr>
          </a:p>
          <a:p>
            <a:pPr marL="12700">
              <a:lnSpc>
                <a:spcPct val="100000"/>
              </a:lnSpc>
              <a:spcBef>
                <a:spcPts val="5"/>
              </a:spcBef>
            </a:pPr>
            <a:endParaRPr sz="2400" dirty="0">
              <a:latin typeface="Times New Roman"/>
              <a:cs typeface="Times New Roman"/>
            </a:endParaRP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Hyponatraemia occurs when serum sodium is below 135 mmol/L.</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Mild: serum sodium 130–134 mmol/l</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Moderate: serum sodium 125–129 mmol/l</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Severe: serum sodium &lt;125 mmol/L</a:t>
            </a:r>
          </a:p>
          <a:p>
            <a:pPr marL="298450" indent="-285750">
              <a:lnSpc>
                <a:spcPct val="100000"/>
              </a:lnSpc>
              <a:spcBef>
                <a:spcPts val="5"/>
              </a:spcBef>
              <a:buFont typeface="Arial" panose="020B0604020202020204" pitchFamily="34" charset="0"/>
              <a:buChar char="•"/>
            </a:pPr>
            <a:endParaRPr lang="en-GB" sz="2400" spc="15" dirty="0">
              <a:solidFill>
                <a:srgbClr val="2F5496"/>
              </a:solidFill>
              <a:cs typeface="Calibri"/>
            </a:endParaRPr>
          </a:p>
          <a:p>
            <a:endParaRPr lang="en-GB" dirty="0"/>
          </a:p>
          <a:p>
            <a:pPr marL="298450" indent="-285750">
              <a:lnSpc>
                <a:spcPct val="100000"/>
              </a:lnSpc>
              <a:spcBef>
                <a:spcPts val="5"/>
              </a:spcBef>
              <a:buFont typeface="Arial" panose="020B0604020202020204" pitchFamily="34" charset="0"/>
              <a:buChar char="•"/>
            </a:pPr>
            <a:endParaRPr lang="en-GB" sz="2400" spc="15" dirty="0">
              <a:solidFill>
                <a:srgbClr val="2F5496"/>
              </a:solidFill>
              <a:cs typeface="Calibri"/>
            </a:endParaRPr>
          </a:p>
          <a:p>
            <a:pPr marL="12700">
              <a:spcBef>
                <a:spcPts val="5"/>
              </a:spcBef>
            </a:pPr>
            <a:endParaRPr lang="en-GB" sz="2400" spc="20" dirty="0">
              <a:solidFill>
                <a:srgbClr val="2F5496"/>
              </a:solidFill>
              <a:cs typeface="Calibri"/>
            </a:endParaRPr>
          </a:p>
          <a:p>
            <a:pPr marL="12700">
              <a:spcBef>
                <a:spcPts val="5"/>
              </a:spcBef>
            </a:pPr>
            <a:endParaRPr lang="en-GB" sz="2400" spc="20" dirty="0">
              <a:solidFill>
                <a:srgbClr val="2F5496"/>
              </a:solidFill>
              <a:latin typeface="Calibri"/>
              <a:cs typeface="Calibri"/>
            </a:endParaRPr>
          </a:p>
          <a:p>
            <a:pPr marL="12700">
              <a:spcBef>
                <a:spcPts val="5"/>
              </a:spcBef>
            </a:pPr>
            <a:endParaRPr lang="en-GB" sz="2400"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62730" y="258264"/>
            <a:ext cx="11006355" cy="5926622"/>
          </a:xfrm>
          <a:prstGeom prst="rect">
            <a:avLst/>
          </a:prstGeom>
        </p:spPr>
        <p:txBody>
          <a:bodyPr vert="horz" wrap="square" lIns="0" tIns="17145" rIns="0" bIns="0" rtlCol="0">
            <a:spAutoFit/>
          </a:bodyPr>
          <a:lstStyle/>
          <a:p>
            <a:pPr marL="12700">
              <a:lnSpc>
                <a:spcPct val="100000"/>
              </a:lnSpc>
              <a:spcBef>
                <a:spcPts val="5"/>
              </a:spcBef>
            </a:pPr>
            <a:r>
              <a:rPr lang="en-GB" sz="2400" b="1" spc="15" dirty="0">
                <a:solidFill>
                  <a:srgbClr val="2F5496"/>
                </a:solidFill>
                <a:cs typeface="Calibri"/>
              </a:rPr>
              <a:t>Common Symptoms</a:t>
            </a:r>
          </a:p>
          <a:p>
            <a:pPr marL="12700">
              <a:lnSpc>
                <a:spcPct val="100000"/>
              </a:lnSpc>
              <a:spcBef>
                <a:spcPts val="5"/>
              </a:spcBef>
            </a:pPr>
            <a:endParaRPr lang="en-GB" sz="2400" spc="15" dirty="0">
              <a:solidFill>
                <a:srgbClr val="2F5496"/>
              </a:solidFill>
              <a:cs typeface="Calibri"/>
            </a:endParaRPr>
          </a:p>
          <a:p>
            <a:pPr marL="12700">
              <a:lnSpc>
                <a:spcPct val="100000"/>
              </a:lnSpc>
              <a:spcBef>
                <a:spcPts val="5"/>
              </a:spcBef>
            </a:pPr>
            <a:r>
              <a:rPr lang="en-GB" sz="2400" spc="15" dirty="0">
                <a:solidFill>
                  <a:srgbClr val="2F5496"/>
                </a:solidFill>
                <a:cs typeface="Calibri"/>
              </a:rPr>
              <a:t>Mild symptoms include:</a:t>
            </a:r>
            <a:endParaRPr sz="2400" dirty="0">
              <a:latin typeface="Times New Roman"/>
              <a:cs typeface="Times New Roman"/>
            </a:endParaRP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Headache</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Confusion</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Nausea </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Fatigue</a:t>
            </a:r>
          </a:p>
          <a:p>
            <a:pPr marL="298450" indent="-285750">
              <a:lnSpc>
                <a:spcPct val="100000"/>
              </a:lnSpc>
              <a:spcBef>
                <a:spcPts val="5"/>
              </a:spcBef>
              <a:buFont typeface="Arial" panose="020B0604020202020204" pitchFamily="34" charset="0"/>
              <a:buChar char="•"/>
            </a:pPr>
            <a:endParaRPr lang="en-GB" sz="2400" spc="15" dirty="0">
              <a:solidFill>
                <a:srgbClr val="2F5496"/>
              </a:solidFill>
              <a:cs typeface="Calibri"/>
            </a:endParaRPr>
          </a:p>
          <a:p>
            <a:pPr marL="12700">
              <a:lnSpc>
                <a:spcPct val="100000"/>
              </a:lnSpc>
              <a:spcBef>
                <a:spcPts val="5"/>
              </a:spcBef>
            </a:pPr>
            <a:r>
              <a:rPr lang="en-GB" sz="2400" spc="15" dirty="0">
                <a:solidFill>
                  <a:srgbClr val="2F5496"/>
                </a:solidFill>
                <a:cs typeface="Calibri"/>
              </a:rPr>
              <a:t>Moderate - severe symptoms include:</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Vomiting</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Seizures</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Reduced consciousness</a:t>
            </a:r>
          </a:p>
          <a:p>
            <a:pPr marL="298450" indent="-285750">
              <a:lnSpc>
                <a:spcPct val="100000"/>
              </a:lnSpc>
              <a:spcBef>
                <a:spcPts val="5"/>
              </a:spcBef>
              <a:buFont typeface="Arial" panose="020B0604020202020204" pitchFamily="34" charset="0"/>
              <a:buChar char="•"/>
            </a:pPr>
            <a:r>
              <a:rPr lang="en-GB" sz="2400" spc="15" dirty="0" err="1">
                <a:solidFill>
                  <a:srgbClr val="2F5496"/>
                </a:solidFill>
                <a:cs typeface="Calibri"/>
              </a:rPr>
              <a:t>Cardiorespiatory</a:t>
            </a:r>
            <a:r>
              <a:rPr lang="en-GB" sz="2400" spc="15" dirty="0">
                <a:solidFill>
                  <a:srgbClr val="2F5496"/>
                </a:solidFill>
                <a:cs typeface="Calibri"/>
              </a:rPr>
              <a:t> distress</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Low GCS</a:t>
            </a:r>
          </a:p>
          <a:p>
            <a:pPr marL="12700">
              <a:lnSpc>
                <a:spcPct val="100000"/>
              </a:lnSpc>
              <a:spcBef>
                <a:spcPts val="5"/>
              </a:spcBef>
            </a:pPr>
            <a:r>
              <a:rPr lang="en-GB" sz="2400" spc="15" dirty="0">
                <a:solidFill>
                  <a:srgbClr val="2F5496"/>
                </a:solidFill>
                <a:cs typeface="Calibri"/>
              </a:rPr>
              <a:t> </a:t>
            </a:r>
          </a:p>
          <a:p>
            <a:pPr marL="12700">
              <a:spcBef>
                <a:spcPts val="5"/>
              </a:spcBef>
            </a:pPr>
            <a:endParaRPr lang="en-GB" sz="2400"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27471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62730" y="258264"/>
            <a:ext cx="11006355"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Nursing Responsibilities</a:t>
            </a:r>
          </a:p>
          <a:p>
            <a:pPr marL="12700">
              <a:lnSpc>
                <a:spcPct val="100000"/>
              </a:lnSpc>
              <a:spcBef>
                <a:spcPts val="5"/>
              </a:spcBef>
            </a:pPr>
            <a:endParaRPr dirty="0">
              <a:latin typeface="Times New Roman"/>
              <a:cs typeface="Times New Roman"/>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Monitor fluid balance charts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Record intake and output accurately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Observe neurological changes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Escalate deterioration promptly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Always review previous results and duration of hyponatraemia:</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Acute hyponatraemia is defined as &lt;48 hours duration</a:t>
            </a:r>
          </a:p>
          <a:p>
            <a:pPr marL="12700">
              <a:lnSpc>
                <a:spcPct val="100000"/>
              </a:lnSpc>
              <a:spcBef>
                <a:spcPts val="5"/>
              </a:spcBef>
            </a:pPr>
            <a:r>
              <a:rPr lang="en-GB" spc="15" dirty="0">
                <a:solidFill>
                  <a:srgbClr val="2F5496"/>
                </a:solidFill>
                <a:cs typeface="Calibri"/>
              </a:rPr>
              <a:t>Chronic hyponatraemia is &gt;48 hours duration</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If it cannot be classified, it is assumed to be chronic unless clinical features suggest otherwise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If chronic, it might represent "reset </a:t>
            </a:r>
            <a:r>
              <a:rPr lang="en-GB" spc="15" dirty="0" err="1">
                <a:solidFill>
                  <a:srgbClr val="2F5496"/>
                </a:solidFill>
                <a:cs typeface="Calibri"/>
              </a:rPr>
              <a:t>osmostat</a:t>
            </a:r>
            <a:r>
              <a:rPr lang="en-GB" spc="15" dirty="0">
                <a:solidFill>
                  <a:srgbClr val="2F5496"/>
                </a:solidFill>
                <a:cs typeface="Calibri"/>
              </a:rPr>
              <a:t>" which is a common phenomenon in the elderly.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These patients regulate their serum osmolality around a reduced set point but are also able to dilute their urine in response to a water load to keep the serum osmolality around this set point.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Assuming other causes have been excluded e.g. hypothyroidism, hypoadrenalism etc. decide on an acceptable adjusted range for that individual’s sodium target based on past results and symptoms</a:t>
            </a:r>
          </a:p>
          <a:p>
            <a:pPr marL="12700">
              <a:spcBef>
                <a:spcPts val="5"/>
              </a:spcBef>
            </a:pPr>
            <a:endParaRPr lang="en-GB" spc="20" dirty="0">
              <a:solidFill>
                <a:srgbClr val="2F5496"/>
              </a:solidFill>
              <a:latin typeface="Calibri"/>
              <a:cs typeface="Calibri"/>
            </a:endParaRPr>
          </a:p>
          <a:p>
            <a:pPr marL="12700">
              <a:spcBef>
                <a:spcPts val="5"/>
              </a:spcBef>
            </a:pPr>
            <a:endParaRPr lang="en-GB"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6749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37563" y="192714"/>
            <a:ext cx="11006355" cy="3710631"/>
          </a:xfrm>
          <a:prstGeom prst="rect">
            <a:avLst/>
          </a:prstGeom>
        </p:spPr>
        <p:txBody>
          <a:bodyPr vert="horz" wrap="square" lIns="0" tIns="17145" rIns="0" bIns="0" rtlCol="0">
            <a:spAutoFit/>
          </a:bodyPr>
          <a:lstStyle/>
          <a:p>
            <a:pPr marL="12700">
              <a:lnSpc>
                <a:spcPct val="100000"/>
              </a:lnSpc>
              <a:spcBef>
                <a:spcPts val="5"/>
              </a:spcBef>
            </a:pPr>
            <a:r>
              <a:rPr lang="en-GB" sz="2400" b="1" spc="15" dirty="0">
                <a:solidFill>
                  <a:srgbClr val="2F5496"/>
                </a:solidFill>
                <a:cs typeface="Calibri"/>
              </a:rPr>
              <a:t>Escalation</a:t>
            </a:r>
          </a:p>
          <a:p>
            <a:pPr marL="12700">
              <a:lnSpc>
                <a:spcPct val="100000"/>
              </a:lnSpc>
              <a:spcBef>
                <a:spcPts val="5"/>
              </a:spcBef>
            </a:pPr>
            <a:endParaRPr lang="en-GB" sz="2400" b="1" spc="15" dirty="0">
              <a:solidFill>
                <a:srgbClr val="2F5496"/>
              </a:solidFill>
              <a:cs typeface="Calibri"/>
            </a:endParaRPr>
          </a:p>
          <a:p>
            <a:pPr marL="12700">
              <a:lnSpc>
                <a:spcPct val="100000"/>
              </a:lnSpc>
              <a:spcBef>
                <a:spcPts val="5"/>
              </a:spcBef>
            </a:pPr>
            <a:r>
              <a:rPr lang="en-GB" sz="2400" spc="15" dirty="0">
                <a:solidFill>
                  <a:srgbClr val="2F5496"/>
                </a:solidFill>
                <a:cs typeface="Calibri"/>
              </a:rPr>
              <a:t>Escalate immediately if patient develops:</a:t>
            </a:r>
          </a:p>
          <a:p>
            <a:pPr marL="12700">
              <a:lnSpc>
                <a:spcPct val="100000"/>
              </a:lnSpc>
              <a:spcBef>
                <a:spcPts val="5"/>
              </a:spcBef>
            </a:pPr>
            <a:endParaRPr lang="en-GB" sz="24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Sudden confusion</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Reduced consciousness</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Seizures</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Sodium &lt;130 mmol/L with symptoms</a:t>
            </a:r>
          </a:p>
          <a:p>
            <a:pPr marL="298450" indent="-285750">
              <a:lnSpc>
                <a:spcPct val="100000"/>
              </a:lnSpc>
              <a:spcBef>
                <a:spcPts val="5"/>
              </a:spcBef>
              <a:buFont typeface="Arial" panose="020B0604020202020204" pitchFamily="34" charset="0"/>
              <a:buChar char="•"/>
            </a:pPr>
            <a:r>
              <a:rPr lang="en-GB" sz="2400" spc="15" dirty="0">
                <a:solidFill>
                  <a:srgbClr val="2F5496"/>
                </a:solidFill>
                <a:cs typeface="Calibri"/>
              </a:rPr>
              <a:t>Refer patient</a:t>
            </a:r>
          </a:p>
          <a:p>
            <a:pPr marL="12700">
              <a:lnSpc>
                <a:spcPct val="100000"/>
              </a:lnSpc>
              <a:spcBef>
                <a:spcPts val="5"/>
              </a:spcBef>
            </a:pPr>
            <a:endParaRPr lang="en-GB" sz="2400" b="1" spc="15" dirty="0">
              <a:solidFill>
                <a:srgbClr val="2F5496"/>
              </a:solidFill>
              <a:cs typeface="Calibri"/>
            </a:endParaRPr>
          </a:p>
        </p:txBody>
      </p:sp>
    </p:spTree>
    <p:custDataLst>
      <p:tags r:id="rId1"/>
    </p:custDataLst>
    <p:extLst>
      <p:ext uri="{BB962C8B-B14F-4D97-AF65-F5344CB8AC3E}">
        <p14:creationId xmlns:p14="http://schemas.microsoft.com/office/powerpoint/2010/main" val="242586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637563" y="192714"/>
            <a:ext cx="11006355" cy="6419065"/>
          </a:xfrm>
          <a:prstGeom prst="rect">
            <a:avLst/>
          </a:prstGeom>
        </p:spPr>
        <p:txBody>
          <a:bodyPr vert="horz" wrap="square" lIns="0" tIns="17145" rIns="0" bIns="0" rtlCol="0">
            <a:spAutoFit/>
          </a:bodyPr>
          <a:lstStyle/>
          <a:p>
            <a:pPr marL="12700">
              <a:lnSpc>
                <a:spcPct val="100000"/>
              </a:lnSpc>
              <a:spcBef>
                <a:spcPts val="5"/>
              </a:spcBef>
            </a:pPr>
            <a:r>
              <a:rPr lang="en-GB" sz="2000" b="1" spc="15" dirty="0">
                <a:solidFill>
                  <a:srgbClr val="2F5496"/>
                </a:solidFill>
                <a:cs typeface="Calibri"/>
              </a:rPr>
              <a:t>Who to refer</a:t>
            </a:r>
          </a:p>
          <a:p>
            <a:pPr marL="12700">
              <a:lnSpc>
                <a:spcPct val="100000"/>
              </a:lnSpc>
              <a:spcBef>
                <a:spcPts val="5"/>
              </a:spcBef>
            </a:pPr>
            <a:endParaRPr sz="2000" dirty="0">
              <a:latin typeface="Times New Roman"/>
              <a:cs typeface="Times New Roman"/>
            </a:endParaRPr>
          </a:p>
          <a:p>
            <a:pPr marL="12700">
              <a:lnSpc>
                <a:spcPct val="100000"/>
              </a:lnSpc>
              <a:spcBef>
                <a:spcPts val="5"/>
              </a:spcBef>
            </a:pPr>
            <a:r>
              <a:rPr lang="en-GB" sz="2000" spc="15" dirty="0">
                <a:solidFill>
                  <a:srgbClr val="2F5496"/>
                </a:solidFill>
                <a:cs typeface="Calibri"/>
              </a:rPr>
              <a:t>If the cause is likely </a:t>
            </a:r>
            <a:r>
              <a:rPr lang="en-GB" sz="2000" spc="15" dirty="0" err="1">
                <a:solidFill>
                  <a:srgbClr val="2F5496"/>
                </a:solidFill>
                <a:cs typeface="Calibri"/>
              </a:rPr>
              <a:t>hypervolaemic</a:t>
            </a:r>
            <a:r>
              <a:rPr lang="en-GB" sz="2000" spc="15" dirty="0">
                <a:solidFill>
                  <a:srgbClr val="2F5496"/>
                </a:solidFill>
                <a:cs typeface="Calibri"/>
              </a:rPr>
              <a:t> hyponatraemia e.g. cirrhosis, heart failure, nephrotic syndrome, consider referral to the relevant specialty</a:t>
            </a:r>
          </a:p>
          <a:p>
            <a:pPr marL="12700">
              <a:lnSpc>
                <a:spcPct val="100000"/>
              </a:lnSpc>
              <a:spcBef>
                <a:spcPts val="5"/>
              </a:spcBef>
            </a:pPr>
            <a:endParaRPr lang="en-GB" sz="2000" spc="15" dirty="0">
              <a:solidFill>
                <a:srgbClr val="2F5496"/>
              </a:solidFill>
              <a:cs typeface="Calibri"/>
            </a:endParaRPr>
          </a:p>
          <a:p>
            <a:pPr marL="12700">
              <a:lnSpc>
                <a:spcPct val="100000"/>
              </a:lnSpc>
              <a:spcBef>
                <a:spcPts val="5"/>
              </a:spcBef>
            </a:pPr>
            <a:r>
              <a:rPr lang="en-GB" sz="2000" spc="15" dirty="0">
                <a:solidFill>
                  <a:srgbClr val="2F5496"/>
                </a:solidFill>
                <a:cs typeface="Calibri"/>
              </a:rPr>
              <a:t>Mild (sodium 130-135mmol/l) asymptomatic hyponatraemia can usually be managed in primary care. Advise:</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Repeat sodium to ensure not falling rapidly</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Stop/switch any potential causative medications as below</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Treat any underling concurrent illnesses that could be contributory e.g. diarrhoea, lower respiratory tract infection, fluid overload</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After doing the above, repeat the sodium in 2 weeks and if it remains low despite the above measures, send a routine </a:t>
            </a:r>
            <a:r>
              <a:rPr lang="en-GB" sz="2000" spc="15" dirty="0" err="1">
                <a:solidFill>
                  <a:srgbClr val="2F5496"/>
                </a:solidFill>
                <a:cs typeface="Calibri"/>
              </a:rPr>
              <a:t>eRS</a:t>
            </a:r>
            <a:r>
              <a:rPr lang="en-GB" sz="2000" spc="15" dirty="0">
                <a:solidFill>
                  <a:srgbClr val="2F5496"/>
                </a:solidFill>
                <a:cs typeface="Calibri"/>
              </a:rPr>
              <a:t> referral</a:t>
            </a:r>
          </a:p>
          <a:p>
            <a:pPr marL="12700">
              <a:lnSpc>
                <a:spcPct val="100000"/>
              </a:lnSpc>
              <a:spcBef>
                <a:spcPts val="5"/>
              </a:spcBef>
            </a:pPr>
            <a:endParaRPr lang="en-GB" sz="2000" spc="15" dirty="0">
              <a:solidFill>
                <a:srgbClr val="2F5496"/>
              </a:solidFill>
              <a:cs typeface="Calibri"/>
            </a:endParaRPr>
          </a:p>
          <a:p>
            <a:pPr marL="12700">
              <a:lnSpc>
                <a:spcPct val="100000"/>
              </a:lnSpc>
              <a:spcBef>
                <a:spcPts val="5"/>
              </a:spcBef>
            </a:pPr>
            <a:r>
              <a:rPr lang="en-GB" sz="2000" spc="15" dirty="0">
                <a:solidFill>
                  <a:srgbClr val="2F5496"/>
                </a:solidFill>
                <a:cs typeface="Calibri"/>
              </a:rPr>
              <a:t>For the following situations, send a routine ERS referral for further management advice or to establish whether secondary care review is needed</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If the person has moderate (sodium 125-129mmol/l) asymptomatic hyponatraemia or the cause of the hyponatraemia is unclear</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There is suspicion of adrenal insufficiency as a cause</a:t>
            </a:r>
          </a:p>
          <a:p>
            <a:pPr marL="298450" indent="-285750">
              <a:lnSpc>
                <a:spcPct val="100000"/>
              </a:lnSpc>
              <a:spcBef>
                <a:spcPts val="5"/>
              </a:spcBef>
              <a:buFont typeface="Arial" panose="020B0604020202020204" pitchFamily="34" charset="0"/>
              <a:buChar char="•"/>
            </a:pPr>
            <a:r>
              <a:rPr lang="en-GB" sz="2000" spc="15" dirty="0">
                <a:solidFill>
                  <a:srgbClr val="2F5496"/>
                </a:solidFill>
                <a:cs typeface="Calibri"/>
              </a:rPr>
              <a:t>When the biochemistry suggests SIADH with either moderate hyponatraemia or persistent mild hyponatraemia (&gt;2 weeks)</a:t>
            </a:r>
            <a:endParaRPr lang="en-GB" sz="2000" spc="20"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85821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9661E64F-4C0E-7F23-7569-EE647EA454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4424" y="0"/>
            <a:ext cx="5074696" cy="66772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615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a:extLst>
              <a:ext uri="{FF2B5EF4-FFF2-40B4-BE49-F238E27FC236}">
                <a16:creationId xmlns:a16="http://schemas.microsoft.com/office/drawing/2014/main" id="{B366D817-1540-2D49-AFDB-9EC392E413AA}"/>
              </a:ext>
            </a:extLst>
          </p:cNvPr>
          <p:cNvSpPr txBox="1"/>
          <p:nvPr/>
        </p:nvSpPr>
        <p:spPr>
          <a:xfrm>
            <a:off x="637563" y="192714"/>
            <a:ext cx="11006355" cy="4880182"/>
          </a:xfrm>
          <a:prstGeom prst="rect">
            <a:avLst/>
          </a:prstGeom>
        </p:spPr>
        <p:txBody>
          <a:bodyPr vert="horz" wrap="square" lIns="0" tIns="17145" rIns="0" bIns="0" rtlCol="0">
            <a:spAutoFit/>
          </a:bodyPr>
          <a:lstStyle/>
          <a:p>
            <a:pPr marL="12700">
              <a:lnSpc>
                <a:spcPct val="100000"/>
              </a:lnSpc>
              <a:spcBef>
                <a:spcPts val="5"/>
              </a:spcBef>
            </a:pPr>
            <a:r>
              <a:rPr lang="en-GB" sz="3200" b="1" spc="15" dirty="0">
                <a:solidFill>
                  <a:srgbClr val="2F5496"/>
                </a:solidFill>
                <a:cs typeface="Calibri"/>
              </a:rPr>
              <a:t>Hyponatraemia Monitoring &amp; Escalation Flowchart</a:t>
            </a:r>
          </a:p>
          <a:p>
            <a:pPr marL="12700">
              <a:lnSpc>
                <a:spcPct val="100000"/>
              </a:lnSpc>
              <a:spcBef>
                <a:spcPts val="5"/>
              </a:spcBef>
            </a:pPr>
            <a:endParaRPr lang="en-GB" sz="3200" b="1" spc="15" dirty="0">
              <a:solidFill>
                <a:srgbClr val="2F5496"/>
              </a:solidFill>
              <a:cs typeface="Calibri"/>
            </a:endParaRPr>
          </a:p>
          <a:p>
            <a:pPr marL="12700">
              <a:lnSpc>
                <a:spcPct val="100000"/>
              </a:lnSpc>
              <a:spcBef>
                <a:spcPts val="5"/>
              </a:spcBef>
            </a:pPr>
            <a:r>
              <a:rPr lang="en-GB" sz="2000" spc="15" dirty="0">
                <a:solidFill>
                  <a:srgbClr val="2F5496"/>
                </a:solidFill>
                <a:cs typeface="Calibri"/>
              </a:rPr>
              <a:t>Patient symptoms or abnormal sodium result</a:t>
            </a:r>
          </a:p>
          <a:p>
            <a:pPr marL="12700">
              <a:lnSpc>
                <a:spcPct val="100000"/>
              </a:lnSpc>
              <a:spcBef>
                <a:spcPts val="5"/>
              </a:spcBef>
            </a:pPr>
            <a:r>
              <a:rPr lang="en-GB" sz="2000" spc="15" dirty="0">
                <a:solidFill>
                  <a:srgbClr val="2F5496"/>
                </a:solidFill>
                <a:cs typeface="Calibri"/>
              </a:rPr>
              <a:t>↓</a:t>
            </a:r>
          </a:p>
          <a:p>
            <a:pPr marL="12700">
              <a:lnSpc>
                <a:spcPct val="100000"/>
              </a:lnSpc>
              <a:spcBef>
                <a:spcPts val="5"/>
              </a:spcBef>
            </a:pPr>
            <a:r>
              <a:rPr lang="en-GB" sz="2000" spc="15" dirty="0">
                <a:solidFill>
                  <a:srgbClr val="2F5496"/>
                </a:solidFill>
                <a:cs typeface="Calibri"/>
              </a:rPr>
              <a:t>Check observations and neurological status</a:t>
            </a:r>
          </a:p>
          <a:p>
            <a:pPr marL="12700">
              <a:lnSpc>
                <a:spcPct val="100000"/>
              </a:lnSpc>
              <a:spcBef>
                <a:spcPts val="5"/>
              </a:spcBef>
            </a:pPr>
            <a:r>
              <a:rPr lang="en-GB" sz="2000" spc="15" dirty="0">
                <a:solidFill>
                  <a:srgbClr val="2F5496"/>
                </a:solidFill>
                <a:cs typeface="Calibri"/>
              </a:rPr>
              <a:t>↓</a:t>
            </a:r>
          </a:p>
          <a:p>
            <a:pPr marL="12700">
              <a:lnSpc>
                <a:spcPct val="100000"/>
              </a:lnSpc>
              <a:spcBef>
                <a:spcPts val="5"/>
              </a:spcBef>
            </a:pPr>
            <a:r>
              <a:rPr lang="en-GB" sz="2000" spc="15" dirty="0">
                <a:solidFill>
                  <a:srgbClr val="2F5496"/>
                </a:solidFill>
                <a:cs typeface="Calibri"/>
              </a:rPr>
              <a:t>Review fluid balance chart</a:t>
            </a:r>
          </a:p>
          <a:p>
            <a:pPr marL="12700">
              <a:lnSpc>
                <a:spcPct val="100000"/>
              </a:lnSpc>
              <a:spcBef>
                <a:spcPts val="5"/>
              </a:spcBef>
            </a:pPr>
            <a:r>
              <a:rPr lang="en-GB" sz="2000" spc="15" dirty="0">
                <a:solidFill>
                  <a:srgbClr val="2F5496"/>
                </a:solidFill>
                <a:cs typeface="Calibri"/>
              </a:rPr>
              <a:t>↓</a:t>
            </a:r>
          </a:p>
          <a:p>
            <a:pPr marL="12700">
              <a:lnSpc>
                <a:spcPct val="100000"/>
              </a:lnSpc>
              <a:spcBef>
                <a:spcPts val="5"/>
              </a:spcBef>
            </a:pPr>
            <a:r>
              <a:rPr lang="en-GB" sz="2000" spc="15" dirty="0">
                <a:solidFill>
                  <a:srgbClr val="2F5496"/>
                </a:solidFill>
                <a:cs typeface="Calibri"/>
              </a:rPr>
              <a:t>Repeat bloods / review medication</a:t>
            </a:r>
          </a:p>
          <a:p>
            <a:pPr marL="12700">
              <a:lnSpc>
                <a:spcPct val="100000"/>
              </a:lnSpc>
              <a:spcBef>
                <a:spcPts val="5"/>
              </a:spcBef>
            </a:pPr>
            <a:r>
              <a:rPr lang="en-GB" sz="2000" spc="15" dirty="0">
                <a:solidFill>
                  <a:srgbClr val="2F5496"/>
                </a:solidFill>
                <a:cs typeface="Calibri"/>
              </a:rPr>
              <a:t>↓</a:t>
            </a:r>
          </a:p>
          <a:p>
            <a:pPr marL="12700">
              <a:lnSpc>
                <a:spcPct val="100000"/>
              </a:lnSpc>
              <a:spcBef>
                <a:spcPts val="5"/>
              </a:spcBef>
            </a:pPr>
            <a:r>
              <a:rPr lang="en-GB" sz="2000" spc="15" dirty="0">
                <a:solidFill>
                  <a:srgbClr val="2F5496"/>
                </a:solidFill>
                <a:cs typeface="Calibri"/>
              </a:rPr>
              <a:t>Escalate to nurse in charge or medical team</a:t>
            </a:r>
          </a:p>
          <a:p>
            <a:pPr marL="12700">
              <a:lnSpc>
                <a:spcPct val="100000"/>
              </a:lnSpc>
              <a:spcBef>
                <a:spcPts val="5"/>
              </a:spcBef>
            </a:pPr>
            <a:r>
              <a:rPr lang="en-GB" sz="2000" spc="15" dirty="0">
                <a:solidFill>
                  <a:srgbClr val="2F5496"/>
                </a:solidFill>
                <a:cs typeface="Calibri"/>
              </a:rPr>
              <a:t>↓</a:t>
            </a:r>
          </a:p>
          <a:p>
            <a:pPr marL="12700">
              <a:lnSpc>
                <a:spcPct val="100000"/>
              </a:lnSpc>
              <a:spcBef>
                <a:spcPts val="5"/>
              </a:spcBef>
            </a:pPr>
            <a:r>
              <a:rPr lang="en-GB" sz="2000" spc="15" dirty="0">
                <a:solidFill>
                  <a:srgbClr val="2F5496"/>
                </a:solidFill>
                <a:cs typeface="Calibri"/>
              </a:rPr>
              <a:t>Urgent response if seizures or severe neurological symptoms</a:t>
            </a:r>
          </a:p>
          <a:p>
            <a:pPr marL="12700">
              <a:lnSpc>
                <a:spcPct val="100000"/>
              </a:lnSpc>
              <a:spcBef>
                <a:spcPts val="5"/>
              </a:spcBef>
            </a:pPr>
            <a:endParaRPr lang="en-GB" sz="3200" b="1" spc="15" dirty="0">
              <a:solidFill>
                <a:srgbClr val="2F5496"/>
              </a:solidFill>
              <a:cs typeface="Calibri"/>
            </a:endParaRPr>
          </a:p>
        </p:txBody>
      </p:sp>
      <p:pic>
        <p:nvPicPr>
          <p:cNvPr id="11" name="Picture 10">
            <a:extLst>
              <a:ext uri="{FF2B5EF4-FFF2-40B4-BE49-F238E27FC236}">
                <a16:creationId xmlns:a16="http://schemas.microsoft.com/office/drawing/2014/main" id="{60FA432B-57F6-29EE-72AF-CC52D0F5EFB5}"/>
              </a:ext>
            </a:extLst>
          </p:cNvPr>
          <p:cNvPicPr>
            <a:picLocks noChangeAspect="1"/>
          </p:cNvPicPr>
          <p:nvPr/>
        </p:nvPicPr>
        <p:blipFill>
          <a:blip r:embed="rId4">
            <a:extLst>
              <a:ext uri="{28A0092B-C50C-407E-A947-70E740481C1C}">
                <a14:useLocalDpi xmlns:a14="http://schemas.microsoft.com/office/drawing/2010/main" val="0"/>
              </a:ext>
            </a:extLst>
          </a:blip>
          <a:srcRect l="14937" t="7465" r="14316" b="16190"/>
          <a:stretch>
            <a:fillRect/>
          </a:stretch>
        </p:blipFill>
        <p:spPr>
          <a:xfrm>
            <a:off x="7717971" y="656683"/>
            <a:ext cx="3712029" cy="6008603"/>
          </a:xfrm>
          <a:prstGeom prst="rect">
            <a:avLst/>
          </a:prstGeom>
        </p:spPr>
      </p:pic>
    </p:spTree>
    <p:custDataLst>
      <p:tags r:id="rId1"/>
    </p:custDataLst>
    <p:extLst>
      <p:ext uri="{BB962C8B-B14F-4D97-AF65-F5344CB8AC3E}">
        <p14:creationId xmlns:p14="http://schemas.microsoft.com/office/powerpoint/2010/main" val="114399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710</Words>
  <Application>Microsoft Office PowerPoint</Application>
  <PresentationFormat>Widescreen</PresentationFormat>
  <Paragraphs>116</Paragraphs>
  <Slides>10</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48</cp:revision>
  <dcterms:created xsi:type="dcterms:W3CDTF">2024-07-16T13:12:44Z</dcterms:created>
  <dcterms:modified xsi:type="dcterms:W3CDTF">2026-03-10T14:56:09Z</dcterms:modified>
</cp:coreProperties>
</file>