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7" r:id="rId4"/>
    <p:sldId id="258" r:id="rId5"/>
    <p:sldId id="259" r:id="rId6"/>
    <p:sldId id="269" r:id="rId7"/>
    <p:sldId id="270" r:id="rId8"/>
    <p:sldId id="276" r:id="rId9"/>
    <p:sldId id="271" r:id="rId10"/>
    <p:sldId id="272" r:id="rId11"/>
    <p:sldId id="273" r:id="rId12"/>
    <p:sldId id="274" r:id="rId13"/>
    <p:sldId id="262" r:id="rId14"/>
    <p:sldId id="264" r:id="rId15"/>
    <p:sldId id="278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9E055-2766-4343-AA62-D9150D803EFB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9A49-39C8-4A32-BA1B-EA995C326EF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69A49-39C8-4A32-BA1B-EA995C326EF6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land.nhs.uk/wp-content/uploads/2013/06/dpa-policy-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uk/.../uploads/.../2900774_InfoGovernance_accv2.pdf" TargetMode="External"/><Relationship Id="rId4" Type="http://schemas.openxmlformats.org/officeDocument/2006/relationships/hyperlink" Target="https://www.wcppe.org.uk/.../CaldicottPrinciples-DataProtectionAct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17526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INFORMATION GOVERNANCE</a:t>
            </a:r>
            <a:endParaRPr lang="en-GB" sz="4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usan.murfet\AppData\Local\Microsoft\Windows\Temporary Internet Files\Content.Outlook\RUPDOA60\TotalAssistTrai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908720"/>
            <a:ext cx="4176464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ACCESS CONTROL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000" b="1" dirty="0" smtClean="0">
                <a:solidFill>
                  <a:srgbClr val="0070C0"/>
                </a:solidFill>
              </a:rPr>
              <a:t>It is essential that only authorised persons have access to:</a:t>
            </a:r>
          </a:p>
          <a:p>
            <a:pPr>
              <a:buNone/>
            </a:pPr>
            <a:endParaRPr lang="en-GB" sz="1800" dirty="0" smtClean="0"/>
          </a:p>
          <a:p>
            <a:r>
              <a:rPr lang="en-GB" sz="2400" dirty="0" smtClean="0"/>
              <a:t>computer hardware and equipment; access to computer system utilities capable of  over-riding  system and application controls</a:t>
            </a:r>
          </a:p>
          <a:p>
            <a:endParaRPr lang="en-GB" sz="2400" dirty="0" smtClean="0"/>
          </a:p>
          <a:p>
            <a:r>
              <a:rPr lang="en-GB" sz="2400" dirty="0" smtClean="0"/>
              <a:t>Manual and computer files containing confidential information about individuals</a:t>
            </a:r>
          </a:p>
          <a:p>
            <a:pPr>
              <a:buNone/>
            </a:pPr>
            <a:endParaRPr lang="en-GB" sz="1800" dirty="0"/>
          </a:p>
        </p:txBody>
      </p:sp>
      <p:pic>
        <p:nvPicPr>
          <p:cNvPr id="1026" name="Picture 2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365104"/>
            <a:ext cx="1776679" cy="163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THE DATA PROTECTION ACT 1998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9"/>
            <a:ext cx="8229600" cy="3744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All staff handling personal information, either manually or on</a:t>
            </a:r>
          </a:p>
          <a:p>
            <a:pPr>
              <a:buNone/>
            </a:pPr>
            <a:r>
              <a:rPr lang="en-GB" sz="2400" dirty="0" smtClean="0"/>
              <a:t>computer, are governed  by the eight principles of The Data</a:t>
            </a:r>
          </a:p>
          <a:p>
            <a:pPr>
              <a:buNone/>
            </a:pPr>
            <a:r>
              <a:rPr lang="en-GB" sz="2400" dirty="0" smtClean="0"/>
              <a:t>Protection Act 1998. </a:t>
            </a:r>
            <a:endParaRPr lang="en-GB" sz="1800" dirty="0"/>
          </a:p>
        </p:txBody>
      </p:sp>
      <p:sp>
        <p:nvSpPr>
          <p:cNvPr id="5" name="Flowchart: Punched Tape 4"/>
          <p:cNvSpPr/>
          <p:nvPr/>
        </p:nvSpPr>
        <p:spPr>
          <a:xfrm rot="20571165">
            <a:off x="4098560" y="3633200"/>
            <a:ext cx="3024336" cy="115212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It’s the Law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DATA PROTECTION ACT 1998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4" y="1412776"/>
          <a:ext cx="8064896" cy="4460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064896"/>
              </a:tblGrid>
              <a:tr h="1390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sz="1600" dirty="0" smtClean="0"/>
                        <a:t>Personal data shall be processed fairly and lawfully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2. Personal</a:t>
                      </a:r>
                      <a:r>
                        <a:rPr lang="en-GB" sz="1600" baseline="0" dirty="0" smtClean="0"/>
                        <a:t> data shall be obtained only for one or more specified and lawful purposes. And shall not be further processed in any manner incompatible with that purpose or purposes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 Personal data shall be adequate, relevant and non excessive in relation to the purpose or purposes for which they are processed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4. Personal data</a:t>
                      </a:r>
                      <a:r>
                        <a:rPr lang="en-GB" sz="1600" baseline="0" dirty="0" smtClean="0"/>
                        <a:t> shall be adequate and where necessary, kept up to date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5. Personal data processed for any purpose or purposes,</a:t>
                      </a:r>
                      <a:r>
                        <a:rPr lang="en-GB" sz="1600" baseline="0" dirty="0" smtClean="0"/>
                        <a:t> shall not be kept for longer than is necessary for the purpose or those purposes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6. Personal data shall be processed in accordance with the rights of data subjects under this</a:t>
                      </a:r>
                      <a:r>
                        <a:rPr lang="en-GB" sz="1600" baseline="0" dirty="0" smtClean="0"/>
                        <a:t> act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7. Appropriate technical and organisational measures (i.e. Security measures) shall be taken against</a:t>
                      </a:r>
                      <a:r>
                        <a:rPr lang="en-GB" sz="1600" baseline="0" dirty="0" smtClean="0"/>
                        <a:t> unauthorised or unlawful processing of personal data and against accidental loss, destruction or damage to personal data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8. Personal data shall not be transferred to a country or territory outside the European Economic Area,</a:t>
                      </a:r>
                      <a:r>
                        <a:rPr lang="en-GB" sz="1600" baseline="0" dirty="0" smtClean="0"/>
                        <a:t> unless that country or territory ensures an adequate level of protection for the rights and freedoms of data subjects in relation t the processing of personal data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CONFIDENTIALITY MODEL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560" y="1412776"/>
          <a:ext cx="763284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84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1. PROTECT</a:t>
                      </a:r>
                      <a:r>
                        <a:rPr lang="en-GB" b="1" baseline="0" dirty="0" smtClean="0"/>
                        <a:t> – Look after the patient’s information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2.  INFORM- </a:t>
                      </a:r>
                      <a:r>
                        <a:rPr lang="en-GB" b="0" dirty="0" smtClean="0"/>
                        <a:t>Ensure that patients are made aware of how their information will be used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3</a:t>
                      </a:r>
                      <a:r>
                        <a:rPr lang="en-GB" dirty="0" smtClean="0"/>
                        <a:t>. </a:t>
                      </a:r>
                      <a:r>
                        <a:rPr lang="en-GB" b="1" dirty="0" smtClean="0"/>
                        <a:t>PROVIDE CHOICE TO PATIENTS- </a:t>
                      </a:r>
                      <a:r>
                        <a:rPr lang="en-GB" dirty="0" smtClean="0"/>
                        <a:t>Allow patients to decide whether their information can be disclosed or used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4. IMPROVE </a:t>
                      </a:r>
                      <a:r>
                        <a:rPr lang="en-GB" dirty="0" smtClean="0"/>
                        <a:t>– Always look for new ways to protect, inform and provide choice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508518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duty of confidence arises when a patient discloses information to a healthcare professional (e.g. patient to clinician) in circumstances where it is reasonable to expect that the information will be held in confidence. It is a legal obligation, derived from case law. It is established within professional codes of conduct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10 KEY POINTS TO REMEMBER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28592"/>
          </a:xfrm>
        </p:spPr>
        <p:txBody>
          <a:bodyPr>
            <a:normAutofit fontScale="92500" lnSpcReduction="10000"/>
          </a:bodyPr>
          <a:lstStyle/>
          <a:p>
            <a:pPr>
              <a:buAutoNum type="arabicPeriod"/>
            </a:pPr>
            <a:r>
              <a:rPr lang="en-GB" sz="1900" dirty="0" smtClean="0"/>
              <a:t>Patients should be informed on how their information may be used</a:t>
            </a:r>
          </a:p>
          <a:p>
            <a:pPr>
              <a:buAutoNum type="arabicPeriod"/>
            </a:pPr>
            <a:r>
              <a:rPr lang="en-GB" sz="1900" dirty="0" smtClean="0"/>
              <a:t>There are strict conditions under which personal data may be disclosed</a:t>
            </a:r>
          </a:p>
          <a:p>
            <a:pPr>
              <a:buAutoNum type="arabicPeriod"/>
            </a:pPr>
            <a:r>
              <a:rPr lang="en-GB" sz="1900" dirty="0" smtClean="0"/>
              <a:t>There are certain disclosures that are not allowed without the patients express consent</a:t>
            </a:r>
          </a:p>
          <a:p>
            <a:pPr>
              <a:buAutoNum type="arabicPeriod"/>
            </a:pPr>
            <a:r>
              <a:rPr lang="en-GB" sz="1900" dirty="0" smtClean="0"/>
              <a:t>Individuals have the right to see what information is stored about them, and have errors amended</a:t>
            </a:r>
          </a:p>
          <a:p>
            <a:pPr>
              <a:buAutoNum type="arabicPeriod"/>
            </a:pPr>
            <a:r>
              <a:rPr lang="en-GB" sz="1900" dirty="0" smtClean="0"/>
              <a:t>Personal data should be confidential and secure at all times</a:t>
            </a:r>
          </a:p>
          <a:p>
            <a:pPr>
              <a:buAutoNum type="arabicPeriod"/>
            </a:pPr>
            <a:r>
              <a:rPr lang="en-GB" sz="1900" dirty="0" smtClean="0"/>
              <a:t>Personal data should be anonymised wherever and whenever possible</a:t>
            </a:r>
          </a:p>
          <a:p>
            <a:pPr>
              <a:buAutoNum type="arabicPeriod"/>
            </a:pPr>
            <a:r>
              <a:rPr lang="en-GB" sz="1900" dirty="0" smtClean="0"/>
              <a:t>The legitimate use, disclosure or sharing of personal does not constitute a breach of confidentiality . Sharing between organisations can take place with appropriate safeguards</a:t>
            </a:r>
          </a:p>
          <a:p>
            <a:pPr>
              <a:buAutoNum type="arabicPeriod"/>
            </a:pPr>
            <a:r>
              <a:rPr lang="en-GB" sz="1900" dirty="0" smtClean="0"/>
              <a:t>Sometimes a judgement has to be made about the balance between the duty of confidence and disclosure in the public interest. Any such disclosure must be justified</a:t>
            </a:r>
          </a:p>
          <a:p>
            <a:pPr>
              <a:buAutoNum type="arabicPeriod"/>
            </a:pPr>
            <a:r>
              <a:rPr lang="en-GB" sz="1900" dirty="0" smtClean="0"/>
              <a:t>Most of the requirements are common-sense precautions such as not divulging computer passwords and keeping manual records secure.</a:t>
            </a:r>
          </a:p>
          <a:p>
            <a:pPr>
              <a:buAutoNum type="arabicPeriod"/>
            </a:pPr>
            <a:r>
              <a:rPr lang="en-GB" sz="1900" dirty="0" smtClean="0"/>
              <a:t>If you are in any doubt, you should refer to local documented policies and procedures and if still unclear speak to line manager</a:t>
            </a:r>
          </a:p>
          <a:p>
            <a:pPr>
              <a:buAutoNum type="arabicPeriod"/>
            </a:pPr>
            <a:endParaRPr lang="en-GB" sz="1800" dirty="0" smtClean="0"/>
          </a:p>
          <a:p>
            <a:pPr>
              <a:buAutoNum type="arabicPeriod"/>
            </a:pPr>
            <a:endParaRPr lang="en-GB" sz="1800" dirty="0" smtClean="0"/>
          </a:p>
          <a:p>
            <a:pPr>
              <a:buAutoNum type="arabicPeriod"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NEED TO KNOW MORE?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www.england.</a:t>
            </a:r>
            <a:r>
              <a:rPr lang="en-GB" b="1" dirty="0" smtClean="0">
                <a:hlinkClick r:id="rId3"/>
              </a:rPr>
              <a:t>nhs</a:t>
            </a:r>
            <a:r>
              <a:rPr lang="en-GB" dirty="0" smtClean="0">
                <a:hlinkClick r:id="rId3"/>
              </a:rPr>
              <a:t>.uk/wp-content/uploads/2013/06/dpa-</a:t>
            </a:r>
            <a:r>
              <a:rPr lang="en-GB" b="1" dirty="0" smtClean="0">
                <a:hlinkClick r:id="rId3"/>
              </a:rPr>
              <a:t>policy</a:t>
            </a:r>
            <a:r>
              <a:rPr lang="en-GB" dirty="0" smtClean="0">
                <a:hlinkClick r:id="rId3"/>
              </a:rPr>
              <a:t>-1.pdf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https://www.wcppe.org.uk/.../</a:t>
            </a:r>
            <a:r>
              <a:rPr lang="en-GB" b="1" dirty="0" smtClean="0">
                <a:hlinkClick r:id="rId4"/>
              </a:rPr>
              <a:t>CaldicottPrinciples</a:t>
            </a:r>
            <a:r>
              <a:rPr lang="en-GB" dirty="0" smtClean="0">
                <a:hlinkClick r:id="rId4"/>
              </a:rPr>
              <a:t>-DataProtectionAct.pdf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https://www.gov.uk/.../uploads/.../2900774_InfoGovernance_accv2.pdf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Lets look at our Learning Objectives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GB" dirty="0" smtClean="0"/>
              <a:t>Define what is Information Governance</a:t>
            </a:r>
          </a:p>
          <a:p>
            <a:r>
              <a:rPr lang="en-GB" dirty="0" smtClean="0"/>
              <a:t>List the six </a:t>
            </a:r>
            <a:r>
              <a:rPr lang="en-GB" dirty="0" err="1" smtClean="0"/>
              <a:t>Caldicott</a:t>
            </a:r>
            <a:r>
              <a:rPr lang="en-GB" dirty="0" smtClean="0"/>
              <a:t> Principles</a:t>
            </a:r>
          </a:p>
          <a:p>
            <a:r>
              <a:rPr lang="en-GB" dirty="0" smtClean="0"/>
              <a:t>Identify the eight data protection principles</a:t>
            </a:r>
          </a:p>
          <a:p>
            <a:r>
              <a:rPr lang="en-GB" dirty="0" smtClean="0"/>
              <a:t>List the four steps of the confidentiality model</a:t>
            </a:r>
          </a:p>
          <a:p>
            <a:r>
              <a:rPr lang="en-GB" dirty="0" smtClean="0"/>
              <a:t>Understand the guiding principle  is that a patient’s health records are made to support that patients healthcare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Ready.. Now take the test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INSTRUCTIONS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Go through the slides</a:t>
            </a:r>
          </a:p>
          <a:p>
            <a:pPr marL="514350" indent="-514350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2. Pay particularly attention to...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3.  Take the test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796136" y="2276872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Learning Objectives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By the end of this module you will be able to:</a:t>
            </a:r>
          </a:p>
          <a:p>
            <a:r>
              <a:rPr lang="en-GB" sz="2800" dirty="0" smtClean="0"/>
              <a:t>Define what is Information Governance</a:t>
            </a:r>
          </a:p>
          <a:p>
            <a:r>
              <a:rPr lang="en-GB" sz="2800" dirty="0" smtClean="0"/>
              <a:t>List the six </a:t>
            </a:r>
            <a:r>
              <a:rPr lang="en-GB" sz="2800" dirty="0" err="1" smtClean="0"/>
              <a:t>Caldicott</a:t>
            </a:r>
            <a:r>
              <a:rPr lang="en-GB" sz="2800" dirty="0" smtClean="0"/>
              <a:t> Principles</a:t>
            </a:r>
          </a:p>
          <a:p>
            <a:r>
              <a:rPr lang="en-GB" sz="2800" dirty="0" smtClean="0"/>
              <a:t>Identify the eight data protection principles</a:t>
            </a:r>
          </a:p>
          <a:p>
            <a:r>
              <a:rPr lang="en-GB" sz="2800" dirty="0" smtClean="0"/>
              <a:t>List the four steps of the confidentiality model</a:t>
            </a:r>
          </a:p>
          <a:p>
            <a:r>
              <a:rPr lang="en-GB" sz="2800" dirty="0" smtClean="0"/>
              <a:t>Understand the guiding principle  is that a patient’s health records are made to support that patients healthcare</a:t>
            </a:r>
          </a:p>
          <a:p>
            <a:endParaRPr lang="en-GB" sz="2800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WHAT IS INFORMATION GOVERNANCE?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8064896" cy="4824536"/>
          </a:xfrm>
          <a:ln>
            <a:solidFill>
              <a:schemeClr val="accent1">
                <a:alpha val="96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GB" sz="1800" dirty="0" smtClean="0"/>
              <a:t>Information Governance Information Governance refers to the policies and practices</a:t>
            </a:r>
          </a:p>
          <a:p>
            <a:pPr>
              <a:buNone/>
            </a:pPr>
            <a:r>
              <a:rPr lang="en-GB" sz="1800" dirty="0" smtClean="0"/>
              <a:t>That together ensure the security and confidentiality of information throughout the</a:t>
            </a:r>
          </a:p>
          <a:p>
            <a:pPr>
              <a:buNone/>
            </a:pPr>
            <a:r>
              <a:rPr lang="en-GB" sz="1800" dirty="0" smtClean="0"/>
              <a:t>NHS.  It ensures that personal information is:</a:t>
            </a:r>
          </a:p>
          <a:p>
            <a:r>
              <a:rPr lang="en-GB" sz="1800" dirty="0" smtClean="0"/>
              <a:t>Accurate and fit for purpose</a:t>
            </a:r>
          </a:p>
          <a:p>
            <a:r>
              <a:rPr lang="en-GB" sz="1800" dirty="0" smtClean="0"/>
              <a:t>Held and used lawfully</a:t>
            </a:r>
          </a:p>
          <a:p>
            <a:r>
              <a:rPr lang="en-GB" sz="1800" dirty="0" smtClean="0"/>
              <a:t>Maintained securely</a:t>
            </a:r>
          </a:p>
          <a:p>
            <a:r>
              <a:rPr lang="en-GB" sz="1800" dirty="0" smtClean="0"/>
              <a:t>Used effectively in order to deliver the best possible care to patients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A review was commissioned in 1997 by the Chief Medical Officer “owing to</a:t>
            </a:r>
          </a:p>
          <a:p>
            <a:pPr>
              <a:buNone/>
            </a:pPr>
            <a:r>
              <a:rPr lang="en-GB" sz="1800" dirty="0" smtClean="0"/>
              <a:t>increasing concern about the ways in which patient information is being used in the</a:t>
            </a:r>
          </a:p>
          <a:p>
            <a:pPr>
              <a:buNone/>
            </a:pPr>
            <a:r>
              <a:rPr lang="en-GB" sz="1800" dirty="0" smtClean="0"/>
              <a:t>NHS in England and Wales and the need to ensure that confidentiality is not</a:t>
            </a:r>
          </a:p>
          <a:p>
            <a:pPr>
              <a:buNone/>
            </a:pPr>
            <a:r>
              <a:rPr lang="en-GB" sz="1800" dirty="0" smtClean="0"/>
              <a:t>undermined. Such concern was largely due to the development of information</a:t>
            </a:r>
          </a:p>
          <a:p>
            <a:pPr>
              <a:buNone/>
            </a:pPr>
            <a:r>
              <a:rPr lang="en-GB" sz="1800" dirty="0" smtClean="0"/>
              <a:t>technology in the service, and its capacity to disseminate information about patients</a:t>
            </a:r>
          </a:p>
          <a:p>
            <a:pPr>
              <a:buNone/>
            </a:pPr>
            <a:r>
              <a:rPr lang="en-GB" sz="1800" dirty="0" smtClean="0"/>
              <a:t>rapidly and extensively".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CALDICOTT PRINCIPLES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800" dirty="0" smtClean="0"/>
              <a:t>A committee was established under the chairmanship of Dame Fiona </a:t>
            </a:r>
            <a:r>
              <a:rPr lang="en-GB" sz="1800" dirty="0" err="1" smtClean="0"/>
              <a:t>Caldicott</a:t>
            </a:r>
            <a:r>
              <a:rPr lang="en-GB" sz="1800" dirty="0" smtClean="0"/>
              <a:t> </a:t>
            </a:r>
          </a:p>
          <a:p>
            <a:pPr>
              <a:buNone/>
            </a:pPr>
            <a:r>
              <a:rPr lang="en-GB" sz="1800" dirty="0" smtClean="0"/>
              <a:t>Principal of  Somerville College, Oxford and previously President of the Royal College </a:t>
            </a:r>
          </a:p>
          <a:p>
            <a:pPr>
              <a:buNone/>
            </a:pPr>
            <a:r>
              <a:rPr lang="en-GB" sz="1800" dirty="0" smtClean="0"/>
              <a:t>of Psychiatrists. Its findings were published in December 1997.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Personal data includes any information about any living person that can identify that </a:t>
            </a:r>
          </a:p>
          <a:p>
            <a:pPr>
              <a:buNone/>
            </a:pPr>
            <a:r>
              <a:rPr lang="en-GB" sz="1800" dirty="0" smtClean="0"/>
              <a:t>person and all staff working in the NHS have a responsibility to ensure personal data is</a:t>
            </a:r>
          </a:p>
          <a:p>
            <a:pPr>
              <a:buNone/>
            </a:pPr>
            <a:r>
              <a:rPr lang="en-GB" sz="1800" dirty="0" smtClean="0"/>
              <a:t>used in a secure and confidential way. Patients allow you to gather, or entrust you with </a:t>
            </a:r>
          </a:p>
          <a:p>
            <a:pPr>
              <a:buNone/>
            </a:pPr>
            <a:r>
              <a:rPr lang="en-GB" sz="1800" dirty="0" smtClean="0"/>
              <a:t>personal,  sensitive information relating to their health and have a legitimate </a:t>
            </a:r>
          </a:p>
          <a:p>
            <a:pPr>
              <a:buNone/>
            </a:pPr>
            <a:r>
              <a:rPr lang="en-GB" sz="1800" dirty="0" smtClean="0"/>
              <a:t>expectation that this information  is used only to support their healthcare.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The </a:t>
            </a:r>
            <a:r>
              <a:rPr lang="en-GB" sz="1800" dirty="0" err="1" smtClean="0"/>
              <a:t>Caldicott</a:t>
            </a:r>
            <a:r>
              <a:rPr lang="en-GB" sz="1800" dirty="0" smtClean="0"/>
              <a:t> Report highlighted six key principles, and made 16 specific </a:t>
            </a:r>
          </a:p>
          <a:p>
            <a:pPr>
              <a:buNone/>
            </a:pPr>
            <a:r>
              <a:rPr lang="en-GB" sz="1800" dirty="0" smtClean="0"/>
              <a:t>recommendations.</a:t>
            </a:r>
          </a:p>
          <a:p>
            <a:pPr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THE SIX CALDICOTT PRINCIPLES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AutoNum type="arabicPeriod"/>
            </a:pPr>
            <a:r>
              <a:rPr lang="en-GB" sz="1800" b="1" dirty="0" smtClean="0"/>
              <a:t>Justify the purpose(s)  </a:t>
            </a:r>
            <a:endParaRPr lang="en-GB" sz="1800" dirty="0" smtClean="0"/>
          </a:p>
          <a:p>
            <a:pPr lvl="0">
              <a:buNone/>
            </a:pPr>
            <a:r>
              <a:rPr lang="en-GB" sz="1800" dirty="0" smtClean="0"/>
              <a:t>Every proposed use or transfer of patient identifiable information within or from an </a:t>
            </a:r>
          </a:p>
          <a:p>
            <a:pPr lvl="0">
              <a:buNone/>
            </a:pPr>
            <a:r>
              <a:rPr lang="en-GB" sz="1800" dirty="0" smtClean="0"/>
              <a:t>organisation should be clearly defined and scrutinised, with continuing uses regularly </a:t>
            </a:r>
          </a:p>
          <a:p>
            <a:pPr lvl="0">
              <a:buNone/>
            </a:pPr>
            <a:r>
              <a:rPr lang="en-GB" sz="1800" dirty="0" smtClean="0"/>
              <a:t>reviewed, by an appropriate guardian.</a:t>
            </a:r>
          </a:p>
          <a:p>
            <a:pPr>
              <a:buNone/>
            </a:pPr>
            <a:r>
              <a:rPr lang="en-GB" sz="1800" b="1" dirty="0" smtClean="0"/>
              <a:t>2.Don't use patient identifiable information unless it is absolutely necessary</a:t>
            </a: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Patient identifiable information items should not be included unless it is essential for </a:t>
            </a:r>
          </a:p>
          <a:p>
            <a:pPr>
              <a:buNone/>
            </a:pPr>
            <a:r>
              <a:rPr lang="en-GB" sz="1800" dirty="0" smtClean="0"/>
              <a:t>the specified purpose(s) of that flow. The need for patients to be identified should be </a:t>
            </a:r>
          </a:p>
          <a:p>
            <a:pPr lvl="0">
              <a:buNone/>
            </a:pPr>
            <a:r>
              <a:rPr lang="en-GB" sz="1800" dirty="0" smtClean="0"/>
              <a:t>considered at each stage of satisfying the purpose(s).</a:t>
            </a:r>
          </a:p>
          <a:p>
            <a:pPr lvl="0">
              <a:buNone/>
            </a:pPr>
            <a:r>
              <a:rPr lang="en-GB" sz="1800" b="1" dirty="0" smtClean="0"/>
              <a:t>3. Use the minimum necessary patient-identifiable information</a:t>
            </a:r>
            <a:endParaRPr lang="en-GB" sz="1800" dirty="0" smtClean="0"/>
          </a:p>
          <a:p>
            <a:pPr lvl="0">
              <a:buNone/>
            </a:pPr>
            <a:r>
              <a:rPr lang="en-GB" sz="1800" dirty="0" smtClean="0"/>
              <a:t>Where use of patient identifiable information is considered to be essential, the </a:t>
            </a:r>
          </a:p>
          <a:p>
            <a:pPr lvl="0">
              <a:buNone/>
            </a:pPr>
            <a:r>
              <a:rPr lang="en-GB" sz="1800" dirty="0" smtClean="0"/>
              <a:t>inclusion of each individual item of information should be considered and justified so </a:t>
            </a:r>
          </a:p>
          <a:p>
            <a:pPr lvl="0">
              <a:buNone/>
            </a:pPr>
            <a:r>
              <a:rPr lang="en-GB" sz="1800" dirty="0" smtClean="0"/>
              <a:t>that the minimum amount of identifiable information is transferred or accessible as is </a:t>
            </a:r>
          </a:p>
          <a:p>
            <a:pPr lvl="0">
              <a:buNone/>
            </a:pPr>
            <a:r>
              <a:rPr lang="en-GB" sz="1800" dirty="0" smtClean="0"/>
              <a:t>necessary for a given function to be carried out.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 lvl="0"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7260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GB" sz="1700" b="1" dirty="0" smtClean="0"/>
              <a:t>4. </a:t>
            </a:r>
            <a:r>
              <a:rPr lang="en-GB" sz="1800" b="1" dirty="0" smtClean="0"/>
              <a:t>Access to patient identifiable information should be on a strict need-to-know basis</a:t>
            </a:r>
            <a:endParaRPr lang="en-GB" sz="1800" dirty="0" smtClean="0"/>
          </a:p>
          <a:p>
            <a:pPr lvl="0">
              <a:buNone/>
            </a:pPr>
            <a:r>
              <a:rPr lang="en-GB" sz="1900" dirty="0" smtClean="0"/>
              <a:t>Only those individuals who need access to patient identifiable information should </a:t>
            </a:r>
          </a:p>
          <a:p>
            <a:pPr lvl="0">
              <a:buNone/>
            </a:pPr>
            <a:r>
              <a:rPr lang="en-GB" sz="1900" dirty="0" smtClean="0"/>
              <a:t>have  access to it, and they should only have access to the information items that </a:t>
            </a:r>
          </a:p>
          <a:p>
            <a:pPr lvl="0">
              <a:buNone/>
            </a:pPr>
            <a:r>
              <a:rPr lang="en-GB" sz="1900" dirty="0" smtClean="0"/>
              <a:t>they need to  see. This may mean introducing access controls or splitting </a:t>
            </a:r>
          </a:p>
          <a:p>
            <a:pPr lvl="0">
              <a:buNone/>
            </a:pPr>
            <a:r>
              <a:rPr lang="en-GB" sz="1900" dirty="0" smtClean="0"/>
              <a:t>information flows where one Information flow is used for several purposes.</a:t>
            </a:r>
          </a:p>
          <a:p>
            <a:pPr lvl="0">
              <a:buNone/>
            </a:pPr>
            <a:r>
              <a:rPr lang="en-GB" sz="1800" b="1" dirty="0" smtClean="0"/>
              <a:t>5. Everyone with access to patient identifiable information should be aware of their</a:t>
            </a:r>
          </a:p>
          <a:p>
            <a:pPr lvl="0">
              <a:buNone/>
            </a:pPr>
            <a:r>
              <a:rPr lang="en-GB" sz="1800" b="1" dirty="0" smtClean="0"/>
              <a:t>responsibilities</a:t>
            </a:r>
            <a:endParaRPr lang="en-GB" sz="1800" dirty="0" smtClean="0"/>
          </a:p>
          <a:p>
            <a:pPr lvl="0">
              <a:buNone/>
            </a:pPr>
            <a:r>
              <a:rPr lang="en-GB" sz="1800" dirty="0" smtClean="0"/>
              <a:t>Action should be taken to ensure that those handling patient identifiable information </a:t>
            </a:r>
          </a:p>
          <a:p>
            <a:pPr lvl="0">
              <a:buNone/>
            </a:pPr>
            <a:r>
              <a:rPr lang="en-GB" sz="1800" dirty="0" smtClean="0"/>
              <a:t>– both clinical and non-clinical staff - are made fully aware of their responsibilities and </a:t>
            </a:r>
          </a:p>
          <a:p>
            <a:pPr lvl="0">
              <a:buNone/>
            </a:pPr>
            <a:r>
              <a:rPr lang="en-GB" sz="1800" dirty="0" smtClean="0"/>
              <a:t>obligations to respect patient confidentiality.</a:t>
            </a:r>
          </a:p>
          <a:p>
            <a:pPr lvl="0">
              <a:buNone/>
            </a:pPr>
            <a:r>
              <a:rPr lang="en-GB" sz="1800" b="1" dirty="0" smtClean="0"/>
              <a:t>6. Understand and comply with the law</a:t>
            </a:r>
            <a:endParaRPr lang="en-GB" sz="1800" dirty="0" smtClean="0"/>
          </a:p>
          <a:p>
            <a:pPr lvl="0">
              <a:buNone/>
            </a:pPr>
            <a:r>
              <a:rPr lang="en-GB" sz="1800" dirty="0" smtClean="0"/>
              <a:t>Every use of patient identifiable information must be lawful. Someone in each </a:t>
            </a:r>
          </a:p>
          <a:p>
            <a:pPr lvl="0">
              <a:buNone/>
            </a:pPr>
            <a:r>
              <a:rPr lang="en-GB" sz="1800" dirty="0" smtClean="0"/>
              <a:t>organisation handling patient information should be responsible for ensuring that the </a:t>
            </a:r>
          </a:p>
          <a:p>
            <a:pPr lvl="0">
              <a:buNone/>
            </a:pPr>
            <a:r>
              <a:rPr lang="en-GB" sz="1800" dirty="0" smtClean="0"/>
              <a:t>organisation complies with legal requirements.</a:t>
            </a:r>
          </a:p>
          <a:p>
            <a:pPr>
              <a:buNone/>
            </a:pPr>
            <a:r>
              <a:rPr lang="en-GB" sz="1800" b="1" dirty="0" smtClean="0"/>
              <a:t>These principles have been subsumed into the NHS confidentiality code of practice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OTHER RECOMMENDATIONS INCLUDED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2400" dirty="0" smtClean="0"/>
              <a:t>Restricted access to patient information by enforcing  strict need to know principles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Develop local protocols regarding the disclosure of patient information to other organisations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Regularly review and justify the uses of patient information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Improve organisational performance across a range of related areas not limited to database design, staff induction, training and compliance with guidance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CALDICOTT GUARDIANS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GB" sz="2000" dirty="0" smtClean="0"/>
              <a:t>The </a:t>
            </a:r>
            <a:r>
              <a:rPr lang="en-GB" sz="2000" dirty="0" err="1" smtClean="0"/>
              <a:t>Caldicott</a:t>
            </a:r>
            <a:r>
              <a:rPr lang="en-GB" sz="2000" dirty="0" smtClean="0"/>
              <a:t> Committee’s report identified a number of recommendations.</a:t>
            </a:r>
          </a:p>
          <a:p>
            <a:pPr>
              <a:buNone/>
            </a:pPr>
            <a:r>
              <a:rPr lang="en-GB" sz="2000" dirty="0" smtClean="0"/>
              <a:t>One of the key recommendations was the need to establish the roles of</a:t>
            </a:r>
          </a:p>
          <a:p>
            <a:pPr>
              <a:buNone/>
            </a:pPr>
            <a:r>
              <a:rPr lang="en-GB" sz="2000" dirty="0" smtClean="0"/>
              <a:t>Guardians</a:t>
            </a:r>
          </a:p>
          <a:p>
            <a:pPr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The Guardian is: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 a senior health professional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an existing member of the management board ;or 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/>
              <a:t>an individual with responsibility for promoting clinical  governance within the organisation</a:t>
            </a:r>
          </a:p>
          <a:p>
            <a:pPr>
              <a:buNone/>
            </a:pPr>
            <a:r>
              <a:rPr lang="en-GB" sz="2000" dirty="0" smtClean="0"/>
              <a:t>The Guardian’s role is to be responsible for overseeing and monitoring </a:t>
            </a:r>
          </a:p>
          <a:p>
            <a:pPr>
              <a:buNone/>
            </a:pPr>
            <a:r>
              <a:rPr lang="en-GB" sz="2000" dirty="0" smtClean="0"/>
              <a:t>Policies and procedures covering access to patient identifiable information.</a:t>
            </a:r>
          </a:p>
          <a:p>
            <a:pPr>
              <a:buNone/>
            </a:pPr>
            <a:r>
              <a:rPr lang="en-GB" sz="2000" dirty="0" smtClean="0"/>
              <a:t>They are also responsible for formulating improvement plans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1323</Words>
  <Application>Microsoft Office PowerPoint</Application>
  <PresentationFormat>On-screen Show (4:3)</PresentationFormat>
  <Paragraphs>147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INSTRUCTIONS</vt:lpstr>
      <vt:lpstr>Learning Objectives</vt:lpstr>
      <vt:lpstr>WHAT IS INFORMATION GOVERNANCE?</vt:lpstr>
      <vt:lpstr>CALDICOTT PRINCIPLES</vt:lpstr>
      <vt:lpstr>THE SIX CALDICOTT PRINCIPLES</vt:lpstr>
      <vt:lpstr>Slide 7</vt:lpstr>
      <vt:lpstr>OTHER RECOMMENDATIONS INCLUDED</vt:lpstr>
      <vt:lpstr>CALDICOTT GUARDIANS</vt:lpstr>
      <vt:lpstr>ACCESS CONTROL</vt:lpstr>
      <vt:lpstr>THE DATA PROTECTION ACT 1998</vt:lpstr>
      <vt:lpstr>DATA PROTECTION ACT 1998</vt:lpstr>
      <vt:lpstr>CONFIDENTIALITY MODEL</vt:lpstr>
      <vt:lpstr>10 KEY POINTS TO REMEMBER</vt:lpstr>
      <vt:lpstr>NEED TO KNOW MORE?</vt:lpstr>
      <vt:lpstr>Lets look at our Learning Objectives</vt:lpstr>
    </vt:vector>
  </TitlesOfParts>
  <Company>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susan.murfet</dc:creator>
  <cp:lastModifiedBy>saloni.khanna</cp:lastModifiedBy>
  <cp:revision>114</cp:revision>
  <dcterms:created xsi:type="dcterms:W3CDTF">2013-09-27T07:39:21Z</dcterms:created>
  <dcterms:modified xsi:type="dcterms:W3CDTF">2015-06-23T09:15:04Z</dcterms:modified>
</cp:coreProperties>
</file>