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tags/tag7.xml" ContentType="application/vnd.openxmlformats-officedocument.presentationml.tags+xml"/>
  <Override PartName="/ppt/notesSlides/notesSlide7.xml" ContentType="application/vnd.openxmlformats-officedocument.presentationml.notesSlide+xml"/>
  <Override PartName="/ppt/tags/tag8.xml" ContentType="application/vnd.openxmlformats-officedocument.presentationml.tags+xml"/>
  <Override PartName="/ppt/notesSlides/notesSlide8.xml" ContentType="application/vnd.openxmlformats-officedocument.presentationml.notesSlide+xml"/>
  <Override PartName="/ppt/tags/tag9.xml" ContentType="application/vnd.openxmlformats-officedocument.presentationml.tags+xml"/>
  <Override PartName="/ppt/notesSlides/notesSlide9.xml" ContentType="application/vnd.openxmlformats-officedocument.presentationml.notesSlide+xml"/>
  <Override PartName="/ppt/tags/tag10.xml" ContentType="application/vnd.openxmlformats-officedocument.presentationml.tags+xml"/>
  <Override PartName="/ppt/notesSlides/notesSlide10.xml" ContentType="application/vnd.openxmlformats-officedocument.presentationml.notesSlide+xml"/>
  <Override PartName="/ppt/tags/tag11.xml" ContentType="application/vnd.openxmlformats-officedocument.presentationml.tags+xml"/>
  <Override PartName="/ppt/notesSlides/notesSlide11.xml" ContentType="application/vnd.openxmlformats-officedocument.presentationml.notesSlide+xml"/>
  <Override PartName="/ppt/tags/tag12.xml" ContentType="application/vnd.openxmlformats-officedocument.presentationml.tags+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336" r:id="rId2"/>
    <p:sldId id="321" r:id="rId3"/>
    <p:sldId id="322" r:id="rId4"/>
    <p:sldId id="323" r:id="rId5"/>
    <p:sldId id="324" r:id="rId6"/>
    <p:sldId id="325" r:id="rId7"/>
    <p:sldId id="326" r:id="rId8"/>
    <p:sldId id="265" r:id="rId9"/>
    <p:sldId id="266" r:id="rId10"/>
    <p:sldId id="327" r:id="rId11"/>
    <p:sldId id="328" r:id="rId12"/>
    <p:sldId id="329" r:id="rId13"/>
    <p:sldId id="330" r:id="rId14"/>
    <p:sldId id="331" r:id="rId15"/>
    <p:sldId id="332" r:id="rId16"/>
    <p:sldId id="333" r:id="rId17"/>
    <p:sldId id="334" r:id="rId18"/>
    <p:sldId id="337" r:id="rId19"/>
    <p:sldId id="335"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831" autoAdjust="0"/>
    <p:restoredTop sz="94660"/>
  </p:normalViewPr>
  <p:slideViewPr>
    <p:cSldViewPr snapToGrid="0">
      <p:cViewPr varScale="1">
        <p:scale>
          <a:sx n="115" d="100"/>
          <a:sy n="115" d="100"/>
        </p:scale>
        <p:origin x="384"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6987100-7D0E-420E-B646-3AA59B3CC090}" type="datetimeFigureOut">
              <a:rPr lang="en-GB" smtClean="0"/>
              <a:t>16/07/2024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E3EABC2-C273-4C1E-8E46-224EBD3FEBED}" type="slidenum">
              <a:rPr lang="en-GB" smtClean="0"/>
              <a:t>‹#›</a:t>
            </a:fld>
            <a:endParaRPr lang="en-GB"/>
          </a:p>
        </p:txBody>
      </p:sp>
    </p:spTree>
    <p:extLst>
      <p:ext uri="{BB962C8B-B14F-4D97-AF65-F5344CB8AC3E}">
        <p14:creationId xmlns:p14="http://schemas.microsoft.com/office/powerpoint/2010/main" val="5144130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F0176DC-D9BD-4211-900A-1F512445363A}" type="slidenum">
              <a:rPr lang="en-GB" smtClean="0"/>
              <a:t>1</a:t>
            </a:fld>
            <a:endParaRPr lang="en-GB"/>
          </a:p>
        </p:txBody>
      </p:sp>
    </p:spTree>
    <p:extLst>
      <p:ext uri="{BB962C8B-B14F-4D97-AF65-F5344CB8AC3E}">
        <p14:creationId xmlns:p14="http://schemas.microsoft.com/office/powerpoint/2010/main" val="26214276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F0176DC-D9BD-4211-900A-1F512445363A}" type="slidenum">
              <a:rPr lang="en-GB" smtClean="0"/>
              <a:t>17</a:t>
            </a:fld>
            <a:endParaRPr lang="en-GB"/>
          </a:p>
        </p:txBody>
      </p:sp>
    </p:spTree>
    <p:extLst>
      <p:ext uri="{BB962C8B-B14F-4D97-AF65-F5344CB8AC3E}">
        <p14:creationId xmlns:p14="http://schemas.microsoft.com/office/powerpoint/2010/main" val="32020815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F0176DC-D9BD-4211-900A-1F512445363A}" type="slidenum">
              <a:rPr lang="en-GB" smtClean="0"/>
              <a:t>18</a:t>
            </a:fld>
            <a:endParaRPr lang="en-GB"/>
          </a:p>
        </p:txBody>
      </p:sp>
    </p:spTree>
    <p:extLst>
      <p:ext uri="{BB962C8B-B14F-4D97-AF65-F5344CB8AC3E}">
        <p14:creationId xmlns:p14="http://schemas.microsoft.com/office/powerpoint/2010/main" val="38812307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D976B71-B534-4F27-84F0-4FC13B638C33}" type="slidenum">
              <a:rPr lang="en-GB" smtClean="0"/>
              <a:t>19</a:t>
            </a:fld>
            <a:endParaRPr lang="en-GB"/>
          </a:p>
        </p:txBody>
      </p:sp>
    </p:spTree>
    <p:extLst>
      <p:ext uri="{BB962C8B-B14F-4D97-AF65-F5344CB8AC3E}">
        <p14:creationId xmlns:p14="http://schemas.microsoft.com/office/powerpoint/2010/main" val="24617964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D976B71-B534-4F27-84F0-4FC13B638C33}" type="slidenum">
              <a:rPr lang="en-GB" smtClean="0"/>
              <a:t>2</a:t>
            </a:fld>
            <a:endParaRPr lang="en-GB"/>
          </a:p>
        </p:txBody>
      </p:sp>
    </p:spTree>
    <p:extLst>
      <p:ext uri="{BB962C8B-B14F-4D97-AF65-F5344CB8AC3E}">
        <p14:creationId xmlns:p14="http://schemas.microsoft.com/office/powerpoint/2010/main" val="14407610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F0176DC-D9BD-4211-900A-1F512445363A}" type="slidenum">
              <a:rPr lang="en-GB" smtClean="0"/>
              <a:t>3</a:t>
            </a:fld>
            <a:endParaRPr lang="en-GB"/>
          </a:p>
        </p:txBody>
      </p:sp>
    </p:spTree>
    <p:extLst>
      <p:ext uri="{BB962C8B-B14F-4D97-AF65-F5344CB8AC3E}">
        <p14:creationId xmlns:p14="http://schemas.microsoft.com/office/powerpoint/2010/main" val="14592145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F0176DC-D9BD-4211-900A-1F512445363A}" type="slidenum">
              <a:rPr lang="en-GB" smtClean="0"/>
              <a:t>4</a:t>
            </a:fld>
            <a:endParaRPr lang="en-GB"/>
          </a:p>
        </p:txBody>
      </p:sp>
    </p:spTree>
    <p:extLst>
      <p:ext uri="{BB962C8B-B14F-4D97-AF65-F5344CB8AC3E}">
        <p14:creationId xmlns:p14="http://schemas.microsoft.com/office/powerpoint/2010/main" val="1766573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F0176DC-D9BD-4211-900A-1F512445363A}" type="slidenum">
              <a:rPr lang="en-GB" smtClean="0"/>
              <a:t>5</a:t>
            </a:fld>
            <a:endParaRPr lang="en-GB"/>
          </a:p>
        </p:txBody>
      </p:sp>
    </p:spTree>
    <p:extLst>
      <p:ext uri="{BB962C8B-B14F-4D97-AF65-F5344CB8AC3E}">
        <p14:creationId xmlns:p14="http://schemas.microsoft.com/office/powerpoint/2010/main" val="15510832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F0176DC-D9BD-4211-900A-1F512445363A}" type="slidenum">
              <a:rPr lang="en-GB" smtClean="0"/>
              <a:t>6</a:t>
            </a:fld>
            <a:endParaRPr lang="en-GB"/>
          </a:p>
        </p:txBody>
      </p:sp>
    </p:spTree>
    <p:extLst>
      <p:ext uri="{BB962C8B-B14F-4D97-AF65-F5344CB8AC3E}">
        <p14:creationId xmlns:p14="http://schemas.microsoft.com/office/powerpoint/2010/main" val="21689677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F0176DC-D9BD-4211-900A-1F512445363A}" type="slidenum">
              <a:rPr lang="en-GB" smtClean="0"/>
              <a:t>7</a:t>
            </a:fld>
            <a:endParaRPr lang="en-GB"/>
          </a:p>
        </p:txBody>
      </p:sp>
    </p:spTree>
    <p:extLst>
      <p:ext uri="{BB962C8B-B14F-4D97-AF65-F5344CB8AC3E}">
        <p14:creationId xmlns:p14="http://schemas.microsoft.com/office/powerpoint/2010/main" val="23310794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F0176DC-D9BD-4211-900A-1F512445363A}" type="slidenum">
              <a:rPr lang="en-GB" smtClean="0"/>
              <a:t>15</a:t>
            </a:fld>
            <a:endParaRPr lang="en-GB"/>
          </a:p>
        </p:txBody>
      </p:sp>
    </p:spTree>
    <p:extLst>
      <p:ext uri="{BB962C8B-B14F-4D97-AF65-F5344CB8AC3E}">
        <p14:creationId xmlns:p14="http://schemas.microsoft.com/office/powerpoint/2010/main" val="29656679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F0176DC-D9BD-4211-900A-1F512445363A}" type="slidenum">
              <a:rPr lang="en-GB" smtClean="0"/>
              <a:t>16</a:t>
            </a:fld>
            <a:endParaRPr lang="en-GB"/>
          </a:p>
        </p:txBody>
      </p:sp>
    </p:spTree>
    <p:extLst>
      <p:ext uri="{BB962C8B-B14F-4D97-AF65-F5344CB8AC3E}">
        <p14:creationId xmlns:p14="http://schemas.microsoft.com/office/powerpoint/2010/main" val="23249594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437047C4-4784-44D3-9C6E-9984DE397D20}" type="datetimeFigureOut">
              <a:rPr lang="en-GB" smtClean="0"/>
              <a:t>16/07/2024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427530F-6549-4F85-9DFB-42422E8137CA}" type="slidenum">
              <a:rPr lang="en-GB" smtClean="0"/>
              <a:t>‹#›</a:t>
            </a:fld>
            <a:endParaRPr lang="en-GB"/>
          </a:p>
        </p:txBody>
      </p:sp>
    </p:spTree>
    <p:extLst>
      <p:ext uri="{BB962C8B-B14F-4D97-AF65-F5344CB8AC3E}">
        <p14:creationId xmlns:p14="http://schemas.microsoft.com/office/powerpoint/2010/main" val="20652992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437047C4-4784-44D3-9C6E-9984DE397D20}" type="datetimeFigureOut">
              <a:rPr lang="en-GB" smtClean="0"/>
              <a:t>16/07/2024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427530F-6549-4F85-9DFB-42422E8137CA}" type="slidenum">
              <a:rPr lang="en-GB" smtClean="0"/>
              <a:t>‹#›</a:t>
            </a:fld>
            <a:endParaRPr lang="en-GB"/>
          </a:p>
        </p:txBody>
      </p:sp>
    </p:spTree>
    <p:extLst>
      <p:ext uri="{BB962C8B-B14F-4D97-AF65-F5344CB8AC3E}">
        <p14:creationId xmlns:p14="http://schemas.microsoft.com/office/powerpoint/2010/main" val="17951504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437047C4-4784-44D3-9C6E-9984DE397D20}" type="datetimeFigureOut">
              <a:rPr lang="en-GB" smtClean="0"/>
              <a:t>16/07/2024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427530F-6549-4F85-9DFB-42422E8137CA}" type="slidenum">
              <a:rPr lang="en-GB" smtClean="0"/>
              <a:t>‹#›</a:t>
            </a:fld>
            <a:endParaRPr lang="en-GB"/>
          </a:p>
        </p:txBody>
      </p:sp>
    </p:spTree>
    <p:extLst>
      <p:ext uri="{BB962C8B-B14F-4D97-AF65-F5344CB8AC3E}">
        <p14:creationId xmlns:p14="http://schemas.microsoft.com/office/powerpoint/2010/main" val="6685024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437047C4-4784-44D3-9C6E-9984DE397D20}" type="datetimeFigureOut">
              <a:rPr lang="en-GB" smtClean="0"/>
              <a:t>16/07/2024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427530F-6549-4F85-9DFB-42422E8137CA}" type="slidenum">
              <a:rPr lang="en-GB" smtClean="0"/>
              <a:t>‹#›</a:t>
            </a:fld>
            <a:endParaRPr lang="en-GB"/>
          </a:p>
        </p:txBody>
      </p:sp>
    </p:spTree>
    <p:extLst>
      <p:ext uri="{BB962C8B-B14F-4D97-AF65-F5344CB8AC3E}">
        <p14:creationId xmlns:p14="http://schemas.microsoft.com/office/powerpoint/2010/main" val="40618259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37047C4-4784-44D3-9C6E-9984DE397D20}" type="datetimeFigureOut">
              <a:rPr lang="en-GB" smtClean="0"/>
              <a:t>16/07/2024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427530F-6549-4F85-9DFB-42422E8137CA}" type="slidenum">
              <a:rPr lang="en-GB" smtClean="0"/>
              <a:t>‹#›</a:t>
            </a:fld>
            <a:endParaRPr lang="en-GB"/>
          </a:p>
        </p:txBody>
      </p:sp>
    </p:spTree>
    <p:extLst>
      <p:ext uri="{BB962C8B-B14F-4D97-AF65-F5344CB8AC3E}">
        <p14:creationId xmlns:p14="http://schemas.microsoft.com/office/powerpoint/2010/main" val="38628238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437047C4-4784-44D3-9C6E-9984DE397D20}" type="datetimeFigureOut">
              <a:rPr lang="en-GB" smtClean="0"/>
              <a:t>16/07/2024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427530F-6549-4F85-9DFB-42422E8137CA}" type="slidenum">
              <a:rPr lang="en-GB" smtClean="0"/>
              <a:t>‹#›</a:t>
            </a:fld>
            <a:endParaRPr lang="en-GB"/>
          </a:p>
        </p:txBody>
      </p:sp>
    </p:spTree>
    <p:extLst>
      <p:ext uri="{BB962C8B-B14F-4D97-AF65-F5344CB8AC3E}">
        <p14:creationId xmlns:p14="http://schemas.microsoft.com/office/powerpoint/2010/main" val="31330020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437047C4-4784-44D3-9C6E-9984DE397D20}" type="datetimeFigureOut">
              <a:rPr lang="en-GB" smtClean="0"/>
              <a:t>16/07/2024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427530F-6549-4F85-9DFB-42422E8137CA}" type="slidenum">
              <a:rPr lang="en-GB" smtClean="0"/>
              <a:t>‹#›</a:t>
            </a:fld>
            <a:endParaRPr lang="en-GB"/>
          </a:p>
        </p:txBody>
      </p:sp>
    </p:spTree>
    <p:extLst>
      <p:ext uri="{BB962C8B-B14F-4D97-AF65-F5344CB8AC3E}">
        <p14:creationId xmlns:p14="http://schemas.microsoft.com/office/powerpoint/2010/main" val="32982238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437047C4-4784-44D3-9C6E-9984DE397D20}" type="datetimeFigureOut">
              <a:rPr lang="en-GB" smtClean="0"/>
              <a:t>16/07/2024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427530F-6549-4F85-9DFB-42422E8137CA}" type="slidenum">
              <a:rPr lang="en-GB" smtClean="0"/>
              <a:t>‹#›</a:t>
            </a:fld>
            <a:endParaRPr lang="en-GB"/>
          </a:p>
        </p:txBody>
      </p:sp>
    </p:spTree>
    <p:extLst>
      <p:ext uri="{BB962C8B-B14F-4D97-AF65-F5344CB8AC3E}">
        <p14:creationId xmlns:p14="http://schemas.microsoft.com/office/powerpoint/2010/main" val="10907566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37047C4-4784-44D3-9C6E-9984DE397D20}" type="datetimeFigureOut">
              <a:rPr lang="en-GB" smtClean="0"/>
              <a:t>16/07/2024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427530F-6549-4F85-9DFB-42422E8137CA}" type="slidenum">
              <a:rPr lang="en-GB" smtClean="0"/>
              <a:t>‹#›</a:t>
            </a:fld>
            <a:endParaRPr lang="en-GB"/>
          </a:p>
        </p:txBody>
      </p:sp>
    </p:spTree>
    <p:extLst>
      <p:ext uri="{BB962C8B-B14F-4D97-AF65-F5344CB8AC3E}">
        <p14:creationId xmlns:p14="http://schemas.microsoft.com/office/powerpoint/2010/main" val="23986524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37047C4-4784-44D3-9C6E-9984DE397D20}" type="datetimeFigureOut">
              <a:rPr lang="en-GB" smtClean="0"/>
              <a:t>16/07/2024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427530F-6549-4F85-9DFB-42422E8137CA}" type="slidenum">
              <a:rPr lang="en-GB" smtClean="0"/>
              <a:t>‹#›</a:t>
            </a:fld>
            <a:endParaRPr lang="en-GB"/>
          </a:p>
        </p:txBody>
      </p:sp>
    </p:spTree>
    <p:extLst>
      <p:ext uri="{BB962C8B-B14F-4D97-AF65-F5344CB8AC3E}">
        <p14:creationId xmlns:p14="http://schemas.microsoft.com/office/powerpoint/2010/main" val="4863832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37047C4-4784-44D3-9C6E-9984DE397D20}" type="datetimeFigureOut">
              <a:rPr lang="en-GB" smtClean="0"/>
              <a:t>16/07/2024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427530F-6549-4F85-9DFB-42422E8137CA}" type="slidenum">
              <a:rPr lang="en-GB" smtClean="0"/>
              <a:t>‹#›</a:t>
            </a:fld>
            <a:endParaRPr lang="en-GB"/>
          </a:p>
        </p:txBody>
      </p:sp>
    </p:spTree>
    <p:extLst>
      <p:ext uri="{BB962C8B-B14F-4D97-AF65-F5344CB8AC3E}">
        <p14:creationId xmlns:p14="http://schemas.microsoft.com/office/powerpoint/2010/main" val="4713921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37047C4-4784-44D3-9C6E-9984DE397D20}" type="datetimeFigureOut">
              <a:rPr lang="en-GB" smtClean="0"/>
              <a:t>16/07/2024</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27530F-6549-4F85-9DFB-42422E8137CA}" type="slidenum">
              <a:rPr lang="en-GB" smtClean="0"/>
              <a:t>‹#›</a:t>
            </a:fld>
            <a:endParaRPr lang="en-GB"/>
          </a:p>
        </p:txBody>
      </p:sp>
    </p:spTree>
    <p:extLst>
      <p:ext uri="{BB962C8B-B14F-4D97-AF65-F5344CB8AC3E}">
        <p14:creationId xmlns:p14="http://schemas.microsoft.com/office/powerpoint/2010/main" val="24563552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ags" Target="../tags/tag1.xml"/><Relationship Id="rId6" Type="http://schemas.openxmlformats.org/officeDocument/2006/relationships/image" Target="../media/image1.png"/><Relationship Id="rId5" Type="http://schemas.openxmlformats.org/officeDocument/2006/relationships/notesSlide" Target="../notesSlides/notesSlide1.xml"/><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8.xml"/><Relationship Id="rId4" Type="http://schemas.openxmlformats.org/officeDocument/2006/relationships/image" Target="../media/image18.jpeg"/></Relationships>
</file>

<file path=ppt/slides/_rels/slide1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notesSlide" Target="../notesSlides/notesSlide9.xml"/><Relationship Id="rId7" Type="http://schemas.openxmlformats.org/officeDocument/2006/relationships/image" Target="../media/image22.png"/><Relationship Id="rId2" Type="http://schemas.openxmlformats.org/officeDocument/2006/relationships/slideLayout" Target="../slideLayouts/slideLayout2.xml"/><Relationship Id="rId1" Type="http://schemas.openxmlformats.org/officeDocument/2006/relationships/tags" Target="../tags/tag9.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10.xml"/><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11.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tags" Target="../tags/tag12.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tags" Target="../tags/tag3.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5.jpeg"/></Relationships>
</file>

<file path=ppt/slides/_rels/slide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7.xml"/><Relationship Id="rId7" Type="http://schemas.openxmlformats.org/officeDocument/2006/relationships/image" Target="../media/image9.png"/><Relationship Id="rId2" Type="http://schemas.openxmlformats.org/officeDocument/2006/relationships/slideLayout" Target="../slideLayouts/slideLayout2.xml"/><Relationship Id="rId1" Type="http://schemas.openxmlformats.org/officeDocument/2006/relationships/tags" Target="../tags/tag7.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utput_HD1080">
            <a:hlinkClick r:id="" action="ppaction://media"/>
            <a:extLst>
              <a:ext uri="{FF2B5EF4-FFF2-40B4-BE49-F238E27FC236}">
                <a16:creationId xmlns:a16="http://schemas.microsoft.com/office/drawing/2014/main" id="{1D1C198E-3878-4EC0-A7C2-676B2915FD9E}"/>
              </a:ext>
            </a:extLst>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0" y="0"/>
            <a:ext cx="12192000" cy="6858000"/>
          </a:xfrm>
          <a:prstGeom prst="rect">
            <a:avLst/>
          </a:prstGeom>
        </p:spPr>
      </p:pic>
      <p:sp>
        <p:nvSpPr>
          <p:cNvPr id="7" name="object 2">
            <a:extLst>
              <a:ext uri="{FF2B5EF4-FFF2-40B4-BE49-F238E27FC236}">
                <a16:creationId xmlns:a16="http://schemas.microsoft.com/office/drawing/2014/main" id="{35EDC85F-0971-4525-9F20-09F4633FFF14}"/>
              </a:ext>
            </a:extLst>
          </p:cNvPr>
          <p:cNvSpPr txBox="1">
            <a:spLocks/>
          </p:cNvSpPr>
          <p:nvPr/>
        </p:nvSpPr>
        <p:spPr>
          <a:xfrm>
            <a:off x="3689844" y="4592752"/>
            <a:ext cx="4812311" cy="463075"/>
          </a:xfrm>
          <a:prstGeom prst="rect">
            <a:avLst/>
          </a:prstGeom>
        </p:spPr>
        <p:txBody>
          <a:bodyPr vert="horz" wrap="square" lIns="0" tIns="12700" rIns="0" bIns="0" rtlCol="0">
            <a:spAutoFit/>
          </a:bodyPr>
          <a:lstStyle>
            <a:lvl1pPr>
              <a:defRPr sz="5600" b="0" i="0">
                <a:solidFill>
                  <a:srgbClr val="2F5496"/>
                </a:solidFill>
                <a:latin typeface="Calibri"/>
                <a:ea typeface="+mj-ea"/>
                <a:cs typeface="Calibri"/>
              </a:defRPr>
            </a:lvl1pPr>
          </a:lstStyle>
          <a:p>
            <a:pPr marL="11430" marR="5080" lvl="0" algn="ctr">
              <a:lnSpc>
                <a:spcPct val="110000"/>
              </a:lnSpc>
              <a:spcBef>
                <a:spcPts val="100"/>
              </a:spcBef>
              <a:defRPr/>
            </a:pPr>
            <a:r>
              <a:rPr lang="en-GB" sz="2800" b="1" kern="0" spc="-5" dirty="0">
                <a:ln>
                  <a:solidFill>
                    <a:schemeClr val="accent1">
                      <a:lumMod val="60000"/>
                      <a:lumOff val="40000"/>
                    </a:schemeClr>
                  </a:solidFill>
                </a:ln>
                <a:solidFill>
                  <a:schemeClr val="bg1"/>
                </a:solidFill>
              </a:rPr>
              <a:t>Introduction to CAMHS </a:t>
            </a:r>
            <a:endParaRPr kumimoji="0" lang="en-GB" sz="2400" b="1" i="0" u="none" strike="noStrike" kern="0" cap="none" spc="-5" normalizeH="0" baseline="0" noProof="0" dirty="0">
              <a:ln>
                <a:solidFill>
                  <a:schemeClr val="accent1">
                    <a:lumMod val="60000"/>
                    <a:lumOff val="40000"/>
                  </a:schemeClr>
                </a:solidFill>
              </a:ln>
              <a:solidFill>
                <a:schemeClr val="bg1"/>
              </a:solidFill>
              <a:effectLst/>
              <a:uLnTx/>
              <a:uFillTx/>
              <a:latin typeface="Calibri"/>
              <a:ea typeface="+mj-ea"/>
              <a:cs typeface="Calibri"/>
            </a:endParaRPr>
          </a:p>
        </p:txBody>
      </p:sp>
    </p:spTree>
    <p:custDataLst>
      <p:tags r:id="rId1"/>
    </p:custDataLst>
    <p:extLst>
      <p:ext uri="{BB962C8B-B14F-4D97-AF65-F5344CB8AC3E}">
        <p14:creationId xmlns:p14="http://schemas.microsoft.com/office/powerpoint/2010/main" val="735842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22" fill="hold"/>
                                        <p:tgtEl>
                                          <p:spTgt spid="6"/>
                                        </p:tgtEl>
                                      </p:cBhvr>
                                    </p:cmd>
                                  </p:childTnLst>
                                </p:cTn>
                              </p:par>
                              <p:par>
                                <p:cTn id="7" presetID="42"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fade">
                                      <p:cBhvr>
                                        <p:cTn id="9" dur="8000"/>
                                        <p:tgtEl>
                                          <p:spTgt spid="7"/>
                                        </p:tgtEl>
                                      </p:cBhvr>
                                    </p:animEffect>
                                    <p:anim calcmode="lin" valueType="num">
                                      <p:cBhvr>
                                        <p:cTn id="10" dur="8000" fill="hold"/>
                                        <p:tgtEl>
                                          <p:spTgt spid="7"/>
                                        </p:tgtEl>
                                        <p:attrNameLst>
                                          <p:attrName>ppt_x</p:attrName>
                                        </p:attrNameLst>
                                      </p:cBhvr>
                                      <p:tavLst>
                                        <p:tav tm="0">
                                          <p:val>
                                            <p:strVal val="#ppt_x"/>
                                          </p:val>
                                        </p:tav>
                                        <p:tav tm="100000">
                                          <p:val>
                                            <p:strVal val="#ppt_x"/>
                                          </p:val>
                                        </p:tav>
                                      </p:tavLst>
                                    </p:anim>
                                    <p:anim calcmode="lin" valueType="num">
                                      <p:cBhvr>
                                        <p:cTn id="11" dur="8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6"/>
                </p:tgtEl>
              </p:cMediaNode>
            </p:video>
          </p:childTnLst>
        </p:cTn>
      </p:par>
    </p:tnLst>
    <p:bldLst>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E54CC5E5-9E20-47B7-BD37-EBA7DE8A4B9C}"/>
              </a:ext>
            </a:extLst>
          </p:cNvPr>
          <p:cNvSpPr txBox="1"/>
          <p:nvPr/>
        </p:nvSpPr>
        <p:spPr>
          <a:xfrm>
            <a:off x="901700" y="627379"/>
            <a:ext cx="10414000" cy="6013826"/>
          </a:xfrm>
          <a:prstGeom prst="rect">
            <a:avLst/>
          </a:prstGeom>
        </p:spPr>
        <p:txBody>
          <a:bodyPr vert="horz" wrap="square" lIns="0" tIns="17145" rIns="0" bIns="0" rtlCol="0">
            <a:spAutoFit/>
          </a:bodyPr>
          <a:lstStyle/>
          <a:p>
            <a:pPr marL="12700">
              <a:lnSpc>
                <a:spcPct val="100000"/>
              </a:lnSpc>
              <a:spcBef>
                <a:spcPts val="135"/>
              </a:spcBef>
            </a:pPr>
            <a:r>
              <a:rPr lang="en-GB" spc="20" dirty="0" smtClean="0">
                <a:solidFill>
                  <a:srgbClr val="2F5496"/>
                </a:solidFill>
                <a:uFill>
                  <a:solidFill>
                    <a:srgbClr val="2F5496"/>
                  </a:solidFill>
                </a:uFill>
                <a:cs typeface="Calibri"/>
              </a:rPr>
              <a:t>Similar to and linked closely to the multiaxial system used in the International Statistical Classification of Diseases and Related Health Problems 10th Revision (ICD-10) formulation is a more narrative-based approach which seeks to make sense of the presenting problem.</a:t>
            </a:r>
          </a:p>
          <a:p>
            <a:pPr marL="12700">
              <a:lnSpc>
                <a:spcPct val="100000"/>
              </a:lnSpc>
              <a:spcBef>
                <a:spcPts val="135"/>
              </a:spcBef>
            </a:pPr>
            <a:endParaRPr lang="en-GB" spc="20" dirty="0" smtClean="0">
              <a:solidFill>
                <a:srgbClr val="2F5496"/>
              </a:solidFill>
              <a:uFill>
                <a:solidFill>
                  <a:srgbClr val="2F5496"/>
                </a:solidFill>
              </a:uFill>
              <a:cs typeface="Calibri"/>
            </a:endParaRPr>
          </a:p>
          <a:p>
            <a:pPr marL="12700">
              <a:lnSpc>
                <a:spcPct val="100000"/>
              </a:lnSpc>
              <a:spcBef>
                <a:spcPts val="135"/>
              </a:spcBef>
            </a:pPr>
            <a:r>
              <a:rPr lang="en-GB" spc="20" dirty="0" smtClean="0">
                <a:solidFill>
                  <a:srgbClr val="2F5496"/>
                </a:solidFill>
                <a:uFill>
                  <a:solidFill>
                    <a:srgbClr val="2F5496"/>
                  </a:solidFill>
                </a:uFill>
                <a:cs typeface="Calibri"/>
              </a:rPr>
              <a:t>One way of structuring your formulation, to ensure that it is comprehensive, is to build into it the biopsychosocial grid, also known as the 4P grid. This is illustrated in the table below</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spc="20" dirty="0" smtClean="0">
                <a:solidFill>
                  <a:srgbClr val="2F5496"/>
                </a:solidFill>
                <a:uFill>
                  <a:solidFill>
                    <a:srgbClr val="2F5496"/>
                  </a:solidFill>
                </a:uFill>
                <a:cs typeface="Calibri"/>
              </a:rPr>
              <a:t>.</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endParaRPr lang="en-GB" spc="20" dirty="0" smtClean="0">
              <a:solidFill>
                <a:srgbClr val="2F5496"/>
              </a:solidFill>
              <a:uFill>
                <a:solidFill>
                  <a:srgbClr val="2F5496"/>
                </a:solidFill>
              </a:uFill>
              <a:cs typeface="Calibri"/>
            </a:endParaRP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endParaRPr lang="en-GB" spc="20" dirty="0" smtClean="0">
              <a:solidFill>
                <a:srgbClr val="2F5496"/>
              </a:solidFill>
              <a:uFill>
                <a:solidFill>
                  <a:srgbClr val="2F5496"/>
                </a:solidFill>
              </a:uFill>
              <a:cs typeface="Calibri"/>
            </a:endParaRP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endParaRPr lang="en-GB" spc="20" dirty="0" smtClean="0">
              <a:solidFill>
                <a:srgbClr val="2F5496"/>
              </a:solidFill>
              <a:uFill>
                <a:solidFill>
                  <a:srgbClr val="2F5496"/>
                </a:solidFill>
              </a:uFill>
              <a:cs typeface="Calibri"/>
            </a:endParaRPr>
          </a:p>
          <a:p>
            <a:pPr marL="12700">
              <a:lnSpc>
                <a:spcPct val="100000"/>
              </a:lnSpc>
              <a:spcBef>
                <a:spcPts val="135"/>
              </a:spcBef>
            </a:pPr>
            <a:endParaRPr lang="en-GB" spc="20" dirty="0" smtClean="0">
              <a:solidFill>
                <a:srgbClr val="2F5496"/>
              </a:solidFill>
              <a:uFill>
                <a:solidFill>
                  <a:srgbClr val="2F5496"/>
                </a:solidFill>
              </a:uFill>
              <a:cs typeface="Calibri"/>
            </a:endParaRPr>
          </a:p>
          <a:p>
            <a:pPr marL="12700">
              <a:lnSpc>
                <a:spcPct val="100000"/>
              </a:lnSpc>
              <a:spcBef>
                <a:spcPts val="135"/>
              </a:spcBef>
            </a:pPr>
            <a:r>
              <a:rPr lang="en-GB" spc="20" dirty="0" smtClean="0">
                <a:solidFill>
                  <a:srgbClr val="2F5496"/>
                </a:solidFill>
                <a:uFill>
                  <a:solidFill>
                    <a:srgbClr val="2F5496"/>
                  </a:solidFill>
                </a:uFill>
                <a:cs typeface="Calibri"/>
              </a:rPr>
              <a:t>See sessions on Formulation and Treatment Planning (413-030), The Clinical Formulation (414-031) and Formulating Complexity (414-034).</a:t>
            </a:r>
          </a:p>
          <a:p>
            <a:pPr marL="12700">
              <a:lnSpc>
                <a:spcPct val="100000"/>
              </a:lnSpc>
              <a:spcBef>
                <a:spcPts val="135"/>
              </a:spcBef>
            </a:pPr>
            <a:endParaRPr lang="en-GB" spc="20" dirty="0" smtClean="0">
              <a:solidFill>
                <a:srgbClr val="2F5496"/>
              </a:solidFill>
              <a:uFill>
                <a:solidFill>
                  <a:srgbClr val="2F5496"/>
                </a:solidFill>
              </a:uFill>
              <a:cs typeface="Calibri"/>
            </a:endParaRPr>
          </a:p>
          <a:p>
            <a:pPr marL="12700">
              <a:lnSpc>
                <a:spcPct val="100000"/>
              </a:lnSpc>
              <a:spcBef>
                <a:spcPts val="135"/>
              </a:spcBef>
            </a:pPr>
            <a:r>
              <a:rPr lang="en-GB" spc="20" dirty="0" smtClean="0">
                <a:solidFill>
                  <a:srgbClr val="2F5496"/>
                </a:solidFill>
                <a:uFill>
                  <a:solidFill>
                    <a:srgbClr val="2F5496"/>
                  </a:solidFill>
                </a:uFill>
                <a:cs typeface="Calibri"/>
              </a:rPr>
              <a:t>It is very important to remember that the different columns do not represent competing theories, like the tired old nature versus nurture debate. Instead, think of the three columns as three (or more) different levels of description for the processes leading to (or protecting from) the child's difficulties.</a:t>
            </a:r>
            <a:endParaRPr sz="1600" dirty="0">
              <a:latin typeface="Calibri"/>
              <a:cs typeface="Calibri"/>
            </a:endParaRPr>
          </a:p>
        </p:txBody>
      </p:sp>
      <p:pic>
        <p:nvPicPr>
          <p:cNvPr id="3" name="Picture 2"/>
          <p:cNvPicPr>
            <a:picLocks noChangeAspect="1"/>
          </p:cNvPicPr>
          <p:nvPr/>
        </p:nvPicPr>
        <p:blipFill>
          <a:blip r:embed="rId2"/>
          <a:stretch>
            <a:fillRect/>
          </a:stretch>
        </p:blipFill>
        <p:spPr>
          <a:xfrm>
            <a:off x="3732212" y="2405567"/>
            <a:ext cx="4752975" cy="2457450"/>
          </a:xfrm>
          <a:prstGeom prst="rect">
            <a:avLst/>
          </a:prstGeom>
        </p:spPr>
      </p:pic>
    </p:spTree>
    <p:extLst>
      <p:ext uri="{BB962C8B-B14F-4D97-AF65-F5344CB8AC3E}">
        <p14:creationId xmlns:p14="http://schemas.microsoft.com/office/powerpoint/2010/main" val="35557854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E54CC5E5-9E20-47B7-BD37-EBA7DE8A4B9C}"/>
              </a:ext>
            </a:extLst>
          </p:cNvPr>
          <p:cNvSpPr txBox="1"/>
          <p:nvPr/>
        </p:nvSpPr>
        <p:spPr>
          <a:xfrm>
            <a:off x="901700" y="95365"/>
            <a:ext cx="10414000" cy="6588342"/>
          </a:xfrm>
          <a:prstGeom prst="rect">
            <a:avLst/>
          </a:prstGeom>
        </p:spPr>
        <p:txBody>
          <a:bodyPr vert="horz" wrap="square" lIns="0" tIns="17145" rIns="0" bIns="0" rtlCol="0">
            <a:spAutoFit/>
          </a:bodyPr>
          <a:lstStyle/>
          <a:p>
            <a:pPr marL="12700">
              <a:lnSpc>
                <a:spcPct val="100000"/>
              </a:lnSpc>
              <a:spcBef>
                <a:spcPts val="135"/>
              </a:spcBef>
            </a:pPr>
            <a:r>
              <a:rPr lang="en-GB" spc="20" dirty="0" smtClean="0">
                <a:solidFill>
                  <a:srgbClr val="2F5496"/>
                </a:solidFill>
                <a:uFill>
                  <a:solidFill>
                    <a:srgbClr val="2F5496"/>
                  </a:solidFill>
                </a:uFill>
                <a:cs typeface="Calibri"/>
              </a:rPr>
              <a:t>Before we return to Joshua's case, we can use our three cases in this and the previous session (George, Ellie and Joshua) to explore the different factors that may lead in general to mental health problems, starting with developmental factors.</a:t>
            </a:r>
          </a:p>
          <a:p>
            <a:pPr marL="12700">
              <a:lnSpc>
                <a:spcPct val="100000"/>
              </a:lnSpc>
              <a:spcBef>
                <a:spcPts val="135"/>
              </a:spcBef>
            </a:pPr>
            <a:endParaRPr lang="en-GB" spc="20" dirty="0" smtClean="0">
              <a:solidFill>
                <a:srgbClr val="2F5496"/>
              </a:solidFill>
              <a:uFill>
                <a:solidFill>
                  <a:srgbClr val="2F5496"/>
                </a:solidFill>
              </a:uFill>
              <a:cs typeface="Calibri"/>
            </a:endParaRPr>
          </a:p>
          <a:p>
            <a:pPr marL="12700">
              <a:lnSpc>
                <a:spcPct val="100000"/>
              </a:lnSpc>
              <a:spcBef>
                <a:spcPts val="135"/>
              </a:spcBef>
            </a:pPr>
            <a:r>
              <a:rPr lang="en-GB" spc="20" dirty="0" smtClean="0">
                <a:solidFill>
                  <a:srgbClr val="2F5496"/>
                </a:solidFill>
                <a:uFill>
                  <a:solidFill>
                    <a:srgbClr val="2F5496"/>
                  </a:solidFill>
                </a:uFill>
                <a:cs typeface="Calibri"/>
              </a:rPr>
              <a:t>Most children's and young people's mental health problems can be viewed from a developmental perspective, if one includes the child's social and emotional development.</a:t>
            </a:r>
            <a:endParaRPr lang="en-GB" sz="1600" spc="20" dirty="0" smtClean="0">
              <a:solidFill>
                <a:srgbClr val="2F5496"/>
              </a:solidFill>
              <a:uFill>
                <a:solidFill>
                  <a:srgbClr val="2F5496"/>
                </a:solidFill>
              </a:uFill>
              <a:latin typeface="Calibri"/>
              <a:cs typeface="Calibri"/>
            </a:endParaRPr>
          </a:p>
          <a:p>
            <a:pPr marL="12700">
              <a:lnSpc>
                <a:spcPct val="100000"/>
              </a:lnSpc>
              <a:spcBef>
                <a:spcPts val="135"/>
              </a:spcBef>
            </a:pPr>
            <a:endParaRPr lang="en-GB" sz="1600" spc="20" dirty="0">
              <a:solidFill>
                <a:srgbClr val="2F5496"/>
              </a:solidFill>
              <a:uFill>
                <a:solidFill>
                  <a:srgbClr val="2F5496"/>
                </a:solidFill>
              </a:uFill>
              <a:latin typeface="Calibri"/>
              <a:cs typeface="Calibri"/>
            </a:endParaRPr>
          </a:p>
          <a:p>
            <a:pPr marL="12700">
              <a:lnSpc>
                <a:spcPct val="100000"/>
              </a:lnSpc>
              <a:spcBef>
                <a:spcPts val="135"/>
              </a:spcBef>
            </a:pPr>
            <a:r>
              <a:rPr lang="en-GB" b="1" spc="20" dirty="0" smtClean="0">
                <a:solidFill>
                  <a:srgbClr val="2F5496"/>
                </a:solidFill>
                <a:uFill>
                  <a:solidFill>
                    <a:srgbClr val="2F5496"/>
                  </a:solidFill>
                </a:uFill>
                <a:cs typeface="Calibri"/>
              </a:rPr>
              <a:t>George</a:t>
            </a:r>
          </a:p>
          <a:p>
            <a:pPr marL="12700">
              <a:lnSpc>
                <a:spcPct val="100000"/>
              </a:lnSpc>
              <a:spcBef>
                <a:spcPts val="135"/>
              </a:spcBef>
            </a:pPr>
            <a:r>
              <a:rPr lang="en-GB" spc="20" dirty="0" smtClean="0">
                <a:solidFill>
                  <a:srgbClr val="2F5496"/>
                </a:solidFill>
                <a:uFill>
                  <a:solidFill>
                    <a:srgbClr val="2F5496"/>
                  </a:solidFill>
                </a:uFill>
                <a:cs typeface="Calibri"/>
              </a:rPr>
              <a:t>George, who not only has speech and language problems, </a:t>
            </a:r>
          </a:p>
          <a:p>
            <a:pPr marL="12700">
              <a:lnSpc>
                <a:spcPct val="100000"/>
              </a:lnSpc>
              <a:spcBef>
                <a:spcPts val="135"/>
              </a:spcBef>
            </a:pPr>
            <a:r>
              <a:rPr lang="en-GB" spc="20" dirty="0" smtClean="0">
                <a:solidFill>
                  <a:srgbClr val="2F5496"/>
                </a:solidFill>
                <a:uFill>
                  <a:solidFill>
                    <a:srgbClr val="2F5496"/>
                  </a:solidFill>
                </a:uFill>
                <a:cs typeface="Calibri"/>
              </a:rPr>
              <a:t>but was also neglected, lacked the ability to communicate </a:t>
            </a:r>
          </a:p>
          <a:p>
            <a:pPr marL="12700">
              <a:lnSpc>
                <a:spcPct val="100000"/>
              </a:lnSpc>
              <a:spcBef>
                <a:spcPts val="135"/>
              </a:spcBef>
            </a:pPr>
            <a:r>
              <a:rPr lang="en-GB" spc="20" dirty="0" smtClean="0">
                <a:solidFill>
                  <a:srgbClr val="2F5496"/>
                </a:solidFill>
                <a:uFill>
                  <a:solidFill>
                    <a:srgbClr val="2F5496"/>
                  </a:solidFill>
                </a:uFill>
                <a:cs typeface="Calibri"/>
              </a:rPr>
              <a:t>either linguistically or emotionally with people. Children </a:t>
            </a:r>
          </a:p>
          <a:p>
            <a:pPr marL="12700">
              <a:lnSpc>
                <a:spcPct val="100000"/>
              </a:lnSpc>
              <a:spcBef>
                <a:spcPts val="135"/>
              </a:spcBef>
            </a:pPr>
            <a:r>
              <a:rPr lang="en-GB" spc="20" dirty="0" smtClean="0">
                <a:solidFill>
                  <a:srgbClr val="2F5496"/>
                </a:solidFill>
                <a:uFill>
                  <a:solidFill>
                    <a:srgbClr val="2F5496"/>
                  </a:solidFill>
                </a:uFill>
                <a:cs typeface="Calibri"/>
              </a:rPr>
              <a:t>who have developmental problems in early life are more </a:t>
            </a:r>
          </a:p>
          <a:p>
            <a:pPr marL="12700">
              <a:lnSpc>
                <a:spcPct val="100000"/>
              </a:lnSpc>
              <a:spcBef>
                <a:spcPts val="135"/>
              </a:spcBef>
            </a:pPr>
            <a:r>
              <a:rPr lang="en-GB" spc="20" dirty="0" smtClean="0">
                <a:solidFill>
                  <a:srgbClr val="2F5496"/>
                </a:solidFill>
                <a:uFill>
                  <a:solidFill>
                    <a:srgbClr val="2F5496"/>
                  </a:solidFill>
                </a:uFill>
                <a:cs typeface="Calibri"/>
              </a:rPr>
              <a:t>prone to mental health difficulties.</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b="1" spc="20" dirty="0" smtClean="0">
                <a:solidFill>
                  <a:srgbClr val="2F5496"/>
                </a:solidFill>
                <a:uFill>
                  <a:solidFill>
                    <a:srgbClr val="2F5496"/>
                  </a:solidFill>
                </a:uFill>
                <a:cs typeface="Calibri"/>
              </a:rPr>
              <a:t>Ellie</a:t>
            </a:r>
            <a:endParaRPr lang="en-GB" spc="20" dirty="0" smtClean="0">
              <a:solidFill>
                <a:srgbClr val="2F5496"/>
              </a:solidFill>
              <a:uFill>
                <a:solidFill>
                  <a:srgbClr val="2F5496"/>
                </a:solidFill>
              </a:uFill>
              <a:cs typeface="Calibri"/>
            </a:endParaRPr>
          </a:p>
          <a:p>
            <a:pPr marL="12700">
              <a:lnSpc>
                <a:spcPct val="100000"/>
              </a:lnSpc>
              <a:spcBef>
                <a:spcPts val="135"/>
              </a:spcBef>
            </a:pPr>
            <a:r>
              <a:rPr lang="en-GB" spc="20" dirty="0" smtClean="0">
                <a:solidFill>
                  <a:srgbClr val="2F5496"/>
                </a:solidFill>
                <a:uFill>
                  <a:solidFill>
                    <a:srgbClr val="2F5496"/>
                  </a:solidFill>
                </a:uFill>
                <a:cs typeface="Calibri"/>
              </a:rPr>
              <a:t>In Ellie's case her drug use may be both a precipitating </a:t>
            </a:r>
          </a:p>
          <a:p>
            <a:pPr marL="12700">
              <a:lnSpc>
                <a:spcPct val="100000"/>
              </a:lnSpc>
              <a:spcBef>
                <a:spcPts val="135"/>
              </a:spcBef>
            </a:pPr>
            <a:r>
              <a:rPr lang="en-GB" spc="20" dirty="0">
                <a:solidFill>
                  <a:srgbClr val="2F5496"/>
                </a:solidFill>
                <a:uFill>
                  <a:solidFill>
                    <a:srgbClr val="2F5496"/>
                  </a:solidFill>
                </a:uFill>
                <a:cs typeface="Calibri"/>
              </a:rPr>
              <a:t>a</a:t>
            </a:r>
            <a:r>
              <a:rPr lang="en-GB" spc="20" dirty="0" smtClean="0">
                <a:solidFill>
                  <a:srgbClr val="2F5496"/>
                </a:solidFill>
                <a:uFill>
                  <a:solidFill>
                    <a:srgbClr val="2F5496"/>
                  </a:solidFill>
                </a:uFill>
                <a:cs typeface="Calibri"/>
              </a:rPr>
              <a:t>nd perpetuating factor in her behaviours. Equally, she </a:t>
            </a:r>
          </a:p>
          <a:p>
            <a:pPr marL="12700">
              <a:lnSpc>
                <a:spcPct val="100000"/>
              </a:lnSpc>
              <a:spcBef>
                <a:spcPts val="135"/>
              </a:spcBef>
            </a:pPr>
            <a:r>
              <a:rPr lang="en-GB" spc="20" dirty="0" smtClean="0">
                <a:solidFill>
                  <a:srgbClr val="2F5496"/>
                </a:solidFill>
                <a:uFill>
                  <a:solidFill>
                    <a:srgbClr val="2F5496"/>
                  </a:solidFill>
                </a:uFill>
                <a:cs typeface="Calibri"/>
              </a:rPr>
              <a:t>may have pre-existing attention deficit hyperactivity </a:t>
            </a:r>
          </a:p>
          <a:p>
            <a:pPr marL="12700">
              <a:lnSpc>
                <a:spcPct val="100000"/>
              </a:lnSpc>
              <a:spcBef>
                <a:spcPts val="135"/>
              </a:spcBef>
            </a:pPr>
            <a:r>
              <a:rPr lang="en-GB" spc="20" dirty="0" smtClean="0">
                <a:solidFill>
                  <a:srgbClr val="2F5496"/>
                </a:solidFill>
                <a:uFill>
                  <a:solidFill>
                    <a:srgbClr val="2F5496"/>
                  </a:solidFill>
                </a:uFill>
                <a:cs typeface="Calibri"/>
              </a:rPr>
              <a:t>disorder (ADHD), which we know predisposes people </a:t>
            </a:r>
          </a:p>
          <a:p>
            <a:pPr marL="12700">
              <a:lnSpc>
                <a:spcPct val="100000"/>
              </a:lnSpc>
              <a:spcBef>
                <a:spcPts val="135"/>
              </a:spcBef>
            </a:pPr>
            <a:r>
              <a:rPr lang="en-GB" spc="20" dirty="0" smtClean="0">
                <a:solidFill>
                  <a:srgbClr val="2F5496"/>
                </a:solidFill>
                <a:uFill>
                  <a:solidFill>
                    <a:srgbClr val="2F5496"/>
                  </a:solidFill>
                </a:uFill>
                <a:cs typeface="Calibri"/>
              </a:rPr>
              <a:t>to substance misuse. The mind/brain is a biological </a:t>
            </a:r>
          </a:p>
          <a:p>
            <a:pPr marL="12700">
              <a:lnSpc>
                <a:spcPct val="100000"/>
              </a:lnSpc>
              <a:spcBef>
                <a:spcPts val="135"/>
              </a:spcBef>
            </a:pPr>
            <a:r>
              <a:rPr lang="en-GB" spc="20" dirty="0" smtClean="0">
                <a:solidFill>
                  <a:srgbClr val="2F5496"/>
                </a:solidFill>
                <a:uFill>
                  <a:solidFill>
                    <a:srgbClr val="2F5496"/>
                  </a:solidFill>
                </a:uFill>
                <a:cs typeface="Calibri"/>
              </a:rPr>
              <a:t>system also, and can be perturbed by biological insult. </a:t>
            </a:r>
          </a:p>
          <a:p>
            <a:pPr marL="12700">
              <a:lnSpc>
                <a:spcPct val="100000"/>
              </a:lnSpc>
              <a:spcBef>
                <a:spcPts val="135"/>
              </a:spcBef>
            </a:pPr>
            <a:r>
              <a:rPr lang="en-GB" spc="20" dirty="0" smtClean="0">
                <a:solidFill>
                  <a:srgbClr val="2F5496"/>
                </a:solidFill>
                <a:uFill>
                  <a:solidFill>
                    <a:srgbClr val="2F5496"/>
                  </a:solidFill>
                </a:uFill>
                <a:cs typeface="Calibri"/>
              </a:rPr>
              <a:t>So children born premature are more predisposed to</a:t>
            </a:r>
          </a:p>
          <a:p>
            <a:pPr marL="12700">
              <a:lnSpc>
                <a:spcPct val="100000"/>
              </a:lnSpc>
              <a:spcBef>
                <a:spcPts val="135"/>
              </a:spcBef>
            </a:pPr>
            <a:r>
              <a:rPr lang="en-GB" spc="20" dirty="0" smtClean="0">
                <a:solidFill>
                  <a:srgbClr val="2F5496"/>
                </a:solidFill>
                <a:uFill>
                  <a:solidFill>
                    <a:srgbClr val="2F5496"/>
                  </a:solidFill>
                </a:uFill>
                <a:cs typeface="Calibri"/>
              </a:rPr>
              <a:t>difficulties, as are those exposed to alcohol in the womb.</a:t>
            </a:r>
          </a:p>
        </p:txBody>
      </p:sp>
      <p:pic>
        <p:nvPicPr>
          <p:cNvPr id="4" name="Picture 3"/>
          <p:cNvPicPr>
            <a:picLocks noChangeAspect="1"/>
          </p:cNvPicPr>
          <p:nvPr/>
        </p:nvPicPr>
        <p:blipFill>
          <a:blip r:embed="rId2"/>
          <a:stretch>
            <a:fillRect/>
          </a:stretch>
        </p:blipFill>
        <p:spPr>
          <a:xfrm>
            <a:off x="6989791" y="2190663"/>
            <a:ext cx="4895850" cy="2543175"/>
          </a:xfrm>
          <a:prstGeom prst="rect">
            <a:avLst/>
          </a:prstGeom>
        </p:spPr>
      </p:pic>
    </p:spTree>
    <p:extLst>
      <p:ext uri="{BB962C8B-B14F-4D97-AF65-F5344CB8AC3E}">
        <p14:creationId xmlns:p14="http://schemas.microsoft.com/office/powerpoint/2010/main" val="40997169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E54CC5E5-9E20-47B7-BD37-EBA7DE8A4B9C}"/>
              </a:ext>
            </a:extLst>
          </p:cNvPr>
          <p:cNvSpPr txBox="1"/>
          <p:nvPr/>
        </p:nvSpPr>
        <p:spPr>
          <a:xfrm>
            <a:off x="901700" y="494381"/>
            <a:ext cx="10414000" cy="5485476"/>
          </a:xfrm>
          <a:prstGeom prst="rect">
            <a:avLst/>
          </a:prstGeom>
        </p:spPr>
        <p:txBody>
          <a:bodyPr vert="horz" wrap="square" lIns="0" tIns="17145" rIns="0" bIns="0" rtlCol="0">
            <a:spAutoFit/>
          </a:bodyPr>
          <a:lstStyle/>
          <a:p>
            <a:pPr marL="12700">
              <a:lnSpc>
                <a:spcPct val="100000"/>
              </a:lnSpc>
              <a:spcBef>
                <a:spcPts val="135"/>
              </a:spcBef>
            </a:pPr>
            <a:r>
              <a:rPr lang="en-GB" spc="20" dirty="0" smtClean="0">
                <a:solidFill>
                  <a:srgbClr val="2F5496"/>
                </a:solidFill>
                <a:uFill>
                  <a:solidFill>
                    <a:srgbClr val="2F5496"/>
                  </a:solidFill>
                </a:uFill>
                <a:cs typeface="Calibri"/>
              </a:rPr>
              <a:t>The psychological level concerns the young person's patterns of thought and emotion.</a:t>
            </a:r>
          </a:p>
          <a:p>
            <a:pPr marL="12700">
              <a:lnSpc>
                <a:spcPct val="100000"/>
              </a:lnSpc>
              <a:spcBef>
                <a:spcPts val="135"/>
              </a:spcBef>
            </a:pPr>
            <a:endParaRPr lang="en-GB" b="1" spc="20" dirty="0">
              <a:solidFill>
                <a:srgbClr val="2F5496"/>
              </a:solidFill>
              <a:uFill>
                <a:solidFill>
                  <a:srgbClr val="2F5496"/>
                </a:solidFill>
              </a:uFill>
              <a:cs typeface="Calibri"/>
            </a:endParaRPr>
          </a:p>
          <a:p>
            <a:pPr marL="12700">
              <a:lnSpc>
                <a:spcPct val="100000"/>
              </a:lnSpc>
              <a:spcBef>
                <a:spcPts val="135"/>
              </a:spcBef>
            </a:pPr>
            <a:r>
              <a:rPr lang="en-GB" b="1" spc="20" dirty="0" smtClean="0">
                <a:solidFill>
                  <a:srgbClr val="2F5496"/>
                </a:solidFill>
                <a:uFill>
                  <a:solidFill>
                    <a:srgbClr val="2F5496"/>
                  </a:solidFill>
                </a:uFill>
                <a:cs typeface="Calibri"/>
              </a:rPr>
              <a:t>George</a:t>
            </a:r>
          </a:p>
          <a:p>
            <a:pPr marL="12700">
              <a:lnSpc>
                <a:spcPct val="100000"/>
              </a:lnSpc>
              <a:spcBef>
                <a:spcPts val="135"/>
              </a:spcBef>
            </a:pPr>
            <a:r>
              <a:rPr lang="en-GB" spc="20" dirty="0" smtClean="0">
                <a:solidFill>
                  <a:srgbClr val="2F5496"/>
                </a:solidFill>
                <a:uFill>
                  <a:solidFill>
                    <a:srgbClr val="2F5496"/>
                  </a:solidFill>
                </a:uFill>
                <a:cs typeface="Calibri"/>
              </a:rPr>
              <a:t>In George's case, the negative experience of secondary</a:t>
            </a:r>
          </a:p>
          <a:p>
            <a:pPr marL="12700">
              <a:lnSpc>
                <a:spcPct val="100000"/>
              </a:lnSpc>
              <a:spcBef>
                <a:spcPts val="135"/>
              </a:spcBef>
            </a:pPr>
            <a:r>
              <a:rPr lang="en-GB" spc="20" dirty="0" smtClean="0">
                <a:solidFill>
                  <a:srgbClr val="2F5496"/>
                </a:solidFill>
                <a:uFill>
                  <a:solidFill>
                    <a:srgbClr val="2F5496"/>
                  </a:solidFill>
                </a:uFill>
                <a:cs typeface="Calibri"/>
              </a:rPr>
              <a:t>school, combined with the loss of a valued pet, began a</a:t>
            </a:r>
          </a:p>
          <a:p>
            <a:pPr marL="12700">
              <a:lnSpc>
                <a:spcPct val="100000"/>
              </a:lnSpc>
              <a:spcBef>
                <a:spcPts val="135"/>
              </a:spcBef>
            </a:pPr>
            <a:r>
              <a:rPr lang="en-GB" spc="20" dirty="0" smtClean="0">
                <a:solidFill>
                  <a:srgbClr val="2F5496"/>
                </a:solidFill>
                <a:uFill>
                  <a:solidFill>
                    <a:srgbClr val="2F5496"/>
                  </a:solidFill>
                </a:uFill>
                <a:cs typeface="Calibri"/>
              </a:rPr>
              <a:t>cycle of negative thoughts that he has been unable to stop.</a:t>
            </a:r>
          </a:p>
          <a:p>
            <a:pPr marL="12700">
              <a:lnSpc>
                <a:spcPct val="100000"/>
              </a:lnSpc>
              <a:spcBef>
                <a:spcPts val="135"/>
              </a:spcBef>
            </a:pPr>
            <a:endParaRPr lang="en-GB" spc="20" dirty="0" smtClean="0">
              <a:solidFill>
                <a:srgbClr val="2F5496"/>
              </a:solidFill>
              <a:uFill>
                <a:solidFill>
                  <a:srgbClr val="2F5496"/>
                </a:solidFill>
              </a:uFill>
              <a:cs typeface="Calibri"/>
            </a:endParaRPr>
          </a:p>
          <a:p>
            <a:pPr marL="12700">
              <a:lnSpc>
                <a:spcPct val="100000"/>
              </a:lnSpc>
              <a:spcBef>
                <a:spcPts val="135"/>
              </a:spcBef>
            </a:pPr>
            <a:r>
              <a:rPr lang="en-GB" b="1" spc="20" dirty="0" smtClean="0">
                <a:solidFill>
                  <a:srgbClr val="2F5496"/>
                </a:solidFill>
                <a:uFill>
                  <a:solidFill>
                    <a:srgbClr val="2F5496"/>
                  </a:solidFill>
                </a:uFill>
                <a:cs typeface="Calibri"/>
              </a:rPr>
              <a:t>Ellie</a:t>
            </a:r>
            <a:endParaRPr lang="en-GB" spc="20" dirty="0" smtClean="0">
              <a:solidFill>
                <a:srgbClr val="2F5496"/>
              </a:solidFill>
              <a:uFill>
                <a:solidFill>
                  <a:srgbClr val="2F5496"/>
                </a:solidFill>
              </a:uFill>
              <a:cs typeface="Calibri"/>
            </a:endParaRPr>
          </a:p>
          <a:p>
            <a:pPr marL="12700">
              <a:lnSpc>
                <a:spcPct val="100000"/>
              </a:lnSpc>
              <a:spcBef>
                <a:spcPts val="135"/>
              </a:spcBef>
            </a:pPr>
            <a:r>
              <a:rPr lang="en-GB" spc="20" dirty="0" smtClean="0">
                <a:solidFill>
                  <a:srgbClr val="2F5496"/>
                </a:solidFill>
                <a:uFill>
                  <a:solidFill>
                    <a:srgbClr val="2F5496"/>
                  </a:solidFill>
                </a:uFill>
                <a:cs typeface="Calibri"/>
              </a:rPr>
              <a:t>For Ellie, anger drives some of her behaviour, chiefly anger</a:t>
            </a:r>
          </a:p>
          <a:p>
            <a:pPr marL="12700">
              <a:lnSpc>
                <a:spcPct val="100000"/>
              </a:lnSpc>
              <a:spcBef>
                <a:spcPts val="135"/>
              </a:spcBef>
            </a:pPr>
            <a:r>
              <a:rPr lang="en-GB" spc="20" dirty="0" smtClean="0">
                <a:solidFill>
                  <a:srgbClr val="2F5496"/>
                </a:solidFill>
                <a:uFill>
                  <a:solidFill>
                    <a:srgbClr val="2F5496"/>
                  </a:solidFill>
                </a:uFill>
                <a:cs typeface="Calibri"/>
              </a:rPr>
              <a:t>at her mother and her school. However, the distorted body</a:t>
            </a:r>
          </a:p>
          <a:p>
            <a:pPr marL="12700">
              <a:lnSpc>
                <a:spcPct val="100000"/>
              </a:lnSpc>
              <a:spcBef>
                <a:spcPts val="135"/>
              </a:spcBef>
            </a:pPr>
            <a:r>
              <a:rPr lang="en-GB" spc="20" dirty="0" smtClean="0">
                <a:solidFill>
                  <a:srgbClr val="2F5496"/>
                </a:solidFill>
                <a:uFill>
                  <a:solidFill>
                    <a:srgbClr val="2F5496"/>
                  </a:solidFill>
                </a:uFill>
                <a:cs typeface="Calibri"/>
              </a:rPr>
              <a:t>image that she demonstrates also may drive her drug use</a:t>
            </a:r>
          </a:p>
          <a:p>
            <a:pPr marL="12700">
              <a:lnSpc>
                <a:spcPct val="100000"/>
              </a:lnSpc>
              <a:spcBef>
                <a:spcPts val="135"/>
              </a:spcBef>
            </a:pPr>
            <a:r>
              <a:rPr lang="en-GB" spc="20" dirty="0" smtClean="0">
                <a:solidFill>
                  <a:srgbClr val="2F5496"/>
                </a:solidFill>
                <a:uFill>
                  <a:solidFill>
                    <a:srgbClr val="2F5496"/>
                  </a:solidFill>
                </a:uFill>
                <a:cs typeface="Calibri"/>
              </a:rPr>
              <a:t>(to help reduce appetite) as well as directly affecting her</a:t>
            </a:r>
          </a:p>
          <a:p>
            <a:pPr marL="12700">
              <a:lnSpc>
                <a:spcPct val="100000"/>
              </a:lnSpc>
              <a:spcBef>
                <a:spcPts val="135"/>
              </a:spcBef>
            </a:pPr>
            <a:r>
              <a:rPr lang="en-GB" spc="20" dirty="0" smtClean="0">
                <a:solidFill>
                  <a:srgbClr val="2F5496"/>
                </a:solidFill>
                <a:uFill>
                  <a:solidFill>
                    <a:srgbClr val="2F5496"/>
                  </a:solidFill>
                </a:uFill>
                <a:cs typeface="Calibri"/>
              </a:rPr>
              <a:t>cognition via malnutrition.</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b="1" spc="20" dirty="0" smtClean="0">
                <a:solidFill>
                  <a:srgbClr val="2F5496"/>
                </a:solidFill>
                <a:uFill>
                  <a:solidFill>
                    <a:srgbClr val="2F5496"/>
                  </a:solidFill>
                </a:uFill>
                <a:cs typeface="Calibri"/>
              </a:rPr>
              <a:t>Joshua</a:t>
            </a:r>
          </a:p>
          <a:p>
            <a:pPr marL="12700">
              <a:lnSpc>
                <a:spcPct val="100000"/>
              </a:lnSpc>
              <a:spcBef>
                <a:spcPts val="135"/>
              </a:spcBef>
            </a:pPr>
            <a:r>
              <a:rPr lang="en-GB" spc="20" dirty="0" smtClean="0">
                <a:solidFill>
                  <a:srgbClr val="2F5496"/>
                </a:solidFill>
                <a:uFill>
                  <a:solidFill>
                    <a:srgbClr val="2F5496"/>
                  </a:solidFill>
                </a:uFill>
                <a:cs typeface="Calibri"/>
              </a:rPr>
              <a:t>Even at Joshua's age (4 years), unhelpful psychological</a:t>
            </a:r>
          </a:p>
          <a:p>
            <a:pPr marL="12700">
              <a:lnSpc>
                <a:spcPct val="100000"/>
              </a:lnSpc>
              <a:spcBef>
                <a:spcPts val="135"/>
              </a:spcBef>
            </a:pPr>
            <a:r>
              <a:rPr lang="en-GB" spc="20" dirty="0" smtClean="0">
                <a:solidFill>
                  <a:srgbClr val="2F5496"/>
                </a:solidFill>
                <a:uFill>
                  <a:solidFill>
                    <a:srgbClr val="2F5496"/>
                  </a:solidFill>
                </a:uFill>
                <a:cs typeface="Calibri"/>
              </a:rPr>
              <a:t>patterns may have evolved regarding his mother, possibly</a:t>
            </a:r>
          </a:p>
          <a:p>
            <a:pPr marL="12700">
              <a:lnSpc>
                <a:spcPct val="100000"/>
              </a:lnSpc>
              <a:spcBef>
                <a:spcPts val="135"/>
              </a:spcBef>
            </a:pPr>
            <a:r>
              <a:rPr lang="en-GB" spc="20" dirty="0" smtClean="0">
                <a:solidFill>
                  <a:srgbClr val="2F5496"/>
                </a:solidFill>
                <a:uFill>
                  <a:solidFill>
                    <a:srgbClr val="2F5496"/>
                  </a:solidFill>
                </a:uFill>
                <a:cs typeface="Calibri"/>
              </a:rPr>
              <a:t>including disorganised attachment cognitions.</a:t>
            </a:r>
          </a:p>
          <a:p>
            <a:pPr marL="12700">
              <a:lnSpc>
                <a:spcPct val="100000"/>
              </a:lnSpc>
              <a:spcBef>
                <a:spcPts val="135"/>
              </a:spcBef>
            </a:pPr>
            <a:endParaRPr lang="en-GB" spc="20" dirty="0" smtClean="0">
              <a:solidFill>
                <a:srgbClr val="2F5496"/>
              </a:solidFill>
              <a:uFill>
                <a:solidFill>
                  <a:srgbClr val="2F5496"/>
                </a:solidFill>
              </a:uFill>
              <a:cs typeface="Calibri"/>
            </a:endParaRPr>
          </a:p>
        </p:txBody>
      </p:sp>
      <p:pic>
        <p:nvPicPr>
          <p:cNvPr id="3" name="Picture 2"/>
          <p:cNvPicPr>
            <a:picLocks noChangeAspect="1"/>
          </p:cNvPicPr>
          <p:nvPr/>
        </p:nvPicPr>
        <p:blipFill>
          <a:blip r:embed="rId2"/>
          <a:stretch>
            <a:fillRect/>
          </a:stretch>
        </p:blipFill>
        <p:spPr>
          <a:xfrm>
            <a:off x="7242984" y="2397361"/>
            <a:ext cx="4705350" cy="2495550"/>
          </a:xfrm>
          <a:prstGeom prst="rect">
            <a:avLst/>
          </a:prstGeom>
        </p:spPr>
      </p:pic>
    </p:spTree>
    <p:extLst>
      <p:ext uri="{BB962C8B-B14F-4D97-AF65-F5344CB8AC3E}">
        <p14:creationId xmlns:p14="http://schemas.microsoft.com/office/powerpoint/2010/main" val="4470388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E54CC5E5-9E20-47B7-BD37-EBA7DE8A4B9C}"/>
              </a:ext>
            </a:extLst>
          </p:cNvPr>
          <p:cNvSpPr txBox="1"/>
          <p:nvPr/>
        </p:nvSpPr>
        <p:spPr>
          <a:xfrm>
            <a:off x="99753" y="70432"/>
            <a:ext cx="12015095" cy="6660157"/>
          </a:xfrm>
          <a:prstGeom prst="rect">
            <a:avLst/>
          </a:prstGeom>
        </p:spPr>
        <p:txBody>
          <a:bodyPr vert="horz" wrap="square" lIns="0" tIns="17145" rIns="0" bIns="0" rtlCol="0">
            <a:spAutoFit/>
          </a:bodyPr>
          <a:lstStyle/>
          <a:p>
            <a:pPr marL="12700">
              <a:lnSpc>
                <a:spcPct val="100000"/>
              </a:lnSpc>
              <a:spcBef>
                <a:spcPts val="135"/>
              </a:spcBef>
            </a:pPr>
            <a:r>
              <a:rPr lang="en-GB" sz="1400" spc="20" dirty="0" smtClean="0">
                <a:solidFill>
                  <a:srgbClr val="2F5496"/>
                </a:solidFill>
                <a:uFill>
                  <a:solidFill>
                    <a:srgbClr val="2F5496"/>
                  </a:solidFill>
                </a:uFill>
                <a:cs typeface="Calibri"/>
              </a:rPr>
              <a:t>The social column is often multiplied to include family, peers and wider society columns, and all these are important levels of interaction:</a:t>
            </a:r>
          </a:p>
          <a:p>
            <a:pPr marL="12700">
              <a:lnSpc>
                <a:spcPct val="100000"/>
              </a:lnSpc>
              <a:spcBef>
                <a:spcPts val="135"/>
              </a:spcBef>
            </a:pPr>
            <a:endParaRPr lang="en-GB" sz="1200" b="1" spc="20" dirty="0" smtClean="0">
              <a:solidFill>
                <a:srgbClr val="2F5496"/>
              </a:solidFill>
              <a:uFill>
                <a:solidFill>
                  <a:srgbClr val="2F5496"/>
                </a:solidFill>
              </a:uFill>
              <a:cs typeface="Calibri"/>
            </a:endParaRPr>
          </a:p>
          <a:p>
            <a:pPr marL="12700">
              <a:lnSpc>
                <a:spcPct val="100000"/>
              </a:lnSpc>
              <a:spcBef>
                <a:spcPts val="135"/>
              </a:spcBef>
            </a:pPr>
            <a:r>
              <a:rPr lang="en-GB" sz="1200" b="1" spc="20" dirty="0" smtClean="0">
                <a:solidFill>
                  <a:srgbClr val="2F5496"/>
                </a:solidFill>
                <a:uFill>
                  <a:solidFill>
                    <a:srgbClr val="2F5496"/>
                  </a:solidFill>
                </a:uFill>
                <a:cs typeface="Calibri"/>
              </a:rPr>
              <a:t>Family:</a:t>
            </a:r>
          </a:p>
          <a:p>
            <a:pPr marL="12700">
              <a:lnSpc>
                <a:spcPct val="100000"/>
              </a:lnSpc>
              <a:spcBef>
                <a:spcPts val="135"/>
              </a:spcBef>
            </a:pPr>
            <a:r>
              <a:rPr lang="en-GB" sz="1200" spc="20" dirty="0" smtClean="0">
                <a:solidFill>
                  <a:srgbClr val="2F5496"/>
                </a:solidFill>
                <a:uFill>
                  <a:solidFill>
                    <a:srgbClr val="2F5496"/>
                  </a:solidFill>
                </a:uFill>
                <a:cs typeface="Calibri"/>
              </a:rPr>
              <a:t>Within the family, the dynamic system often places the child or young person in a vulnerable position:</a:t>
            </a:r>
          </a:p>
          <a:p>
            <a:pPr marL="12700">
              <a:lnSpc>
                <a:spcPct val="100000"/>
              </a:lnSpc>
              <a:spcBef>
                <a:spcPts val="135"/>
              </a:spcBef>
            </a:pPr>
            <a:r>
              <a:rPr lang="en-GB" sz="1200" spc="20" dirty="0" smtClean="0">
                <a:solidFill>
                  <a:srgbClr val="2F5496"/>
                </a:solidFill>
                <a:uFill>
                  <a:solidFill>
                    <a:srgbClr val="2F5496"/>
                  </a:solidFill>
                </a:uFill>
                <a:cs typeface="Calibri"/>
              </a:rPr>
              <a:t>For </a:t>
            </a:r>
            <a:r>
              <a:rPr lang="en-GB" sz="1200" b="1" spc="20" dirty="0" smtClean="0">
                <a:solidFill>
                  <a:srgbClr val="2F5496"/>
                </a:solidFill>
                <a:uFill>
                  <a:solidFill>
                    <a:srgbClr val="2F5496"/>
                  </a:solidFill>
                </a:uFill>
                <a:cs typeface="Calibri"/>
              </a:rPr>
              <a:t>George</a:t>
            </a:r>
            <a:r>
              <a:rPr lang="en-GB" sz="1200" spc="20" dirty="0" smtClean="0">
                <a:solidFill>
                  <a:srgbClr val="2F5496"/>
                </a:solidFill>
                <a:uFill>
                  <a:solidFill>
                    <a:srgbClr val="2F5496"/>
                  </a:solidFill>
                </a:uFill>
                <a:cs typeface="Calibri"/>
              </a:rPr>
              <a:t>, as the only adoptive child, his feeling of belonging may be fragile</a:t>
            </a:r>
          </a:p>
          <a:p>
            <a:pPr marL="12700">
              <a:lnSpc>
                <a:spcPct val="100000"/>
              </a:lnSpc>
              <a:spcBef>
                <a:spcPts val="135"/>
              </a:spcBef>
            </a:pPr>
            <a:r>
              <a:rPr lang="en-GB" sz="1200" spc="20" dirty="0" smtClean="0">
                <a:solidFill>
                  <a:srgbClr val="2F5496"/>
                </a:solidFill>
                <a:uFill>
                  <a:solidFill>
                    <a:srgbClr val="2F5496"/>
                  </a:solidFill>
                </a:uFill>
                <a:cs typeface="Calibri"/>
              </a:rPr>
              <a:t>For </a:t>
            </a:r>
            <a:r>
              <a:rPr lang="en-GB" sz="1200" b="1" spc="20" dirty="0" smtClean="0">
                <a:solidFill>
                  <a:srgbClr val="2F5496"/>
                </a:solidFill>
                <a:uFill>
                  <a:solidFill>
                    <a:srgbClr val="2F5496"/>
                  </a:solidFill>
                </a:uFill>
                <a:cs typeface="Calibri"/>
              </a:rPr>
              <a:t>Joshua</a:t>
            </a:r>
            <a:r>
              <a:rPr lang="en-GB" sz="1200" spc="20" dirty="0" smtClean="0">
                <a:solidFill>
                  <a:srgbClr val="2F5496"/>
                </a:solidFill>
                <a:uFill>
                  <a:solidFill>
                    <a:srgbClr val="2F5496"/>
                  </a:solidFill>
                </a:uFill>
                <a:cs typeface="Calibri"/>
              </a:rPr>
              <a:t> his father left at a crucial time for his social development and thus left him vulnerable when his mum could not cope</a:t>
            </a:r>
          </a:p>
          <a:p>
            <a:pPr marL="12700">
              <a:lnSpc>
                <a:spcPct val="100000"/>
              </a:lnSpc>
              <a:spcBef>
                <a:spcPts val="135"/>
              </a:spcBef>
            </a:pPr>
            <a:r>
              <a:rPr lang="en-GB" sz="1200" spc="20" dirty="0" smtClean="0">
                <a:solidFill>
                  <a:srgbClr val="2F5496"/>
                </a:solidFill>
                <a:uFill>
                  <a:solidFill>
                    <a:srgbClr val="2F5496"/>
                  </a:solidFill>
                </a:uFill>
                <a:cs typeface="Calibri"/>
              </a:rPr>
              <a:t>For </a:t>
            </a:r>
            <a:r>
              <a:rPr lang="en-GB" sz="1200" b="1" spc="20" dirty="0" smtClean="0">
                <a:solidFill>
                  <a:srgbClr val="2F5496"/>
                </a:solidFill>
                <a:uFill>
                  <a:solidFill>
                    <a:srgbClr val="2F5496"/>
                  </a:solidFill>
                </a:uFill>
                <a:cs typeface="Calibri"/>
              </a:rPr>
              <a:t>Ellie</a:t>
            </a:r>
            <a:r>
              <a:rPr lang="en-GB" sz="1200" spc="20" dirty="0" smtClean="0">
                <a:solidFill>
                  <a:srgbClr val="2F5496"/>
                </a:solidFill>
                <a:uFill>
                  <a:solidFill>
                    <a:srgbClr val="2F5496"/>
                  </a:solidFill>
                </a:uFill>
                <a:cs typeface="Calibri"/>
              </a:rPr>
              <a:t> it is the attraction of a deviant peer group who offer acceptance that seems lacking at home that pulls her away from</a:t>
            </a:r>
            <a:br>
              <a:rPr lang="en-GB" sz="1200" spc="20" dirty="0" smtClean="0">
                <a:solidFill>
                  <a:srgbClr val="2F5496"/>
                </a:solidFill>
                <a:uFill>
                  <a:solidFill>
                    <a:srgbClr val="2F5496"/>
                  </a:solidFill>
                </a:uFill>
                <a:cs typeface="Calibri"/>
              </a:rPr>
            </a:br>
            <a:r>
              <a:rPr lang="en-GB" sz="1200" spc="20" dirty="0" smtClean="0">
                <a:solidFill>
                  <a:srgbClr val="2F5496"/>
                </a:solidFill>
                <a:uFill>
                  <a:solidFill>
                    <a:srgbClr val="2F5496"/>
                  </a:solidFill>
                </a:uFill>
                <a:cs typeface="Calibri"/>
              </a:rPr>
              <a:t>her 'normal' family</a:t>
            </a:r>
          </a:p>
          <a:p>
            <a:pPr marL="12700">
              <a:lnSpc>
                <a:spcPct val="100000"/>
              </a:lnSpc>
              <a:spcBef>
                <a:spcPts val="135"/>
              </a:spcBef>
            </a:pPr>
            <a:endParaRPr lang="en-GB" sz="1200" b="1" spc="20" dirty="0" smtClean="0">
              <a:solidFill>
                <a:srgbClr val="2F5496"/>
              </a:solidFill>
              <a:uFill>
                <a:solidFill>
                  <a:srgbClr val="2F5496"/>
                </a:solidFill>
              </a:uFill>
              <a:cs typeface="Calibri"/>
            </a:endParaRPr>
          </a:p>
          <a:p>
            <a:pPr marL="12700">
              <a:lnSpc>
                <a:spcPct val="100000"/>
              </a:lnSpc>
              <a:spcBef>
                <a:spcPts val="135"/>
              </a:spcBef>
            </a:pPr>
            <a:r>
              <a:rPr lang="en-GB" sz="1200" b="1" spc="20" dirty="0" smtClean="0">
                <a:solidFill>
                  <a:srgbClr val="2F5496"/>
                </a:solidFill>
                <a:uFill>
                  <a:solidFill>
                    <a:srgbClr val="2F5496"/>
                  </a:solidFill>
                </a:uFill>
                <a:cs typeface="Calibri"/>
              </a:rPr>
              <a:t>Style of parenting:</a:t>
            </a:r>
            <a:endParaRPr lang="en-GB" sz="1200" spc="20" dirty="0" smtClean="0">
              <a:solidFill>
                <a:srgbClr val="2F5496"/>
              </a:solidFill>
              <a:uFill>
                <a:solidFill>
                  <a:srgbClr val="2F5496"/>
                </a:solidFill>
              </a:uFill>
              <a:cs typeface="Calibri"/>
            </a:endParaRPr>
          </a:p>
          <a:p>
            <a:pPr marL="12700">
              <a:lnSpc>
                <a:spcPct val="100000"/>
              </a:lnSpc>
              <a:spcBef>
                <a:spcPts val="135"/>
              </a:spcBef>
            </a:pPr>
            <a:r>
              <a:rPr lang="en-GB" sz="1200" spc="20" dirty="0" smtClean="0">
                <a:solidFill>
                  <a:srgbClr val="2F5496"/>
                </a:solidFill>
                <a:uFill>
                  <a:solidFill>
                    <a:srgbClr val="2F5496"/>
                  </a:solidFill>
                </a:uFill>
                <a:cs typeface="Calibri"/>
              </a:rPr>
              <a:t>The style of parenting is also important, both as a causative and protective factor:</a:t>
            </a:r>
          </a:p>
          <a:p>
            <a:pPr marL="12700">
              <a:lnSpc>
                <a:spcPct val="100000"/>
              </a:lnSpc>
              <a:spcBef>
                <a:spcPts val="135"/>
              </a:spcBef>
            </a:pPr>
            <a:r>
              <a:rPr lang="en-GB" sz="1200" b="1" spc="20" dirty="0" smtClean="0">
                <a:solidFill>
                  <a:srgbClr val="2F5496"/>
                </a:solidFill>
                <a:uFill>
                  <a:solidFill>
                    <a:srgbClr val="2F5496"/>
                  </a:solidFill>
                </a:uFill>
                <a:cs typeface="Calibri"/>
              </a:rPr>
              <a:t>Joshua's</a:t>
            </a:r>
            <a:r>
              <a:rPr lang="en-GB" sz="1200" spc="20" dirty="0" smtClean="0">
                <a:solidFill>
                  <a:srgbClr val="2F5496"/>
                </a:solidFill>
                <a:uFill>
                  <a:solidFill>
                    <a:srgbClr val="2F5496"/>
                  </a:solidFill>
                </a:uFill>
                <a:cs typeface="Calibri"/>
              </a:rPr>
              <a:t> mum seems to have read the books on discipline and 'time-out', but skipped the chapters about warmth and relationship-building</a:t>
            </a:r>
          </a:p>
          <a:p>
            <a:pPr marL="12700">
              <a:lnSpc>
                <a:spcPct val="100000"/>
              </a:lnSpc>
              <a:spcBef>
                <a:spcPts val="135"/>
              </a:spcBef>
            </a:pPr>
            <a:r>
              <a:rPr lang="en-GB" sz="1200" b="1" spc="20" dirty="0" smtClean="0">
                <a:solidFill>
                  <a:srgbClr val="2F5496"/>
                </a:solidFill>
                <a:uFill>
                  <a:solidFill>
                    <a:srgbClr val="2F5496"/>
                  </a:solidFill>
                </a:uFill>
                <a:cs typeface="Calibri"/>
              </a:rPr>
              <a:t>George's</a:t>
            </a:r>
            <a:r>
              <a:rPr lang="en-GB" sz="1200" spc="20" dirty="0" smtClean="0">
                <a:solidFill>
                  <a:srgbClr val="2F5496"/>
                </a:solidFill>
                <a:uFill>
                  <a:solidFill>
                    <a:srgbClr val="2F5496"/>
                  </a:solidFill>
                </a:uFill>
                <a:cs typeface="Calibri"/>
              </a:rPr>
              <a:t> parents have protected him through his primary school years, but are struggling to react to and relate to his changed persona</a:t>
            </a:r>
          </a:p>
          <a:p>
            <a:pPr marL="12700">
              <a:lnSpc>
                <a:spcPct val="100000"/>
              </a:lnSpc>
              <a:spcBef>
                <a:spcPts val="135"/>
              </a:spcBef>
            </a:pPr>
            <a:r>
              <a:rPr lang="en-GB" sz="1200" spc="20" dirty="0">
                <a:solidFill>
                  <a:srgbClr val="2F5496"/>
                </a:solidFill>
                <a:uFill>
                  <a:solidFill>
                    <a:srgbClr val="2F5496"/>
                  </a:solidFill>
                </a:uFill>
                <a:cs typeface="Calibri"/>
              </a:rPr>
              <a:t/>
            </a:r>
            <a:br>
              <a:rPr lang="en-GB" sz="1200" spc="20" dirty="0">
                <a:solidFill>
                  <a:srgbClr val="2F5496"/>
                </a:solidFill>
                <a:uFill>
                  <a:solidFill>
                    <a:srgbClr val="2F5496"/>
                  </a:solidFill>
                </a:uFill>
                <a:cs typeface="Calibri"/>
              </a:rPr>
            </a:br>
            <a:r>
              <a:rPr lang="en-GB" sz="1200" b="1" spc="20" dirty="0" smtClean="0">
                <a:solidFill>
                  <a:srgbClr val="2F5496"/>
                </a:solidFill>
                <a:uFill>
                  <a:solidFill>
                    <a:srgbClr val="2F5496"/>
                  </a:solidFill>
                </a:uFill>
                <a:cs typeface="Calibri"/>
              </a:rPr>
              <a:t>Peer Groups:</a:t>
            </a:r>
            <a:endParaRPr lang="en-GB" sz="1200" spc="20" dirty="0" smtClean="0">
              <a:solidFill>
                <a:srgbClr val="2F5496"/>
              </a:solidFill>
              <a:uFill>
                <a:solidFill>
                  <a:srgbClr val="2F5496"/>
                </a:solidFill>
              </a:uFill>
              <a:cs typeface="Calibri"/>
            </a:endParaRPr>
          </a:p>
          <a:p>
            <a:pPr marL="12700">
              <a:lnSpc>
                <a:spcPct val="100000"/>
              </a:lnSpc>
              <a:spcBef>
                <a:spcPts val="135"/>
              </a:spcBef>
            </a:pPr>
            <a:r>
              <a:rPr lang="en-GB" sz="1200" spc="20" dirty="0" smtClean="0">
                <a:solidFill>
                  <a:srgbClr val="2F5496"/>
                </a:solidFill>
                <a:uFill>
                  <a:solidFill>
                    <a:srgbClr val="2F5496"/>
                  </a:solidFill>
                </a:uFill>
                <a:cs typeface="Calibri"/>
              </a:rPr>
              <a:t>Peer groups become increasingly important throughout childhood and adolescence. </a:t>
            </a:r>
          </a:p>
          <a:p>
            <a:pPr marL="12700">
              <a:lnSpc>
                <a:spcPct val="100000"/>
              </a:lnSpc>
              <a:spcBef>
                <a:spcPts val="135"/>
              </a:spcBef>
            </a:pPr>
            <a:r>
              <a:rPr lang="en-GB" sz="1200" spc="20" dirty="0" smtClean="0">
                <a:solidFill>
                  <a:srgbClr val="2F5496"/>
                </a:solidFill>
                <a:uFill>
                  <a:solidFill>
                    <a:srgbClr val="2F5496"/>
                  </a:solidFill>
                </a:uFill>
                <a:cs typeface="Calibri"/>
              </a:rPr>
              <a:t>For both </a:t>
            </a:r>
            <a:r>
              <a:rPr lang="en-GB" sz="1200" b="1" spc="20" dirty="0" smtClean="0">
                <a:solidFill>
                  <a:srgbClr val="2F5496"/>
                </a:solidFill>
                <a:uFill>
                  <a:solidFill>
                    <a:srgbClr val="2F5496"/>
                  </a:solidFill>
                </a:uFill>
                <a:cs typeface="Calibri"/>
              </a:rPr>
              <a:t>Ellie</a:t>
            </a:r>
            <a:r>
              <a:rPr lang="en-GB" sz="1200" spc="20" dirty="0" smtClean="0">
                <a:solidFill>
                  <a:srgbClr val="2F5496"/>
                </a:solidFill>
                <a:uFill>
                  <a:solidFill>
                    <a:srgbClr val="2F5496"/>
                  </a:solidFill>
                </a:uFill>
                <a:cs typeface="Calibri"/>
              </a:rPr>
              <a:t> and </a:t>
            </a:r>
            <a:r>
              <a:rPr lang="en-GB" sz="1200" b="1" spc="20" dirty="0" smtClean="0">
                <a:solidFill>
                  <a:srgbClr val="2F5496"/>
                </a:solidFill>
                <a:uFill>
                  <a:solidFill>
                    <a:srgbClr val="2F5496"/>
                  </a:solidFill>
                </a:uFill>
                <a:cs typeface="Calibri"/>
              </a:rPr>
              <a:t>George</a:t>
            </a:r>
            <a:r>
              <a:rPr lang="en-GB" sz="1200" spc="20" dirty="0" smtClean="0">
                <a:solidFill>
                  <a:srgbClr val="2F5496"/>
                </a:solidFill>
                <a:uFill>
                  <a:solidFill>
                    <a:srgbClr val="2F5496"/>
                  </a:solidFill>
                </a:uFill>
                <a:cs typeface="Calibri"/>
              </a:rPr>
              <a:t> these interactions are a source of both risk and possibly strength:</a:t>
            </a:r>
          </a:p>
          <a:p>
            <a:pPr marL="12700">
              <a:lnSpc>
                <a:spcPct val="100000"/>
              </a:lnSpc>
              <a:spcBef>
                <a:spcPts val="135"/>
              </a:spcBef>
            </a:pPr>
            <a:r>
              <a:rPr lang="en-GB" sz="1200" b="1" spc="20" dirty="0" smtClean="0">
                <a:solidFill>
                  <a:srgbClr val="2F5496"/>
                </a:solidFill>
                <a:uFill>
                  <a:solidFill>
                    <a:srgbClr val="2F5496"/>
                  </a:solidFill>
                </a:uFill>
                <a:cs typeface="Calibri"/>
              </a:rPr>
              <a:t>George</a:t>
            </a:r>
            <a:r>
              <a:rPr lang="en-GB" sz="1200" spc="20" dirty="0" smtClean="0">
                <a:solidFill>
                  <a:srgbClr val="2F5496"/>
                </a:solidFill>
                <a:uFill>
                  <a:solidFill>
                    <a:srgbClr val="2F5496"/>
                  </a:solidFill>
                </a:uFill>
                <a:cs typeface="Calibri"/>
              </a:rPr>
              <a:t> is mainly interacting online, which creates the possibility of bullying and exploitation made arguably more vicious and harmful by the anonymity of the Internet. On the other hand if he finds a supportive online network this can be a good 'bridge' back into the offline world</a:t>
            </a:r>
          </a:p>
          <a:p>
            <a:pPr marL="12700">
              <a:lnSpc>
                <a:spcPct val="100000"/>
              </a:lnSpc>
              <a:spcBef>
                <a:spcPts val="135"/>
              </a:spcBef>
            </a:pPr>
            <a:r>
              <a:rPr lang="en-GB" sz="1200" spc="20" dirty="0" smtClean="0">
                <a:solidFill>
                  <a:srgbClr val="2F5496"/>
                </a:solidFill>
                <a:uFill>
                  <a:solidFill>
                    <a:srgbClr val="2F5496"/>
                  </a:solidFill>
                </a:uFill>
                <a:cs typeface="Calibri"/>
              </a:rPr>
              <a:t>In </a:t>
            </a:r>
            <a:r>
              <a:rPr lang="en-GB" sz="1200" b="1" spc="20" dirty="0" smtClean="0">
                <a:solidFill>
                  <a:srgbClr val="2F5496"/>
                </a:solidFill>
                <a:uFill>
                  <a:solidFill>
                    <a:srgbClr val="2F5496"/>
                  </a:solidFill>
                </a:uFill>
                <a:cs typeface="Calibri"/>
              </a:rPr>
              <a:t>Ellie's</a:t>
            </a:r>
            <a:r>
              <a:rPr lang="en-GB" sz="1200" spc="20" dirty="0" smtClean="0">
                <a:solidFill>
                  <a:srgbClr val="2F5496"/>
                </a:solidFill>
                <a:uFill>
                  <a:solidFill>
                    <a:srgbClr val="2F5496"/>
                  </a:solidFill>
                </a:uFill>
                <a:cs typeface="Calibri"/>
              </a:rPr>
              <a:t> case, her delinquent peer group create risk in encouraging her risky behaviours, but there may be peers in the group who genuinely support and look out for her</a:t>
            </a:r>
          </a:p>
          <a:p>
            <a:pPr marL="12700">
              <a:lnSpc>
                <a:spcPct val="100000"/>
              </a:lnSpc>
              <a:spcBef>
                <a:spcPts val="135"/>
              </a:spcBef>
            </a:pPr>
            <a:endParaRPr lang="en-GB" sz="1200" spc="20" dirty="0" smtClean="0">
              <a:solidFill>
                <a:srgbClr val="2F5496"/>
              </a:solidFill>
              <a:uFill>
                <a:solidFill>
                  <a:srgbClr val="2F5496"/>
                </a:solidFill>
              </a:uFill>
              <a:cs typeface="Calibri"/>
            </a:endParaRPr>
          </a:p>
          <a:p>
            <a:pPr marL="12700">
              <a:lnSpc>
                <a:spcPct val="100000"/>
              </a:lnSpc>
              <a:spcBef>
                <a:spcPts val="135"/>
              </a:spcBef>
            </a:pPr>
            <a:r>
              <a:rPr lang="en-GB" sz="1200" b="1" spc="20" dirty="0" smtClean="0">
                <a:solidFill>
                  <a:srgbClr val="2F5496"/>
                </a:solidFill>
                <a:uFill>
                  <a:solidFill>
                    <a:srgbClr val="2F5496"/>
                  </a:solidFill>
                </a:uFill>
                <a:cs typeface="Calibri"/>
              </a:rPr>
              <a:t>School:</a:t>
            </a:r>
            <a:br>
              <a:rPr lang="en-GB" sz="1200" b="1" spc="20" dirty="0" smtClean="0">
                <a:solidFill>
                  <a:srgbClr val="2F5496"/>
                </a:solidFill>
                <a:uFill>
                  <a:solidFill>
                    <a:srgbClr val="2F5496"/>
                  </a:solidFill>
                </a:uFill>
                <a:cs typeface="Calibri"/>
              </a:rPr>
            </a:br>
            <a:r>
              <a:rPr lang="en-GB" sz="1200" spc="20" dirty="0" smtClean="0">
                <a:solidFill>
                  <a:srgbClr val="2F5496"/>
                </a:solidFill>
                <a:uFill>
                  <a:solidFill>
                    <a:srgbClr val="2F5496"/>
                  </a:solidFill>
                </a:uFill>
                <a:cs typeface="Calibri"/>
              </a:rPr>
              <a:t>School is a factor that is sometimes underestimated:</a:t>
            </a:r>
          </a:p>
          <a:p>
            <a:pPr marL="12700">
              <a:lnSpc>
                <a:spcPct val="100000"/>
              </a:lnSpc>
              <a:spcBef>
                <a:spcPts val="135"/>
              </a:spcBef>
            </a:pPr>
            <a:r>
              <a:rPr lang="en-GB" sz="1200" spc="20" dirty="0" smtClean="0">
                <a:solidFill>
                  <a:srgbClr val="2F5496"/>
                </a:solidFill>
                <a:uFill>
                  <a:solidFill>
                    <a:srgbClr val="2F5496"/>
                  </a:solidFill>
                </a:uFill>
                <a:cs typeface="Calibri"/>
              </a:rPr>
              <a:t>We might speculate that </a:t>
            </a:r>
            <a:r>
              <a:rPr lang="en-GB" sz="1200" b="1" spc="20" dirty="0" smtClean="0">
                <a:solidFill>
                  <a:srgbClr val="2F5496"/>
                </a:solidFill>
                <a:uFill>
                  <a:solidFill>
                    <a:srgbClr val="2F5496"/>
                  </a:solidFill>
                </a:uFill>
                <a:cs typeface="Calibri"/>
              </a:rPr>
              <a:t>Ellie's</a:t>
            </a:r>
            <a:r>
              <a:rPr lang="en-GB" sz="1200" spc="20" dirty="0" smtClean="0">
                <a:solidFill>
                  <a:srgbClr val="2F5496"/>
                </a:solidFill>
                <a:uFill>
                  <a:solidFill>
                    <a:srgbClr val="2F5496"/>
                  </a:solidFill>
                </a:uFill>
                <a:cs typeface="Calibri"/>
              </a:rPr>
              <a:t> chronic educational problems are a guide towards her difficult behaviours</a:t>
            </a:r>
          </a:p>
          <a:p>
            <a:pPr marL="12700">
              <a:lnSpc>
                <a:spcPct val="100000"/>
              </a:lnSpc>
              <a:spcBef>
                <a:spcPts val="135"/>
              </a:spcBef>
            </a:pPr>
            <a:r>
              <a:rPr lang="en-GB" sz="1200" spc="20" dirty="0" smtClean="0">
                <a:solidFill>
                  <a:srgbClr val="2F5496"/>
                </a:solidFill>
                <a:uFill>
                  <a:solidFill>
                    <a:srgbClr val="2F5496"/>
                  </a:solidFill>
                </a:uFill>
                <a:cs typeface="Calibri"/>
              </a:rPr>
              <a:t>While </a:t>
            </a:r>
            <a:r>
              <a:rPr lang="en-GB" sz="1200" b="1" spc="20" dirty="0" smtClean="0">
                <a:solidFill>
                  <a:srgbClr val="2F5496"/>
                </a:solidFill>
                <a:uFill>
                  <a:solidFill>
                    <a:srgbClr val="2F5496"/>
                  </a:solidFill>
                </a:uFill>
                <a:cs typeface="Calibri"/>
              </a:rPr>
              <a:t>George</a:t>
            </a:r>
            <a:r>
              <a:rPr lang="en-GB" sz="1200" spc="20" dirty="0" smtClean="0">
                <a:solidFill>
                  <a:srgbClr val="2F5496"/>
                </a:solidFill>
                <a:uFill>
                  <a:solidFill>
                    <a:srgbClr val="2F5496"/>
                  </a:solidFill>
                </a:uFill>
                <a:cs typeface="Calibri"/>
              </a:rPr>
              <a:t> is clearly struggling with the increased social demands of secondary school</a:t>
            </a:r>
          </a:p>
          <a:p>
            <a:pPr marL="12700">
              <a:lnSpc>
                <a:spcPct val="100000"/>
              </a:lnSpc>
              <a:spcBef>
                <a:spcPts val="135"/>
              </a:spcBef>
            </a:pPr>
            <a:r>
              <a:rPr lang="en-GB" sz="1200" spc="20" dirty="0" smtClean="0">
                <a:solidFill>
                  <a:srgbClr val="2F5496"/>
                </a:solidFill>
                <a:uFill>
                  <a:solidFill>
                    <a:srgbClr val="2F5496"/>
                  </a:solidFill>
                </a:uFill>
                <a:cs typeface="Calibri"/>
              </a:rPr>
              <a:t>Equally, a committed teaching team can be a vital resilience factor, especially in the context of family difficulties.</a:t>
            </a:r>
          </a:p>
          <a:p>
            <a:pPr marL="12700">
              <a:lnSpc>
                <a:spcPct val="100000"/>
              </a:lnSpc>
              <a:spcBef>
                <a:spcPts val="135"/>
              </a:spcBef>
            </a:pPr>
            <a:endParaRPr lang="en-GB" sz="1200" spc="20" dirty="0">
              <a:solidFill>
                <a:srgbClr val="2F5496"/>
              </a:solidFill>
              <a:uFill>
                <a:solidFill>
                  <a:srgbClr val="2F5496"/>
                </a:solidFill>
              </a:uFill>
              <a:cs typeface="Calibri"/>
            </a:endParaRPr>
          </a:p>
          <a:p>
            <a:pPr marL="12700">
              <a:lnSpc>
                <a:spcPct val="100000"/>
              </a:lnSpc>
              <a:spcBef>
                <a:spcPts val="135"/>
              </a:spcBef>
            </a:pPr>
            <a:r>
              <a:rPr lang="en-GB" sz="1200" b="1" spc="20" dirty="0" smtClean="0">
                <a:solidFill>
                  <a:srgbClr val="2F5496"/>
                </a:solidFill>
                <a:uFill>
                  <a:solidFill>
                    <a:srgbClr val="2F5496"/>
                  </a:solidFill>
                </a:uFill>
                <a:cs typeface="Calibri"/>
              </a:rPr>
              <a:t>Wider societal factors:</a:t>
            </a:r>
          </a:p>
          <a:p>
            <a:pPr marL="12700">
              <a:lnSpc>
                <a:spcPct val="100000"/>
              </a:lnSpc>
              <a:spcBef>
                <a:spcPts val="135"/>
              </a:spcBef>
            </a:pPr>
            <a:r>
              <a:rPr lang="en-GB" sz="1200" spc="20" dirty="0" smtClean="0">
                <a:solidFill>
                  <a:srgbClr val="2F5496"/>
                </a:solidFill>
                <a:uFill>
                  <a:solidFill>
                    <a:srgbClr val="2F5496"/>
                  </a:solidFill>
                </a:uFill>
                <a:cs typeface="Calibri"/>
              </a:rPr>
              <a:t>Wider societal factors, in terms of social expectations and cultural norms, also play a part. The role of ideals of beauty in causing anorexia is hotly debated, but highly relevant for </a:t>
            </a:r>
            <a:r>
              <a:rPr lang="en-GB" sz="1200" b="1" spc="20" dirty="0" smtClean="0">
                <a:solidFill>
                  <a:srgbClr val="2F5496"/>
                </a:solidFill>
                <a:uFill>
                  <a:solidFill>
                    <a:srgbClr val="2F5496"/>
                  </a:solidFill>
                </a:uFill>
                <a:cs typeface="Calibri"/>
              </a:rPr>
              <a:t>Ellie</a:t>
            </a:r>
            <a:r>
              <a:rPr lang="en-GB" sz="1200" spc="20" dirty="0" smtClean="0">
                <a:solidFill>
                  <a:srgbClr val="2F5496"/>
                </a:solidFill>
                <a:uFill>
                  <a:solidFill>
                    <a:srgbClr val="2F5496"/>
                  </a:solidFill>
                </a:uFill>
                <a:cs typeface="Calibri"/>
              </a:rPr>
              <a:t>. </a:t>
            </a:r>
            <a:r>
              <a:rPr lang="en-GB" sz="1200" b="1" spc="20" dirty="0" smtClean="0">
                <a:solidFill>
                  <a:srgbClr val="2F5496"/>
                </a:solidFill>
                <a:uFill>
                  <a:solidFill>
                    <a:srgbClr val="2F5496"/>
                  </a:solidFill>
                </a:uFill>
                <a:cs typeface="Calibri"/>
              </a:rPr>
              <a:t>George's</a:t>
            </a:r>
            <a:r>
              <a:rPr lang="en-GB" sz="1200" spc="20" dirty="0" smtClean="0">
                <a:solidFill>
                  <a:srgbClr val="2F5496"/>
                </a:solidFill>
                <a:uFill>
                  <a:solidFill>
                    <a:srgbClr val="2F5496"/>
                  </a:solidFill>
                </a:uFill>
                <a:cs typeface="Calibri"/>
              </a:rPr>
              <a:t> identity as an adopted child will have social and cultural implications for him.</a:t>
            </a:r>
          </a:p>
          <a:p>
            <a:pPr marL="12700">
              <a:lnSpc>
                <a:spcPct val="100000"/>
              </a:lnSpc>
              <a:spcBef>
                <a:spcPts val="135"/>
              </a:spcBef>
            </a:pPr>
            <a:endParaRPr lang="en-GB" sz="1200" spc="20" dirty="0">
              <a:solidFill>
                <a:srgbClr val="2F5496"/>
              </a:solidFill>
              <a:uFill>
                <a:solidFill>
                  <a:srgbClr val="2F5496"/>
                </a:solidFill>
              </a:uFill>
              <a:cs typeface="Calibri"/>
            </a:endParaRPr>
          </a:p>
          <a:p>
            <a:pPr marL="12700">
              <a:lnSpc>
                <a:spcPct val="100000"/>
              </a:lnSpc>
              <a:spcBef>
                <a:spcPts val="135"/>
              </a:spcBef>
            </a:pPr>
            <a:r>
              <a:rPr lang="en-GB" sz="1200" spc="20" dirty="0" smtClean="0">
                <a:solidFill>
                  <a:srgbClr val="2F5496"/>
                </a:solidFill>
                <a:uFill>
                  <a:solidFill>
                    <a:srgbClr val="2F5496"/>
                  </a:solidFill>
                </a:uFill>
                <a:cs typeface="Calibri"/>
              </a:rPr>
              <a:t>Finally, it's important to remember that social and psychological factors can also play out at the biological level. Most readers of this session will have some doubt regarding Joshua's mother's denial that her alcoholic husband was ever violent, and that witnessing domestic violence has a corrosive effect at the social (effects on his relationship with his mother), psychological (his image of his mother and himself) and biological levels (chronic stress causing increased levels of the hormone cortisol, leading to limbic system changes).</a:t>
            </a:r>
          </a:p>
        </p:txBody>
      </p:sp>
      <p:pic>
        <p:nvPicPr>
          <p:cNvPr id="4" name="Picture 3"/>
          <p:cNvPicPr>
            <a:picLocks noChangeAspect="1"/>
          </p:cNvPicPr>
          <p:nvPr/>
        </p:nvPicPr>
        <p:blipFill rotWithShape="1">
          <a:blip r:embed="rId2"/>
          <a:srcRect l="-594" r="3298"/>
          <a:stretch/>
        </p:blipFill>
        <p:spPr>
          <a:xfrm>
            <a:off x="8345978" y="360136"/>
            <a:ext cx="3657600" cy="1861380"/>
          </a:xfrm>
          <a:prstGeom prst="rect">
            <a:avLst/>
          </a:prstGeom>
        </p:spPr>
      </p:pic>
    </p:spTree>
    <p:extLst>
      <p:ext uri="{BB962C8B-B14F-4D97-AF65-F5344CB8AC3E}">
        <p14:creationId xmlns:p14="http://schemas.microsoft.com/office/powerpoint/2010/main" val="2314500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E54CC5E5-9E20-47B7-BD37-EBA7DE8A4B9C}"/>
              </a:ext>
            </a:extLst>
          </p:cNvPr>
          <p:cNvSpPr txBox="1"/>
          <p:nvPr/>
        </p:nvSpPr>
        <p:spPr>
          <a:xfrm>
            <a:off x="91440" y="344747"/>
            <a:ext cx="12100560" cy="5775299"/>
          </a:xfrm>
          <a:prstGeom prst="rect">
            <a:avLst/>
          </a:prstGeom>
        </p:spPr>
        <p:txBody>
          <a:bodyPr vert="horz" wrap="square" lIns="0" tIns="17145" rIns="0" bIns="0" rtlCol="0">
            <a:spAutoFit/>
          </a:bodyPr>
          <a:lstStyle/>
          <a:p>
            <a:pPr marL="12700">
              <a:lnSpc>
                <a:spcPct val="100000"/>
              </a:lnSpc>
              <a:spcBef>
                <a:spcPts val="135"/>
              </a:spcBef>
            </a:pPr>
            <a:r>
              <a:rPr lang="en-GB" spc="20" dirty="0" smtClean="0">
                <a:solidFill>
                  <a:srgbClr val="2F5496"/>
                </a:solidFill>
                <a:uFill>
                  <a:solidFill>
                    <a:srgbClr val="2F5496"/>
                  </a:solidFill>
                </a:uFill>
                <a:cs typeface="Calibri"/>
              </a:rPr>
              <a:t>Returning to Joshua:</a:t>
            </a:r>
          </a:p>
          <a:p>
            <a:pPr marL="12700">
              <a:lnSpc>
                <a:spcPct val="100000"/>
              </a:lnSpc>
              <a:spcBef>
                <a:spcPts val="135"/>
              </a:spcBef>
            </a:pPr>
            <a:endParaRPr lang="en-GB" spc="20" dirty="0" smtClean="0">
              <a:solidFill>
                <a:srgbClr val="2F5496"/>
              </a:solidFill>
              <a:uFill>
                <a:solidFill>
                  <a:srgbClr val="2F5496"/>
                </a:solidFill>
              </a:uFill>
              <a:cs typeface="Calibri"/>
            </a:endParaRPr>
          </a:p>
          <a:p>
            <a:pPr marL="12700">
              <a:lnSpc>
                <a:spcPct val="100000"/>
              </a:lnSpc>
              <a:spcBef>
                <a:spcPts val="135"/>
              </a:spcBef>
            </a:pPr>
            <a:r>
              <a:rPr lang="en-GB" b="1" spc="20" dirty="0" smtClean="0">
                <a:solidFill>
                  <a:srgbClr val="2F5496"/>
                </a:solidFill>
                <a:uFill>
                  <a:solidFill>
                    <a:srgbClr val="2F5496"/>
                  </a:solidFill>
                </a:uFill>
                <a:cs typeface="Calibri"/>
              </a:rPr>
              <a:t>Question</a:t>
            </a:r>
            <a:r>
              <a:rPr lang="en-GB" spc="20" dirty="0" smtClean="0">
                <a:solidFill>
                  <a:srgbClr val="2F5496"/>
                </a:solidFill>
                <a:uFill>
                  <a:solidFill>
                    <a:srgbClr val="2F5496"/>
                  </a:solidFill>
                </a:uFill>
                <a:cs typeface="Calibri"/>
              </a:rPr>
              <a:t>: Now that the formulation has emerged, how do you think it informs Joshua's management?</a:t>
            </a:r>
          </a:p>
          <a:p>
            <a:pPr marL="12700">
              <a:lnSpc>
                <a:spcPct val="100000"/>
              </a:lnSpc>
              <a:spcBef>
                <a:spcPts val="135"/>
              </a:spcBef>
            </a:pPr>
            <a:endParaRPr lang="en-GB" spc="20" dirty="0" smtClean="0">
              <a:solidFill>
                <a:srgbClr val="2F5496"/>
              </a:solidFill>
              <a:uFill>
                <a:solidFill>
                  <a:srgbClr val="2F5496"/>
                </a:solidFill>
              </a:uFill>
              <a:cs typeface="Calibri"/>
            </a:endParaRPr>
          </a:p>
          <a:p>
            <a:pPr marL="12700">
              <a:lnSpc>
                <a:spcPct val="100000"/>
              </a:lnSpc>
              <a:spcBef>
                <a:spcPts val="135"/>
              </a:spcBef>
            </a:pPr>
            <a:r>
              <a:rPr lang="en-GB" b="1" spc="20" dirty="0" smtClean="0">
                <a:solidFill>
                  <a:srgbClr val="2F5496"/>
                </a:solidFill>
                <a:uFill>
                  <a:solidFill>
                    <a:srgbClr val="2F5496"/>
                  </a:solidFill>
                </a:uFill>
                <a:cs typeface="Calibri"/>
              </a:rPr>
              <a:t>Answer</a:t>
            </a:r>
            <a:r>
              <a:rPr lang="en-GB" spc="20" dirty="0" smtClean="0">
                <a:solidFill>
                  <a:srgbClr val="2F5496"/>
                </a:solidFill>
                <a:uFill>
                  <a:solidFill>
                    <a:srgbClr val="2F5496"/>
                  </a:solidFill>
                </a:uFill>
                <a:cs typeface="Calibri"/>
              </a:rPr>
              <a:t>: It is important to avoid the temptation to try to decide which factor or set of factors is 'the key'. It is generally better to look at all the unhelpful factors, and see if it is possible to harness some resilience within or outside the family to compensate for and overcome the difficulties.</a:t>
            </a:r>
          </a:p>
          <a:p>
            <a:pPr marL="12700">
              <a:lnSpc>
                <a:spcPct val="100000"/>
              </a:lnSpc>
              <a:spcBef>
                <a:spcPts val="135"/>
              </a:spcBef>
            </a:pPr>
            <a:endParaRPr lang="en-GB" spc="20" dirty="0" smtClean="0">
              <a:solidFill>
                <a:srgbClr val="2F5496"/>
              </a:solidFill>
              <a:uFill>
                <a:solidFill>
                  <a:srgbClr val="2F5496"/>
                </a:solidFill>
              </a:uFill>
              <a:cs typeface="Calibri"/>
            </a:endParaRPr>
          </a:p>
          <a:p>
            <a:pPr marL="12700">
              <a:lnSpc>
                <a:spcPct val="100000"/>
              </a:lnSpc>
              <a:spcBef>
                <a:spcPts val="135"/>
              </a:spcBef>
            </a:pPr>
            <a:r>
              <a:rPr lang="en-GB" b="1" spc="20" dirty="0" smtClean="0">
                <a:solidFill>
                  <a:srgbClr val="2F5496"/>
                </a:solidFill>
                <a:uFill>
                  <a:solidFill>
                    <a:srgbClr val="2F5496"/>
                  </a:solidFill>
                </a:uFill>
                <a:cs typeface="Calibri"/>
              </a:rPr>
              <a:t>Question</a:t>
            </a:r>
            <a:r>
              <a:rPr lang="en-GB" spc="20" dirty="0" smtClean="0">
                <a:solidFill>
                  <a:srgbClr val="2F5496"/>
                </a:solidFill>
                <a:uFill>
                  <a:solidFill>
                    <a:srgbClr val="2F5496"/>
                  </a:solidFill>
                </a:uFill>
                <a:cs typeface="Calibri"/>
              </a:rPr>
              <a:t>: What options might be suggested for Joshua's management?</a:t>
            </a:r>
          </a:p>
          <a:p>
            <a:pPr marL="12700">
              <a:lnSpc>
                <a:spcPct val="100000"/>
              </a:lnSpc>
              <a:spcBef>
                <a:spcPts val="135"/>
              </a:spcBef>
            </a:pPr>
            <a:endParaRPr lang="en-GB" spc="20" dirty="0" smtClean="0">
              <a:solidFill>
                <a:srgbClr val="2F5496"/>
              </a:solidFill>
              <a:uFill>
                <a:solidFill>
                  <a:srgbClr val="2F5496"/>
                </a:solidFill>
              </a:uFill>
              <a:cs typeface="Calibri"/>
            </a:endParaRPr>
          </a:p>
          <a:p>
            <a:pPr marL="12700">
              <a:lnSpc>
                <a:spcPct val="100000"/>
              </a:lnSpc>
              <a:spcBef>
                <a:spcPts val="135"/>
              </a:spcBef>
            </a:pPr>
            <a:r>
              <a:rPr lang="en-GB" b="1" spc="20" dirty="0" smtClean="0">
                <a:solidFill>
                  <a:srgbClr val="2F5496"/>
                </a:solidFill>
                <a:uFill>
                  <a:solidFill>
                    <a:srgbClr val="2F5496"/>
                  </a:solidFill>
                </a:uFill>
                <a:cs typeface="Calibri"/>
              </a:rPr>
              <a:t>Answer</a:t>
            </a:r>
            <a:r>
              <a:rPr lang="en-GB" spc="20" dirty="0" smtClean="0">
                <a:solidFill>
                  <a:srgbClr val="2F5496"/>
                </a:solidFill>
                <a:uFill>
                  <a:solidFill>
                    <a:srgbClr val="2F5496"/>
                  </a:solidFill>
                </a:uFill>
                <a:cs typeface="Calibri"/>
              </a:rPr>
              <a:t>: In Joshua's case, we might suggest the following:</a:t>
            </a:r>
          </a:p>
          <a:p>
            <a:pPr marL="12700">
              <a:lnSpc>
                <a:spcPct val="100000"/>
              </a:lnSpc>
              <a:spcBef>
                <a:spcPts val="135"/>
              </a:spcBef>
            </a:pPr>
            <a:endParaRPr lang="en-GB" spc="20" dirty="0" smtClean="0">
              <a:solidFill>
                <a:srgbClr val="2F5496"/>
              </a:solidFill>
              <a:uFill>
                <a:solidFill>
                  <a:srgbClr val="2F5496"/>
                </a:solidFill>
              </a:uFill>
              <a:cs typeface="Calibri"/>
            </a:endParaRPr>
          </a:p>
          <a:p>
            <a:pPr marL="298450" indent="-285750">
              <a:lnSpc>
                <a:spcPct val="100000"/>
              </a:lnSpc>
              <a:spcBef>
                <a:spcPts val="135"/>
              </a:spcBef>
              <a:buFont typeface="Arial" panose="020B0604020202020204" pitchFamily="34" charset="0"/>
              <a:buChar char="•"/>
            </a:pPr>
            <a:r>
              <a:rPr lang="en-GB" spc="20" dirty="0" smtClean="0">
                <a:solidFill>
                  <a:srgbClr val="2F5496"/>
                </a:solidFill>
                <a:uFill>
                  <a:solidFill>
                    <a:srgbClr val="2F5496"/>
                  </a:solidFill>
                </a:uFill>
                <a:cs typeface="Calibri"/>
              </a:rPr>
              <a:t>Adjust parenting strategies to emphasise the following:</a:t>
            </a:r>
          </a:p>
          <a:p>
            <a:pPr marL="298450" indent="-285750">
              <a:lnSpc>
                <a:spcPct val="100000"/>
              </a:lnSpc>
              <a:spcBef>
                <a:spcPts val="135"/>
              </a:spcBef>
              <a:buFont typeface="Courier New" panose="02070309020205020404" pitchFamily="49" charset="0"/>
              <a:buChar char="o"/>
            </a:pPr>
            <a:r>
              <a:rPr lang="en-GB" spc="20" dirty="0" smtClean="0">
                <a:solidFill>
                  <a:srgbClr val="2F5496"/>
                </a:solidFill>
                <a:uFill>
                  <a:solidFill>
                    <a:srgbClr val="2F5496"/>
                  </a:solidFill>
                </a:uFill>
                <a:cs typeface="Calibri"/>
              </a:rPr>
              <a:t>Time spent together, playing Joshua's choice of game</a:t>
            </a:r>
          </a:p>
          <a:p>
            <a:pPr marL="298450" indent="-285750">
              <a:lnSpc>
                <a:spcPct val="100000"/>
              </a:lnSpc>
              <a:spcBef>
                <a:spcPts val="135"/>
              </a:spcBef>
              <a:buFont typeface="Courier New" panose="02070309020205020404" pitchFamily="49" charset="0"/>
              <a:buChar char="o"/>
            </a:pPr>
            <a:r>
              <a:rPr lang="en-GB" spc="20" dirty="0" smtClean="0">
                <a:solidFill>
                  <a:srgbClr val="2F5496"/>
                </a:solidFill>
                <a:uFill>
                  <a:solidFill>
                    <a:srgbClr val="2F5496"/>
                  </a:solidFill>
                </a:uFill>
                <a:cs typeface="Calibri"/>
              </a:rPr>
              <a:t>Emphasis on availability for communication, which may involve mum limiting her phone use</a:t>
            </a:r>
          </a:p>
          <a:p>
            <a:pPr marL="298450" indent="-285750">
              <a:lnSpc>
                <a:spcPct val="100000"/>
              </a:lnSpc>
              <a:spcBef>
                <a:spcPts val="135"/>
              </a:spcBef>
              <a:buFont typeface="Courier New" panose="02070309020205020404" pitchFamily="49" charset="0"/>
              <a:buChar char="o"/>
            </a:pPr>
            <a:r>
              <a:rPr lang="en-GB" spc="20" dirty="0" smtClean="0">
                <a:solidFill>
                  <a:srgbClr val="2F5496"/>
                </a:solidFill>
                <a:uFill>
                  <a:solidFill>
                    <a:srgbClr val="2F5496"/>
                  </a:solidFill>
                </a:uFill>
                <a:cs typeface="Calibri"/>
              </a:rPr>
              <a:t>'Catch him being good' and reward occasions when he resolves conflict without aggression</a:t>
            </a:r>
          </a:p>
          <a:p>
            <a:pPr marL="298450" indent="-285750">
              <a:lnSpc>
                <a:spcPct val="100000"/>
              </a:lnSpc>
              <a:spcBef>
                <a:spcPts val="135"/>
              </a:spcBef>
              <a:buFont typeface="Arial" panose="020B0604020202020204" pitchFamily="34" charset="0"/>
              <a:buChar char="•"/>
            </a:pPr>
            <a:r>
              <a:rPr lang="en-GB" spc="20" dirty="0" smtClean="0">
                <a:solidFill>
                  <a:srgbClr val="2F5496"/>
                </a:solidFill>
                <a:uFill>
                  <a:solidFill>
                    <a:srgbClr val="2F5496"/>
                  </a:solidFill>
                </a:uFill>
                <a:cs typeface="Calibri"/>
              </a:rPr>
              <a:t>Refer to speech and language therapy. This will not only help his development, but also give him and mum a shared activity</a:t>
            </a:r>
          </a:p>
          <a:p>
            <a:pPr marL="298450" indent="-285750">
              <a:lnSpc>
                <a:spcPct val="100000"/>
              </a:lnSpc>
              <a:spcBef>
                <a:spcPts val="135"/>
              </a:spcBef>
              <a:buFont typeface="Arial" panose="020B0604020202020204" pitchFamily="34" charset="0"/>
              <a:buChar char="•"/>
            </a:pPr>
            <a:r>
              <a:rPr lang="en-GB" spc="20" dirty="0" smtClean="0">
                <a:solidFill>
                  <a:srgbClr val="2F5496"/>
                </a:solidFill>
                <a:uFill>
                  <a:solidFill>
                    <a:srgbClr val="2F5496"/>
                  </a:solidFill>
                </a:uFill>
                <a:cs typeface="Calibri"/>
              </a:rPr>
              <a:t>Limit time watching TV and playing video games, for example to</a:t>
            </a:r>
          </a:p>
          <a:p>
            <a:pPr marL="298450" indent="-285750">
              <a:lnSpc>
                <a:spcPct val="100000"/>
              </a:lnSpc>
              <a:spcBef>
                <a:spcPts val="135"/>
              </a:spcBef>
              <a:buFont typeface="Arial" panose="020B0604020202020204" pitchFamily="34" charset="0"/>
              <a:buChar char="•"/>
            </a:pPr>
            <a:r>
              <a:rPr lang="en-GB" spc="20" dirty="0" smtClean="0">
                <a:solidFill>
                  <a:srgbClr val="2F5496"/>
                </a:solidFill>
                <a:uFill>
                  <a:solidFill>
                    <a:srgbClr val="2F5496"/>
                  </a:solidFill>
                </a:uFill>
                <a:cs typeface="Calibri"/>
              </a:rPr>
              <a:t>1 hour, with additional time given as a reward as above</a:t>
            </a:r>
          </a:p>
          <a:p>
            <a:pPr marL="298450" indent="-285750">
              <a:lnSpc>
                <a:spcPct val="100000"/>
              </a:lnSpc>
              <a:spcBef>
                <a:spcPts val="135"/>
              </a:spcBef>
              <a:buFont typeface="Arial" panose="020B0604020202020204" pitchFamily="34" charset="0"/>
              <a:buChar char="•"/>
            </a:pPr>
            <a:r>
              <a:rPr lang="en-GB" spc="20" dirty="0" smtClean="0">
                <a:solidFill>
                  <a:srgbClr val="2F5496"/>
                </a:solidFill>
                <a:uFill>
                  <a:solidFill>
                    <a:srgbClr val="2F5496"/>
                  </a:solidFill>
                </a:uFill>
                <a:cs typeface="Calibri"/>
              </a:rPr>
              <a:t>Explore mum's state of mind and experiences with dad, as well as dad's contact with Joshua</a:t>
            </a:r>
            <a:endParaRPr sz="1600" dirty="0">
              <a:latin typeface="Calibri"/>
              <a:cs typeface="Calibri"/>
            </a:endParaRPr>
          </a:p>
        </p:txBody>
      </p:sp>
    </p:spTree>
    <p:extLst>
      <p:ext uri="{BB962C8B-B14F-4D97-AF65-F5344CB8AC3E}">
        <p14:creationId xmlns:p14="http://schemas.microsoft.com/office/powerpoint/2010/main" val="32320922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E54CC5E5-9E20-47B7-BD37-EBA7DE8A4B9C}"/>
              </a:ext>
            </a:extLst>
          </p:cNvPr>
          <p:cNvSpPr txBox="1"/>
          <p:nvPr/>
        </p:nvSpPr>
        <p:spPr>
          <a:xfrm>
            <a:off x="901700" y="627379"/>
            <a:ext cx="5066838" cy="4149213"/>
          </a:xfrm>
          <a:prstGeom prst="rect">
            <a:avLst/>
          </a:prstGeom>
        </p:spPr>
        <p:txBody>
          <a:bodyPr vert="horz" wrap="square" lIns="0" tIns="17145" rIns="0" bIns="0" rtlCol="0">
            <a:spAutoFit/>
          </a:bodyPr>
          <a:lstStyle/>
          <a:p>
            <a:pPr marL="12700">
              <a:lnSpc>
                <a:spcPct val="100000"/>
              </a:lnSpc>
              <a:spcBef>
                <a:spcPts val="135"/>
              </a:spcBef>
            </a:pPr>
            <a:endParaRPr sz="1650" dirty="0" smtClean="0">
              <a:latin typeface="Times New Roman"/>
              <a:cs typeface="Times New Roman"/>
            </a:endParaRPr>
          </a:p>
          <a:p>
            <a:pPr marL="12700" marR="5080">
              <a:lnSpc>
                <a:spcPct val="105100"/>
              </a:lnSpc>
              <a:spcBef>
                <a:spcPts val="5"/>
              </a:spcBef>
            </a:pPr>
            <a:r>
              <a:rPr lang="en-GB" sz="1600" spc="15" dirty="0" smtClean="0">
                <a:solidFill>
                  <a:srgbClr val="2F5496"/>
                </a:solidFill>
                <a:cs typeface="Calibri"/>
              </a:rPr>
              <a:t>Stephanie is 8 years old, and was referred by school for an assessment. The staff are concerned that she is disruptive in class, and aggressive in the playground, with poor attention and slow progress academically.</a:t>
            </a:r>
          </a:p>
          <a:p>
            <a:pPr marL="12700" marR="5080">
              <a:lnSpc>
                <a:spcPct val="105100"/>
              </a:lnSpc>
              <a:spcBef>
                <a:spcPts val="5"/>
              </a:spcBef>
            </a:pPr>
            <a:endParaRPr lang="en-GB" sz="1600" spc="15" dirty="0" smtClean="0">
              <a:solidFill>
                <a:srgbClr val="2F5496"/>
              </a:solidFill>
              <a:cs typeface="Calibri"/>
            </a:endParaRPr>
          </a:p>
          <a:p>
            <a:pPr marL="12700" marR="5080">
              <a:lnSpc>
                <a:spcPct val="105100"/>
              </a:lnSpc>
              <a:spcBef>
                <a:spcPts val="5"/>
              </a:spcBef>
            </a:pPr>
            <a:r>
              <a:rPr lang="en-GB" sz="1600" spc="15" dirty="0" smtClean="0">
                <a:solidFill>
                  <a:srgbClr val="2F5496"/>
                </a:solidFill>
                <a:cs typeface="Calibri"/>
              </a:rPr>
              <a:t>The family are designated a 'family in need' by social care. Stephanie is their youngest child.</a:t>
            </a:r>
          </a:p>
          <a:p>
            <a:pPr marL="12700" marR="5080">
              <a:lnSpc>
                <a:spcPct val="105100"/>
              </a:lnSpc>
              <a:spcBef>
                <a:spcPts val="5"/>
              </a:spcBef>
            </a:pPr>
            <a:endParaRPr lang="en-GB" sz="1600" spc="15" dirty="0" smtClean="0">
              <a:solidFill>
                <a:srgbClr val="2F5496"/>
              </a:solidFill>
              <a:cs typeface="Calibri"/>
            </a:endParaRPr>
          </a:p>
          <a:p>
            <a:pPr marL="12700" marR="5080">
              <a:lnSpc>
                <a:spcPct val="105100"/>
              </a:lnSpc>
              <a:spcBef>
                <a:spcPts val="5"/>
              </a:spcBef>
            </a:pPr>
            <a:r>
              <a:rPr lang="en-GB" sz="1600" spc="15" dirty="0" smtClean="0">
                <a:solidFill>
                  <a:srgbClr val="2F5496"/>
                </a:solidFill>
                <a:cs typeface="Calibri"/>
              </a:rPr>
              <a:t>Stephanie attended the assessment with both parents, who are worried that she might have ADHD 'like her brothers'. Both parents are on sickness benefits (mum for anxiety, dad for back problems), and live in a two bedroom flat with their four children. Dad says he used to be 'a shouter' but after parent training this has improved. He is receiving treatment for alcohol issues.</a:t>
            </a:r>
            <a:endParaRPr sz="1600" dirty="0">
              <a:latin typeface="Calibri"/>
              <a:cs typeface="Calibri"/>
            </a:endParaRPr>
          </a:p>
        </p:txBody>
      </p:sp>
      <p:pic>
        <p:nvPicPr>
          <p:cNvPr id="4098" name="Picture 2" descr="https://portal.e-lfh.org.uk/ContentServer/content/CAM_01_02/jpg/cam_01_02_15_01_5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61720" y="1359824"/>
            <a:ext cx="2571750" cy="37338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292170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E54CC5E5-9E20-47B7-BD37-EBA7DE8A4B9C}"/>
              </a:ext>
            </a:extLst>
          </p:cNvPr>
          <p:cNvSpPr txBox="1"/>
          <p:nvPr/>
        </p:nvSpPr>
        <p:spPr>
          <a:xfrm>
            <a:off x="548640" y="253306"/>
            <a:ext cx="5735781" cy="5446491"/>
          </a:xfrm>
          <a:prstGeom prst="rect">
            <a:avLst/>
          </a:prstGeom>
        </p:spPr>
        <p:txBody>
          <a:bodyPr vert="horz" wrap="square" lIns="0" tIns="17145" rIns="0" bIns="0" rtlCol="0">
            <a:spAutoFit/>
          </a:bodyPr>
          <a:lstStyle/>
          <a:p>
            <a:pPr marL="12700" marR="5080">
              <a:lnSpc>
                <a:spcPct val="105100"/>
              </a:lnSpc>
              <a:spcBef>
                <a:spcPts val="5"/>
              </a:spcBef>
            </a:pPr>
            <a:r>
              <a:rPr lang="en-GB" sz="1600" b="1" u="sng" spc="15" dirty="0" smtClean="0">
                <a:solidFill>
                  <a:srgbClr val="2F5496"/>
                </a:solidFill>
                <a:cs typeface="Calibri"/>
              </a:rPr>
              <a:t>Stephanie's parents were interviewed. These are the main questions that were asked:</a:t>
            </a:r>
          </a:p>
          <a:p>
            <a:pPr marL="12700" marR="5080">
              <a:lnSpc>
                <a:spcPct val="105100"/>
              </a:lnSpc>
              <a:spcBef>
                <a:spcPts val="5"/>
              </a:spcBef>
            </a:pPr>
            <a:endParaRPr lang="en-GB" sz="1600" spc="15" dirty="0" smtClean="0">
              <a:solidFill>
                <a:srgbClr val="2F5496"/>
              </a:solidFill>
              <a:cs typeface="Calibri"/>
            </a:endParaRPr>
          </a:p>
          <a:p>
            <a:pPr marL="12700" marR="5080">
              <a:lnSpc>
                <a:spcPct val="105100"/>
              </a:lnSpc>
              <a:spcBef>
                <a:spcPts val="5"/>
              </a:spcBef>
            </a:pPr>
            <a:r>
              <a:rPr lang="en-GB" sz="1600" spc="15" dirty="0" smtClean="0">
                <a:solidFill>
                  <a:srgbClr val="2F5496"/>
                </a:solidFill>
                <a:cs typeface="Calibri"/>
              </a:rPr>
              <a:t>Did you drink during pregnancy?</a:t>
            </a:r>
          </a:p>
          <a:p>
            <a:pPr marL="12700" marR="5080">
              <a:lnSpc>
                <a:spcPct val="105100"/>
              </a:lnSpc>
              <a:spcBef>
                <a:spcPts val="5"/>
              </a:spcBef>
            </a:pPr>
            <a:endParaRPr lang="en-GB" sz="1600" spc="15" dirty="0" smtClean="0">
              <a:solidFill>
                <a:srgbClr val="2F5496"/>
              </a:solidFill>
              <a:latin typeface="Calibri"/>
              <a:cs typeface="Calibri"/>
            </a:endParaRPr>
          </a:p>
          <a:p>
            <a:pPr marL="12700" marR="5080">
              <a:lnSpc>
                <a:spcPct val="105100"/>
              </a:lnSpc>
              <a:spcBef>
                <a:spcPts val="5"/>
              </a:spcBef>
            </a:pPr>
            <a:endParaRPr lang="en-GB" sz="1600" spc="15" dirty="0" smtClean="0">
              <a:solidFill>
                <a:srgbClr val="2F5496"/>
              </a:solidFill>
              <a:latin typeface="Calibri"/>
              <a:cs typeface="Calibri"/>
            </a:endParaRPr>
          </a:p>
          <a:p>
            <a:pPr marL="12700" marR="5080">
              <a:lnSpc>
                <a:spcPct val="105100"/>
              </a:lnSpc>
              <a:spcBef>
                <a:spcPts val="5"/>
              </a:spcBef>
            </a:pPr>
            <a:endParaRPr lang="en-GB" sz="1600" spc="15" dirty="0" smtClean="0">
              <a:solidFill>
                <a:srgbClr val="2F5496"/>
              </a:solidFill>
              <a:latin typeface="Calibri"/>
              <a:cs typeface="Calibri"/>
            </a:endParaRPr>
          </a:p>
          <a:p>
            <a:pPr marL="12700" marR="5080">
              <a:lnSpc>
                <a:spcPct val="105100"/>
              </a:lnSpc>
              <a:spcBef>
                <a:spcPts val="5"/>
              </a:spcBef>
            </a:pPr>
            <a:endParaRPr lang="en-GB" sz="1600" spc="15" dirty="0">
              <a:solidFill>
                <a:srgbClr val="2F5496"/>
              </a:solidFill>
              <a:latin typeface="Calibri"/>
              <a:cs typeface="Calibri"/>
            </a:endParaRPr>
          </a:p>
          <a:p>
            <a:pPr marL="12700" marR="5080">
              <a:lnSpc>
                <a:spcPct val="105100"/>
              </a:lnSpc>
              <a:spcBef>
                <a:spcPts val="5"/>
              </a:spcBef>
            </a:pPr>
            <a:endParaRPr lang="en-GB" sz="1600" spc="15" dirty="0" smtClean="0">
              <a:solidFill>
                <a:srgbClr val="2F5496"/>
              </a:solidFill>
              <a:latin typeface="Calibri"/>
              <a:cs typeface="Calibri"/>
            </a:endParaRPr>
          </a:p>
          <a:p>
            <a:pPr marL="12700" marR="5080">
              <a:lnSpc>
                <a:spcPct val="105100"/>
              </a:lnSpc>
              <a:spcBef>
                <a:spcPts val="5"/>
              </a:spcBef>
            </a:pPr>
            <a:endParaRPr lang="en-GB" sz="1600" spc="15" dirty="0" smtClean="0">
              <a:solidFill>
                <a:srgbClr val="2F5496"/>
              </a:solidFill>
              <a:latin typeface="Calibri"/>
              <a:cs typeface="Calibri"/>
            </a:endParaRPr>
          </a:p>
          <a:p>
            <a:pPr marL="12700" marR="5080">
              <a:lnSpc>
                <a:spcPct val="105100"/>
              </a:lnSpc>
              <a:spcBef>
                <a:spcPts val="5"/>
              </a:spcBef>
            </a:pPr>
            <a:endParaRPr lang="en-GB" sz="1600" spc="15" dirty="0" smtClean="0">
              <a:solidFill>
                <a:srgbClr val="2F5496"/>
              </a:solidFill>
              <a:latin typeface="Calibri"/>
              <a:cs typeface="Calibri"/>
            </a:endParaRPr>
          </a:p>
          <a:p>
            <a:pPr marL="12700" marR="5080">
              <a:lnSpc>
                <a:spcPct val="105100"/>
              </a:lnSpc>
              <a:spcBef>
                <a:spcPts val="5"/>
              </a:spcBef>
            </a:pPr>
            <a:endParaRPr lang="en-GB" sz="1600" spc="15" dirty="0" smtClean="0">
              <a:solidFill>
                <a:srgbClr val="2F5496"/>
              </a:solidFill>
              <a:latin typeface="Calibri"/>
              <a:cs typeface="Calibri"/>
            </a:endParaRPr>
          </a:p>
          <a:p>
            <a:pPr marL="12700" marR="5080">
              <a:lnSpc>
                <a:spcPct val="105100"/>
              </a:lnSpc>
              <a:spcBef>
                <a:spcPts val="5"/>
              </a:spcBef>
            </a:pPr>
            <a:r>
              <a:rPr lang="en-GB" sz="1600" spc="15" dirty="0">
                <a:solidFill>
                  <a:srgbClr val="2F5496"/>
                </a:solidFill>
                <a:cs typeface="Calibri"/>
              </a:rPr>
              <a:t>Did Stephanie have any problems with her speech or movement when she was younger?</a:t>
            </a:r>
            <a:endParaRPr lang="en-GB" sz="1600" spc="15" dirty="0">
              <a:solidFill>
                <a:srgbClr val="2F5496"/>
              </a:solidFill>
              <a:latin typeface="Calibri"/>
              <a:cs typeface="Calibri"/>
            </a:endParaRPr>
          </a:p>
          <a:p>
            <a:pPr marL="12700" marR="5080">
              <a:lnSpc>
                <a:spcPct val="105100"/>
              </a:lnSpc>
              <a:spcBef>
                <a:spcPts val="5"/>
              </a:spcBef>
            </a:pPr>
            <a:endParaRPr lang="en-GB" sz="1600" spc="15" dirty="0" smtClean="0">
              <a:solidFill>
                <a:srgbClr val="2F5496"/>
              </a:solidFill>
              <a:latin typeface="Calibri"/>
              <a:cs typeface="Calibri"/>
            </a:endParaRPr>
          </a:p>
          <a:p>
            <a:pPr marL="12700" marR="5080">
              <a:lnSpc>
                <a:spcPct val="105100"/>
              </a:lnSpc>
              <a:spcBef>
                <a:spcPts val="5"/>
              </a:spcBef>
            </a:pPr>
            <a:endParaRPr lang="en-GB" sz="1600" spc="15" dirty="0">
              <a:solidFill>
                <a:srgbClr val="2F5496"/>
              </a:solidFill>
              <a:latin typeface="Calibri"/>
              <a:cs typeface="Calibri"/>
            </a:endParaRPr>
          </a:p>
          <a:p>
            <a:pPr marL="12700" marR="5080">
              <a:lnSpc>
                <a:spcPct val="105100"/>
              </a:lnSpc>
              <a:spcBef>
                <a:spcPts val="5"/>
              </a:spcBef>
            </a:pPr>
            <a:endParaRPr lang="en-GB" sz="1600" spc="15" dirty="0" smtClean="0">
              <a:solidFill>
                <a:srgbClr val="2F5496"/>
              </a:solidFill>
              <a:latin typeface="Calibri"/>
              <a:cs typeface="Calibri"/>
            </a:endParaRPr>
          </a:p>
          <a:p>
            <a:pPr marL="12700" marR="5080">
              <a:lnSpc>
                <a:spcPct val="105100"/>
              </a:lnSpc>
              <a:spcBef>
                <a:spcPts val="5"/>
              </a:spcBef>
            </a:pPr>
            <a:endParaRPr lang="en-GB" sz="1600" spc="15" dirty="0">
              <a:solidFill>
                <a:srgbClr val="2F5496"/>
              </a:solidFill>
              <a:latin typeface="Calibri"/>
              <a:cs typeface="Calibri"/>
            </a:endParaRPr>
          </a:p>
          <a:p>
            <a:pPr marL="12700" marR="5080">
              <a:lnSpc>
                <a:spcPct val="105100"/>
              </a:lnSpc>
              <a:spcBef>
                <a:spcPts val="5"/>
              </a:spcBef>
            </a:pPr>
            <a:endParaRPr lang="en-GB" sz="1600" spc="15" dirty="0" smtClean="0">
              <a:solidFill>
                <a:srgbClr val="2F5496"/>
              </a:solidFill>
              <a:latin typeface="Calibri"/>
              <a:cs typeface="Calibri"/>
            </a:endParaRPr>
          </a:p>
          <a:p>
            <a:pPr marL="12700" marR="5080">
              <a:lnSpc>
                <a:spcPct val="105100"/>
              </a:lnSpc>
              <a:spcBef>
                <a:spcPts val="5"/>
              </a:spcBef>
            </a:pPr>
            <a:endParaRPr lang="en-GB" sz="1600" spc="15" dirty="0" smtClean="0">
              <a:solidFill>
                <a:srgbClr val="2F5496"/>
              </a:solidFill>
              <a:latin typeface="Calibri"/>
              <a:cs typeface="Calibri"/>
            </a:endParaRPr>
          </a:p>
          <a:p>
            <a:pPr marL="12700" marR="5080">
              <a:lnSpc>
                <a:spcPct val="105100"/>
              </a:lnSpc>
              <a:spcBef>
                <a:spcPts val="5"/>
              </a:spcBef>
            </a:pPr>
            <a:endParaRPr lang="en-GB" sz="1600" spc="15" dirty="0" smtClean="0">
              <a:solidFill>
                <a:srgbClr val="2F5496"/>
              </a:solidFill>
              <a:latin typeface="Calibri"/>
              <a:cs typeface="Calibri"/>
            </a:endParaRPr>
          </a:p>
        </p:txBody>
      </p:sp>
      <p:sp>
        <p:nvSpPr>
          <p:cNvPr id="6" name="Rectangle 5"/>
          <p:cNvSpPr/>
          <p:nvPr/>
        </p:nvSpPr>
        <p:spPr>
          <a:xfrm>
            <a:off x="7124006" y="-245457"/>
            <a:ext cx="5386647" cy="6038576"/>
          </a:xfrm>
          <a:prstGeom prst="rect">
            <a:avLst/>
          </a:prstGeom>
        </p:spPr>
        <p:txBody>
          <a:bodyPr wrap="square">
            <a:spAutoFit/>
          </a:bodyPr>
          <a:lstStyle/>
          <a:p>
            <a:pPr marL="12700" marR="5080">
              <a:lnSpc>
                <a:spcPct val="105100"/>
              </a:lnSpc>
              <a:spcBef>
                <a:spcPts val="5"/>
              </a:spcBef>
            </a:pPr>
            <a:endParaRPr lang="en-GB" sz="1600" spc="15" dirty="0" smtClean="0">
              <a:solidFill>
                <a:srgbClr val="2F5496"/>
              </a:solidFill>
              <a:cs typeface="Calibri"/>
            </a:endParaRPr>
          </a:p>
          <a:p>
            <a:pPr marL="12700" marR="5080">
              <a:lnSpc>
                <a:spcPct val="105100"/>
              </a:lnSpc>
              <a:spcBef>
                <a:spcPts val="5"/>
              </a:spcBef>
            </a:pPr>
            <a:endParaRPr lang="en-GB" sz="1600" spc="15" dirty="0">
              <a:solidFill>
                <a:srgbClr val="2F5496"/>
              </a:solidFill>
              <a:cs typeface="Calibri"/>
            </a:endParaRPr>
          </a:p>
          <a:p>
            <a:pPr marL="12700" marR="5080">
              <a:lnSpc>
                <a:spcPct val="105100"/>
              </a:lnSpc>
              <a:spcBef>
                <a:spcPts val="5"/>
              </a:spcBef>
            </a:pPr>
            <a:r>
              <a:rPr lang="en-GB" sz="1600" spc="15" dirty="0" smtClean="0">
                <a:solidFill>
                  <a:srgbClr val="2F5496"/>
                </a:solidFill>
                <a:cs typeface="Calibri"/>
              </a:rPr>
              <a:t>Did Stephanie have any problems when she was younger?</a:t>
            </a:r>
            <a:endParaRPr lang="en-GB" sz="1600" spc="15" dirty="0">
              <a:solidFill>
                <a:srgbClr val="2F5496"/>
              </a:solidFill>
              <a:cs typeface="Calibri"/>
            </a:endParaRPr>
          </a:p>
          <a:p>
            <a:pPr marL="12700" marR="5080">
              <a:lnSpc>
                <a:spcPct val="105100"/>
              </a:lnSpc>
              <a:spcBef>
                <a:spcPts val="5"/>
              </a:spcBef>
            </a:pPr>
            <a:endParaRPr lang="en-GB" sz="1600" spc="15" dirty="0" smtClean="0">
              <a:solidFill>
                <a:srgbClr val="2F5496"/>
              </a:solidFill>
              <a:cs typeface="Calibri"/>
            </a:endParaRPr>
          </a:p>
          <a:p>
            <a:pPr marL="12700" marR="5080">
              <a:lnSpc>
                <a:spcPct val="105100"/>
              </a:lnSpc>
              <a:spcBef>
                <a:spcPts val="5"/>
              </a:spcBef>
            </a:pPr>
            <a:endParaRPr lang="en-GB" sz="1600" spc="15" dirty="0">
              <a:solidFill>
                <a:srgbClr val="2F5496"/>
              </a:solidFill>
              <a:cs typeface="Calibri"/>
            </a:endParaRPr>
          </a:p>
          <a:p>
            <a:pPr marL="12700" marR="5080">
              <a:lnSpc>
                <a:spcPct val="105100"/>
              </a:lnSpc>
              <a:spcBef>
                <a:spcPts val="5"/>
              </a:spcBef>
            </a:pPr>
            <a:endParaRPr lang="en-GB" sz="1600" spc="15" dirty="0">
              <a:solidFill>
                <a:srgbClr val="2F5496"/>
              </a:solidFill>
              <a:cs typeface="Calibri"/>
            </a:endParaRPr>
          </a:p>
          <a:p>
            <a:pPr marL="12700" marR="5080">
              <a:lnSpc>
                <a:spcPct val="105100"/>
              </a:lnSpc>
              <a:spcBef>
                <a:spcPts val="5"/>
              </a:spcBef>
            </a:pPr>
            <a:endParaRPr lang="en-GB" sz="1600" spc="15" dirty="0" smtClean="0">
              <a:solidFill>
                <a:srgbClr val="2F5496"/>
              </a:solidFill>
              <a:cs typeface="Calibri"/>
            </a:endParaRPr>
          </a:p>
          <a:p>
            <a:pPr marL="12700" marR="5080">
              <a:lnSpc>
                <a:spcPct val="105100"/>
              </a:lnSpc>
              <a:spcBef>
                <a:spcPts val="5"/>
              </a:spcBef>
            </a:pPr>
            <a:endParaRPr lang="en-GB" sz="1600" spc="15" dirty="0">
              <a:solidFill>
                <a:srgbClr val="2F5496"/>
              </a:solidFill>
              <a:cs typeface="Calibri"/>
            </a:endParaRPr>
          </a:p>
          <a:p>
            <a:pPr marL="12700" marR="5080">
              <a:lnSpc>
                <a:spcPct val="105100"/>
              </a:lnSpc>
              <a:spcBef>
                <a:spcPts val="5"/>
              </a:spcBef>
            </a:pPr>
            <a:endParaRPr lang="en-GB" sz="1600" spc="15" dirty="0" smtClean="0">
              <a:solidFill>
                <a:srgbClr val="2F5496"/>
              </a:solidFill>
              <a:cs typeface="Calibri"/>
            </a:endParaRPr>
          </a:p>
          <a:p>
            <a:pPr marL="12700" marR="5080">
              <a:lnSpc>
                <a:spcPct val="105100"/>
              </a:lnSpc>
              <a:spcBef>
                <a:spcPts val="5"/>
              </a:spcBef>
            </a:pPr>
            <a:endParaRPr lang="en-GB" sz="1600" spc="15" dirty="0">
              <a:solidFill>
                <a:srgbClr val="2F5496"/>
              </a:solidFill>
              <a:cs typeface="Calibri"/>
            </a:endParaRPr>
          </a:p>
          <a:p>
            <a:pPr marL="12700" marR="5080">
              <a:lnSpc>
                <a:spcPct val="105100"/>
              </a:lnSpc>
              <a:spcBef>
                <a:spcPts val="5"/>
              </a:spcBef>
            </a:pPr>
            <a:r>
              <a:rPr lang="en-GB" sz="1600" spc="15" dirty="0" smtClean="0">
                <a:solidFill>
                  <a:srgbClr val="2F5496"/>
                </a:solidFill>
                <a:cs typeface="Calibri"/>
              </a:rPr>
              <a:t>What makes you think she might have ADHD?</a:t>
            </a:r>
            <a:endParaRPr lang="en-GB" sz="1600" spc="15" dirty="0">
              <a:solidFill>
                <a:srgbClr val="2F5496"/>
              </a:solidFill>
              <a:cs typeface="Calibri"/>
            </a:endParaRPr>
          </a:p>
          <a:p>
            <a:pPr marL="12700" marR="5080">
              <a:lnSpc>
                <a:spcPct val="105100"/>
              </a:lnSpc>
              <a:spcBef>
                <a:spcPts val="5"/>
              </a:spcBef>
            </a:pPr>
            <a:endParaRPr lang="en-GB" sz="1600" spc="15" dirty="0" smtClean="0">
              <a:solidFill>
                <a:srgbClr val="2F5496"/>
              </a:solidFill>
              <a:cs typeface="Calibri"/>
            </a:endParaRPr>
          </a:p>
          <a:p>
            <a:pPr marL="12700" marR="5080">
              <a:lnSpc>
                <a:spcPct val="105100"/>
              </a:lnSpc>
              <a:spcBef>
                <a:spcPts val="5"/>
              </a:spcBef>
            </a:pPr>
            <a:endParaRPr lang="en-GB" sz="1600" spc="15" dirty="0">
              <a:solidFill>
                <a:srgbClr val="2F5496"/>
              </a:solidFill>
              <a:cs typeface="Calibri"/>
            </a:endParaRPr>
          </a:p>
          <a:p>
            <a:pPr marL="12700" marR="5080">
              <a:lnSpc>
                <a:spcPct val="105100"/>
              </a:lnSpc>
              <a:spcBef>
                <a:spcPts val="5"/>
              </a:spcBef>
            </a:pPr>
            <a:endParaRPr lang="en-GB" sz="1600" spc="15" dirty="0" smtClean="0">
              <a:solidFill>
                <a:srgbClr val="2F5496"/>
              </a:solidFill>
              <a:cs typeface="Calibri"/>
            </a:endParaRPr>
          </a:p>
          <a:p>
            <a:pPr marL="12700" marR="5080">
              <a:lnSpc>
                <a:spcPct val="105100"/>
              </a:lnSpc>
              <a:spcBef>
                <a:spcPts val="5"/>
              </a:spcBef>
            </a:pPr>
            <a:endParaRPr lang="en-GB" sz="1600" spc="15" dirty="0">
              <a:solidFill>
                <a:srgbClr val="2F5496"/>
              </a:solidFill>
              <a:cs typeface="Calibri"/>
            </a:endParaRPr>
          </a:p>
          <a:p>
            <a:pPr marL="12700" marR="5080">
              <a:lnSpc>
                <a:spcPct val="105100"/>
              </a:lnSpc>
              <a:spcBef>
                <a:spcPts val="5"/>
              </a:spcBef>
            </a:pPr>
            <a:endParaRPr lang="en-GB" sz="1600" spc="15" dirty="0">
              <a:solidFill>
                <a:srgbClr val="2F5496"/>
              </a:solidFill>
              <a:cs typeface="Calibri"/>
            </a:endParaRPr>
          </a:p>
          <a:p>
            <a:pPr marL="12700" marR="5080">
              <a:lnSpc>
                <a:spcPct val="105100"/>
              </a:lnSpc>
              <a:spcBef>
                <a:spcPts val="5"/>
              </a:spcBef>
            </a:pPr>
            <a:endParaRPr lang="en-GB" sz="1600" spc="15" dirty="0" smtClean="0">
              <a:solidFill>
                <a:srgbClr val="2F5496"/>
              </a:solidFill>
              <a:cs typeface="Calibri"/>
            </a:endParaRPr>
          </a:p>
          <a:p>
            <a:pPr marL="12700" marR="5080">
              <a:lnSpc>
                <a:spcPct val="105100"/>
              </a:lnSpc>
              <a:spcBef>
                <a:spcPts val="5"/>
              </a:spcBef>
            </a:pPr>
            <a:endParaRPr lang="en-GB" sz="1600" spc="15" dirty="0" smtClean="0">
              <a:solidFill>
                <a:srgbClr val="2F5496"/>
              </a:solidFill>
              <a:cs typeface="Calibri"/>
            </a:endParaRPr>
          </a:p>
          <a:p>
            <a:pPr marL="12700" marR="5080">
              <a:lnSpc>
                <a:spcPct val="105100"/>
              </a:lnSpc>
              <a:spcBef>
                <a:spcPts val="5"/>
              </a:spcBef>
            </a:pPr>
            <a:r>
              <a:rPr lang="en-GB" sz="1600" spc="15" dirty="0" smtClean="0">
                <a:solidFill>
                  <a:srgbClr val="2F5496"/>
                </a:solidFill>
                <a:cs typeface="Calibri"/>
              </a:rPr>
              <a:t>Is her aggression at home a problem?</a:t>
            </a:r>
            <a:endParaRPr lang="en-GB" sz="1600" spc="15" dirty="0">
              <a:solidFill>
                <a:srgbClr val="2F5496"/>
              </a:solidFill>
              <a:cs typeface="Calibri"/>
            </a:endParaRPr>
          </a:p>
          <a:p>
            <a:pPr marL="12700" marR="5080">
              <a:lnSpc>
                <a:spcPct val="105100"/>
              </a:lnSpc>
              <a:spcBef>
                <a:spcPts val="5"/>
              </a:spcBef>
            </a:pPr>
            <a:endParaRPr lang="en-GB" sz="1600" spc="15" dirty="0" smtClean="0">
              <a:solidFill>
                <a:srgbClr val="2F5496"/>
              </a:solidFill>
              <a:cs typeface="Calibri"/>
            </a:endParaRPr>
          </a:p>
          <a:p>
            <a:pPr marL="12700" marR="5080">
              <a:lnSpc>
                <a:spcPct val="105100"/>
              </a:lnSpc>
              <a:spcBef>
                <a:spcPts val="5"/>
              </a:spcBef>
            </a:pPr>
            <a:endParaRPr lang="en-GB" sz="1600" spc="15" dirty="0">
              <a:solidFill>
                <a:srgbClr val="2F5496"/>
              </a:solidFill>
              <a:cs typeface="Calibri"/>
            </a:endParaRPr>
          </a:p>
          <a:p>
            <a:pPr marL="12700" marR="5080">
              <a:lnSpc>
                <a:spcPct val="105100"/>
              </a:lnSpc>
              <a:spcBef>
                <a:spcPts val="5"/>
              </a:spcBef>
            </a:pPr>
            <a:endParaRPr lang="en-GB" sz="1600" spc="15" dirty="0" smtClean="0">
              <a:solidFill>
                <a:srgbClr val="2F5496"/>
              </a:solidFill>
              <a:cs typeface="Calibri"/>
            </a:endParaRPr>
          </a:p>
          <a:p>
            <a:pPr marL="12700" marR="5080">
              <a:lnSpc>
                <a:spcPct val="105100"/>
              </a:lnSpc>
              <a:spcBef>
                <a:spcPts val="5"/>
              </a:spcBef>
            </a:pPr>
            <a:endParaRPr lang="en-GB" sz="1600" spc="15" dirty="0">
              <a:solidFill>
                <a:srgbClr val="2F5496"/>
              </a:solidFill>
              <a:cs typeface="Calibri"/>
            </a:endParaRPr>
          </a:p>
        </p:txBody>
      </p:sp>
      <p:pic>
        <p:nvPicPr>
          <p:cNvPr id="11" name="Picture 10"/>
          <p:cNvPicPr>
            <a:picLocks noChangeAspect="1"/>
          </p:cNvPicPr>
          <p:nvPr/>
        </p:nvPicPr>
        <p:blipFill>
          <a:blip r:embed="rId4"/>
          <a:stretch>
            <a:fillRect/>
          </a:stretch>
        </p:blipFill>
        <p:spPr>
          <a:xfrm>
            <a:off x="846167" y="1310899"/>
            <a:ext cx="3617768" cy="1974043"/>
          </a:xfrm>
          <a:prstGeom prst="rect">
            <a:avLst/>
          </a:prstGeom>
        </p:spPr>
      </p:pic>
      <p:pic>
        <p:nvPicPr>
          <p:cNvPr id="12" name="Picture 11"/>
          <p:cNvPicPr>
            <a:picLocks noChangeAspect="1"/>
          </p:cNvPicPr>
          <p:nvPr/>
        </p:nvPicPr>
        <p:blipFill>
          <a:blip r:embed="rId5"/>
          <a:stretch>
            <a:fillRect/>
          </a:stretch>
        </p:blipFill>
        <p:spPr>
          <a:xfrm>
            <a:off x="925295" y="4006734"/>
            <a:ext cx="3459511" cy="1999904"/>
          </a:xfrm>
          <a:prstGeom prst="rect">
            <a:avLst/>
          </a:prstGeom>
        </p:spPr>
      </p:pic>
      <p:pic>
        <p:nvPicPr>
          <p:cNvPr id="13" name="Picture 12"/>
          <p:cNvPicPr>
            <a:picLocks noChangeAspect="1"/>
          </p:cNvPicPr>
          <p:nvPr/>
        </p:nvPicPr>
        <p:blipFill>
          <a:blip r:embed="rId6"/>
          <a:stretch>
            <a:fillRect/>
          </a:stretch>
        </p:blipFill>
        <p:spPr>
          <a:xfrm>
            <a:off x="7989241" y="622069"/>
            <a:ext cx="2900172" cy="1738745"/>
          </a:xfrm>
          <a:prstGeom prst="rect">
            <a:avLst/>
          </a:prstGeom>
        </p:spPr>
      </p:pic>
      <p:pic>
        <p:nvPicPr>
          <p:cNvPr id="14" name="Picture 13"/>
          <p:cNvPicPr>
            <a:picLocks noChangeAspect="1"/>
          </p:cNvPicPr>
          <p:nvPr/>
        </p:nvPicPr>
        <p:blipFill>
          <a:blip r:embed="rId7"/>
          <a:stretch>
            <a:fillRect/>
          </a:stretch>
        </p:blipFill>
        <p:spPr>
          <a:xfrm>
            <a:off x="7818899" y="2589952"/>
            <a:ext cx="3070514" cy="1840818"/>
          </a:xfrm>
          <a:prstGeom prst="rect">
            <a:avLst/>
          </a:prstGeom>
        </p:spPr>
      </p:pic>
      <p:pic>
        <p:nvPicPr>
          <p:cNvPr id="15" name="Picture 14"/>
          <p:cNvPicPr>
            <a:picLocks noChangeAspect="1"/>
          </p:cNvPicPr>
          <p:nvPr/>
        </p:nvPicPr>
        <p:blipFill>
          <a:blip r:embed="rId8"/>
          <a:stretch>
            <a:fillRect/>
          </a:stretch>
        </p:blipFill>
        <p:spPr>
          <a:xfrm>
            <a:off x="7818899" y="4796465"/>
            <a:ext cx="3131040" cy="1806664"/>
          </a:xfrm>
          <a:prstGeom prst="rect">
            <a:avLst/>
          </a:prstGeom>
        </p:spPr>
      </p:pic>
    </p:spTree>
    <p:custDataLst>
      <p:tags r:id="rId1"/>
    </p:custDataLst>
    <p:extLst>
      <p:ext uri="{BB962C8B-B14F-4D97-AF65-F5344CB8AC3E}">
        <p14:creationId xmlns:p14="http://schemas.microsoft.com/office/powerpoint/2010/main" val="2045261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E54CC5E5-9E20-47B7-BD37-EBA7DE8A4B9C}"/>
              </a:ext>
            </a:extLst>
          </p:cNvPr>
          <p:cNvSpPr txBox="1"/>
          <p:nvPr/>
        </p:nvSpPr>
        <p:spPr>
          <a:xfrm>
            <a:off x="901700" y="627379"/>
            <a:ext cx="5066838" cy="1816523"/>
          </a:xfrm>
          <a:prstGeom prst="rect">
            <a:avLst/>
          </a:prstGeom>
        </p:spPr>
        <p:txBody>
          <a:bodyPr vert="horz" wrap="square" lIns="0" tIns="17145" rIns="0" bIns="0" rtlCol="0">
            <a:spAutoFit/>
          </a:bodyPr>
          <a:lstStyle/>
          <a:p>
            <a:pPr marL="12700" marR="5080">
              <a:lnSpc>
                <a:spcPct val="105100"/>
              </a:lnSpc>
              <a:spcBef>
                <a:spcPts val="5"/>
              </a:spcBef>
            </a:pPr>
            <a:endParaRPr lang="en-GB" sz="1600" spc="15" dirty="0" smtClean="0">
              <a:solidFill>
                <a:srgbClr val="2F5496"/>
              </a:solidFill>
              <a:cs typeface="Calibri"/>
            </a:endParaRPr>
          </a:p>
          <a:p>
            <a:pPr marL="12700" marR="5080">
              <a:lnSpc>
                <a:spcPct val="105100"/>
              </a:lnSpc>
              <a:spcBef>
                <a:spcPts val="5"/>
              </a:spcBef>
            </a:pPr>
            <a:r>
              <a:rPr lang="en-GB" sz="1600" spc="15" dirty="0" smtClean="0">
                <a:solidFill>
                  <a:srgbClr val="2F5496"/>
                </a:solidFill>
                <a:cs typeface="Calibri"/>
              </a:rPr>
              <a:t>Your colleague, Dave, has obtained ADHD rating questionnaires (see session Attention Deficit Hyperactivity Disorder: Recognition and Management (414-003)) from home and school, both of which score highly for hyperactivity, impulsivity, learning problems and aggression.</a:t>
            </a:r>
            <a:endParaRPr lang="en-GB" sz="1600" dirty="0" smtClean="0">
              <a:cs typeface="Calibri"/>
            </a:endParaRPr>
          </a:p>
        </p:txBody>
      </p:sp>
      <p:pic>
        <p:nvPicPr>
          <p:cNvPr id="2" name="Picture 1"/>
          <p:cNvPicPr>
            <a:picLocks noChangeAspect="1"/>
          </p:cNvPicPr>
          <p:nvPr/>
        </p:nvPicPr>
        <p:blipFill>
          <a:blip r:embed="rId4"/>
          <a:stretch>
            <a:fillRect/>
          </a:stretch>
        </p:blipFill>
        <p:spPr>
          <a:xfrm>
            <a:off x="6534843" y="880803"/>
            <a:ext cx="4991100" cy="2552700"/>
          </a:xfrm>
          <a:prstGeom prst="rect">
            <a:avLst/>
          </a:prstGeom>
        </p:spPr>
      </p:pic>
    </p:spTree>
    <p:custDataLst>
      <p:tags r:id="rId1"/>
    </p:custDataLst>
    <p:extLst>
      <p:ext uri="{BB962C8B-B14F-4D97-AF65-F5344CB8AC3E}">
        <p14:creationId xmlns:p14="http://schemas.microsoft.com/office/powerpoint/2010/main" val="3062508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E54CC5E5-9E20-47B7-BD37-EBA7DE8A4B9C}"/>
              </a:ext>
            </a:extLst>
          </p:cNvPr>
          <p:cNvSpPr txBox="1"/>
          <p:nvPr/>
        </p:nvSpPr>
        <p:spPr>
          <a:xfrm>
            <a:off x="901700" y="627379"/>
            <a:ext cx="10752744" cy="2085571"/>
          </a:xfrm>
          <a:prstGeom prst="rect">
            <a:avLst/>
          </a:prstGeom>
        </p:spPr>
        <p:txBody>
          <a:bodyPr vert="horz" wrap="square" lIns="0" tIns="17145" rIns="0" bIns="0" rtlCol="0">
            <a:spAutoFit/>
          </a:bodyPr>
          <a:lstStyle/>
          <a:p>
            <a:pPr marL="12700" marR="5080">
              <a:lnSpc>
                <a:spcPct val="105100"/>
              </a:lnSpc>
              <a:spcBef>
                <a:spcPts val="5"/>
              </a:spcBef>
            </a:pPr>
            <a:r>
              <a:rPr lang="en-GB" sz="1600" b="1" u="sng" spc="15" dirty="0" smtClean="0">
                <a:solidFill>
                  <a:srgbClr val="2F5496"/>
                </a:solidFill>
                <a:cs typeface="Calibri"/>
              </a:rPr>
              <a:t>Session Key Points:</a:t>
            </a:r>
          </a:p>
          <a:p>
            <a:pPr marL="298450" marR="5080" indent="-285750">
              <a:lnSpc>
                <a:spcPct val="105100"/>
              </a:lnSpc>
              <a:spcBef>
                <a:spcPts val="5"/>
              </a:spcBef>
              <a:buFont typeface="Arial" panose="020B0604020202020204" pitchFamily="34" charset="0"/>
              <a:buChar char="•"/>
            </a:pPr>
            <a:endParaRPr lang="en-GB" sz="1600" spc="15" dirty="0">
              <a:solidFill>
                <a:srgbClr val="2F5496"/>
              </a:solidFill>
              <a:cs typeface="Calibri"/>
            </a:endParaRPr>
          </a:p>
          <a:p>
            <a:pPr marL="298450" marR="5080" indent="-285750">
              <a:lnSpc>
                <a:spcPct val="105100"/>
              </a:lnSpc>
              <a:spcBef>
                <a:spcPts val="5"/>
              </a:spcBef>
              <a:buFont typeface="Arial" panose="020B0604020202020204" pitchFamily="34" charset="0"/>
              <a:buChar char="•"/>
            </a:pPr>
            <a:r>
              <a:rPr lang="en-GB" sz="1600" spc="15" dirty="0" smtClean="0">
                <a:solidFill>
                  <a:srgbClr val="2F5496"/>
                </a:solidFill>
                <a:cs typeface="Calibri"/>
              </a:rPr>
              <a:t>Clinical </a:t>
            </a:r>
            <a:r>
              <a:rPr lang="en-GB" sz="1600" spc="15" dirty="0">
                <a:solidFill>
                  <a:srgbClr val="2F5496"/>
                </a:solidFill>
                <a:cs typeface="Calibri"/>
              </a:rPr>
              <a:t>assessment is formed by the combination and triangulation of multiple sources of information</a:t>
            </a:r>
          </a:p>
          <a:p>
            <a:pPr marL="298450" marR="5080" indent="-285750">
              <a:lnSpc>
                <a:spcPct val="105100"/>
              </a:lnSpc>
              <a:spcBef>
                <a:spcPts val="5"/>
              </a:spcBef>
              <a:buFont typeface="Arial" panose="020B0604020202020204" pitchFamily="34" charset="0"/>
              <a:buChar char="•"/>
            </a:pPr>
            <a:r>
              <a:rPr lang="en-GB" sz="1600" spc="15" dirty="0">
                <a:solidFill>
                  <a:srgbClr val="2F5496"/>
                </a:solidFill>
                <a:cs typeface="Calibri"/>
              </a:rPr>
              <a:t>These inform a formulation, which connects established facts to the presenting problem, and is subject to change and refinement as new information is received</a:t>
            </a:r>
          </a:p>
          <a:p>
            <a:pPr marL="298450" marR="5080" indent="-285750">
              <a:lnSpc>
                <a:spcPct val="105100"/>
              </a:lnSpc>
              <a:spcBef>
                <a:spcPts val="5"/>
              </a:spcBef>
              <a:buFont typeface="Arial" panose="020B0604020202020204" pitchFamily="34" charset="0"/>
              <a:buChar char="•"/>
            </a:pPr>
            <a:r>
              <a:rPr lang="en-GB" sz="1600" spc="15" dirty="0">
                <a:solidFill>
                  <a:srgbClr val="2F5496"/>
                </a:solidFill>
                <a:cs typeface="Calibri"/>
              </a:rPr>
              <a:t>Formulation is informed by your knowledge of the complexity of causative factors that underlie even quite 'mild' cases</a:t>
            </a:r>
          </a:p>
          <a:p>
            <a:pPr marL="298450" marR="5080" indent="-285750">
              <a:lnSpc>
                <a:spcPct val="105100"/>
              </a:lnSpc>
              <a:spcBef>
                <a:spcPts val="5"/>
              </a:spcBef>
              <a:buFont typeface="Arial" panose="020B0604020202020204" pitchFamily="34" charset="0"/>
              <a:buChar char="•"/>
            </a:pPr>
            <a:r>
              <a:rPr lang="en-GB" sz="1600" spc="15" dirty="0">
                <a:solidFill>
                  <a:srgbClr val="2F5496"/>
                </a:solidFill>
                <a:cs typeface="Calibri"/>
              </a:rPr>
              <a:t>It can be useful to construct the formulation using the biopsychosocial grid</a:t>
            </a:r>
          </a:p>
          <a:p>
            <a:pPr marL="298450" marR="5080" indent="-285750">
              <a:lnSpc>
                <a:spcPct val="105100"/>
              </a:lnSpc>
              <a:spcBef>
                <a:spcPts val="5"/>
              </a:spcBef>
              <a:buFont typeface="Arial" panose="020B0604020202020204" pitchFamily="34" charset="0"/>
              <a:buChar char="•"/>
            </a:pPr>
            <a:r>
              <a:rPr lang="en-GB" sz="1600" spc="15" dirty="0">
                <a:solidFill>
                  <a:srgbClr val="2F5496"/>
                </a:solidFill>
                <a:cs typeface="Calibri"/>
              </a:rPr>
              <a:t>Finally, when sufficient confidence is attained in the available evidence, a diagnosis may (or may not) be helpful</a:t>
            </a:r>
            <a:endParaRPr lang="en-GB" sz="1600" dirty="0" smtClean="0">
              <a:cs typeface="Calibri"/>
            </a:endParaRPr>
          </a:p>
        </p:txBody>
      </p:sp>
    </p:spTree>
    <p:custDataLst>
      <p:tags r:id="rId1"/>
    </p:custDataLst>
    <p:extLst>
      <p:ext uri="{BB962C8B-B14F-4D97-AF65-F5344CB8AC3E}">
        <p14:creationId xmlns:p14="http://schemas.microsoft.com/office/powerpoint/2010/main" val="2508299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566194-9FA0-4594-BEE2-6C0A5220CF5F}"/>
              </a:ext>
            </a:extLst>
          </p:cNvPr>
          <p:cNvPicPr>
            <a:picLocks noChangeAspect="1"/>
          </p:cNvPicPr>
          <p:nvPr/>
        </p:nvPicPr>
        <p:blipFill>
          <a:blip r:embed="rId4"/>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4B9EEB52-D18E-4C10-902C-4DC4B4CC6157}"/>
              </a:ext>
            </a:extLst>
          </p:cNvPr>
          <p:cNvSpPr/>
          <p:nvPr/>
        </p:nvSpPr>
        <p:spPr>
          <a:xfrm>
            <a:off x="1427285" y="911820"/>
            <a:ext cx="9337431" cy="4468916"/>
          </a:xfrm>
          <a:prstGeom prst="rect">
            <a:avLst/>
          </a:prstGeom>
        </p:spPr>
        <p:txBody>
          <a:bodyPr wrap="square">
            <a:spAutoFit/>
          </a:bodyPr>
          <a:lstStyle/>
          <a:p>
            <a:pPr marL="11430" marR="5080" lvl="0" algn="ctr">
              <a:lnSpc>
                <a:spcPct val="110000"/>
              </a:lnSpc>
              <a:spcBef>
                <a:spcPts val="100"/>
              </a:spcBef>
              <a:defRPr/>
            </a:pPr>
            <a:r>
              <a:rPr lang="en-GB" sz="3600" b="1" kern="0" spc="-5" dirty="0">
                <a:ln>
                  <a:solidFill>
                    <a:schemeClr val="bg1"/>
                  </a:solidFill>
                </a:ln>
                <a:solidFill>
                  <a:schemeClr val="accent1">
                    <a:lumMod val="75000"/>
                  </a:schemeClr>
                </a:solidFill>
              </a:rPr>
              <a:t>TIME TO TAKE YOUR TEST</a:t>
            </a:r>
          </a:p>
          <a:p>
            <a:pPr marL="11430" marR="5080" lvl="0" algn="ctr">
              <a:lnSpc>
                <a:spcPct val="110000"/>
              </a:lnSpc>
              <a:spcBef>
                <a:spcPts val="100"/>
              </a:spcBef>
              <a:defRPr/>
            </a:pPr>
            <a:endParaRPr lang="en-GB" sz="3600" b="1" kern="0" spc="-5" dirty="0">
              <a:ln>
                <a:solidFill>
                  <a:schemeClr val="bg1"/>
                </a:solidFill>
              </a:ln>
              <a:solidFill>
                <a:schemeClr val="accent1">
                  <a:lumMod val="75000"/>
                </a:schemeClr>
              </a:solidFill>
            </a:endParaRPr>
          </a:p>
          <a:p>
            <a:pPr marL="11430" marR="5080" lvl="0" algn="ctr">
              <a:lnSpc>
                <a:spcPct val="110000"/>
              </a:lnSpc>
              <a:spcBef>
                <a:spcPts val="100"/>
              </a:spcBef>
              <a:defRPr/>
            </a:pPr>
            <a:endParaRPr lang="en-GB" sz="3600" b="1" kern="0" spc="-5" dirty="0">
              <a:ln>
                <a:solidFill>
                  <a:schemeClr val="bg1"/>
                </a:solidFill>
              </a:ln>
              <a:solidFill>
                <a:schemeClr val="accent1">
                  <a:lumMod val="75000"/>
                </a:schemeClr>
              </a:solidFill>
            </a:endParaRPr>
          </a:p>
          <a:p>
            <a:pPr marL="11430" marR="5080" lvl="0" algn="ctr">
              <a:lnSpc>
                <a:spcPct val="110000"/>
              </a:lnSpc>
              <a:spcBef>
                <a:spcPts val="100"/>
              </a:spcBef>
              <a:defRPr/>
            </a:pPr>
            <a:endParaRPr lang="en-GB" sz="3600" b="1" kern="0" spc="-5" dirty="0">
              <a:ln>
                <a:solidFill>
                  <a:schemeClr val="bg1"/>
                </a:solidFill>
              </a:ln>
              <a:solidFill>
                <a:schemeClr val="accent1">
                  <a:lumMod val="75000"/>
                </a:schemeClr>
              </a:solidFill>
            </a:endParaRPr>
          </a:p>
          <a:p>
            <a:pPr marL="11430" marR="5080" lvl="0" algn="ctr">
              <a:lnSpc>
                <a:spcPct val="110000"/>
              </a:lnSpc>
              <a:spcBef>
                <a:spcPts val="100"/>
              </a:spcBef>
              <a:defRPr/>
            </a:pPr>
            <a:endParaRPr lang="en-GB" sz="3600" b="1" kern="0" spc="-5" dirty="0">
              <a:ln>
                <a:solidFill>
                  <a:schemeClr val="bg1"/>
                </a:solidFill>
              </a:ln>
              <a:solidFill>
                <a:schemeClr val="accent1">
                  <a:lumMod val="75000"/>
                </a:schemeClr>
              </a:solidFill>
            </a:endParaRPr>
          </a:p>
          <a:p>
            <a:pPr marL="11430" marR="5080" lvl="0" algn="ctr">
              <a:lnSpc>
                <a:spcPct val="110000"/>
              </a:lnSpc>
              <a:spcBef>
                <a:spcPts val="100"/>
              </a:spcBef>
              <a:defRPr/>
            </a:pPr>
            <a:endParaRPr lang="en-GB" sz="3600" b="1" kern="0" spc="-5" dirty="0">
              <a:ln>
                <a:solidFill>
                  <a:schemeClr val="bg1"/>
                </a:solidFill>
              </a:ln>
              <a:solidFill>
                <a:schemeClr val="accent1">
                  <a:lumMod val="75000"/>
                </a:schemeClr>
              </a:solidFill>
            </a:endParaRPr>
          </a:p>
          <a:p>
            <a:pPr marL="11430" marR="5080" lvl="0" algn="ctr">
              <a:lnSpc>
                <a:spcPct val="110000"/>
              </a:lnSpc>
              <a:spcBef>
                <a:spcPts val="100"/>
              </a:spcBef>
              <a:defRPr/>
            </a:pPr>
            <a:r>
              <a:rPr lang="en-GB" sz="3600" b="1" kern="0" spc="-5" dirty="0">
                <a:ln>
                  <a:solidFill>
                    <a:schemeClr val="bg1"/>
                  </a:solidFill>
                </a:ln>
                <a:solidFill>
                  <a:schemeClr val="accent1">
                    <a:lumMod val="75000"/>
                  </a:schemeClr>
                </a:solidFill>
              </a:rPr>
              <a:t>Good Luck!</a:t>
            </a:r>
            <a:endParaRPr lang="en-GB" b="1" kern="0" spc="-5" dirty="0">
              <a:ln>
                <a:solidFill>
                  <a:schemeClr val="bg1"/>
                </a:solidFill>
              </a:ln>
              <a:solidFill>
                <a:schemeClr val="accent1">
                  <a:lumMod val="75000"/>
                </a:schemeClr>
              </a:solidFill>
            </a:endParaRPr>
          </a:p>
        </p:txBody>
      </p:sp>
    </p:spTree>
    <p:custDataLst>
      <p:tags r:id="rId1"/>
    </p:custDataLst>
    <p:extLst>
      <p:ext uri="{BB962C8B-B14F-4D97-AF65-F5344CB8AC3E}">
        <p14:creationId xmlns:p14="http://schemas.microsoft.com/office/powerpoint/2010/main" val="3883179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A488B69-634B-4DA6-883A-960183482E86}"/>
              </a:ext>
            </a:extLst>
          </p:cNvPr>
          <p:cNvSpPr/>
          <p:nvPr/>
        </p:nvSpPr>
        <p:spPr>
          <a:xfrm>
            <a:off x="866775" y="277261"/>
            <a:ext cx="10586316" cy="6529993"/>
          </a:xfrm>
          <a:prstGeom prst="rect">
            <a:avLst/>
          </a:prstGeom>
        </p:spPr>
        <p:txBody>
          <a:bodyPr wrap="square">
            <a:spAutoFit/>
          </a:bodyPr>
          <a:lstStyle/>
          <a:p>
            <a:pPr marL="12700">
              <a:lnSpc>
                <a:spcPct val="100000"/>
              </a:lnSpc>
              <a:spcBef>
                <a:spcPts val="1060"/>
              </a:spcBef>
            </a:pPr>
            <a:r>
              <a:rPr lang="en-GB" b="1" u="sng" spc="-5" dirty="0">
                <a:solidFill>
                  <a:srgbClr val="2F5496"/>
                </a:solidFill>
                <a:uFill>
                  <a:solidFill>
                    <a:srgbClr val="2F5496"/>
                  </a:solidFill>
                </a:uFill>
                <a:cs typeface="Calibri"/>
              </a:rPr>
              <a:t>BEFORE BEGINNING</a:t>
            </a:r>
          </a:p>
          <a:p>
            <a:pPr marL="298450" indent="-285750">
              <a:lnSpc>
                <a:spcPct val="100000"/>
              </a:lnSpc>
              <a:spcBef>
                <a:spcPts val="1060"/>
              </a:spcBef>
              <a:buFont typeface="Courier New" panose="02070309020205020404" pitchFamily="49" charset="0"/>
              <a:buChar char="o"/>
            </a:pPr>
            <a:r>
              <a:rPr lang="en-GB" sz="1600" spc="-5" dirty="0">
                <a:solidFill>
                  <a:srgbClr val="2F5496"/>
                </a:solidFill>
                <a:uFill>
                  <a:solidFill>
                    <a:srgbClr val="2F5496"/>
                  </a:solidFill>
                </a:uFill>
                <a:cs typeface="Calibri"/>
              </a:rPr>
              <a:t>If you are </a:t>
            </a:r>
            <a:r>
              <a:rPr lang="en-GB" sz="1600" spc="-5" dirty="0">
                <a:solidFill>
                  <a:schemeClr val="accent1">
                    <a:lumMod val="75000"/>
                  </a:schemeClr>
                </a:solidFill>
                <a:uFill>
                  <a:solidFill>
                    <a:srgbClr val="2F5496"/>
                  </a:solidFill>
                </a:uFill>
                <a:cs typeface="Calibri"/>
              </a:rPr>
              <a:t>using</a:t>
            </a:r>
            <a:r>
              <a:rPr lang="en-GB" sz="1600" spc="-5" dirty="0">
                <a:solidFill>
                  <a:srgbClr val="2F5496"/>
                </a:solidFill>
                <a:uFill>
                  <a:solidFill>
                    <a:srgbClr val="2F5496"/>
                  </a:solidFill>
                </a:uFill>
                <a:cs typeface="Calibri"/>
              </a:rPr>
              <a:t> a mobile device or laptop, please ensure that it is fully charged. </a:t>
            </a:r>
          </a:p>
          <a:p>
            <a:pPr marL="298450" indent="-285750">
              <a:spcBef>
                <a:spcPts val="1060"/>
              </a:spcBef>
              <a:buFont typeface="Courier New" panose="02070309020205020404" pitchFamily="49" charset="0"/>
              <a:buChar char="o"/>
            </a:pPr>
            <a:r>
              <a:rPr lang="en-GB" sz="1600" spc="-5" dirty="0">
                <a:solidFill>
                  <a:srgbClr val="2F5496"/>
                </a:solidFill>
                <a:uFill>
                  <a:solidFill>
                    <a:srgbClr val="2F5496"/>
                  </a:solidFill>
                </a:uFill>
                <a:cs typeface="Calibri"/>
              </a:rPr>
              <a:t>You should also have a pen and notepad ready.</a:t>
            </a:r>
          </a:p>
          <a:p>
            <a:pPr marL="298450" indent="-285750">
              <a:spcBef>
                <a:spcPts val="1060"/>
              </a:spcBef>
              <a:buFont typeface="Courier New" panose="02070309020205020404" pitchFamily="49" charset="0"/>
              <a:buChar char="o"/>
            </a:pPr>
            <a:r>
              <a:rPr lang="en-GB" sz="1600" spc="-5" dirty="0">
                <a:solidFill>
                  <a:srgbClr val="2F5496"/>
                </a:solidFill>
                <a:uFill>
                  <a:solidFill>
                    <a:srgbClr val="2F5496"/>
                  </a:solidFill>
                </a:uFill>
                <a:cs typeface="Calibri"/>
              </a:rPr>
              <a:t>Ensure you are in a quiet area with minimal distractions.</a:t>
            </a:r>
          </a:p>
          <a:p>
            <a:pPr marL="12700">
              <a:spcBef>
                <a:spcPts val="1060"/>
              </a:spcBef>
            </a:pPr>
            <a:r>
              <a:rPr lang="en-GB" sz="1600" spc="-5" dirty="0">
                <a:solidFill>
                  <a:srgbClr val="2F5496"/>
                </a:solidFill>
                <a:uFill>
                  <a:solidFill>
                    <a:srgbClr val="2F5496"/>
                  </a:solidFill>
                </a:uFill>
                <a:cs typeface="Calibri"/>
              </a:rPr>
              <a:t>In addition to the above please make yourself familiar with some of the tools available above such as;</a:t>
            </a:r>
          </a:p>
          <a:p>
            <a:pPr marL="12700">
              <a:spcBef>
                <a:spcPts val="1060"/>
              </a:spcBef>
            </a:pPr>
            <a:r>
              <a:rPr lang="en-GB" sz="1600" b="1" u="sng" spc="-5" dirty="0">
                <a:solidFill>
                  <a:srgbClr val="2F5496"/>
                </a:solidFill>
                <a:uFill>
                  <a:solidFill>
                    <a:srgbClr val="2F5496"/>
                  </a:solidFill>
                </a:uFill>
                <a:cs typeface="Calibri"/>
              </a:rPr>
              <a:t>Resource Bank </a:t>
            </a:r>
          </a:p>
          <a:p>
            <a:pPr marL="12700">
              <a:spcBef>
                <a:spcPts val="1060"/>
              </a:spcBef>
            </a:pPr>
            <a:r>
              <a:rPr lang="en-GB" sz="1600" spc="-5" dirty="0">
                <a:solidFill>
                  <a:srgbClr val="2F5496"/>
                </a:solidFill>
                <a:uFill>
                  <a:solidFill>
                    <a:srgbClr val="2F5496"/>
                  </a:solidFill>
                </a:uFill>
                <a:cs typeface="Calibri"/>
              </a:rPr>
              <a:t>Here you will find useful documents that will be relevant to the course you are undertaking but also you will have access to a CPD reflective learning template which you can download and complete to gain your points. </a:t>
            </a:r>
          </a:p>
          <a:p>
            <a:pPr marL="12700">
              <a:spcBef>
                <a:spcPts val="1060"/>
              </a:spcBef>
            </a:pPr>
            <a:r>
              <a:rPr lang="en-GB" sz="1600" b="1" u="sng" spc="-5" dirty="0">
                <a:solidFill>
                  <a:srgbClr val="2F5496"/>
                </a:solidFill>
                <a:uFill>
                  <a:solidFill>
                    <a:srgbClr val="2F5496"/>
                  </a:solidFill>
                </a:uFill>
                <a:cs typeface="Calibri"/>
              </a:rPr>
              <a:t>Highlighter/Pen tool</a:t>
            </a:r>
          </a:p>
          <a:p>
            <a:pPr marL="12700">
              <a:spcBef>
                <a:spcPts val="1060"/>
              </a:spcBef>
            </a:pPr>
            <a:r>
              <a:rPr lang="en-GB" sz="1600" spc="-5" dirty="0">
                <a:solidFill>
                  <a:srgbClr val="2F5496"/>
                </a:solidFill>
                <a:uFill>
                  <a:solidFill>
                    <a:srgbClr val="2F5496"/>
                  </a:solidFill>
                </a:uFill>
                <a:cs typeface="Calibri"/>
              </a:rPr>
              <a:t>This feature allows to highlight, circle and write notes on parts of the material wherever you feel necessary.</a:t>
            </a:r>
          </a:p>
          <a:p>
            <a:pPr marL="12700">
              <a:spcBef>
                <a:spcPts val="1060"/>
              </a:spcBef>
            </a:pPr>
            <a:r>
              <a:rPr lang="en-GB" sz="1600" b="1" u="sng" spc="-5" dirty="0">
                <a:solidFill>
                  <a:srgbClr val="2F5496"/>
                </a:solidFill>
                <a:uFill>
                  <a:solidFill>
                    <a:srgbClr val="2F5496"/>
                  </a:solidFill>
                </a:uFill>
                <a:cs typeface="Calibri"/>
              </a:rPr>
              <a:t>Presenter Function</a:t>
            </a:r>
          </a:p>
          <a:p>
            <a:pPr marL="12700">
              <a:spcBef>
                <a:spcPts val="1060"/>
              </a:spcBef>
            </a:pPr>
            <a:r>
              <a:rPr lang="en-GB" sz="1600" spc="-5" dirty="0">
                <a:solidFill>
                  <a:srgbClr val="2F5496"/>
                </a:solidFill>
                <a:uFill>
                  <a:solidFill>
                    <a:srgbClr val="2F5496"/>
                  </a:solidFill>
                </a:uFill>
                <a:cs typeface="Calibri"/>
              </a:rPr>
              <a:t>Selecting this function will give you instant access to our contact details without having to leave the course should you require support with the system or any assistance from one of our qualified trainers.</a:t>
            </a:r>
          </a:p>
          <a:p>
            <a:pPr marL="12700">
              <a:spcBef>
                <a:spcPts val="1060"/>
              </a:spcBef>
            </a:pPr>
            <a:r>
              <a:rPr lang="en-GB" sz="1600" b="1" u="sng" spc="-5" dirty="0">
                <a:solidFill>
                  <a:srgbClr val="2F5496"/>
                </a:solidFill>
                <a:uFill>
                  <a:solidFill>
                    <a:srgbClr val="2F5496"/>
                  </a:solidFill>
                </a:uFill>
                <a:cs typeface="Calibri"/>
              </a:rPr>
              <a:t>Audio Dictation</a:t>
            </a:r>
          </a:p>
          <a:p>
            <a:pPr marL="12700">
              <a:spcBef>
                <a:spcPts val="1060"/>
              </a:spcBef>
            </a:pPr>
            <a:r>
              <a:rPr lang="en-GB" sz="1600" spc="-5" dirty="0">
                <a:solidFill>
                  <a:srgbClr val="2F5496"/>
                </a:solidFill>
                <a:uFill>
                  <a:solidFill>
                    <a:srgbClr val="2F5496"/>
                  </a:solidFill>
                </a:uFill>
                <a:cs typeface="Calibri"/>
              </a:rPr>
              <a:t>Please note this feature is auto-enabled. If this isn’t required simply select the mute function or decrease the volume.</a:t>
            </a:r>
          </a:p>
          <a:p>
            <a:pPr marL="12700">
              <a:spcBef>
                <a:spcPts val="1060"/>
              </a:spcBef>
            </a:pPr>
            <a:r>
              <a:rPr lang="en-GB" sz="1600" b="1" u="sng" spc="-5" dirty="0">
                <a:solidFill>
                  <a:srgbClr val="2F5496"/>
                </a:solidFill>
                <a:uFill>
                  <a:solidFill>
                    <a:srgbClr val="2F5496"/>
                  </a:solidFill>
                </a:uFill>
                <a:cs typeface="Calibri"/>
              </a:rPr>
              <a:t>Hyperlinks</a:t>
            </a:r>
          </a:p>
          <a:p>
            <a:pPr marL="12700">
              <a:spcBef>
                <a:spcPts val="1060"/>
              </a:spcBef>
            </a:pPr>
            <a:r>
              <a:rPr lang="en-GB" sz="1600" spc="-5" dirty="0">
                <a:solidFill>
                  <a:srgbClr val="2F5496"/>
                </a:solidFill>
                <a:uFill>
                  <a:solidFill>
                    <a:srgbClr val="2F5496"/>
                  </a:solidFill>
                </a:uFill>
                <a:cs typeface="Calibri"/>
              </a:rPr>
              <a:t>Should you click on a hyperlink within the course material you will be required to click your back button on your browser or device once you are ready to resume.</a:t>
            </a:r>
          </a:p>
        </p:txBody>
      </p:sp>
      <p:pic>
        <p:nvPicPr>
          <p:cNvPr id="1028" name="Picture 4" descr="Image result for charge mobile icon blue">
            <a:extLst>
              <a:ext uri="{FF2B5EF4-FFF2-40B4-BE49-F238E27FC236}">
                <a16:creationId xmlns:a16="http://schemas.microsoft.com/office/drawing/2014/main" id="{B5ECC52B-C595-43AF-A667-BCF09BD48D1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89024" y="580925"/>
            <a:ext cx="449418" cy="44941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pen and paper icon blue">
            <a:extLst>
              <a:ext uri="{FF2B5EF4-FFF2-40B4-BE49-F238E27FC236}">
                <a16:creationId xmlns:a16="http://schemas.microsoft.com/office/drawing/2014/main" id="{FAD98D7D-A060-4D1E-B70A-858B3B9FFED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99640" y="951212"/>
            <a:ext cx="449418" cy="44941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quiet icon blue">
            <a:extLst>
              <a:ext uri="{FF2B5EF4-FFF2-40B4-BE49-F238E27FC236}">
                <a16:creationId xmlns:a16="http://schemas.microsoft.com/office/drawing/2014/main" id="{0FF8E0E6-1897-4171-B675-0385C0430B4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39026" y="1326173"/>
            <a:ext cx="441813" cy="44181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57559858"/>
      </p:ext>
    </p:extLst>
  </p:cSld>
  <p:clrMapOvr>
    <a:masterClrMapping/>
  </p:clrMapOvr>
  <mc:AlternateContent xmlns:mc="http://schemas.openxmlformats.org/markup-compatibility/2006" xmlns:p14="http://schemas.microsoft.com/office/powerpoint/2010/main">
    <mc:Choice Requires="p14">
      <p:transition p14:dur="11">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500" fill="hold"/>
                                        <p:tgtEl>
                                          <p:spTgt spid="1028"/>
                                        </p:tgtEl>
                                        <p:attrNameLst>
                                          <p:attrName>ppt_x</p:attrName>
                                        </p:attrNameLst>
                                      </p:cBhvr>
                                      <p:tavLst>
                                        <p:tav tm="0">
                                          <p:val>
                                            <p:strVal val="#ppt_x"/>
                                          </p:val>
                                        </p:tav>
                                        <p:tav tm="100000">
                                          <p:val>
                                            <p:strVal val="#ppt_x"/>
                                          </p:val>
                                        </p:tav>
                                      </p:tavLst>
                                    </p:anim>
                                    <p:anim calcmode="lin" valueType="num">
                                      <p:cBhvr additive="base">
                                        <p:cTn id="8"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30"/>
                                        </p:tgtEl>
                                        <p:attrNameLst>
                                          <p:attrName>style.visibility</p:attrName>
                                        </p:attrNameLst>
                                      </p:cBhvr>
                                      <p:to>
                                        <p:strVal val="visible"/>
                                      </p:to>
                                    </p:set>
                                    <p:anim calcmode="lin" valueType="num">
                                      <p:cBhvr additive="base">
                                        <p:cTn id="13" dur="500" fill="hold"/>
                                        <p:tgtEl>
                                          <p:spTgt spid="1030"/>
                                        </p:tgtEl>
                                        <p:attrNameLst>
                                          <p:attrName>ppt_x</p:attrName>
                                        </p:attrNameLst>
                                      </p:cBhvr>
                                      <p:tavLst>
                                        <p:tav tm="0">
                                          <p:val>
                                            <p:strVal val="#ppt_x"/>
                                          </p:val>
                                        </p:tav>
                                        <p:tav tm="100000">
                                          <p:val>
                                            <p:strVal val="#ppt_x"/>
                                          </p:val>
                                        </p:tav>
                                      </p:tavLst>
                                    </p:anim>
                                    <p:anim calcmode="lin" valueType="num">
                                      <p:cBhvr additive="base">
                                        <p:cTn id="14" dur="500" fill="hold"/>
                                        <p:tgtEl>
                                          <p:spTgt spid="103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32"/>
                                        </p:tgtEl>
                                        <p:attrNameLst>
                                          <p:attrName>style.visibility</p:attrName>
                                        </p:attrNameLst>
                                      </p:cBhvr>
                                      <p:to>
                                        <p:strVal val="visible"/>
                                      </p:to>
                                    </p:set>
                                    <p:anim calcmode="lin" valueType="num">
                                      <p:cBhvr additive="base">
                                        <p:cTn id="19" dur="500" fill="hold"/>
                                        <p:tgtEl>
                                          <p:spTgt spid="1032"/>
                                        </p:tgtEl>
                                        <p:attrNameLst>
                                          <p:attrName>ppt_x</p:attrName>
                                        </p:attrNameLst>
                                      </p:cBhvr>
                                      <p:tavLst>
                                        <p:tav tm="0">
                                          <p:val>
                                            <p:strVal val="#ppt_x"/>
                                          </p:val>
                                        </p:tav>
                                        <p:tav tm="100000">
                                          <p:val>
                                            <p:strVal val="#ppt_x"/>
                                          </p:val>
                                        </p:tav>
                                      </p:tavLst>
                                    </p:anim>
                                    <p:anim calcmode="lin" valueType="num">
                                      <p:cBhvr additive="base">
                                        <p:cTn id="20" dur="500" fill="hold"/>
                                        <p:tgtEl>
                                          <p:spTgt spid="10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2">
            <a:extLst>
              <a:ext uri="{FF2B5EF4-FFF2-40B4-BE49-F238E27FC236}">
                <a16:creationId xmlns:a16="http://schemas.microsoft.com/office/drawing/2014/main" id="{4B3FDC8E-98DA-420C-9F74-27C8EAFFE855}"/>
              </a:ext>
            </a:extLst>
          </p:cNvPr>
          <p:cNvSpPr txBox="1"/>
          <p:nvPr/>
        </p:nvSpPr>
        <p:spPr>
          <a:xfrm>
            <a:off x="1024188" y="479693"/>
            <a:ext cx="10170285" cy="1974836"/>
          </a:xfrm>
          <a:prstGeom prst="rect">
            <a:avLst/>
          </a:prstGeom>
        </p:spPr>
        <p:txBody>
          <a:bodyPr vert="horz" wrap="square" lIns="0" tIns="140970" rIns="0" bIns="0" rtlCol="0">
            <a:spAutoFit/>
          </a:bodyPr>
          <a:lstStyle/>
          <a:p>
            <a:pPr marL="12700">
              <a:lnSpc>
                <a:spcPct val="100000"/>
              </a:lnSpc>
              <a:spcBef>
                <a:spcPts val="1110"/>
              </a:spcBef>
            </a:pPr>
            <a:r>
              <a:rPr b="1" u="sng" spc="20" dirty="0" smtClean="0">
                <a:solidFill>
                  <a:srgbClr val="2F5496"/>
                </a:solidFill>
                <a:uFill>
                  <a:solidFill>
                    <a:srgbClr val="2F5496"/>
                  </a:solidFill>
                </a:uFill>
                <a:latin typeface="Calibri"/>
                <a:cs typeface="Calibri"/>
              </a:rPr>
              <a:t>INTRODUCTION</a:t>
            </a:r>
            <a:endParaRPr lang="en-GB" b="1" u="sng" spc="20" dirty="0" smtClean="0">
              <a:solidFill>
                <a:srgbClr val="2F5496"/>
              </a:solidFill>
              <a:uFill>
                <a:solidFill>
                  <a:srgbClr val="2F5496"/>
                </a:solidFill>
              </a:uFill>
              <a:latin typeface="Calibri"/>
              <a:cs typeface="Calibri"/>
            </a:endParaRPr>
          </a:p>
          <a:p>
            <a:pPr marL="12700">
              <a:lnSpc>
                <a:spcPct val="100000"/>
              </a:lnSpc>
              <a:spcBef>
                <a:spcPts val="1110"/>
              </a:spcBef>
            </a:pPr>
            <a:endParaRPr dirty="0">
              <a:latin typeface="Calibri"/>
              <a:cs typeface="Calibri"/>
            </a:endParaRPr>
          </a:p>
          <a:p>
            <a:pPr marL="12700" marR="67945">
              <a:lnSpc>
                <a:spcPct val="104900"/>
              </a:lnSpc>
              <a:spcBef>
                <a:spcPts val="930"/>
              </a:spcBef>
            </a:pPr>
            <a:r>
              <a:rPr lang="en-GB" sz="1600" spc="20" dirty="0" smtClean="0">
                <a:solidFill>
                  <a:srgbClr val="2F5496"/>
                </a:solidFill>
                <a:latin typeface="Calibri"/>
                <a:cs typeface="Calibri"/>
              </a:rPr>
              <a:t>This session is designed to act as a clinically orientate bridge between more universal and general work to more targeted and specialist work in Child and Adolescent Mental Health Services (CAMHS). They are written with new CAMHS workers in mid especially Education Mental Health Workers, but may also interest paediatric trainees, educational psychologists, associated health professionals and teachers.</a:t>
            </a:r>
            <a:endParaRPr sz="1600" dirty="0">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983289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F69726BB-04A1-4B33-91CC-47D86746CC7C}"/>
              </a:ext>
            </a:extLst>
          </p:cNvPr>
          <p:cNvSpPr txBox="1"/>
          <p:nvPr/>
        </p:nvSpPr>
        <p:spPr>
          <a:xfrm>
            <a:off x="901700" y="627379"/>
            <a:ext cx="10071100" cy="3500317"/>
          </a:xfrm>
          <a:prstGeom prst="rect">
            <a:avLst/>
          </a:prstGeom>
        </p:spPr>
        <p:txBody>
          <a:bodyPr vert="horz" wrap="square" lIns="0" tIns="17145" rIns="0" bIns="0" rtlCol="0">
            <a:spAutoFit/>
          </a:bodyPr>
          <a:lstStyle/>
          <a:p>
            <a:pPr>
              <a:lnSpc>
                <a:spcPct val="100000"/>
              </a:lnSpc>
              <a:spcBef>
                <a:spcPts val="10"/>
              </a:spcBef>
            </a:pPr>
            <a:endParaRPr sz="1750" dirty="0">
              <a:latin typeface="Times New Roman"/>
              <a:cs typeface="Times New Roman"/>
            </a:endParaRPr>
          </a:p>
          <a:p>
            <a:pPr marL="12700">
              <a:lnSpc>
                <a:spcPct val="100000"/>
              </a:lnSpc>
              <a:spcBef>
                <a:spcPts val="5"/>
              </a:spcBef>
            </a:pPr>
            <a:r>
              <a:rPr sz="1600" b="1" spc="15" dirty="0">
                <a:solidFill>
                  <a:srgbClr val="2F5496"/>
                </a:solidFill>
                <a:latin typeface="Calibri"/>
                <a:cs typeface="Calibri"/>
              </a:rPr>
              <a:t>Learning</a:t>
            </a:r>
            <a:r>
              <a:rPr sz="1600" b="1" spc="10" dirty="0">
                <a:solidFill>
                  <a:srgbClr val="2F5496"/>
                </a:solidFill>
                <a:latin typeface="Calibri"/>
                <a:cs typeface="Calibri"/>
              </a:rPr>
              <a:t> </a:t>
            </a:r>
            <a:r>
              <a:rPr sz="1600" b="1" spc="15" dirty="0">
                <a:solidFill>
                  <a:srgbClr val="2F5496"/>
                </a:solidFill>
                <a:latin typeface="Calibri"/>
                <a:cs typeface="Calibri"/>
              </a:rPr>
              <a:t>Objectives</a:t>
            </a:r>
            <a:endParaRPr sz="1600" dirty="0">
              <a:latin typeface="Calibri"/>
              <a:cs typeface="Calibri"/>
            </a:endParaRPr>
          </a:p>
          <a:p>
            <a:pPr>
              <a:lnSpc>
                <a:spcPct val="100000"/>
              </a:lnSpc>
              <a:spcBef>
                <a:spcPts val="35"/>
              </a:spcBef>
            </a:pPr>
            <a:endParaRPr sz="1600" dirty="0">
              <a:latin typeface="Times New Roman"/>
              <a:cs typeface="Times New Roman"/>
            </a:endParaRPr>
          </a:p>
          <a:p>
            <a:pPr marL="12700">
              <a:lnSpc>
                <a:spcPct val="100000"/>
              </a:lnSpc>
              <a:spcBef>
                <a:spcPts val="5"/>
              </a:spcBef>
            </a:pPr>
            <a:r>
              <a:rPr sz="1600" spc="15" dirty="0">
                <a:solidFill>
                  <a:srgbClr val="2F5496"/>
                </a:solidFill>
                <a:latin typeface="Calibri"/>
                <a:cs typeface="Calibri"/>
              </a:rPr>
              <a:t>By the </a:t>
            </a:r>
            <a:r>
              <a:rPr sz="1600" spc="20" dirty="0">
                <a:solidFill>
                  <a:srgbClr val="2F5496"/>
                </a:solidFill>
                <a:latin typeface="Calibri"/>
                <a:cs typeface="Calibri"/>
              </a:rPr>
              <a:t>end </a:t>
            </a:r>
            <a:r>
              <a:rPr sz="1600" spc="15" dirty="0">
                <a:solidFill>
                  <a:srgbClr val="2F5496"/>
                </a:solidFill>
                <a:latin typeface="Calibri"/>
                <a:cs typeface="Calibri"/>
              </a:rPr>
              <a:t>of the course </a:t>
            </a:r>
            <a:r>
              <a:rPr sz="1600" spc="20" dirty="0">
                <a:solidFill>
                  <a:srgbClr val="2F5496"/>
                </a:solidFill>
                <a:latin typeface="Calibri"/>
                <a:cs typeface="Calibri"/>
              </a:rPr>
              <a:t>you </a:t>
            </a:r>
            <a:r>
              <a:rPr sz="1600" spc="15" dirty="0">
                <a:solidFill>
                  <a:srgbClr val="2F5496"/>
                </a:solidFill>
                <a:latin typeface="Calibri"/>
                <a:cs typeface="Calibri"/>
              </a:rPr>
              <a:t>should:</a:t>
            </a:r>
            <a:endParaRPr sz="1600" dirty="0">
              <a:latin typeface="Calibri"/>
              <a:cs typeface="Calibri"/>
            </a:endParaRPr>
          </a:p>
          <a:p>
            <a:pPr>
              <a:lnSpc>
                <a:spcPct val="100000"/>
              </a:lnSpc>
              <a:spcBef>
                <a:spcPts val="50"/>
              </a:spcBef>
            </a:pPr>
            <a:endParaRPr sz="1600" dirty="0">
              <a:latin typeface="Times New Roman"/>
              <a:cs typeface="Times New Roman"/>
            </a:endParaRPr>
          </a:p>
          <a:p>
            <a:pPr marL="298450" indent="-285750">
              <a:lnSpc>
                <a:spcPct val="100000"/>
              </a:lnSpc>
              <a:buFont typeface="Arial" panose="020B0604020202020204" pitchFamily="34" charset="0"/>
              <a:buChar char="•"/>
              <a:tabLst>
                <a:tab pos="241300" algn="l"/>
                <a:tab pos="241935" algn="l"/>
              </a:tabLst>
            </a:pPr>
            <a:r>
              <a:rPr lang="en-GB" sz="1600" spc="20" dirty="0" smtClean="0">
                <a:solidFill>
                  <a:srgbClr val="2F5496"/>
                </a:solidFill>
                <a:latin typeface="Calibri"/>
                <a:cs typeface="Calibri"/>
              </a:rPr>
              <a:t>Be able to assess and identify areas of difficulty</a:t>
            </a:r>
          </a:p>
          <a:p>
            <a:pPr marL="298450" indent="-285750">
              <a:lnSpc>
                <a:spcPct val="100000"/>
              </a:lnSpc>
              <a:buFont typeface="Arial" panose="020B0604020202020204" pitchFamily="34" charset="0"/>
              <a:buChar char="•"/>
              <a:tabLst>
                <a:tab pos="241300" algn="l"/>
                <a:tab pos="241935" algn="l"/>
              </a:tabLst>
            </a:pPr>
            <a:r>
              <a:rPr lang="en-GB" sz="1600" spc="20" dirty="0" smtClean="0">
                <a:solidFill>
                  <a:srgbClr val="2F5496"/>
                </a:solidFill>
                <a:latin typeface="Calibri"/>
                <a:cs typeface="Calibri"/>
              </a:rPr>
              <a:t>Be able to begin to identify and differentiate between common mental health problems</a:t>
            </a:r>
          </a:p>
          <a:p>
            <a:pPr marL="298450" indent="-285750">
              <a:lnSpc>
                <a:spcPct val="100000"/>
              </a:lnSpc>
              <a:buFont typeface="Arial" panose="020B0604020202020204" pitchFamily="34" charset="0"/>
              <a:buChar char="•"/>
              <a:tabLst>
                <a:tab pos="241300" algn="l"/>
                <a:tab pos="241935" algn="l"/>
              </a:tabLst>
            </a:pPr>
            <a:r>
              <a:rPr lang="en-GB" sz="1600" spc="20" dirty="0" smtClean="0">
                <a:solidFill>
                  <a:srgbClr val="2F5496"/>
                </a:solidFill>
                <a:latin typeface="Calibri"/>
                <a:cs typeface="Calibri"/>
              </a:rPr>
              <a:t>Be able to identify the structure and usefulness of formulation and diagnosis</a:t>
            </a:r>
          </a:p>
          <a:p>
            <a:pPr marL="298450" indent="-285750">
              <a:lnSpc>
                <a:spcPct val="100000"/>
              </a:lnSpc>
              <a:buFont typeface="Arial" panose="020B0604020202020204" pitchFamily="34" charset="0"/>
              <a:buChar char="•"/>
              <a:tabLst>
                <a:tab pos="241300" algn="l"/>
                <a:tab pos="241935" algn="l"/>
              </a:tabLst>
            </a:pPr>
            <a:r>
              <a:rPr lang="en-GB" sz="1600" spc="20" dirty="0" smtClean="0">
                <a:solidFill>
                  <a:srgbClr val="2F5496"/>
                </a:solidFill>
                <a:latin typeface="Calibri"/>
                <a:cs typeface="Calibri"/>
              </a:rPr>
              <a:t>Be able to navigate and signpost to appropriate interventions </a:t>
            </a:r>
          </a:p>
          <a:p>
            <a:pPr marL="298450" indent="-285750">
              <a:lnSpc>
                <a:spcPct val="100000"/>
              </a:lnSpc>
              <a:buFont typeface="Arial" panose="020B0604020202020204" pitchFamily="34" charset="0"/>
              <a:buChar char="•"/>
              <a:tabLst>
                <a:tab pos="241300" algn="l"/>
                <a:tab pos="241935" algn="l"/>
              </a:tabLst>
            </a:pPr>
            <a:endParaRPr lang="en-GB" sz="1600" spc="20" dirty="0">
              <a:solidFill>
                <a:srgbClr val="2F5496"/>
              </a:solidFill>
              <a:latin typeface="Calibri"/>
              <a:cs typeface="Calibri"/>
            </a:endParaRPr>
          </a:p>
          <a:p>
            <a:pPr marL="12700">
              <a:lnSpc>
                <a:spcPct val="100000"/>
              </a:lnSpc>
              <a:tabLst>
                <a:tab pos="241300" algn="l"/>
                <a:tab pos="241935" algn="l"/>
              </a:tabLst>
            </a:pPr>
            <a:r>
              <a:rPr lang="en-GB" sz="1600" spc="20" dirty="0" smtClean="0">
                <a:solidFill>
                  <a:srgbClr val="2F5496"/>
                </a:solidFill>
                <a:latin typeface="Calibri"/>
                <a:cs typeface="Calibri"/>
              </a:rPr>
              <a:t>This sessions uses self assessments that help you check what you have learnt. You do not have to use them and your answers are not seen by anyone else.</a:t>
            </a:r>
          </a:p>
          <a:p>
            <a:pPr marL="12700">
              <a:lnSpc>
                <a:spcPct val="100000"/>
              </a:lnSpc>
              <a:tabLst>
                <a:tab pos="241300" algn="l"/>
                <a:tab pos="241935" algn="l"/>
              </a:tabLst>
            </a:pPr>
            <a:endParaRPr lang="en-GB" sz="1600" spc="20" dirty="0">
              <a:solidFill>
                <a:srgbClr val="2F5496"/>
              </a:solidFill>
              <a:latin typeface="Calibri"/>
              <a:cs typeface="Calibri"/>
            </a:endParaRPr>
          </a:p>
          <a:p>
            <a:pPr marL="12700">
              <a:lnSpc>
                <a:spcPct val="100000"/>
              </a:lnSpc>
              <a:tabLst>
                <a:tab pos="241300" algn="l"/>
                <a:tab pos="241935" algn="l"/>
              </a:tabLst>
            </a:pPr>
            <a:endParaRPr lang="en-GB" sz="1600" spc="20" dirty="0" smtClean="0">
              <a:solidFill>
                <a:srgbClr val="2F5496"/>
              </a:solidFill>
              <a:latin typeface="Calibri"/>
              <a:cs typeface="Calibri"/>
            </a:endParaRPr>
          </a:p>
        </p:txBody>
      </p:sp>
    </p:spTree>
    <p:custDataLst>
      <p:tags r:id="rId1"/>
    </p:custDataLst>
    <p:extLst>
      <p:ext uri="{BB962C8B-B14F-4D97-AF65-F5344CB8AC3E}">
        <p14:creationId xmlns:p14="http://schemas.microsoft.com/office/powerpoint/2010/main" val="3523257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E54CC5E5-9E20-47B7-BD37-EBA7DE8A4B9C}"/>
              </a:ext>
            </a:extLst>
          </p:cNvPr>
          <p:cNvSpPr txBox="1"/>
          <p:nvPr/>
        </p:nvSpPr>
        <p:spPr>
          <a:xfrm>
            <a:off x="901700" y="627379"/>
            <a:ext cx="10414000" cy="2887842"/>
          </a:xfrm>
          <a:prstGeom prst="rect">
            <a:avLst/>
          </a:prstGeom>
        </p:spPr>
        <p:txBody>
          <a:bodyPr vert="horz" wrap="square" lIns="0" tIns="17145" rIns="0" bIns="0" rtlCol="0">
            <a:spAutoFit/>
          </a:bodyPr>
          <a:lstStyle/>
          <a:p>
            <a:pPr marL="12700">
              <a:lnSpc>
                <a:spcPct val="100000"/>
              </a:lnSpc>
              <a:spcBef>
                <a:spcPts val="135"/>
              </a:spcBef>
            </a:pPr>
            <a:r>
              <a:rPr lang="en-GB" b="1" u="sng" spc="20" dirty="0" smtClean="0">
                <a:solidFill>
                  <a:srgbClr val="2F5496"/>
                </a:solidFill>
                <a:uFill>
                  <a:solidFill>
                    <a:srgbClr val="2F5496"/>
                  </a:solidFill>
                </a:uFill>
                <a:cs typeface="Calibri"/>
              </a:rPr>
              <a:t>Introduction to Specialist Clinical Work</a:t>
            </a:r>
          </a:p>
          <a:p>
            <a:pPr marL="12700">
              <a:lnSpc>
                <a:spcPct val="100000"/>
              </a:lnSpc>
              <a:spcBef>
                <a:spcPts val="135"/>
              </a:spcBef>
            </a:pPr>
            <a:endParaRPr sz="1650" dirty="0" smtClean="0">
              <a:latin typeface="Times New Roman"/>
              <a:cs typeface="Times New Roman"/>
            </a:endParaRPr>
          </a:p>
          <a:p>
            <a:pPr marL="12700" marR="5080">
              <a:lnSpc>
                <a:spcPct val="105100"/>
              </a:lnSpc>
              <a:spcBef>
                <a:spcPts val="5"/>
              </a:spcBef>
            </a:pPr>
            <a:r>
              <a:rPr lang="en-GB" sz="1600" spc="15" dirty="0" smtClean="0">
                <a:solidFill>
                  <a:srgbClr val="2F5496"/>
                </a:solidFill>
                <a:cs typeface="Calibri"/>
              </a:rPr>
              <a:t>This session serves </a:t>
            </a:r>
            <a:r>
              <a:rPr lang="en-GB" sz="1600" spc="15" dirty="0">
                <a:solidFill>
                  <a:srgbClr val="2F5496"/>
                </a:solidFill>
                <a:cs typeface="Calibri"/>
              </a:rPr>
              <a:t>to provide an introduction to and route into some of the core issues arising with children, young people and their families and competencies required for working at a targeted or specialist level. They are designed to act as a bridge between </a:t>
            </a:r>
            <a:r>
              <a:rPr lang="en-GB" sz="1600" spc="15" dirty="0" err="1">
                <a:solidFill>
                  <a:srgbClr val="2F5496"/>
                </a:solidFill>
                <a:cs typeface="Calibri"/>
              </a:rPr>
              <a:t>MindEd</a:t>
            </a:r>
            <a:r>
              <a:rPr lang="en-GB" sz="1600" spc="15" dirty="0">
                <a:solidFill>
                  <a:srgbClr val="2F5496"/>
                </a:solidFill>
                <a:cs typeface="Calibri"/>
              </a:rPr>
              <a:t> sessions and learning pathways for universal audiences (introductory and broadly symptom-based) and </a:t>
            </a:r>
            <a:r>
              <a:rPr lang="en-GB" sz="1600" spc="15" dirty="0" err="1">
                <a:solidFill>
                  <a:srgbClr val="2F5496"/>
                </a:solidFill>
                <a:cs typeface="Calibri"/>
              </a:rPr>
              <a:t>MindEd</a:t>
            </a:r>
            <a:r>
              <a:rPr lang="en-GB" sz="1600" spc="15" dirty="0">
                <a:solidFill>
                  <a:srgbClr val="2F5496"/>
                </a:solidFill>
                <a:cs typeface="Calibri"/>
              </a:rPr>
              <a:t> sessions and learning pathways for targeted and specialist audiences (more specialised and condition based).</a:t>
            </a:r>
          </a:p>
          <a:p>
            <a:pPr marL="12700" marR="5080">
              <a:lnSpc>
                <a:spcPct val="105100"/>
              </a:lnSpc>
              <a:spcBef>
                <a:spcPts val="5"/>
              </a:spcBef>
            </a:pPr>
            <a:endParaRPr lang="en-GB" sz="1600" spc="15" dirty="0">
              <a:solidFill>
                <a:srgbClr val="2F5496"/>
              </a:solidFill>
              <a:cs typeface="Calibri"/>
            </a:endParaRPr>
          </a:p>
          <a:p>
            <a:pPr marL="12700" marR="5080">
              <a:lnSpc>
                <a:spcPct val="105100"/>
              </a:lnSpc>
              <a:spcBef>
                <a:spcPts val="5"/>
              </a:spcBef>
            </a:pPr>
            <a:r>
              <a:rPr lang="en-GB" sz="1600" spc="15" dirty="0">
                <a:solidFill>
                  <a:srgbClr val="2F5496"/>
                </a:solidFill>
                <a:cs typeface="Calibri"/>
              </a:rPr>
              <a:t>This session uses two case studies, following Joshua and Stephanie, to discuss the broader context of mental health difficulties and the place of diagnosis across two quite different presentations. The topics map to chapters 1-3 in Child and Adolescent Psychiatry by Goodman and </a:t>
            </a:r>
            <a:r>
              <a:rPr lang="en-GB" sz="1600" spc="15" dirty="0" smtClean="0">
                <a:solidFill>
                  <a:srgbClr val="2F5496"/>
                </a:solidFill>
                <a:cs typeface="Calibri"/>
              </a:rPr>
              <a:t>Scott. </a:t>
            </a:r>
            <a:r>
              <a:rPr lang="en-GB" sz="1600" spc="15" dirty="0">
                <a:solidFill>
                  <a:srgbClr val="2F5496"/>
                </a:solidFill>
                <a:cs typeface="Calibri"/>
              </a:rPr>
              <a:t>It is strongly recommended that you read these chapters alongside this e-learning session. A free download link to this book is </a:t>
            </a:r>
            <a:r>
              <a:rPr lang="en-GB" sz="1600" spc="15" dirty="0" smtClean="0">
                <a:solidFill>
                  <a:srgbClr val="2F5496"/>
                </a:solidFill>
                <a:cs typeface="Calibri"/>
              </a:rPr>
              <a:t>available.</a:t>
            </a:r>
            <a:endParaRPr sz="1600" dirty="0">
              <a:latin typeface="Calibri"/>
              <a:cs typeface="Calibri"/>
            </a:endParaRPr>
          </a:p>
        </p:txBody>
      </p:sp>
    </p:spTree>
    <p:custDataLst>
      <p:tags r:id="rId1"/>
    </p:custDataLst>
    <p:extLst>
      <p:ext uri="{BB962C8B-B14F-4D97-AF65-F5344CB8AC3E}">
        <p14:creationId xmlns:p14="http://schemas.microsoft.com/office/powerpoint/2010/main" val="1380557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E54CC5E5-9E20-47B7-BD37-EBA7DE8A4B9C}"/>
              </a:ext>
            </a:extLst>
          </p:cNvPr>
          <p:cNvSpPr txBox="1"/>
          <p:nvPr/>
        </p:nvSpPr>
        <p:spPr>
          <a:xfrm>
            <a:off x="901700" y="627379"/>
            <a:ext cx="5066838" cy="2856551"/>
          </a:xfrm>
          <a:prstGeom prst="rect">
            <a:avLst/>
          </a:prstGeom>
        </p:spPr>
        <p:txBody>
          <a:bodyPr vert="horz" wrap="square" lIns="0" tIns="17145" rIns="0" bIns="0" rtlCol="0">
            <a:spAutoFit/>
          </a:bodyPr>
          <a:lstStyle/>
          <a:p>
            <a:pPr marL="12700">
              <a:lnSpc>
                <a:spcPct val="100000"/>
              </a:lnSpc>
              <a:spcBef>
                <a:spcPts val="135"/>
              </a:spcBef>
            </a:pPr>
            <a:endParaRPr sz="1650" dirty="0" smtClean="0">
              <a:latin typeface="Times New Roman"/>
              <a:cs typeface="Times New Roman"/>
            </a:endParaRPr>
          </a:p>
          <a:p>
            <a:pPr marL="12700" marR="5080">
              <a:lnSpc>
                <a:spcPct val="105100"/>
              </a:lnSpc>
              <a:spcBef>
                <a:spcPts val="5"/>
              </a:spcBef>
            </a:pPr>
            <a:r>
              <a:rPr lang="en-GB" sz="1600" spc="15" dirty="0" smtClean="0">
                <a:solidFill>
                  <a:srgbClr val="2F5496"/>
                </a:solidFill>
                <a:cs typeface="Calibri"/>
              </a:rPr>
              <a:t>Joshua was discussed with you by his SENCO. He is a 4-year-old boy who has generally been well-behaved in class, but has uncontrollable tantrums at home. The SENCO suggested to mum that she use time-out and clear boundaries, but this hasn’t worked very well. Mum is very concerned and recently found him squeezing the guinea pig.</a:t>
            </a:r>
          </a:p>
          <a:p>
            <a:pPr marL="12700" marR="5080">
              <a:lnSpc>
                <a:spcPct val="105100"/>
              </a:lnSpc>
              <a:spcBef>
                <a:spcPts val="5"/>
              </a:spcBef>
            </a:pPr>
            <a:endParaRPr lang="en-GB" sz="1600" spc="15" dirty="0" smtClean="0">
              <a:solidFill>
                <a:srgbClr val="2F5496"/>
              </a:solidFill>
              <a:cs typeface="Calibri"/>
            </a:endParaRPr>
          </a:p>
          <a:p>
            <a:pPr marL="12700" marR="5080">
              <a:lnSpc>
                <a:spcPct val="105100"/>
              </a:lnSpc>
              <a:spcBef>
                <a:spcPts val="5"/>
              </a:spcBef>
            </a:pPr>
            <a:r>
              <a:rPr lang="en-GB" sz="1600" spc="15" dirty="0" smtClean="0">
                <a:solidFill>
                  <a:srgbClr val="2F5496"/>
                </a:solidFill>
                <a:cs typeface="Calibri"/>
              </a:rPr>
              <a:t>The SENCO suggested that it could be a mental health problem, as there is family history on dad's side.</a:t>
            </a:r>
            <a:endParaRPr sz="1600" dirty="0">
              <a:latin typeface="Calibri"/>
              <a:cs typeface="Calibri"/>
            </a:endParaRPr>
          </a:p>
        </p:txBody>
      </p:sp>
      <p:pic>
        <p:nvPicPr>
          <p:cNvPr id="1026" name="Picture 2" descr="https://portal.e-lfh.org.uk/ContentServer/content/CAM_01_02/jpg/cam_01_02_04_01_67.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68538" y="1617030"/>
            <a:ext cx="5715000" cy="37338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80040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1048879" y="3305681"/>
            <a:ext cx="3342580" cy="1699755"/>
          </a:xfrm>
          <a:prstGeom prst="rect">
            <a:avLst/>
          </a:prstGeom>
        </p:spPr>
      </p:pic>
      <p:pic>
        <p:nvPicPr>
          <p:cNvPr id="2" name="Picture 1"/>
          <p:cNvPicPr>
            <a:picLocks noChangeAspect="1"/>
          </p:cNvPicPr>
          <p:nvPr/>
        </p:nvPicPr>
        <p:blipFill>
          <a:blip r:embed="rId5"/>
          <a:stretch>
            <a:fillRect/>
          </a:stretch>
        </p:blipFill>
        <p:spPr>
          <a:xfrm>
            <a:off x="1022464" y="1231454"/>
            <a:ext cx="3300845" cy="1731326"/>
          </a:xfrm>
          <a:prstGeom prst="rect">
            <a:avLst/>
          </a:prstGeom>
        </p:spPr>
      </p:pic>
      <p:sp>
        <p:nvSpPr>
          <p:cNvPr id="5" name="object 2">
            <a:extLst>
              <a:ext uri="{FF2B5EF4-FFF2-40B4-BE49-F238E27FC236}">
                <a16:creationId xmlns:a16="http://schemas.microsoft.com/office/drawing/2014/main" id="{E54CC5E5-9E20-47B7-BD37-EBA7DE8A4B9C}"/>
              </a:ext>
            </a:extLst>
          </p:cNvPr>
          <p:cNvSpPr txBox="1"/>
          <p:nvPr/>
        </p:nvSpPr>
        <p:spPr>
          <a:xfrm>
            <a:off x="698269" y="253306"/>
            <a:ext cx="5370022" cy="5446491"/>
          </a:xfrm>
          <a:prstGeom prst="rect">
            <a:avLst/>
          </a:prstGeom>
        </p:spPr>
        <p:txBody>
          <a:bodyPr vert="horz" wrap="square" lIns="0" tIns="17145" rIns="0" bIns="0" rtlCol="0">
            <a:spAutoFit/>
          </a:bodyPr>
          <a:lstStyle/>
          <a:p>
            <a:pPr marL="12700" marR="5080">
              <a:lnSpc>
                <a:spcPct val="105100"/>
              </a:lnSpc>
              <a:spcBef>
                <a:spcPts val="5"/>
              </a:spcBef>
            </a:pPr>
            <a:r>
              <a:rPr lang="en-GB" sz="1600" b="1" u="sng" spc="15" dirty="0" smtClean="0">
                <a:solidFill>
                  <a:srgbClr val="2F5496"/>
                </a:solidFill>
                <a:cs typeface="Calibri"/>
              </a:rPr>
              <a:t>Joshua's mum was interviewed. These are the main questions that were asked: </a:t>
            </a:r>
          </a:p>
          <a:p>
            <a:pPr marL="12700" marR="5080">
              <a:lnSpc>
                <a:spcPct val="105100"/>
              </a:lnSpc>
              <a:spcBef>
                <a:spcPts val="5"/>
              </a:spcBef>
            </a:pPr>
            <a:endParaRPr lang="en-GB" sz="1600" spc="15" dirty="0" smtClean="0">
              <a:solidFill>
                <a:srgbClr val="2F5496"/>
              </a:solidFill>
              <a:cs typeface="Calibri"/>
            </a:endParaRPr>
          </a:p>
          <a:p>
            <a:pPr marL="12700" marR="5080">
              <a:lnSpc>
                <a:spcPct val="105100"/>
              </a:lnSpc>
              <a:spcBef>
                <a:spcPts val="5"/>
              </a:spcBef>
            </a:pPr>
            <a:r>
              <a:rPr lang="en-GB" sz="1600" spc="15" dirty="0" smtClean="0">
                <a:solidFill>
                  <a:srgbClr val="2F5496"/>
                </a:solidFill>
                <a:cs typeface="Calibri"/>
              </a:rPr>
              <a:t>What are your concerns about Joshua?</a:t>
            </a:r>
          </a:p>
          <a:p>
            <a:pPr marL="12700" marR="5080">
              <a:lnSpc>
                <a:spcPct val="105100"/>
              </a:lnSpc>
              <a:spcBef>
                <a:spcPts val="5"/>
              </a:spcBef>
            </a:pPr>
            <a:endParaRPr lang="en-GB" sz="1600" spc="15" dirty="0" smtClean="0">
              <a:solidFill>
                <a:srgbClr val="2F5496"/>
              </a:solidFill>
              <a:latin typeface="Calibri"/>
              <a:cs typeface="Calibri"/>
            </a:endParaRPr>
          </a:p>
          <a:p>
            <a:pPr marL="12700" marR="5080">
              <a:lnSpc>
                <a:spcPct val="105100"/>
              </a:lnSpc>
              <a:spcBef>
                <a:spcPts val="5"/>
              </a:spcBef>
            </a:pPr>
            <a:endParaRPr lang="en-GB" sz="1600" spc="15" dirty="0" smtClean="0">
              <a:solidFill>
                <a:srgbClr val="2F5496"/>
              </a:solidFill>
              <a:latin typeface="Calibri"/>
              <a:cs typeface="Calibri"/>
            </a:endParaRPr>
          </a:p>
          <a:p>
            <a:pPr marL="12700" marR="5080">
              <a:lnSpc>
                <a:spcPct val="105100"/>
              </a:lnSpc>
              <a:spcBef>
                <a:spcPts val="5"/>
              </a:spcBef>
            </a:pPr>
            <a:endParaRPr lang="en-GB" sz="1600" spc="15" dirty="0" smtClean="0">
              <a:solidFill>
                <a:srgbClr val="2F5496"/>
              </a:solidFill>
              <a:latin typeface="Calibri"/>
              <a:cs typeface="Calibri"/>
            </a:endParaRPr>
          </a:p>
          <a:p>
            <a:pPr marL="12700" marR="5080">
              <a:lnSpc>
                <a:spcPct val="105100"/>
              </a:lnSpc>
              <a:spcBef>
                <a:spcPts val="5"/>
              </a:spcBef>
            </a:pPr>
            <a:endParaRPr lang="en-GB" sz="1600" spc="15" dirty="0" smtClean="0">
              <a:solidFill>
                <a:srgbClr val="2F5496"/>
              </a:solidFill>
              <a:latin typeface="Calibri"/>
              <a:cs typeface="Calibri"/>
            </a:endParaRPr>
          </a:p>
          <a:p>
            <a:pPr marL="12700" marR="5080">
              <a:lnSpc>
                <a:spcPct val="105100"/>
              </a:lnSpc>
              <a:spcBef>
                <a:spcPts val="5"/>
              </a:spcBef>
            </a:pPr>
            <a:endParaRPr lang="en-GB" sz="1600" spc="15" dirty="0" smtClean="0">
              <a:solidFill>
                <a:srgbClr val="2F5496"/>
              </a:solidFill>
              <a:latin typeface="Calibri"/>
              <a:cs typeface="Calibri"/>
            </a:endParaRPr>
          </a:p>
          <a:p>
            <a:pPr marL="12700" marR="5080">
              <a:lnSpc>
                <a:spcPct val="105100"/>
              </a:lnSpc>
              <a:spcBef>
                <a:spcPts val="5"/>
              </a:spcBef>
            </a:pPr>
            <a:endParaRPr lang="en-GB" sz="1600" spc="15" dirty="0" smtClean="0">
              <a:solidFill>
                <a:srgbClr val="2F5496"/>
              </a:solidFill>
              <a:latin typeface="Calibri"/>
              <a:cs typeface="Calibri"/>
            </a:endParaRPr>
          </a:p>
          <a:p>
            <a:pPr marL="12700" marR="5080">
              <a:lnSpc>
                <a:spcPct val="105100"/>
              </a:lnSpc>
              <a:spcBef>
                <a:spcPts val="5"/>
              </a:spcBef>
            </a:pPr>
            <a:endParaRPr lang="en-GB" sz="1600" spc="15" dirty="0" smtClean="0">
              <a:solidFill>
                <a:srgbClr val="2F5496"/>
              </a:solidFill>
              <a:latin typeface="Calibri"/>
              <a:cs typeface="Calibri"/>
            </a:endParaRPr>
          </a:p>
          <a:p>
            <a:pPr marL="12700" marR="5080">
              <a:lnSpc>
                <a:spcPct val="105100"/>
              </a:lnSpc>
              <a:spcBef>
                <a:spcPts val="5"/>
              </a:spcBef>
            </a:pPr>
            <a:r>
              <a:rPr lang="en-GB" sz="1600" spc="15" dirty="0" smtClean="0">
                <a:solidFill>
                  <a:srgbClr val="2F5496"/>
                </a:solidFill>
                <a:latin typeface="Calibri"/>
                <a:cs typeface="Calibri"/>
              </a:rPr>
              <a:t>When do the tantrums start and what happens?</a:t>
            </a:r>
          </a:p>
          <a:p>
            <a:pPr marL="12700" marR="5080">
              <a:lnSpc>
                <a:spcPct val="105100"/>
              </a:lnSpc>
              <a:spcBef>
                <a:spcPts val="5"/>
              </a:spcBef>
            </a:pPr>
            <a:endParaRPr lang="en-GB" sz="1600" spc="15" dirty="0">
              <a:solidFill>
                <a:srgbClr val="2F5496"/>
              </a:solidFill>
              <a:latin typeface="Calibri"/>
              <a:cs typeface="Calibri"/>
            </a:endParaRPr>
          </a:p>
          <a:p>
            <a:pPr marL="12700" marR="5080">
              <a:lnSpc>
                <a:spcPct val="105100"/>
              </a:lnSpc>
              <a:spcBef>
                <a:spcPts val="5"/>
              </a:spcBef>
            </a:pPr>
            <a:endParaRPr lang="en-GB" sz="1600" spc="15" dirty="0" smtClean="0">
              <a:solidFill>
                <a:srgbClr val="2F5496"/>
              </a:solidFill>
              <a:latin typeface="Calibri"/>
              <a:cs typeface="Calibri"/>
            </a:endParaRPr>
          </a:p>
          <a:p>
            <a:pPr marL="12700" marR="5080">
              <a:lnSpc>
                <a:spcPct val="105100"/>
              </a:lnSpc>
              <a:spcBef>
                <a:spcPts val="5"/>
              </a:spcBef>
            </a:pPr>
            <a:endParaRPr lang="en-GB" sz="1600" spc="15" dirty="0">
              <a:solidFill>
                <a:srgbClr val="2F5496"/>
              </a:solidFill>
              <a:latin typeface="Calibri"/>
              <a:cs typeface="Calibri"/>
            </a:endParaRPr>
          </a:p>
          <a:p>
            <a:pPr marL="12700" marR="5080">
              <a:lnSpc>
                <a:spcPct val="105100"/>
              </a:lnSpc>
              <a:spcBef>
                <a:spcPts val="5"/>
              </a:spcBef>
            </a:pPr>
            <a:endParaRPr lang="en-GB" sz="1600" spc="15" dirty="0" smtClean="0">
              <a:solidFill>
                <a:srgbClr val="2F5496"/>
              </a:solidFill>
              <a:latin typeface="Calibri"/>
              <a:cs typeface="Calibri"/>
            </a:endParaRPr>
          </a:p>
          <a:p>
            <a:pPr marL="12700" marR="5080">
              <a:lnSpc>
                <a:spcPct val="105100"/>
              </a:lnSpc>
              <a:spcBef>
                <a:spcPts val="5"/>
              </a:spcBef>
            </a:pPr>
            <a:endParaRPr lang="en-GB" sz="1600" spc="15" dirty="0" smtClean="0">
              <a:solidFill>
                <a:srgbClr val="2F5496"/>
              </a:solidFill>
              <a:latin typeface="Calibri"/>
              <a:cs typeface="Calibri"/>
            </a:endParaRPr>
          </a:p>
          <a:p>
            <a:pPr marL="12700" marR="5080">
              <a:lnSpc>
                <a:spcPct val="105100"/>
              </a:lnSpc>
              <a:spcBef>
                <a:spcPts val="5"/>
              </a:spcBef>
            </a:pPr>
            <a:endParaRPr lang="en-GB" sz="1600" spc="15" dirty="0" smtClean="0">
              <a:solidFill>
                <a:srgbClr val="2F5496"/>
              </a:solidFill>
              <a:latin typeface="Calibri"/>
              <a:cs typeface="Calibri"/>
            </a:endParaRPr>
          </a:p>
          <a:p>
            <a:pPr marL="12700" marR="5080">
              <a:lnSpc>
                <a:spcPct val="105100"/>
              </a:lnSpc>
              <a:spcBef>
                <a:spcPts val="5"/>
              </a:spcBef>
            </a:pPr>
            <a:r>
              <a:rPr lang="en-GB" sz="1600" spc="15" dirty="0" smtClean="0">
                <a:solidFill>
                  <a:srgbClr val="2F5496"/>
                </a:solidFill>
                <a:latin typeface="Calibri"/>
                <a:cs typeface="Calibri"/>
              </a:rPr>
              <a:t>What do you do when he has a tantrum?</a:t>
            </a:r>
          </a:p>
          <a:p>
            <a:pPr marL="12700" marR="5080">
              <a:lnSpc>
                <a:spcPct val="105100"/>
              </a:lnSpc>
              <a:spcBef>
                <a:spcPts val="5"/>
              </a:spcBef>
            </a:pPr>
            <a:endParaRPr lang="en-GB" sz="1600" spc="15" dirty="0" smtClean="0">
              <a:solidFill>
                <a:srgbClr val="2F5496"/>
              </a:solidFill>
              <a:latin typeface="Calibri"/>
              <a:cs typeface="Calibri"/>
            </a:endParaRPr>
          </a:p>
          <a:p>
            <a:pPr marL="12700" marR="5080">
              <a:lnSpc>
                <a:spcPct val="105100"/>
              </a:lnSpc>
              <a:spcBef>
                <a:spcPts val="5"/>
              </a:spcBef>
            </a:pPr>
            <a:endParaRPr lang="en-GB" sz="1600" spc="15" dirty="0" smtClean="0">
              <a:solidFill>
                <a:srgbClr val="2F5496"/>
              </a:solidFill>
              <a:latin typeface="Calibri"/>
              <a:cs typeface="Calibri"/>
            </a:endParaRPr>
          </a:p>
        </p:txBody>
      </p:sp>
      <p:sp>
        <p:nvSpPr>
          <p:cNvPr id="6" name="Rectangle 5"/>
          <p:cNvSpPr/>
          <p:nvPr/>
        </p:nvSpPr>
        <p:spPr>
          <a:xfrm>
            <a:off x="7124006" y="-245457"/>
            <a:ext cx="5386647" cy="5521512"/>
          </a:xfrm>
          <a:prstGeom prst="rect">
            <a:avLst/>
          </a:prstGeom>
        </p:spPr>
        <p:txBody>
          <a:bodyPr wrap="square">
            <a:spAutoFit/>
          </a:bodyPr>
          <a:lstStyle/>
          <a:p>
            <a:pPr marL="12700" marR="5080">
              <a:lnSpc>
                <a:spcPct val="105100"/>
              </a:lnSpc>
              <a:spcBef>
                <a:spcPts val="5"/>
              </a:spcBef>
            </a:pPr>
            <a:endParaRPr lang="en-GB" sz="1600" spc="15" dirty="0" smtClean="0">
              <a:solidFill>
                <a:srgbClr val="2F5496"/>
              </a:solidFill>
              <a:cs typeface="Calibri"/>
            </a:endParaRPr>
          </a:p>
          <a:p>
            <a:pPr marL="12700" marR="5080">
              <a:lnSpc>
                <a:spcPct val="105100"/>
              </a:lnSpc>
              <a:spcBef>
                <a:spcPts val="5"/>
              </a:spcBef>
            </a:pPr>
            <a:r>
              <a:rPr lang="en-GB" sz="1600" spc="15" dirty="0" smtClean="0">
                <a:solidFill>
                  <a:srgbClr val="2F5496"/>
                </a:solidFill>
                <a:cs typeface="Calibri"/>
              </a:rPr>
              <a:t>What’s </a:t>
            </a:r>
            <a:r>
              <a:rPr lang="en-GB" sz="1600" spc="15" dirty="0">
                <a:solidFill>
                  <a:srgbClr val="2F5496"/>
                </a:solidFill>
                <a:cs typeface="Calibri"/>
              </a:rPr>
              <a:t>he like when he’s not having a tantrum</a:t>
            </a:r>
            <a:r>
              <a:rPr lang="en-GB" sz="1600" spc="15" dirty="0" smtClean="0">
                <a:solidFill>
                  <a:srgbClr val="2F5496"/>
                </a:solidFill>
                <a:cs typeface="Calibri"/>
              </a:rPr>
              <a:t>?</a:t>
            </a:r>
          </a:p>
          <a:p>
            <a:pPr marL="12700" marR="5080">
              <a:lnSpc>
                <a:spcPct val="105100"/>
              </a:lnSpc>
              <a:spcBef>
                <a:spcPts val="5"/>
              </a:spcBef>
            </a:pPr>
            <a:endParaRPr lang="en-GB" sz="1600" spc="15" dirty="0">
              <a:solidFill>
                <a:srgbClr val="2F5496"/>
              </a:solidFill>
              <a:cs typeface="Calibri"/>
            </a:endParaRPr>
          </a:p>
          <a:p>
            <a:pPr marL="12700" marR="5080">
              <a:lnSpc>
                <a:spcPct val="105100"/>
              </a:lnSpc>
              <a:spcBef>
                <a:spcPts val="5"/>
              </a:spcBef>
            </a:pPr>
            <a:endParaRPr lang="en-GB" sz="1600" spc="15" dirty="0" smtClean="0">
              <a:solidFill>
                <a:srgbClr val="2F5496"/>
              </a:solidFill>
              <a:cs typeface="Calibri"/>
            </a:endParaRPr>
          </a:p>
          <a:p>
            <a:pPr marL="12700" marR="5080">
              <a:lnSpc>
                <a:spcPct val="105100"/>
              </a:lnSpc>
              <a:spcBef>
                <a:spcPts val="5"/>
              </a:spcBef>
            </a:pPr>
            <a:endParaRPr lang="en-GB" sz="1600" spc="15" dirty="0">
              <a:solidFill>
                <a:srgbClr val="2F5496"/>
              </a:solidFill>
              <a:cs typeface="Calibri"/>
            </a:endParaRPr>
          </a:p>
          <a:p>
            <a:pPr marL="12700" marR="5080">
              <a:lnSpc>
                <a:spcPct val="105100"/>
              </a:lnSpc>
              <a:spcBef>
                <a:spcPts val="5"/>
              </a:spcBef>
            </a:pPr>
            <a:endParaRPr lang="en-GB" sz="1600" spc="15" dirty="0" smtClean="0">
              <a:solidFill>
                <a:srgbClr val="2F5496"/>
              </a:solidFill>
              <a:cs typeface="Calibri"/>
            </a:endParaRPr>
          </a:p>
          <a:p>
            <a:pPr marL="12700" marR="5080">
              <a:lnSpc>
                <a:spcPct val="105100"/>
              </a:lnSpc>
              <a:spcBef>
                <a:spcPts val="5"/>
              </a:spcBef>
            </a:pPr>
            <a:endParaRPr lang="en-GB" sz="1600" spc="15" dirty="0">
              <a:solidFill>
                <a:srgbClr val="2F5496"/>
              </a:solidFill>
              <a:cs typeface="Calibri"/>
            </a:endParaRPr>
          </a:p>
          <a:p>
            <a:pPr marL="12700" marR="5080">
              <a:lnSpc>
                <a:spcPct val="105100"/>
              </a:lnSpc>
              <a:spcBef>
                <a:spcPts val="5"/>
              </a:spcBef>
            </a:pPr>
            <a:r>
              <a:rPr lang="en-GB" sz="1600" spc="15" dirty="0">
                <a:solidFill>
                  <a:srgbClr val="2F5496"/>
                </a:solidFill>
                <a:cs typeface="Calibri"/>
              </a:rPr>
              <a:t>Can you tell me about a positive experience with Joshua</a:t>
            </a:r>
            <a:r>
              <a:rPr lang="en-GB" sz="1600" spc="15" dirty="0" smtClean="0">
                <a:solidFill>
                  <a:srgbClr val="2F5496"/>
                </a:solidFill>
                <a:cs typeface="Calibri"/>
              </a:rPr>
              <a:t>?</a:t>
            </a:r>
          </a:p>
          <a:p>
            <a:pPr marL="12700" marR="5080">
              <a:lnSpc>
                <a:spcPct val="105100"/>
              </a:lnSpc>
              <a:spcBef>
                <a:spcPts val="5"/>
              </a:spcBef>
            </a:pPr>
            <a:endParaRPr lang="en-GB" sz="1600" spc="15" dirty="0">
              <a:solidFill>
                <a:srgbClr val="2F5496"/>
              </a:solidFill>
              <a:cs typeface="Calibri"/>
            </a:endParaRPr>
          </a:p>
          <a:p>
            <a:pPr marL="12700" marR="5080">
              <a:lnSpc>
                <a:spcPct val="105100"/>
              </a:lnSpc>
              <a:spcBef>
                <a:spcPts val="5"/>
              </a:spcBef>
            </a:pPr>
            <a:endParaRPr lang="en-GB" sz="1600" spc="15" dirty="0" smtClean="0">
              <a:solidFill>
                <a:srgbClr val="2F5496"/>
              </a:solidFill>
              <a:cs typeface="Calibri"/>
            </a:endParaRPr>
          </a:p>
          <a:p>
            <a:pPr marL="12700" marR="5080">
              <a:lnSpc>
                <a:spcPct val="105100"/>
              </a:lnSpc>
              <a:spcBef>
                <a:spcPts val="5"/>
              </a:spcBef>
            </a:pPr>
            <a:endParaRPr lang="en-GB" sz="1600" spc="15" dirty="0">
              <a:solidFill>
                <a:srgbClr val="2F5496"/>
              </a:solidFill>
              <a:cs typeface="Calibri"/>
            </a:endParaRPr>
          </a:p>
          <a:p>
            <a:pPr marL="12700" marR="5080">
              <a:lnSpc>
                <a:spcPct val="105100"/>
              </a:lnSpc>
              <a:spcBef>
                <a:spcPts val="5"/>
              </a:spcBef>
            </a:pPr>
            <a:endParaRPr lang="en-GB" sz="1600" spc="15" dirty="0">
              <a:solidFill>
                <a:srgbClr val="2F5496"/>
              </a:solidFill>
              <a:cs typeface="Calibri"/>
            </a:endParaRPr>
          </a:p>
          <a:p>
            <a:pPr marL="12700" marR="5080">
              <a:lnSpc>
                <a:spcPct val="105100"/>
              </a:lnSpc>
              <a:spcBef>
                <a:spcPts val="5"/>
              </a:spcBef>
            </a:pPr>
            <a:endParaRPr lang="en-GB" sz="1600" spc="15" dirty="0" smtClean="0">
              <a:solidFill>
                <a:srgbClr val="2F5496"/>
              </a:solidFill>
              <a:cs typeface="Calibri"/>
            </a:endParaRPr>
          </a:p>
          <a:p>
            <a:pPr marL="12700" marR="5080">
              <a:lnSpc>
                <a:spcPct val="105100"/>
              </a:lnSpc>
              <a:spcBef>
                <a:spcPts val="5"/>
              </a:spcBef>
            </a:pPr>
            <a:endParaRPr lang="en-GB" sz="1600" spc="15" dirty="0" smtClean="0">
              <a:solidFill>
                <a:srgbClr val="2F5496"/>
              </a:solidFill>
              <a:cs typeface="Calibri"/>
            </a:endParaRPr>
          </a:p>
          <a:p>
            <a:pPr marL="12700" marR="5080">
              <a:lnSpc>
                <a:spcPct val="105100"/>
              </a:lnSpc>
              <a:spcBef>
                <a:spcPts val="5"/>
              </a:spcBef>
            </a:pPr>
            <a:r>
              <a:rPr lang="en-GB" sz="1600" spc="15" dirty="0" smtClean="0">
                <a:solidFill>
                  <a:srgbClr val="2F5496"/>
                </a:solidFill>
                <a:cs typeface="Calibri"/>
              </a:rPr>
              <a:t>Tell </a:t>
            </a:r>
            <a:r>
              <a:rPr lang="en-GB" sz="1600" spc="15" dirty="0">
                <a:solidFill>
                  <a:srgbClr val="2F5496"/>
                </a:solidFill>
                <a:cs typeface="Calibri"/>
              </a:rPr>
              <a:t>me about Joshua’s </a:t>
            </a:r>
            <a:r>
              <a:rPr lang="en-GB" sz="1600" spc="15" dirty="0" smtClean="0">
                <a:solidFill>
                  <a:srgbClr val="2F5496"/>
                </a:solidFill>
                <a:cs typeface="Calibri"/>
              </a:rPr>
              <a:t>Dad.</a:t>
            </a:r>
          </a:p>
          <a:p>
            <a:pPr marL="12700" marR="5080">
              <a:lnSpc>
                <a:spcPct val="105100"/>
              </a:lnSpc>
              <a:spcBef>
                <a:spcPts val="5"/>
              </a:spcBef>
            </a:pPr>
            <a:endParaRPr lang="en-GB" sz="1600" spc="15" dirty="0">
              <a:solidFill>
                <a:srgbClr val="2F5496"/>
              </a:solidFill>
              <a:cs typeface="Calibri"/>
            </a:endParaRPr>
          </a:p>
          <a:p>
            <a:pPr marL="12700" marR="5080">
              <a:lnSpc>
                <a:spcPct val="105100"/>
              </a:lnSpc>
              <a:spcBef>
                <a:spcPts val="5"/>
              </a:spcBef>
            </a:pPr>
            <a:endParaRPr lang="en-GB" sz="1600" spc="15" dirty="0" smtClean="0">
              <a:solidFill>
                <a:srgbClr val="2F5496"/>
              </a:solidFill>
              <a:cs typeface="Calibri"/>
            </a:endParaRPr>
          </a:p>
          <a:p>
            <a:pPr marL="12700" marR="5080">
              <a:lnSpc>
                <a:spcPct val="105100"/>
              </a:lnSpc>
              <a:spcBef>
                <a:spcPts val="5"/>
              </a:spcBef>
            </a:pPr>
            <a:endParaRPr lang="en-GB" sz="1600" spc="15" dirty="0">
              <a:solidFill>
                <a:srgbClr val="2F5496"/>
              </a:solidFill>
              <a:cs typeface="Calibri"/>
            </a:endParaRPr>
          </a:p>
          <a:p>
            <a:pPr marL="12700" marR="5080">
              <a:lnSpc>
                <a:spcPct val="105100"/>
              </a:lnSpc>
              <a:spcBef>
                <a:spcPts val="5"/>
              </a:spcBef>
            </a:pPr>
            <a:endParaRPr lang="en-GB" sz="1600" spc="15" dirty="0" smtClean="0">
              <a:solidFill>
                <a:srgbClr val="2F5496"/>
              </a:solidFill>
              <a:cs typeface="Calibri"/>
            </a:endParaRPr>
          </a:p>
          <a:p>
            <a:pPr marL="12700" marR="5080">
              <a:lnSpc>
                <a:spcPct val="105100"/>
              </a:lnSpc>
              <a:spcBef>
                <a:spcPts val="5"/>
              </a:spcBef>
            </a:pPr>
            <a:endParaRPr lang="en-GB" sz="1600" spc="15" dirty="0">
              <a:solidFill>
                <a:srgbClr val="2F5496"/>
              </a:solidFill>
              <a:cs typeface="Calibri"/>
            </a:endParaRPr>
          </a:p>
          <a:p>
            <a:pPr marL="12700" marR="5080">
              <a:lnSpc>
                <a:spcPct val="105100"/>
              </a:lnSpc>
              <a:spcBef>
                <a:spcPts val="5"/>
              </a:spcBef>
            </a:pPr>
            <a:r>
              <a:rPr lang="en-GB" sz="1600" spc="15" dirty="0" smtClean="0">
                <a:solidFill>
                  <a:srgbClr val="2F5496"/>
                </a:solidFill>
                <a:cs typeface="Calibri"/>
              </a:rPr>
              <a:t>Why </a:t>
            </a:r>
            <a:r>
              <a:rPr lang="en-GB" sz="1600" spc="15" dirty="0">
                <a:solidFill>
                  <a:srgbClr val="2F5496"/>
                </a:solidFill>
                <a:cs typeface="Calibri"/>
              </a:rPr>
              <a:t>do you think he tried to harm the guinea pig?</a:t>
            </a:r>
          </a:p>
        </p:txBody>
      </p:sp>
      <p:pic>
        <p:nvPicPr>
          <p:cNvPr id="4" name="Picture 3"/>
          <p:cNvPicPr>
            <a:picLocks noChangeAspect="1"/>
          </p:cNvPicPr>
          <p:nvPr/>
        </p:nvPicPr>
        <p:blipFill>
          <a:blip r:embed="rId6"/>
          <a:stretch>
            <a:fillRect/>
          </a:stretch>
        </p:blipFill>
        <p:spPr>
          <a:xfrm>
            <a:off x="1181097" y="5171802"/>
            <a:ext cx="2942016" cy="1687912"/>
          </a:xfrm>
          <a:prstGeom prst="rect">
            <a:avLst/>
          </a:prstGeom>
        </p:spPr>
      </p:pic>
      <p:pic>
        <p:nvPicPr>
          <p:cNvPr id="7" name="Picture 6"/>
          <p:cNvPicPr>
            <a:picLocks noChangeAspect="1"/>
          </p:cNvPicPr>
          <p:nvPr/>
        </p:nvPicPr>
        <p:blipFill>
          <a:blip r:embed="rId7"/>
          <a:stretch>
            <a:fillRect/>
          </a:stretch>
        </p:blipFill>
        <p:spPr>
          <a:xfrm>
            <a:off x="7734249" y="343679"/>
            <a:ext cx="2091396" cy="1270002"/>
          </a:xfrm>
          <a:prstGeom prst="rect">
            <a:avLst/>
          </a:prstGeom>
        </p:spPr>
      </p:pic>
      <p:pic>
        <p:nvPicPr>
          <p:cNvPr id="8" name="Picture 7"/>
          <p:cNvPicPr>
            <a:picLocks noChangeAspect="1"/>
          </p:cNvPicPr>
          <p:nvPr/>
        </p:nvPicPr>
        <p:blipFill>
          <a:blip r:embed="rId8"/>
          <a:stretch>
            <a:fillRect/>
          </a:stretch>
        </p:blipFill>
        <p:spPr>
          <a:xfrm>
            <a:off x="7792437" y="2075628"/>
            <a:ext cx="2091397" cy="1130321"/>
          </a:xfrm>
          <a:prstGeom prst="rect">
            <a:avLst/>
          </a:prstGeom>
        </p:spPr>
      </p:pic>
      <p:pic>
        <p:nvPicPr>
          <p:cNvPr id="9" name="Picture 8"/>
          <p:cNvPicPr>
            <a:picLocks noChangeAspect="1"/>
          </p:cNvPicPr>
          <p:nvPr/>
        </p:nvPicPr>
        <p:blipFill>
          <a:blip r:embed="rId9"/>
          <a:stretch>
            <a:fillRect/>
          </a:stretch>
        </p:blipFill>
        <p:spPr>
          <a:xfrm>
            <a:off x="7734250" y="3714414"/>
            <a:ext cx="2046040" cy="1215033"/>
          </a:xfrm>
          <a:prstGeom prst="rect">
            <a:avLst/>
          </a:prstGeom>
        </p:spPr>
      </p:pic>
      <p:pic>
        <p:nvPicPr>
          <p:cNvPr id="10" name="Picture 9"/>
          <p:cNvPicPr>
            <a:picLocks noChangeAspect="1"/>
          </p:cNvPicPr>
          <p:nvPr/>
        </p:nvPicPr>
        <p:blipFill>
          <a:blip r:embed="rId10"/>
          <a:stretch>
            <a:fillRect/>
          </a:stretch>
        </p:blipFill>
        <p:spPr>
          <a:xfrm>
            <a:off x="7842810" y="5375561"/>
            <a:ext cx="2041024" cy="1280394"/>
          </a:xfrm>
          <a:prstGeom prst="rect">
            <a:avLst/>
          </a:prstGeom>
        </p:spPr>
      </p:pic>
    </p:spTree>
    <p:custDataLst>
      <p:tags r:id="rId1"/>
    </p:custDataLst>
    <p:extLst>
      <p:ext uri="{BB962C8B-B14F-4D97-AF65-F5344CB8AC3E}">
        <p14:creationId xmlns:p14="http://schemas.microsoft.com/office/powerpoint/2010/main" val="2146475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a:extLst>
              <a:ext uri="{FF2B5EF4-FFF2-40B4-BE49-F238E27FC236}">
                <a16:creationId xmlns:a16="http://schemas.microsoft.com/office/drawing/2014/main" id="{0E693B0E-63A2-48F0-9DC3-E47CDCA05AD0}"/>
              </a:ext>
            </a:extLst>
          </p:cNvPr>
          <p:cNvGraphicFramePr>
            <a:graphicFrameLocks noGrp="1"/>
          </p:cNvGraphicFramePr>
          <p:nvPr>
            <p:extLst>
              <p:ext uri="{D42A27DB-BD31-4B8C-83A1-F6EECF244321}">
                <p14:modId xmlns:p14="http://schemas.microsoft.com/office/powerpoint/2010/main" val="3934944313"/>
              </p:ext>
            </p:extLst>
          </p:nvPr>
        </p:nvGraphicFramePr>
        <p:xfrm>
          <a:off x="901700" y="1926705"/>
          <a:ext cx="10196208" cy="4125238"/>
        </p:xfrm>
        <a:graphic>
          <a:graphicData uri="http://schemas.openxmlformats.org/drawingml/2006/table">
            <a:tbl>
              <a:tblPr firstRow="1" bandRow="1">
                <a:tableStyleId>{2D5ABB26-0587-4C30-8999-92F81FD0307C}</a:tableStyleId>
              </a:tblPr>
              <a:tblGrid>
                <a:gridCol w="2428426">
                  <a:extLst>
                    <a:ext uri="{9D8B030D-6E8A-4147-A177-3AD203B41FA5}">
                      <a16:colId xmlns:a16="http://schemas.microsoft.com/office/drawing/2014/main" val="20000"/>
                    </a:ext>
                  </a:extLst>
                </a:gridCol>
                <a:gridCol w="7767782">
                  <a:extLst>
                    <a:ext uri="{9D8B030D-6E8A-4147-A177-3AD203B41FA5}">
                      <a16:colId xmlns:a16="http://schemas.microsoft.com/office/drawing/2014/main" val="20001"/>
                    </a:ext>
                  </a:extLst>
                </a:gridCol>
              </a:tblGrid>
              <a:tr h="252984">
                <a:tc>
                  <a:txBody>
                    <a:bodyPr/>
                    <a:lstStyle/>
                    <a:p>
                      <a:pPr marL="69850">
                        <a:lnSpc>
                          <a:spcPts val="1845"/>
                        </a:lnSpc>
                      </a:pPr>
                      <a:r>
                        <a:rPr lang="en-GB" sz="1600" b="1" u="none" spc="15" dirty="0" smtClean="0">
                          <a:solidFill>
                            <a:schemeClr val="tx1">
                              <a:lumMod val="65000"/>
                              <a:lumOff val="35000"/>
                            </a:schemeClr>
                          </a:solidFill>
                          <a:latin typeface="Calibri"/>
                          <a:cs typeface="Calibri"/>
                        </a:rPr>
                        <a:t>Question</a:t>
                      </a:r>
                      <a:endParaRPr sz="1600" u="none" dirty="0">
                        <a:solidFill>
                          <a:schemeClr val="tx1">
                            <a:lumMod val="65000"/>
                            <a:lumOff val="35000"/>
                          </a:schemeClr>
                        </a:solidFill>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marL="69850">
                        <a:lnSpc>
                          <a:spcPts val="1845"/>
                        </a:lnSpc>
                      </a:pPr>
                      <a:r>
                        <a:rPr lang="en-GB" sz="1600" b="1" u="none" spc="20" dirty="0" smtClean="0">
                          <a:solidFill>
                            <a:schemeClr val="tx1">
                              <a:lumMod val="65000"/>
                              <a:lumOff val="35000"/>
                            </a:schemeClr>
                          </a:solidFill>
                          <a:latin typeface="Calibri"/>
                          <a:cs typeface="Calibri"/>
                        </a:rPr>
                        <a:t>Answer</a:t>
                      </a:r>
                      <a:endParaRPr lang="en-GB" sz="1600" b="1" u="none" spc="20" dirty="0">
                        <a:solidFill>
                          <a:schemeClr val="tx1">
                            <a:lumMod val="65000"/>
                            <a:lumOff val="35000"/>
                          </a:schemeClr>
                        </a:solidFill>
                        <a:latin typeface="Calibri"/>
                        <a:cs typeface="Calibri"/>
                      </a:endParaRPr>
                    </a:p>
                    <a:p>
                      <a:pPr marL="69850">
                        <a:lnSpc>
                          <a:spcPts val="1845"/>
                        </a:lnSpc>
                      </a:pPr>
                      <a:endParaRPr sz="1600" u="none" dirty="0">
                        <a:solidFill>
                          <a:schemeClr val="tx1">
                            <a:lumMod val="65000"/>
                            <a:lumOff val="35000"/>
                          </a:schemeClr>
                        </a:solidFill>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10000"/>
                  </a:ext>
                </a:extLst>
              </a:tr>
              <a:tr h="997620">
                <a:tc>
                  <a:txBody>
                    <a:bodyPr/>
                    <a:lstStyle/>
                    <a:p>
                      <a:pPr marL="69850">
                        <a:lnSpc>
                          <a:spcPts val="1845"/>
                        </a:lnSpc>
                      </a:pPr>
                      <a:r>
                        <a:rPr lang="en-GB" sz="1600" spc="20" dirty="0" smtClean="0">
                          <a:solidFill>
                            <a:schemeClr val="tx1">
                              <a:lumMod val="65000"/>
                              <a:lumOff val="35000"/>
                            </a:schemeClr>
                          </a:solidFill>
                          <a:latin typeface="+mn-lt"/>
                          <a:cs typeface="Calibri"/>
                        </a:rPr>
                        <a:t>When you go to greet the family, what is happening? Who is sitting with whom?</a:t>
                      </a:r>
                      <a:endParaRPr sz="1600" dirty="0">
                        <a:solidFill>
                          <a:schemeClr val="tx1">
                            <a:lumMod val="65000"/>
                            <a:lumOff val="35000"/>
                          </a:schemeClr>
                        </a:solidFill>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marL="69850">
                        <a:lnSpc>
                          <a:spcPts val="1845"/>
                        </a:lnSpc>
                      </a:pPr>
                      <a:r>
                        <a:rPr lang="en-GB" sz="1600" spc="20" dirty="0" smtClean="0">
                          <a:solidFill>
                            <a:srgbClr val="365F91"/>
                          </a:solidFill>
                          <a:latin typeface="+mn-lt"/>
                          <a:cs typeface="Calibri"/>
                        </a:rPr>
                        <a:t>Joshua and his brother are reading a book together. Mum is on her phone.</a:t>
                      </a:r>
                      <a:endParaRPr sz="1600" dirty="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1"/>
                  </a:ext>
                </a:extLst>
              </a:tr>
              <a:tr h="749807">
                <a:tc>
                  <a:txBody>
                    <a:bodyPr/>
                    <a:lstStyle/>
                    <a:p>
                      <a:pPr marL="69850">
                        <a:lnSpc>
                          <a:spcPts val="1845"/>
                        </a:lnSpc>
                      </a:pPr>
                      <a:r>
                        <a:rPr lang="en-GB" sz="1600" spc="20" dirty="0" smtClean="0">
                          <a:solidFill>
                            <a:schemeClr val="tx1">
                              <a:lumMod val="65000"/>
                              <a:lumOff val="35000"/>
                            </a:schemeClr>
                          </a:solidFill>
                          <a:latin typeface="+mn-lt"/>
                          <a:cs typeface="Calibri"/>
                        </a:rPr>
                        <a:t>How is the transition to the room where you will assess him managed?</a:t>
                      </a:r>
                      <a:endParaRPr sz="1600" dirty="0">
                        <a:solidFill>
                          <a:schemeClr val="tx1">
                            <a:lumMod val="65000"/>
                            <a:lumOff val="35000"/>
                          </a:schemeClr>
                        </a:solidFill>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marL="69850">
                        <a:lnSpc>
                          <a:spcPts val="1845"/>
                        </a:lnSpc>
                      </a:pPr>
                      <a:r>
                        <a:rPr lang="en-GB" sz="1600" spc="20" dirty="0" smtClean="0">
                          <a:solidFill>
                            <a:srgbClr val="365F91"/>
                          </a:solidFill>
                          <a:latin typeface="+mn-lt"/>
                          <a:cs typeface="Calibri"/>
                        </a:rPr>
                        <a:t>Joshua wants to bring his book. Mum says no, as it belongs in the reception area. Joshua runs into the clinic room with enthusiasm.</a:t>
                      </a:r>
                      <a:endParaRPr sz="1600" dirty="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2"/>
                  </a:ext>
                </a:extLst>
              </a:tr>
              <a:tr h="506339">
                <a:tc>
                  <a:txBody>
                    <a:bodyPr/>
                    <a:lstStyle/>
                    <a:p>
                      <a:pPr marL="69850">
                        <a:lnSpc>
                          <a:spcPts val="1845"/>
                        </a:lnSpc>
                      </a:pPr>
                      <a:r>
                        <a:rPr lang="en-GB" sz="1600" spc="15" dirty="0" smtClean="0">
                          <a:solidFill>
                            <a:schemeClr val="tx1">
                              <a:lumMod val="65000"/>
                              <a:lumOff val="35000"/>
                            </a:schemeClr>
                          </a:solidFill>
                          <a:latin typeface="+mn-lt"/>
                          <a:cs typeface="Calibri"/>
                        </a:rPr>
                        <a:t>Does the child seek proximity to the parent?</a:t>
                      </a:r>
                      <a:endParaRPr sz="1600" dirty="0">
                        <a:solidFill>
                          <a:schemeClr val="tx1">
                            <a:lumMod val="65000"/>
                            <a:lumOff val="35000"/>
                          </a:schemeClr>
                        </a:solidFill>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marL="69850">
                        <a:lnSpc>
                          <a:spcPts val="1845"/>
                        </a:lnSpc>
                      </a:pPr>
                      <a:r>
                        <a:rPr lang="en-GB" sz="1600" spc="20" dirty="0" smtClean="0">
                          <a:solidFill>
                            <a:srgbClr val="365F91"/>
                          </a:solidFill>
                          <a:latin typeface="+mn-lt"/>
                          <a:cs typeface="Calibri"/>
                        </a:rPr>
                        <a:t>Joshua is inconsistent in this respect. He starts off confident in the room, ignoring mum, but then becomes bored and climbs on her to get her attention.</a:t>
                      </a:r>
                      <a:endParaRPr sz="1600" dirty="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3"/>
                  </a:ext>
                </a:extLst>
              </a:tr>
              <a:tr h="499872">
                <a:tc>
                  <a:txBody>
                    <a:bodyPr/>
                    <a:lstStyle/>
                    <a:p>
                      <a:pPr marL="69850">
                        <a:lnSpc>
                          <a:spcPts val="1845"/>
                        </a:lnSpc>
                      </a:pPr>
                      <a:r>
                        <a:rPr lang="en-GB" sz="1600" spc="15" dirty="0" smtClean="0">
                          <a:solidFill>
                            <a:schemeClr val="tx1">
                              <a:lumMod val="65000"/>
                              <a:lumOff val="35000"/>
                            </a:schemeClr>
                          </a:solidFill>
                          <a:latin typeface="+mn-lt"/>
                          <a:cs typeface="Calibri"/>
                        </a:rPr>
                        <a:t>How does the child interact with siblings?</a:t>
                      </a:r>
                      <a:endParaRPr sz="1600" dirty="0">
                        <a:solidFill>
                          <a:schemeClr val="tx1">
                            <a:lumMod val="65000"/>
                            <a:lumOff val="35000"/>
                          </a:schemeClr>
                        </a:solidFill>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marL="69850">
                        <a:lnSpc>
                          <a:spcPts val="1845"/>
                        </a:lnSpc>
                      </a:pPr>
                      <a:r>
                        <a:rPr lang="en-GB" sz="1600" spc="15" dirty="0" smtClean="0">
                          <a:solidFill>
                            <a:srgbClr val="365F91"/>
                          </a:solidFill>
                          <a:latin typeface="+mn-lt"/>
                          <a:cs typeface="Calibri"/>
                        </a:rPr>
                        <a:t>He plays nicely with his brother initially, playing with Duplo, very little speech though. When his younger brother tries to climb on mum, Joshua shoves him off.</a:t>
                      </a:r>
                      <a:endParaRPr sz="1600" dirty="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4"/>
                  </a:ext>
                </a:extLst>
              </a:tr>
              <a:tr h="454338">
                <a:tc>
                  <a:txBody>
                    <a:bodyPr/>
                    <a:lstStyle/>
                    <a:p>
                      <a:pPr marL="69850">
                        <a:lnSpc>
                          <a:spcPts val="1845"/>
                        </a:lnSpc>
                      </a:pPr>
                      <a:r>
                        <a:rPr lang="en-GB" sz="1600" spc="15" dirty="0" smtClean="0">
                          <a:solidFill>
                            <a:schemeClr val="tx1">
                              <a:lumMod val="65000"/>
                              <a:lumOff val="35000"/>
                            </a:schemeClr>
                          </a:solidFill>
                          <a:latin typeface="+mn-lt"/>
                          <a:cs typeface="Calibri"/>
                        </a:rPr>
                        <a:t>How does the parent discipline and engage the child while you are there?</a:t>
                      </a:r>
                      <a:endParaRPr sz="1600" dirty="0">
                        <a:solidFill>
                          <a:schemeClr val="tx1">
                            <a:lumMod val="65000"/>
                            <a:lumOff val="35000"/>
                          </a:schemeClr>
                        </a:solidFill>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marL="69850">
                        <a:lnSpc>
                          <a:spcPts val="1845"/>
                        </a:lnSpc>
                      </a:pPr>
                      <a:r>
                        <a:rPr lang="en-GB" sz="1600" spc="15" dirty="0" smtClean="0">
                          <a:solidFill>
                            <a:srgbClr val="365F91"/>
                          </a:solidFill>
                          <a:latin typeface="+mn-lt"/>
                          <a:cs typeface="Calibri"/>
                        </a:rPr>
                        <a:t>Mum ignores Joshua until he starts to interrupt the interview. She then tells him to sit nicely. He carries on climbing and when he shoves his brother, she gives him a warning. He does it again, so she places him firmly in the corner. He cries but doesn't resist. He takes around 10 minutes to calm down. Mum points out "see, this is what I have to deal with!".</a:t>
                      </a:r>
                      <a:endParaRPr sz="1600" dirty="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26990633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E54CC5E5-9E20-47B7-BD37-EBA7DE8A4B9C}"/>
              </a:ext>
            </a:extLst>
          </p:cNvPr>
          <p:cNvSpPr txBox="1"/>
          <p:nvPr/>
        </p:nvSpPr>
        <p:spPr>
          <a:xfrm>
            <a:off x="901700" y="627379"/>
            <a:ext cx="10414000" cy="848309"/>
          </a:xfrm>
          <a:prstGeom prst="rect">
            <a:avLst/>
          </a:prstGeom>
        </p:spPr>
        <p:txBody>
          <a:bodyPr vert="horz" wrap="square" lIns="0" tIns="17145" rIns="0" bIns="0" rtlCol="0">
            <a:spAutoFit/>
          </a:bodyPr>
          <a:lstStyle/>
          <a:p>
            <a:pPr marL="12700">
              <a:lnSpc>
                <a:spcPct val="100000"/>
              </a:lnSpc>
              <a:spcBef>
                <a:spcPts val="135"/>
              </a:spcBef>
            </a:pPr>
            <a:r>
              <a:rPr lang="en-GB" spc="20" dirty="0" smtClean="0">
                <a:solidFill>
                  <a:srgbClr val="2F5496"/>
                </a:solidFill>
                <a:uFill>
                  <a:solidFill>
                    <a:srgbClr val="2F5496"/>
                  </a:solidFill>
                </a:uFill>
                <a:cs typeface="Calibri"/>
              </a:rPr>
              <a:t>When assessing a child's behaviour, you are mainly reliant on the observations and opinions of others. For this reason, third party information is almost universally required to help give an accurate, comprehensive picture. In this case, Joshua's reception class teacher sends you the email shown below.</a:t>
            </a:r>
            <a:endParaRPr sz="1600" dirty="0">
              <a:latin typeface="Calibri"/>
              <a:cs typeface="Calibri"/>
            </a:endParaRPr>
          </a:p>
        </p:txBody>
      </p:sp>
      <p:pic>
        <p:nvPicPr>
          <p:cNvPr id="2050" name="Picture 2" descr="Email with the following message 'Hi, Joshua comes into nursery on time, and ready to learn. He does seem to have some speech delay. He is still learning to include others in his play, and can get upset when he doesn't get a particular toy. He is very close to one of our key workers, and is often upset when she is away. He can misbehave when his mum arrives, but she's quite firm with him, so he soon settles. We're surprised he's come to you, to be honest! Best wish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6927" y="1938944"/>
            <a:ext cx="6029325" cy="214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940783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GENSWF_ADVANCE_TIME" val="10.022"/>
  <p:tag name="ISPRING_CUSTOM_TIMING_USED" val="1"/>
  <p:tag name="ISPRING_SLIDE_ID_2" val="{279B9A9A-D9B0-44D7-ADBA-CE805C082A99}"/>
</p:tagLst>
</file>

<file path=ppt/tags/tag10.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01.303"/>
  <p:tag name="ISPRING_SLIDE_ID_2" val="{41C70B91-28A3-4F95-B67A-523EA388CC04}"/>
</p:tagLst>
</file>

<file path=ppt/tags/tag11.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01.303"/>
  <p:tag name="ISPRING_SLIDE_ID_2" val="{41C70B91-28A3-4F95-B67A-523EA388CC04}"/>
</p:tagLst>
</file>

<file path=ppt/tags/tag12.xml><?xml version="1.0" encoding="utf-8"?>
<p:tagLst xmlns:a="http://schemas.openxmlformats.org/drawingml/2006/main" xmlns:r="http://schemas.openxmlformats.org/officeDocument/2006/relationships" xmlns:p="http://schemas.openxmlformats.org/presentationml/2006/main">
  <p:tag name="GENSWF_ADVANCE_TIME" val="5.000"/>
  <p:tag name="ISPRING_CUSTOM_TIMING_USED" val="1"/>
  <p:tag name="ISPRING_SLIDE_ID_2" val="{61BCF852-3E8D-43E3-A0C9-E2307A6EFB32}"/>
</p:tagLst>
</file>

<file path=ppt/tags/tag2.xml><?xml version="1.0" encoding="utf-8"?>
<p:tagLst xmlns:a="http://schemas.openxmlformats.org/drawingml/2006/main" xmlns:r="http://schemas.openxmlformats.org/officeDocument/2006/relationships" xmlns:p="http://schemas.openxmlformats.org/presentationml/2006/main">
  <p:tag name="ISPRING_CUSTOM_TIMING_USED" val="1"/>
  <p:tag name="ISPRING_SLIDE_ID_2" val="{8373E404-572D-4FFD-9E20-F91B8778815A}"/>
  <p:tag name="GENSWF_ADVANCE_TIME" val="88.514"/>
  <p:tag name="TIMING" val="|0.001|0.001|1.688"/>
</p:tagLst>
</file>

<file path=ppt/tags/tag3.xml><?xml version="1.0" encoding="utf-8"?>
<p:tagLst xmlns:a="http://schemas.openxmlformats.org/drawingml/2006/main" xmlns:r="http://schemas.openxmlformats.org/officeDocument/2006/relationships" xmlns:p="http://schemas.openxmlformats.org/presentationml/2006/main">
  <p:tag name="ISPRING_CUSTOM_TIMING_USED" val="1"/>
  <p:tag name="ISPRING_SLIDE_INDENT_LEVEL" val="0"/>
  <p:tag name="GENSWF_ADVANCE_TIME" val="89.705"/>
  <p:tag name="ISPRING_SLIDE_ID_2" val="{002FB468-4D9D-4B5B-A033-13DFD3307CFD}"/>
</p:tagLst>
</file>

<file path=ppt/tags/tag4.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43.677"/>
  <p:tag name="ISPRING_SLIDE_ID_2" val="{F4045B29-6AE9-49C4-8029-411D26C77D42}"/>
</p:tagLst>
</file>

<file path=ppt/tags/tag5.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01.303"/>
  <p:tag name="ISPRING_SLIDE_ID_2" val="{41C70B91-28A3-4F95-B67A-523EA388CC04}"/>
</p:tagLst>
</file>

<file path=ppt/tags/tag6.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01.303"/>
  <p:tag name="ISPRING_SLIDE_ID_2" val="{41C70B91-28A3-4F95-B67A-523EA388CC04}"/>
</p:tagLst>
</file>

<file path=ppt/tags/tag7.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01.303"/>
  <p:tag name="ISPRING_SLIDE_ID_2" val="{41C70B91-28A3-4F95-B67A-523EA388CC04}"/>
</p:tagLst>
</file>

<file path=ppt/tags/tag8.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01.303"/>
  <p:tag name="ISPRING_SLIDE_ID_2" val="{41C70B91-28A3-4F95-B67A-523EA388CC04}"/>
</p:tagLst>
</file>

<file path=ppt/tags/tag9.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01.303"/>
  <p:tag name="ISPRING_SLIDE_ID_2" val="{41C70B91-28A3-4F95-B67A-523EA388CC0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TotalTime>
  <Words>2535</Words>
  <Application>Microsoft Office PowerPoint</Application>
  <PresentationFormat>Widescreen</PresentationFormat>
  <Paragraphs>261</Paragraphs>
  <Slides>19</Slides>
  <Notes>12</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Arial</vt:lpstr>
      <vt:lpstr>Calibri</vt:lpstr>
      <vt:lpstr>Calibri Light</vt:lpstr>
      <vt:lpstr>Courier New</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Joanna Osborne</dc:creator>
  <cp:lastModifiedBy>Joanna Osborne</cp:lastModifiedBy>
  <cp:revision>8</cp:revision>
  <dcterms:created xsi:type="dcterms:W3CDTF">2024-07-16T13:12:44Z</dcterms:created>
  <dcterms:modified xsi:type="dcterms:W3CDTF">2024-07-16T14:09:17Z</dcterms:modified>
</cp:coreProperties>
</file>