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3" r:id="rId5"/>
    <p:sldId id="269" r:id="rId6"/>
    <p:sldId id="270" r:id="rId7"/>
    <p:sldId id="271" r:id="rId8"/>
    <p:sldId id="272" r:id="rId9"/>
    <p:sldId id="277" r:id="rId10"/>
    <p:sldId id="278" r:id="rId11"/>
    <p:sldId id="274" r:id="rId12"/>
    <p:sldId id="279" r:id="rId13"/>
    <p:sldId id="275" r:id="rId14"/>
    <p:sldId id="281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se.gov.uk/pubns/indg73.pd" TargetMode="External"/><Relationship Id="rId2" Type="http://schemas.openxmlformats.org/officeDocument/2006/relationships/hyperlink" Target="http://www.nhsbsa.nhs.uk/.../not_alone_Lone_Working_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LONE WORKER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8" name="MS900069738[1].wav">
            <a:hlinkClick r:id="" action="ppaction://media"/>
          </p:cNvPr>
          <p:cNvPicPr>
            <a:picLocks noRot="1" noChangeAspect="1"/>
          </p:cNvPicPr>
          <p:nvPr>
            <a:wavAudioFile r:embed="rId1" name="MS900069738[1].wav"/>
          </p:nvPr>
        </p:nvPicPr>
        <p:blipFill>
          <a:blip r:embed="rId3" cstate="print"/>
          <a:stretch>
            <a:fillRect/>
          </a:stretch>
        </p:blipFill>
        <p:spPr>
          <a:xfrm>
            <a:off x="395536" y="6309320"/>
            <a:ext cx="304800" cy="304800"/>
          </a:xfrm>
          <a:prstGeom prst="rect">
            <a:avLst/>
          </a:prstGeom>
        </p:spPr>
      </p:pic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40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Travelling by Public Transport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Plan the journey and let buddy/ manager know your timetable</a:t>
            </a:r>
          </a:p>
          <a:p>
            <a:r>
              <a:rPr lang="en-GB" dirty="0" smtClean="0"/>
              <a:t>Wait at well lit stop or inside station</a:t>
            </a:r>
          </a:p>
          <a:p>
            <a:r>
              <a:rPr lang="en-GB" dirty="0" smtClean="0"/>
              <a:t>Be vigilant at all times</a:t>
            </a:r>
          </a:p>
          <a:p>
            <a:r>
              <a:rPr lang="en-GB" dirty="0" smtClean="0"/>
              <a:t>Sit near driver if possible</a:t>
            </a:r>
          </a:p>
          <a:p>
            <a:r>
              <a:rPr lang="en-GB" dirty="0" smtClean="0"/>
              <a:t>Alert others immediately if in danger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VIOLENT PATIENT INDICATOR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800" dirty="0" smtClean="0"/>
              <a:t>Some organisations operate a violent patient indicator (VPI). This means that those </a:t>
            </a:r>
          </a:p>
          <a:p>
            <a:pPr>
              <a:buNone/>
            </a:pPr>
            <a:r>
              <a:rPr lang="en-GB" sz="1800" dirty="0" smtClean="0"/>
              <a:t>patients who present a known risk of violence have their patient records marked. In </a:t>
            </a:r>
          </a:p>
          <a:p>
            <a:pPr>
              <a:buNone/>
            </a:pPr>
            <a:r>
              <a:rPr lang="en-GB" sz="1800" dirty="0" smtClean="0"/>
              <a:t>primary care, patients on the VPS should also have their records marked</a:t>
            </a:r>
          </a:p>
          <a:p>
            <a:pPr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Lone workers should: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Always ensure that someone else (manager or appropriate colleague) is aware of </a:t>
            </a:r>
          </a:p>
          <a:p>
            <a:pPr>
              <a:buNone/>
            </a:pPr>
            <a:r>
              <a:rPr lang="en-GB" sz="1800" dirty="0" smtClean="0"/>
              <a:t>their movements, having full details of  Where they will be, who they will be visiting, </a:t>
            </a:r>
          </a:p>
          <a:p>
            <a:pPr>
              <a:buNone/>
            </a:pPr>
            <a:r>
              <a:rPr lang="en-GB" sz="1800" dirty="0" smtClean="0"/>
              <a:t>telephone numbers, expected arrival and departure times</a:t>
            </a:r>
          </a:p>
          <a:p>
            <a:r>
              <a:rPr lang="en-GB" sz="1800" dirty="0" smtClean="0"/>
              <a:t>Some organisations have a buddy system. The nominated buddy is the contact for </a:t>
            </a:r>
          </a:p>
          <a:p>
            <a:pPr>
              <a:buNone/>
            </a:pPr>
            <a:r>
              <a:rPr lang="en-GB" sz="1800" dirty="0" smtClean="0"/>
              <a:t>the period when they will be working alone. The buddy would have full knowledge of: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The movements of the lone worker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Contact details of the lone worker, including next of kin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Details of planned breaks or rest periods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The buddy will also agree to contact the lone worker if they do not contact </a:t>
            </a:r>
            <a:r>
              <a:rPr lang="en-GB" sz="1800" dirty="0" err="1" smtClean="0"/>
              <a:t>te</a:t>
            </a:r>
            <a:r>
              <a:rPr lang="en-GB" sz="1800" dirty="0" smtClean="0"/>
              <a:t> buddy </a:t>
            </a:r>
          </a:p>
          <a:p>
            <a:pPr>
              <a:buNone/>
            </a:pPr>
            <a:r>
              <a:rPr lang="en-GB" sz="1800" dirty="0" smtClean="0"/>
              <a:t>as agreed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Dynamic Risk Assessment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Purpose: </a:t>
            </a:r>
            <a:r>
              <a:rPr lang="en-GB" sz="2000" dirty="0" smtClean="0"/>
              <a:t>to focus on reducing the risk by early Intervention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10 second Risk Assessment- If they feel any threat, they should leave immediately</a:t>
            </a:r>
          </a:p>
          <a:p>
            <a:r>
              <a:rPr lang="en-GB" sz="2000" dirty="0" smtClean="0"/>
              <a:t>Place themselves nearest the exit</a:t>
            </a:r>
          </a:p>
          <a:p>
            <a:r>
              <a:rPr lang="en-GB" sz="2000" dirty="0" smtClean="0"/>
              <a:t>Be aware of all entrances and exits</a:t>
            </a:r>
          </a:p>
          <a:p>
            <a:r>
              <a:rPr lang="en-GB" sz="2000" dirty="0" smtClean="0"/>
              <a:t>Utilise appropriate physical measure, alarms, security, call assistance buttons etc</a:t>
            </a:r>
          </a:p>
          <a:p>
            <a:r>
              <a:rPr lang="en-GB" sz="2000" dirty="0" smtClean="0"/>
              <a:t>When entering a confined area ensure they can operate door lock if required</a:t>
            </a:r>
          </a:p>
          <a:p>
            <a:r>
              <a:rPr lang="en-GB" sz="2000" dirty="0" smtClean="0"/>
              <a:t>Avoid walking in front of the service user</a:t>
            </a:r>
          </a:p>
          <a:p>
            <a:r>
              <a:rPr lang="en-GB" sz="2000" dirty="0" smtClean="0"/>
              <a:t>Remain alert , calm and focussed in order to make rational decisions</a:t>
            </a:r>
          </a:p>
          <a:p>
            <a:r>
              <a:rPr lang="en-GB" sz="2000" dirty="0" smtClean="0"/>
              <a:t>Be aware of body language in order not to escalate the risk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RISK ASSESSMENT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sz="2000" dirty="0" smtClean="0"/>
              <a:t>The key to risk assessment is to identify hazards, understand how and why</a:t>
            </a:r>
          </a:p>
          <a:p>
            <a:pPr>
              <a:buNone/>
            </a:pPr>
            <a:r>
              <a:rPr lang="en-GB" sz="2000" dirty="0" smtClean="0"/>
              <a:t>incidents occur in lone working situations and learn from that understanding to</a:t>
            </a:r>
          </a:p>
          <a:p>
            <a:pPr>
              <a:buNone/>
            </a:pPr>
            <a:r>
              <a:rPr lang="en-GB" sz="2000" dirty="0" smtClean="0"/>
              <a:t>make improvements to controls and systems to reduce the risk to the employee. 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To achieve this, the following factors should be considered and documented : </a:t>
            </a:r>
          </a:p>
          <a:p>
            <a:r>
              <a:rPr lang="en-GB" sz="2000" dirty="0" smtClean="0"/>
              <a:t> type of incident risk (e.g. physical assault/theft of property or equipment)</a:t>
            </a:r>
          </a:p>
          <a:p>
            <a:r>
              <a:rPr lang="en-GB" sz="2000" dirty="0" smtClean="0"/>
              <a:t> frequency/likelihood of incident occurring and having an impact on individuals, resources and delivery of patient care</a:t>
            </a:r>
          </a:p>
          <a:p>
            <a:r>
              <a:rPr lang="en-GB" sz="2000" dirty="0" smtClean="0"/>
              <a:t> severity of the incident: cost to the healthcare organisation in human and financial terms</a:t>
            </a:r>
          </a:p>
          <a:p>
            <a:r>
              <a:rPr lang="en-GB" sz="2000" dirty="0" smtClean="0"/>
              <a:t>  confidence that the necessary control measures are in place or improvements are being made</a:t>
            </a:r>
          </a:p>
          <a:p>
            <a:r>
              <a:rPr lang="en-GB" sz="2000" dirty="0" smtClean="0"/>
              <a:t> the level of concern and rated risk</a:t>
            </a:r>
          </a:p>
          <a:p>
            <a:r>
              <a:rPr lang="en-GB" sz="2000" dirty="0" smtClean="0"/>
              <a:t>  what action needs to be taken to ensure that improvements are made and risks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Need to know more?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www.</a:t>
            </a:r>
            <a:r>
              <a:rPr lang="en-GB" b="1" dirty="0" smtClean="0">
                <a:hlinkClick r:id="rId2"/>
              </a:rPr>
              <a:t>nhs</a:t>
            </a:r>
            <a:r>
              <a:rPr lang="en-GB" dirty="0" smtClean="0">
                <a:hlinkClick r:id="rId2"/>
              </a:rPr>
              <a:t>bsa.</a:t>
            </a:r>
            <a:r>
              <a:rPr lang="en-GB" b="1" dirty="0" smtClean="0">
                <a:hlinkClick r:id="rId2"/>
              </a:rPr>
              <a:t>nhs</a:t>
            </a:r>
            <a:r>
              <a:rPr lang="en-GB" dirty="0" smtClean="0">
                <a:hlinkClick r:id="rId2"/>
              </a:rPr>
              <a:t>.uk/.../</a:t>
            </a:r>
            <a:r>
              <a:rPr lang="en-GB" dirty="0" err="1" smtClean="0">
                <a:hlinkClick r:id="rId2"/>
              </a:rPr>
              <a:t>not_a</a:t>
            </a:r>
            <a:r>
              <a:rPr lang="en-GB" b="1" dirty="0" err="1" smtClean="0">
                <a:hlinkClick r:id="rId2"/>
              </a:rPr>
              <a:t>lone</a:t>
            </a:r>
            <a:r>
              <a:rPr lang="en-GB" dirty="0" err="1" smtClean="0">
                <a:hlinkClick r:id="rId2"/>
              </a:rPr>
              <a:t>_</a:t>
            </a:r>
            <a:r>
              <a:rPr lang="en-GB" b="1" dirty="0" err="1" smtClean="0">
                <a:hlinkClick r:id="rId2"/>
              </a:rPr>
              <a:t>Lone</a:t>
            </a:r>
            <a:r>
              <a:rPr lang="en-GB" dirty="0" err="1" smtClean="0">
                <a:hlinkClick r:id="rId2"/>
              </a:rPr>
              <a:t>_</a:t>
            </a:r>
            <a:r>
              <a:rPr lang="en-GB" b="1" dirty="0" err="1" smtClean="0">
                <a:hlinkClick r:id="rId2"/>
              </a:rPr>
              <a:t>Working</a:t>
            </a:r>
            <a:r>
              <a:rPr lang="en-GB" dirty="0" smtClean="0">
                <a:hlinkClick r:id="rId2"/>
              </a:rPr>
              <a:t>_</a:t>
            </a:r>
            <a:endParaRPr lang="en-GB" dirty="0" smtClean="0"/>
          </a:p>
          <a:p>
            <a:r>
              <a:rPr lang="en-GB" dirty="0" smtClean="0">
                <a:hlinkClick r:id="rId3"/>
              </a:rPr>
              <a:t>www.hse.gov.uk/pubns/indg73.pd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Lets look at the Learning Objectives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Define the term lone worker</a:t>
            </a:r>
          </a:p>
          <a:p>
            <a:r>
              <a:rPr lang="en-GB" sz="2800" dirty="0" smtClean="0"/>
              <a:t>Be able to list yours and your employers</a:t>
            </a:r>
          </a:p>
          <a:p>
            <a:pPr>
              <a:buNone/>
            </a:pPr>
            <a:r>
              <a:rPr lang="en-GB" sz="2800" dirty="0" smtClean="0"/>
              <a:t>    responsibilities regarding lone working</a:t>
            </a:r>
          </a:p>
          <a:p>
            <a:r>
              <a:rPr lang="en-GB" sz="2800" dirty="0" smtClean="0"/>
              <a:t>Identify the 10 second risk assessment</a:t>
            </a:r>
          </a:p>
          <a:p>
            <a:r>
              <a:rPr lang="en-GB" sz="2800" dirty="0" smtClean="0"/>
              <a:t>Define good practice on travelling</a:t>
            </a:r>
          </a:p>
          <a:p>
            <a:r>
              <a:rPr lang="en-GB" sz="2800" dirty="0" smtClean="0"/>
              <a:t>Explain the meaning of VPI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>
                <a:solidFill>
                  <a:srgbClr val="FF0000"/>
                </a:solidFill>
              </a:rPr>
              <a:t>READY? Now take the test</a:t>
            </a:r>
            <a:endParaRPr lang="en-GB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Go through the slides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</a:t>
            </a:r>
            <a:r>
              <a:rPr lang="en-GB" smtClean="0"/>
              <a:t>Pay particular attention </a:t>
            </a:r>
            <a:r>
              <a:rPr lang="en-GB" dirty="0" smtClean="0"/>
              <a:t>to...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3.  Take the test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2276872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Learning Objectives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By the end of the workshop you will be able to:</a:t>
            </a:r>
          </a:p>
          <a:p>
            <a:r>
              <a:rPr lang="en-GB" dirty="0" smtClean="0"/>
              <a:t>Define the term lone worker</a:t>
            </a:r>
          </a:p>
          <a:p>
            <a:r>
              <a:rPr lang="en-GB" dirty="0" smtClean="0"/>
              <a:t>Be able to list yours and your employers</a:t>
            </a:r>
          </a:p>
          <a:p>
            <a:pPr>
              <a:buNone/>
            </a:pPr>
            <a:r>
              <a:rPr lang="en-GB" dirty="0" smtClean="0"/>
              <a:t>    responsibilities regarding lone working</a:t>
            </a:r>
          </a:p>
          <a:p>
            <a:r>
              <a:rPr lang="en-GB" dirty="0" smtClean="0"/>
              <a:t>Identify the 10 second risk assessment</a:t>
            </a:r>
          </a:p>
          <a:p>
            <a:r>
              <a:rPr lang="en-GB" dirty="0" smtClean="0"/>
              <a:t>Define good practice on transport</a:t>
            </a:r>
          </a:p>
          <a:p>
            <a:r>
              <a:rPr lang="en-GB" dirty="0" smtClean="0"/>
              <a:t>Explain the meaning of VPI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LONE WORKING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</a:rPr>
              <a:t>Lone worker </a:t>
            </a:r>
            <a:r>
              <a:rPr lang="en-GB" dirty="0" smtClean="0"/>
              <a:t>is a term to describe those staff</a:t>
            </a:r>
          </a:p>
          <a:p>
            <a:pPr>
              <a:buNone/>
            </a:pPr>
            <a:r>
              <a:rPr lang="en-GB" dirty="0" smtClean="0"/>
              <a:t>who work on their own without  Immediate</a:t>
            </a:r>
          </a:p>
          <a:p>
            <a:pPr>
              <a:buNone/>
            </a:pPr>
            <a:r>
              <a:rPr lang="en-GB" dirty="0" smtClean="0"/>
              <a:t>support or access to support from work</a:t>
            </a:r>
          </a:p>
          <a:p>
            <a:pPr>
              <a:buNone/>
            </a:pPr>
            <a:r>
              <a:rPr lang="en-GB" dirty="0" smtClean="0"/>
              <a:t>colleagues, managers or others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endParaRPr lang="en-GB" sz="1800" dirty="0" smtClean="0"/>
          </a:p>
        </p:txBody>
      </p:sp>
      <p:pic>
        <p:nvPicPr>
          <p:cNvPr id="1026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861048"/>
            <a:ext cx="1164031" cy="1826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HEALTH AND SAFETY LAWS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Health and Safety law includes the risks of violence. All </a:t>
            </a:r>
          </a:p>
          <a:p>
            <a:pPr>
              <a:buNone/>
            </a:pPr>
            <a:r>
              <a:rPr lang="en-GB" dirty="0" smtClean="0"/>
              <a:t>staff at all levels need to understand their responsibility </a:t>
            </a:r>
          </a:p>
          <a:p>
            <a:pPr>
              <a:buNone/>
            </a:pPr>
            <a:r>
              <a:rPr lang="en-GB" dirty="0" smtClean="0"/>
              <a:t>to be familiar with and compliant with the clients lone </a:t>
            </a:r>
          </a:p>
          <a:p>
            <a:pPr>
              <a:buNone/>
            </a:pPr>
            <a:r>
              <a:rPr lang="en-GB" dirty="0" smtClean="0"/>
              <a:t>working polices and procedures. They are there for </a:t>
            </a:r>
          </a:p>
          <a:p>
            <a:pPr>
              <a:buNone/>
            </a:pPr>
            <a:r>
              <a:rPr lang="en-GB" dirty="0" smtClean="0"/>
              <a:t>their protection</a:t>
            </a:r>
            <a:endParaRPr lang="en-GB" dirty="0"/>
          </a:p>
        </p:txBody>
      </p:sp>
      <p:sp>
        <p:nvSpPr>
          <p:cNvPr id="6" name="Flowchart: Punched Tape 5"/>
          <p:cNvSpPr/>
          <p:nvPr/>
        </p:nvSpPr>
        <p:spPr>
          <a:xfrm rot="20727329">
            <a:off x="3131840" y="4293096"/>
            <a:ext cx="1944216" cy="7200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It’s the Law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THE ROLE OF THE ORGANISATION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Employers have a legal duty (under Health and</a:t>
            </a:r>
          </a:p>
          <a:p>
            <a:pPr>
              <a:buNone/>
            </a:pPr>
            <a:r>
              <a:rPr lang="en-GB" dirty="0" smtClean="0"/>
              <a:t>Safety legislation) to ensure as far as is </a:t>
            </a:r>
          </a:p>
          <a:p>
            <a:pPr>
              <a:buNone/>
            </a:pPr>
            <a:r>
              <a:rPr lang="en-GB" dirty="0" smtClean="0"/>
              <a:t>reasonably practicable, the health, safety and </a:t>
            </a:r>
          </a:p>
          <a:p>
            <a:pPr>
              <a:buNone/>
            </a:pPr>
            <a:r>
              <a:rPr lang="en-GB" dirty="0" smtClean="0"/>
              <a:t>welfare at work of their employees</a:t>
            </a:r>
            <a:endParaRPr lang="en-GB" dirty="0"/>
          </a:p>
        </p:txBody>
      </p:sp>
      <p:sp>
        <p:nvSpPr>
          <p:cNvPr id="4" name="Flowchart: Punched Tape 3"/>
          <p:cNvSpPr/>
          <p:nvPr/>
        </p:nvSpPr>
        <p:spPr>
          <a:xfrm rot="20727329">
            <a:off x="3407128" y="4669701"/>
            <a:ext cx="1944216" cy="7200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It’s the Law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THE ROLE OF THE LINE MANAGER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The line managers responsibilities are to :</a:t>
            </a:r>
          </a:p>
          <a:p>
            <a:pPr>
              <a:buNone/>
            </a:pPr>
            <a:endParaRPr lang="en-GB" sz="2400" dirty="0" smtClean="0"/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Ensure that all relevant policies and procedures are implemented and disseminated to lone working staff. 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Ensure that lone working staff are appropriately protected before entering  a  lone working situation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/>
              <a:t>Ensure that in the event of an incident occurring, the employee involved  completes an incident reporting form as soon as possible</a:t>
            </a:r>
          </a:p>
          <a:p>
            <a:pPr>
              <a:buNone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THE ROLE OF THE EMPLOYEE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1800" dirty="0" smtClean="0"/>
              <a:t>Under Health and Safety law, staff have a responsibility to reasonable care of</a:t>
            </a:r>
          </a:p>
          <a:p>
            <a:pPr>
              <a:buNone/>
            </a:pPr>
            <a:r>
              <a:rPr lang="en-GB" sz="1800" dirty="0" smtClean="0"/>
              <a:t>themselves and to co-operate with their employer. Regarding lone working, staff </a:t>
            </a:r>
          </a:p>
          <a:p>
            <a:pPr>
              <a:buNone/>
            </a:pPr>
            <a:r>
              <a:rPr lang="en-GB" sz="1800" dirty="0" smtClean="0"/>
              <a:t>should: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Plan appropriately and risk assess before a visit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Undertake continuous dynamic risk assessment of the situation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 Be aware of any changing circumstances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Take necessary action to minimise the possibility of an incident occurring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NEVER put themselves at risk- if they feel unsafe they should withdraw from the</a:t>
            </a:r>
          </a:p>
          <a:p>
            <a:pPr>
              <a:buNone/>
            </a:pPr>
            <a:r>
              <a:rPr lang="en-GB" sz="1800" dirty="0" smtClean="0"/>
              <a:t>       situation and seek assistance immediately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Always complete an Incident form even if the incident is considered minor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Make themselves aware of local policies and procedures as soon as possible in starting a new role/ location</a:t>
            </a:r>
          </a:p>
          <a:p>
            <a:pPr>
              <a:buNone/>
            </a:pPr>
            <a:endParaRPr lang="en-GB" sz="1800" dirty="0"/>
          </a:p>
        </p:txBody>
      </p:sp>
      <p:sp>
        <p:nvSpPr>
          <p:cNvPr id="4" name="Flowchart: Punched Tape 3"/>
          <p:cNvSpPr/>
          <p:nvPr/>
        </p:nvSpPr>
        <p:spPr>
          <a:xfrm rot="20727329">
            <a:off x="5927408" y="5461789"/>
            <a:ext cx="1944216" cy="7200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It’s the Law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Travelling by foot- good practice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Plan the journey </a:t>
            </a:r>
          </a:p>
          <a:p>
            <a:r>
              <a:rPr lang="en-GB" dirty="0" smtClean="0"/>
              <a:t>Avoid “crime hotspots” if possible</a:t>
            </a:r>
          </a:p>
          <a:p>
            <a:r>
              <a:rPr lang="en-GB" dirty="0" smtClean="0"/>
              <a:t>Plan what you will do if you need assistance</a:t>
            </a:r>
          </a:p>
          <a:p>
            <a:r>
              <a:rPr lang="en-GB" dirty="0" smtClean="0"/>
              <a:t>Walk briskly, be alert to your surroundings</a:t>
            </a:r>
          </a:p>
          <a:p>
            <a:r>
              <a:rPr lang="en-GB" dirty="0" smtClean="0"/>
              <a:t>Walk in centre of pavement, facing on-coming traffic</a:t>
            </a:r>
          </a:p>
          <a:p>
            <a:r>
              <a:rPr lang="en-GB" dirty="0" smtClean="0"/>
              <a:t>If carrying equipment use bags that do not advertise what you are carrying</a:t>
            </a:r>
          </a:p>
          <a:p>
            <a:r>
              <a:rPr lang="en-GB" dirty="0" smtClean="0"/>
              <a:t>Call for assistance if needed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932</Words>
  <Application>Microsoft Office PowerPoint</Application>
  <PresentationFormat>On-screen Show (4:3)</PresentationFormat>
  <Paragraphs>120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INSTRUCTIONS</vt:lpstr>
      <vt:lpstr>Learning Objectives</vt:lpstr>
      <vt:lpstr>LONE WORKING</vt:lpstr>
      <vt:lpstr>HEALTH AND SAFETY LAWS</vt:lpstr>
      <vt:lpstr>THE ROLE OF THE ORGANISATION</vt:lpstr>
      <vt:lpstr>THE ROLE OF THE LINE MANAGER</vt:lpstr>
      <vt:lpstr>THE ROLE OF THE EMPLOYEE</vt:lpstr>
      <vt:lpstr>Travelling by foot- good practice</vt:lpstr>
      <vt:lpstr>Travelling by Public Transport</vt:lpstr>
      <vt:lpstr>VIOLENT PATIENT INDICATOR</vt:lpstr>
      <vt:lpstr>Dynamic Risk Assessment</vt:lpstr>
      <vt:lpstr>RISK ASSESSMENT</vt:lpstr>
      <vt:lpstr>Need to know more?</vt:lpstr>
      <vt:lpstr>Lets look at the Learning Objectives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70</cp:revision>
  <dcterms:created xsi:type="dcterms:W3CDTF">2013-09-27T07:39:21Z</dcterms:created>
  <dcterms:modified xsi:type="dcterms:W3CDTF">2015-06-23T09:15:36Z</dcterms:modified>
</cp:coreProperties>
</file>