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9" r:id="rId5"/>
    <p:sldId id="288" r:id="rId6"/>
    <p:sldId id="302" r:id="rId7"/>
    <p:sldId id="260" r:id="rId8"/>
    <p:sldId id="262" r:id="rId9"/>
    <p:sldId id="290" r:id="rId10"/>
    <p:sldId id="291" r:id="rId11"/>
    <p:sldId id="292" r:id="rId12"/>
    <p:sldId id="294" r:id="rId13"/>
    <p:sldId id="298" r:id="rId14"/>
    <p:sldId id="297" r:id="rId15"/>
    <p:sldId id="295" r:id="rId16"/>
    <p:sldId id="296" r:id="rId17"/>
    <p:sldId id="299" r:id="rId18"/>
    <p:sldId id="300"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5E5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2CBC-C873-8EC8-35CB-4821DC411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0E16F-B352-9AD7-7A92-45AE67D88F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D5A4F3-72F5-0157-8DA9-A1F291F242CD}"/>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5" name="Footer Placeholder 4">
            <a:extLst>
              <a:ext uri="{FF2B5EF4-FFF2-40B4-BE49-F238E27FC236}">
                <a16:creationId xmlns:a16="http://schemas.microsoft.com/office/drawing/2014/main" id="{C2E3C993-E362-FF53-878A-EFC463ADD1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0A77F7-E202-2791-59D5-AADCFB1F987F}"/>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329080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79AE-8AC0-1EC4-F135-F2D4544465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CCB81F-0233-F5AB-D960-B64038FC96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9027C-C004-133C-0BFD-7622BAE4129D}"/>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5" name="Footer Placeholder 4">
            <a:extLst>
              <a:ext uri="{FF2B5EF4-FFF2-40B4-BE49-F238E27FC236}">
                <a16:creationId xmlns:a16="http://schemas.microsoft.com/office/drawing/2014/main" id="{066325BF-BD0B-34D0-912F-2B4A69D6A0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7E5F846-0365-BF8D-5480-7EBA43F6D38A}"/>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375620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C930D9-7551-74D7-A7FB-7BB4901515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FE3AAE-CA37-ADDD-E59C-5908A5F5C4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297065-F25E-097D-16C9-CFF2E9A948EC}"/>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5" name="Footer Placeholder 4">
            <a:extLst>
              <a:ext uri="{FF2B5EF4-FFF2-40B4-BE49-F238E27FC236}">
                <a16:creationId xmlns:a16="http://schemas.microsoft.com/office/drawing/2014/main" id="{E4832993-B2D8-97CA-553A-D7821FD108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CF0661-8D62-324C-EB0F-59667D544A8F}"/>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323757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D871-EBA9-0485-8DD2-B7B2616F37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DCBADF-614B-C0D4-261E-568E0714B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F3CE3-8C60-8B6E-066A-A9C2777B9880}"/>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5" name="Footer Placeholder 4">
            <a:extLst>
              <a:ext uri="{FF2B5EF4-FFF2-40B4-BE49-F238E27FC236}">
                <a16:creationId xmlns:a16="http://schemas.microsoft.com/office/drawing/2014/main" id="{6B265709-F679-D9C7-0992-A08A5B31F1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8C4BCB-BE79-2F59-DEEA-2BB67FB490E1}"/>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263548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D9F6-A800-D474-44CA-E5FC05678F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E81847-F58F-BCF8-F4EF-AFCD3DF37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FF8D35-6A66-2874-0CF2-06F9CC8E53D1}"/>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5" name="Footer Placeholder 4">
            <a:extLst>
              <a:ext uri="{FF2B5EF4-FFF2-40B4-BE49-F238E27FC236}">
                <a16:creationId xmlns:a16="http://schemas.microsoft.com/office/drawing/2014/main" id="{986AE136-B6E7-E8C6-2CD0-1BFF67F5D2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146517-66CB-F45A-779B-B95080D3021C}"/>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283197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70CE-2DC6-A14D-C08C-DE4186DF83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12782-6058-AB37-B075-7B3A6071DD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9A1037-D227-0BC4-8E5A-388E8BC611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16546B-4FE0-B1A3-2DBF-72C85652FED7}"/>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6" name="Footer Placeholder 5">
            <a:extLst>
              <a:ext uri="{FF2B5EF4-FFF2-40B4-BE49-F238E27FC236}">
                <a16:creationId xmlns:a16="http://schemas.microsoft.com/office/drawing/2014/main" id="{E35F4425-C0DC-D743-5B68-3BD5745298B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9F758AE-D778-C091-CAAE-838E221A25B6}"/>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190204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CD70-5CA4-CE26-724D-621636AF93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CE5DDD-55EA-5601-D102-29B5BDE00E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23CC1-3797-95CB-8930-4932635BE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8834F2-1226-47B7-99E2-6BEAA45EF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7392A-38CC-8D9E-9302-26AE9A3BC3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87BFD2-3ACD-E63E-9B58-D725D1023AFD}"/>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8" name="Footer Placeholder 7">
            <a:extLst>
              <a:ext uri="{FF2B5EF4-FFF2-40B4-BE49-F238E27FC236}">
                <a16:creationId xmlns:a16="http://schemas.microsoft.com/office/drawing/2014/main" id="{B7355C71-7CAB-B124-DDFC-BBA5F432288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E5F0A73-3135-6580-57B0-93B226234427}"/>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394111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7750-0A48-EA3B-CF6F-758E429660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0916C7-C726-524D-950E-BFB8412B4345}"/>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4" name="Footer Placeholder 3">
            <a:extLst>
              <a:ext uri="{FF2B5EF4-FFF2-40B4-BE49-F238E27FC236}">
                <a16:creationId xmlns:a16="http://schemas.microsoft.com/office/drawing/2014/main" id="{793A7B6F-7F8C-A27A-0936-76997CADF8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EA39FC8-C073-35ED-B2A7-03BC63A32087}"/>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387770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282D27-5C84-270B-E378-BE5998195A84}"/>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3" name="Footer Placeholder 2">
            <a:extLst>
              <a:ext uri="{FF2B5EF4-FFF2-40B4-BE49-F238E27FC236}">
                <a16:creationId xmlns:a16="http://schemas.microsoft.com/office/drawing/2014/main" id="{55FF728A-3FF1-A6F7-7C32-FDE486F701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0B38FC5-4879-1022-9CA9-7A6EBD3BF112}"/>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349715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5E4-D5F2-D9FC-28A2-CE541A096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3B35BA-E091-8E19-46FB-E817FC068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988C32-2A43-0FBC-98AF-821B38263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37781-D97D-D88A-32CA-94154BCFF6F2}"/>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6" name="Footer Placeholder 5">
            <a:extLst>
              <a:ext uri="{FF2B5EF4-FFF2-40B4-BE49-F238E27FC236}">
                <a16:creationId xmlns:a16="http://schemas.microsoft.com/office/drawing/2014/main" id="{5D7C2EAB-4141-ED8B-5EF3-9B38E797F63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41B968-0B8C-5F15-C615-7F8A75392C3E}"/>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322667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C286-7B85-46F8-790B-B36C8CBE8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8F3629-4132-AAFD-8CA5-F4946B27F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AC7D3D-426C-7FCD-CB84-E2BDDAF83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32C7F-A8D8-A4FB-618A-20AE9B3B3538}"/>
              </a:ext>
            </a:extLst>
          </p:cNvPr>
          <p:cNvSpPr>
            <a:spLocks noGrp="1"/>
          </p:cNvSpPr>
          <p:nvPr>
            <p:ph type="dt" sz="half" idx="10"/>
          </p:nvPr>
        </p:nvSpPr>
        <p:spPr/>
        <p:txBody>
          <a:bodyPr/>
          <a:lstStyle/>
          <a:p>
            <a:fld id="{4558759B-20C9-48B4-A3B1-1B0C20967CFA}" type="datetimeFigureOut">
              <a:rPr lang="en-GB" smtClean="0"/>
              <a:t>03/11/2023</a:t>
            </a:fld>
            <a:endParaRPr lang="en-GB" dirty="0"/>
          </a:p>
        </p:txBody>
      </p:sp>
      <p:sp>
        <p:nvSpPr>
          <p:cNvPr id="6" name="Footer Placeholder 5">
            <a:extLst>
              <a:ext uri="{FF2B5EF4-FFF2-40B4-BE49-F238E27FC236}">
                <a16:creationId xmlns:a16="http://schemas.microsoft.com/office/drawing/2014/main" id="{1ECBC3DB-1C3A-0F17-4881-15E405552FD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52AF141-3F39-EF08-B494-7A12E5D43D4E}"/>
              </a:ext>
            </a:extLst>
          </p:cNvPr>
          <p:cNvSpPr>
            <a:spLocks noGrp="1"/>
          </p:cNvSpPr>
          <p:nvPr>
            <p:ph type="sldNum" sz="quarter" idx="12"/>
          </p:nvPr>
        </p:nvSpPr>
        <p:spPr/>
        <p:txBody>
          <a:bodyPr/>
          <a:lstStyle/>
          <a:p>
            <a:fld id="{45F1227E-4041-4B7F-AFFF-2908BB492454}" type="slidenum">
              <a:rPr lang="en-GB" smtClean="0"/>
              <a:t>‹#›</a:t>
            </a:fld>
            <a:endParaRPr lang="en-GB" dirty="0"/>
          </a:p>
        </p:txBody>
      </p:sp>
    </p:spTree>
    <p:extLst>
      <p:ext uri="{BB962C8B-B14F-4D97-AF65-F5344CB8AC3E}">
        <p14:creationId xmlns:p14="http://schemas.microsoft.com/office/powerpoint/2010/main" val="195085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36BE8-8BF7-4C0D-1E96-31DB18D013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79424C-81EA-A02A-B7B3-21736BA22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FC2BDB-EFA4-D8AE-C99E-2C666EF93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8759B-20C9-48B4-A3B1-1B0C20967CFA}" type="datetimeFigureOut">
              <a:rPr lang="en-GB" smtClean="0"/>
              <a:t>03/11/2023</a:t>
            </a:fld>
            <a:endParaRPr lang="en-GB" dirty="0"/>
          </a:p>
        </p:txBody>
      </p:sp>
      <p:sp>
        <p:nvSpPr>
          <p:cNvPr id="5" name="Footer Placeholder 4">
            <a:extLst>
              <a:ext uri="{FF2B5EF4-FFF2-40B4-BE49-F238E27FC236}">
                <a16:creationId xmlns:a16="http://schemas.microsoft.com/office/drawing/2014/main" id="{20BFFB52-9ED8-C3D7-6B48-7E1F50DE4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5994C97-E6B5-82A8-272E-2171C8656D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1227E-4041-4B7F-AFFF-2908BB492454}" type="slidenum">
              <a:rPr lang="en-GB" smtClean="0"/>
              <a:t>‹#›</a:t>
            </a:fld>
            <a:endParaRPr lang="en-GB" dirty="0"/>
          </a:p>
        </p:txBody>
      </p:sp>
    </p:spTree>
    <p:extLst>
      <p:ext uri="{BB962C8B-B14F-4D97-AF65-F5344CB8AC3E}">
        <p14:creationId xmlns:p14="http://schemas.microsoft.com/office/powerpoint/2010/main" val="167782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0001-6DC1-5A16-3BCA-CDFB9CAC7BCF}"/>
              </a:ext>
            </a:extLst>
          </p:cNvPr>
          <p:cNvSpPr>
            <a:spLocks noGrp="1"/>
          </p:cNvSpPr>
          <p:nvPr>
            <p:ph type="ctrTitle"/>
          </p:nvPr>
        </p:nvSpPr>
        <p:spPr>
          <a:xfrm>
            <a:off x="7481392" y="2798377"/>
            <a:ext cx="4087306" cy="1261245"/>
          </a:xfrm>
        </p:spPr>
        <p:txBody>
          <a:bodyPr anchor="b">
            <a:normAutofit/>
          </a:bodyPr>
          <a:lstStyle/>
          <a:p>
            <a:pPr>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Mental Health Awareness</a:t>
            </a:r>
            <a:endParaRPr lang="en-GB" sz="3600" dirty="0"/>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Woman comforting friend">
            <a:extLst>
              <a:ext uri="{FF2B5EF4-FFF2-40B4-BE49-F238E27FC236}">
                <a16:creationId xmlns:a16="http://schemas.microsoft.com/office/drawing/2014/main" id="{AEB3A784-29E1-0002-E54B-9ECF8B51E22E}"/>
              </a:ext>
            </a:extLst>
          </p:cNvPr>
          <p:cNvPicPr>
            <a:picLocks noChangeAspect="1"/>
          </p:cNvPicPr>
          <p:nvPr/>
        </p:nvPicPr>
        <p:blipFill rotWithShape="1">
          <a:blip r:embed="rId2">
            <a:extLst>
              <a:ext uri="{28A0092B-C50C-407E-A947-70E740481C1C}">
                <a14:useLocalDpi xmlns:a14="http://schemas.microsoft.com/office/drawing/2010/main" val="0"/>
              </a:ext>
            </a:extLst>
          </a:blip>
          <a:srcRect l="2708" r="28882"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227994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3219CA3A-B132-1514-AF8A-BA1086C74E22}"/>
              </a:ext>
            </a:extLst>
          </p:cNvPr>
          <p:cNvSpPr>
            <a:spLocks noGrp="1"/>
          </p:cNvSpPr>
          <p:nvPr>
            <p:ph type="title"/>
          </p:nvPr>
        </p:nvSpPr>
        <p:spPr>
          <a:xfrm>
            <a:off x="750931" y="729893"/>
            <a:ext cx="2845191" cy="3237579"/>
          </a:xfrm>
        </p:spPr>
        <p:txBody>
          <a:bodyPr>
            <a:normAutofit/>
          </a:bodyPr>
          <a:lstStyle/>
          <a:p>
            <a:pPr algn="ctr">
              <a:lnSpc>
                <a:spcPct val="107000"/>
              </a:lnSpc>
              <a:spcAft>
                <a:spcPts val="800"/>
              </a:spcAft>
            </a:pPr>
            <a:r>
              <a:rPr lang="en-GB" sz="3200" dirty="0">
                <a:solidFill>
                  <a:schemeClr val="bg1"/>
                </a:solidFill>
                <a:effectLst/>
                <a:ea typeface="Calibri" panose="020F0502020204030204" pitchFamily="34" charset="0"/>
              </a:rPr>
              <a:t>SIGNS OF MENTAL HEALTH STRUGGLES</a:t>
            </a:r>
            <a:endParaRPr lang="en-GB" sz="3200" dirty="0">
              <a:solidFill>
                <a:schemeClr val="bg1"/>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6599D0-F9F2-1227-5C3E-D3BB11BFD45F}"/>
              </a:ext>
            </a:extLst>
          </p:cNvPr>
          <p:cNvSpPr>
            <a:spLocks noGrp="1"/>
          </p:cNvSpPr>
          <p:nvPr>
            <p:ph idx="1"/>
          </p:nvPr>
        </p:nvSpPr>
        <p:spPr>
          <a:xfrm>
            <a:off x="4370044" y="985674"/>
            <a:ext cx="7037591" cy="4877506"/>
          </a:xfrm>
        </p:spPr>
        <p:txBody>
          <a:bodyPr anchor="ctr">
            <a:noAutofit/>
          </a:bodyPr>
          <a:lstStyle/>
          <a:p>
            <a:pPr marL="0" indent="0">
              <a:spcBef>
                <a:spcPts val="0"/>
              </a:spcBef>
              <a:buNone/>
            </a:pPr>
            <a:r>
              <a:rPr lang="en-GB" sz="1600" dirty="0">
                <a:solidFill>
                  <a:srgbClr val="000000"/>
                </a:solidFill>
                <a:effectLst/>
                <a:ea typeface="Calibri" panose="020F0502020204030204" pitchFamily="34" charset="0"/>
              </a:rPr>
              <a:t>Unless there’s been an obvious problem for a while, the key thing to look out for is changes such as;</a:t>
            </a:r>
          </a:p>
          <a:p>
            <a:pPr marL="0" indent="0">
              <a:spcBef>
                <a:spcPts val="0"/>
              </a:spcBef>
              <a:buNone/>
            </a:pPr>
            <a:endParaRPr lang="en-GB" sz="1600" dirty="0">
              <a:solidFill>
                <a:srgbClr val="000000"/>
              </a:solidFill>
              <a:effectLst/>
              <a:ea typeface="Calibri" panose="020F0502020204030204" pitchFamily="34" charset="0"/>
            </a:endParaRPr>
          </a:p>
          <a:p>
            <a:pPr>
              <a:spcBef>
                <a:spcPts val="0"/>
              </a:spcBef>
            </a:pPr>
            <a:r>
              <a:rPr lang="en-GB" sz="1600" dirty="0">
                <a:solidFill>
                  <a:srgbClr val="000000"/>
                </a:solidFill>
                <a:effectLst/>
                <a:ea typeface="Calibri" panose="020F0502020204030204" pitchFamily="34" charset="0"/>
              </a:rPr>
              <a:t>Changes in behaviour, thoughts and feelings.</a:t>
            </a:r>
          </a:p>
          <a:p>
            <a:pPr>
              <a:spcBef>
                <a:spcPts val="0"/>
              </a:spcBef>
            </a:pPr>
            <a:r>
              <a:rPr lang="en-GB" sz="1600" dirty="0">
                <a:solidFill>
                  <a:srgbClr val="000000"/>
                </a:solidFill>
                <a:effectLst/>
                <a:ea typeface="Calibri" panose="020F0502020204030204" pitchFamily="34" charset="0"/>
              </a:rPr>
              <a:t>Becoming unable to cope with daily tasks and problems</a:t>
            </a:r>
          </a:p>
          <a:p>
            <a:pPr>
              <a:spcBef>
                <a:spcPts val="0"/>
              </a:spcBef>
            </a:pPr>
            <a:r>
              <a:rPr lang="en-GB" sz="1600" dirty="0">
                <a:solidFill>
                  <a:srgbClr val="000000"/>
                </a:solidFill>
                <a:effectLst/>
                <a:ea typeface="Calibri" panose="020F0502020204030204" pitchFamily="34" charset="0"/>
              </a:rPr>
              <a:t>Experiencing unexplained physical problems</a:t>
            </a:r>
          </a:p>
          <a:p>
            <a:pPr>
              <a:spcBef>
                <a:spcPts val="0"/>
              </a:spcBef>
            </a:pPr>
            <a:r>
              <a:rPr lang="en-GB" sz="1600" dirty="0">
                <a:solidFill>
                  <a:srgbClr val="000000"/>
                </a:solidFill>
                <a:effectLst/>
                <a:ea typeface="Calibri" panose="020F0502020204030204" pitchFamily="34" charset="0"/>
              </a:rPr>
              <a:t>Becoming socially withdrawn</a:t>
            </a:r>
          </a:p>
          <a:p>
            <a:pPr>
              <a:spcBef>
                <a:spcPts val="0"/>
              </a:spcBef>
            </a:pPr>
            <a:r>
              <a:rPr lang="en-GB" sz="1600" dirty="0">
                <a:solidFill>
                  <a:srgbClr val="000000"/>
                </a:solidFill>
                <a:effectLst/>
                <a:ea typeface="Calibri" panose="020F0502020204030204" pitchFamily="34" charset="0"/>
              </a:rPr>
              <a:t>Experiencing dramatic changes in eating or sleeping habits</a:t>
            </a:r>
          </a:p>
          <a:p>
            <a:pPr>
              <a:spcBef>
                <a:spcPts val="0"/>
              </a:spcBef>
            </a:pPr>
            <a:r>
              <a:rPr lang="en-GB" sz="1600" dirty="0">
                <a:solidFill>
                  <a:srgbClr val="000000"/>
                </a:solidFill>
                <a:effectLst/>
                <a:ea typeface="Calibri" panose="020F0502020204030204" pitchFamily="34" charset="0"/>
              </a:rPr>
              <a:t>Feeling sad, irritable or very angry</a:t>
            </a:r>
          </a:p>
          <a:p>
            <a:pPr>
              <a:spcBef>
                <a:spcPts val="0"/>
              </a:spcBef>
            </a:pPr>
            <a:r>
              <a:rPr lang="en-GB" sz="1600" dirty="0">
                <a:solidFill>
                  <a:srgbClr val="000000"/>
                </a:solidFill>
                <a:effectLst/>
                <a:ea typeface="Calibri" panose="020F0502020204030204" pitchFamily="34" charset="0"/>
              </a:rPr>
              <a:t>Experiencing extreme emotional highs and lows</a:t>
            </a:r>
          </a:p>
          <a:p>
            <a:pPr>
              <a:spcBef>
                <a:spcPts val="0"/>
              </a:spcBef>
            </a:pPr>
            <a:r>
              <a:rPr lang="en-GB" sz="1600" dirty="0">
                <a:solidFill>
                  <a:srgbClr val="000000"/>
                </a:solidFill>
                <a:effectLst/>
                <a:ea typeface="Calibri" panose="020F0502020204030204" pitchFamily="34" charset="0"/>
              </a:rPr>
              <a:t>Feeling overly fearful, worried or anxious</a:t>
            </a:r>
          </a:p>
          <a:p>
            <a:pPr>
              <a:spcBef>
                <a:spcPts val="0"/>
              </a:spcBef>
            </a:pPr>
            <a:r>
              <a:rPr lang="en-GB" sz="1600" dirty="0">
                <a:solidFill>
                  <a:srgbClr val="000000"/>
                </a:solidFill>
                <a:effectLst/>
                <a:ea typeface="Calibri" panose="020F0502020204030204" pitchFamily="34" charset="0"/>
              </a:rPr>
              <a:t>Having confused or strange thoughts (possibly delusions)</a:t>
            </a:r>
          </a:p>
          <a:p>
            <a:pPr>
              <a:spcBef>
                <a:spcPts val="0"/>
              </a:spcBef>
            </a:pPr>
            <a:r>
              <a:rPr lang="en-GB" sz="1600" dirty="0">
                <a:solidFill>
                  <a:srgbClr val="000000"/>
                </a:solidFill>
                <a:effectLst/>
                <a:ea typeface="Calibri" panose="020F0502020204030204" pitchFamily="34" charset="0"/>
              </a:rPr>
              <a:t>Seeing or hearing things that aren't there (like hallucinating)</a:t>
            </a:r>
          </a:p>
          <a:p>
            <a:pPr>
              <a:spcBef>
                <a:spcPts val="0"/>
              </a:spcBef>
            </a:pPr>
            <a:r>
              <a:rPr lang="en-GB" sz="1600" dirty="0">
                <a:solidFill>
                  <a:srgbClr val="000000"/>
                </a:solidFill>
                <a:effectLst/>
                <a:ea typeface="Calibri" panose="020F0502020204030204" pitchFamily="34" charset="0"/>
              </a:rPr>
              <a:t>Substance misuse</a:t>
            </a:r>
          </a:p>
          <a:p>
            <a:pPr>
              <a:spcBef>
                <a:spcPts val="0"/>
              </a:spcBef>
            </a:pPr>
            <a:r>
              <a:rPr lang="en-GB" sz="1600" dirty="0">
                <a:solidFill>
                  <a:srgbClr val="000000"/>
                </a:solidFill>
                <a:effectLst/>
                <a:ea typeface="Calibri" panose="020F0502020204030204" pitchFamily="34" charset="0"/>
              </a:rPr>
              <a:t>And having suicidal thoughts</a:t>
            </a:r>
          </a:p>
          <a:p>
            <a:pPr>
              <a:spcBef>
                <a:spcPts val="0"/>
              </a:spcBef>
            </a:pPr>
            <a:endParaRPr lang="en-GB" sz="1600" dirty="0">
              <a:solidFill>
                <a:srgbClr val="000000"/>
              </a:solidFill>
              <a:effectLst/>
              <a:ea typeface="Calibri" panose="020F0502020204030204" pitchFamily="34" charset="0"/>
            </a:endParaRPr>
          </a:p>
          <a:p>
            <a:pPr marL="0" indent="0">
              <a:spcBef>
                <a:spcPts val="0"/>
              </a:spcBef>
              <a:buNone/>
            </a:pPr>
            <a:r>
              <a:rPr lang="en-GB" sz="1600" dirty="0">
                <a:solidFill>
                  <a:srgbClr val="000000"/>
                </a:solidFill>
                <a:effectLst/>
                <a:ea typeface="Calibri" panose="020F0502020204030204" pitchFamily="34" charset="0"/>
              </a:rPr>
              <a:t>Any change is not usually a sign of a mental illness. Still, if someone experiences a few of these at a time, it’s a good idea to talk to someone -</a:t>
            </a:r>
            <a:r>
              <a:rPr lang="en-GB" sz="1600" dirty="0">
                <a:solidFill>
                  <a:srgbClr val="000000"/>
                </a:solidFill>
                <a:ea typeface="Calibri" panose="020F0502020204030204" pitchFamily="34" charset="0"/>
              </a:rPr>
              <a:t> </a:t>
            </a:r>
            <a:r>
              <a:rPr lang="en-GB" sz="1600" dirty="0">
                <a:solidFill>
                  <a:srgbClr val="000000"/>
                </a:solidFill>
                <a:effectLst/>
                <a:ea typeface="Calibri" panose="020F0502020204030204" pitchFamily="34" charset="0"/>
              </a:rPr>
              <a:t>a trusted colleague, manager, friend, family member or doctor, to start getting some help.</a:t>
            </a:r>
            <a:r>
              <a:rPr lang="en-GB" sz="1600" dirty="0">
                <a:solidFill>
                  <a:srgbClr val="000000"/>
                </a:solidFill>
                <a:ea typeface="Calibri" panose="020F0502020204030204" pitchFamily="34" charset="0"/>
              </a:rPr>
              <a:t> </a:t>
            </a:r>
            <a:r>
              <a:rPr lang="en-GB" sz="1600" dirty="0">
                <a:solidFill>
                  <a:srgbClr val="000000"/>
                </a:solidFill>
                <a:effectLst/>
                <a:ea typeface="Calibri" panose="020F0502020204030204" pitchFamily="34" charset="0"/>
              </a:rPr>
              <a:t>There’s also so much information and support that’s available online. </a:t>
            </a:r>
          </a:p>
        </p:txBody>
      </p:sp>
    </p:spTree>
    <p:extLst>
      <p:ext uri="{BB962C8B-B14F-4D97-AF65-F5344CB8AC3E}">
        <p14:creationId xmlns:p14="http://schemas.microsoft.com/office/powerpoint/2010/main" val="318562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3219CA3A-B132-1514-AF8A-BA1086C74E22}"/>
              </a:ext>
            </a:extLst>
          </p:cNvPr>
          <p:cNvSpPr>
            <a:spLocks noGrp="1"/>
          </p:cNvSpPr>
          <p:nvPr>
            <p:ph type="title"/>
          </p:nvPr>
        </p:nvSpPr>
        <p:spPr>
          <a:xfrm>
            <a:off x="750931" y="729893"/>
            <a:ext cx="2845191" cy="3237579"/>
          </a:xfrm>
        </p:spPr>
        <p:txBody>
          <a:bodyPr>
            <a:normAutofit/>
          </a:bodyPr>
          <a:lstStyle/>
          <a:p>
            <a:pPr algn="ctr">
              <a:lnSpc>
                <a:spcPct val="107000"/>
              </a:lnSpc>
              <a:spcAft>
                <a:spcPts val="800"/>
              </a:spcAft>
            </a:pPr>
            <a:r>
              <a:rPr lang="en-GB" sz="3200" dirty="0">
                <a:solidFill>
                  <a:schemeClr val="bg1"/>
                </a:solidFill>
                <a:ea typeface="Calibri" panose="020F0502020204030204" pitchFamily="34" charset="0"/>
                <a:cs typeface="Times New Roman" panose="02020603050405020304" pitchFamily="18" charset="0"/>
              </a:rPr>
              <a:t>COMMON CAUSES OF MENTAL HEALTH PROBLEMS</a:t>
            </a:r>
            <a:endParaRPr lang="en-GB" sz="3200" dirty="0">
              <a:solidFill>
                <a:schemeClr val="bg1"/>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6599D0-F9F2-1227-5C3E-D3BB11BFD45F}"/>
              </a:ext>
            </a:extLst>
          </p:cNvPr>
          <p:cNvSpPr>
            <a:spLocks noGrp="1"/>
          </p:cNvSpPr>
          <p:nvPr>
            <p:ph idx="1"/>
          </p:nvPr>
        </p:nvSpPr>
        <p:spPr>
          <a:xfrm>
            <a:off x="4370044" y="712291"/>
            <a:ext cx="7037591" cy="5424271"/>
          </a:xfrm>
        </p:spPr>
        <p:txBody>
          <a:bodyPr anchor="ctr">
            <a:noAutofit/>
          </a:bodyPr>
          <a:lstStyle/>
          <a:p>
            <a:pPr marL="0" indent="0" algn="l" rtl="0">
              <a:spcBef>
                <a:spcPts val="0"/>
              </a:spcBef>
              <a:buNone/>
            </a:pPr>
            <a:r>
              <a:rPr lang="en-GB" sz="1600" b="0" i="0" dirty="0">
                <a:solidFill>
                  <a:srgbClr val="000000"/>
                </a:solidFill>
                <a:effectLst/>
              </a:rPr>
              <a:t>Mental health problems can have a wide range of causes. It's likely that for many people, there is a complicated combination of factors – although different people may be more deeply affected by certain things than others. For example, the following factors could potentially result in a period of poor mental health:</a:t>
            </a:r>
          </a:p>
          <a:p>
            <a:pPr marL="0" indent="0" algn="l" rtl="0">
              <a:spcBef>
                <a:spcPts val="0"/>
              </a:spcBef>
              <a:buNone/>
            </a:pPr>
            <a:endParaRPr lang="en-GB" sz="1600" b="0" i="0" dirty="0">
              <a:solidFill>
                <a:srgbClr val="000000"/>
              </a:solidFill>
              <a:effectLst/>
            </a:endParaRPr>
          </a:p>
          <a:p>
            <a:pPr algn="l" rtl="0">
              <a:spcBef>
                <a:spcPts val="0"/>
              </a:spcBef>
              <a:buFont typeface="Arial" panose="020B0604020202020204" pitchFamily="34" charset="0"/>
              <a:buChar char="•"/>
            </a:pPr>
            <a:r>
              <a:rPr lang="en-GB" sz="1600" b="0" i="0" dirty="0">
                <a:solidFill>
                  <a:srgbClr val="000000"/>
                </a:solidFill>
                <a:effectLst/>
              </a:rPr>
              <a:t>childhood abuse, trauma, or neglect</a:t>
            </a:r>
          </a:p>
          <a:p>
            <a:pPr algn="l" rtl="0">
              <a:spcBef>
                <a:spcPts val="0"/>
              </a:spcBef>
              <a:buFont typeface="Arial" panose="020B0604020202020204" pitchFamily="34" charset="0"/>
              <a:buChar char="•"/>
            </a:pPr>
            <a:r>
              <a:rPr lang="en-GB" sz="1600" b="0" i="0" dirty="0">
                <a:solidFill>
                  <a:srgbClr val="000000"/>
                </a:solidFill>
                <a:effectLst/>
              </a:rPr>
              <a:t>social isolation or loneliness</a:t>
            </a:r>
          </a:p>
          <a:p>
            <a:pPr algn="l" rtl="0">
              <a:spcBef>
                <a:spcPts val="0"/>
              </a:spcBef>
              <a:buFont typeface="Arial" panose="020B0604020202020204" pitchFamily="34" charset="0"/>
              <a:buChar char="•"/>
            </a:pPr>
            <a:r>
              <a:rPr lang="en-GB" sz="1600" b="0" i="0" dirty="0">
                <a:solidFill>
                  <a:srgbClr val="000000"/>
                </a:solidFill>
                <a:effectLst/>
              </a:rPr>
              <a:t>experiencing discrimination and stigma, including racism</a:t>
            </a:r>
          </a:p>
          <a:p>
            <a:pPr algn="l" rtl="0">
              <a:spcBef>
                <a:spcPts val="0"/>
              </a:spcBef>
              <a:buFont typeface="Arial" panose="020B0604020202020204" pitchFamily="34" charset="0"/>
              <a:buChar char="•"/>
            </a:pPr>
            <a:r>
              <a:rPr lang="en-GB" sz="1600" b="0" i="0" dirty="0">
                <a:solidFill>
                  <a:srgbClr val="000000"/>
                </a:solidFill>
                <a:effectLst/>
              </a:rPr>
              <a:t>social disadvantage, poverty or debt</a:t>
            </a:r>
          </a:p>
          <a:p>
            <a:pPr algn="l" rtl="0">
              <a:spcBef>
                <a:spcPts val="0"/>
              </a:spcBef>
              <a:buFont typeface="Arial" panose="020B0604020202020204" pitchFamily="34" charset="0"/>
              <a:buChar char="•"/>
            </a:pPr>
            <a:r>
              <a:rPr lang="en-GB" sz="1600" b="0" i="0" dirty="0">
                <a:solidFill>
                  <a:srgbClr val="000000"/>
                </a:solidFill>
                <a:effectLst/>
              </a:rPr>
              <a:t>bereavement (losing someone close to you)</a:t>
            </a:r>
          </a:p>
          <a:p>
            <a:pPr algn="l" rtl="0">
              <a:spcBef>
                <a:spcPts val="0"/>
              </a:spcBef>
              <a:buFont typeface="Arial" panose="020B0604020202020204" pitchFamily="34" charset="0"/>
              <a:buChar char="•"/>
            </a:pPr>
            <a:r>
              <a:rPr lang="en-GB" sz="1600" b="0" i="0" dirty="0">
                <a:solidFill>
                  <a:srgbClr val="000000"/>
                </a:solidFill>
                <a:effectLst/>
              </a:rPr>
              <a:t>severe or long-term stress</a:t>
            </a:r>
          </a:p>
          <a:p>
            <a:pPr algn="l" rtl="0">
              <a:spcBef>
                <a:spcPts val="0"/>
              </a:spcBef>
              <a:buFont typeface="Arial" panose="020B0604020202020204" pitchFamily="34" charset="0"/>
              <a:buChar char="•"/>
            </a:pPr>
            <a:r>
              <a:rPr lang="en-GB" sz="1600" b="0" i="0" dirty="0">
                <a:solidFill>
                  <a:srgbClr val="000000"/>
                </a:solidFill>
                <a:effectLst/>
              </a:rPr>
              <a:t>having a long-term physical health condition</a:t>
            </a:r>
          </a:p>
          <a:p>
            <a:pPr algn="l" rtl="0">
              <a:spcBef>
                <a:spcPts val="0"/>
              </a:spcBef>
              <a:buFont typeface="Arial" panose="020B0604020202020204" pitchFamily="34" charset="0"/>
              <a:buChar char="•"/>
            </a:pPr>
            <a:r>
              <a:rPr lang="en-GB" sz="1600" b="0" i="0" dirty="0">
                <a:solidFill>
                  <a:srgbClr val="000000"/>
                </a:solidFill>
                <a:effectLst/>
              </a:rPr>
              <a:t>unemployment or losing your job</a:t>
            </a:r>
          </a:p>
          <a:p>
            <a:pPr algn="l" rtl="0">
              <a:spcBef>
                <a:spcPts val="0"/>
              </a:spcBef>
              <a:buFont typeface="Arial" panose="020B0604020202020204" pitchFamily="34" charset="0"/>
              <a:buChar char="•"/>
            </a:pPr>
            <a:r>
              <a:rPr lang="en-GB" sz="1600" b="0" i="0" dirty="0">
                <a:solidFill>
                  <a:srgbClr val="000000"/>
                </a:solidFill>
                <a:effectLst/>
              </a:rPr>
              <a:t>homelessness or poor housing</a:t>
            </a:r>
          </a:p>
          <a:p>
            <a:pPr algn="l" rtl="0">
              <a:spcBef>
                <a:spcPts val="0"/>
              </a:spcBef>
              <a:buFont typeface="Arial" panose="020B0604020202020204" pitchFamily="34" charset="0"/>
              <a:buChar char="•"/>
            </a:pPr>
            <a:r>
              <a:rPr lang="en-GB" sz="1600" b="0" i="0" dirty="0">
                <a:solidFill>
                  <a:srgbClr val="000000"/>
                </a:solidFill>
                <a:effectLst/>
              </a:rPr>
              <a:t>being a long-term carer for someone</a:t>
            </a:r>
          </a:p>
          <a:p>
            <a:pPr algn="l" rtl="0">
              <a:spcBef>
                <a:spcPts val="0"/>
              </a:spcBef>
              <a:buFont typeface="Arial" panose="020B0604020202020204" pitchFamily="34" charset="0"/>
              <a:buChar char="•"/>
            </a:pPr>
            <a:r>
              <a:rPr lang="en-GB" sz="1600" b="0" i="0" dirty="0">
                <a:solidFill>
                  <a:srgbClr val="000000"/>
                </a:solidFill>
                <a:effectLst/>
              </a:rPr>
              <a:t>drug and alcohol misuse</a:t>
            </a:r>
          </a:p>
          <a:p>
            <a:pPr algn="l" rtl="0">
              <a:spcBef>
                <a:spcPts val="0"/>
              </a:spcBef>
              <a:buFont typeface="Arial" panose="020B0604020202020204" pitchFamily="34" charset="0"/>
              <a:buChar char="•"/>
            </a:pPr>
            <a:r>
              <a:rPr lang="en-GB" sz="1600" b="0" i="0" dirty="0">
                <a:solidFill>
                  <a:srgbClr val="000000"/>
                </a:solidFill>
                <a:effectLst/>
              </a:rPr>
              <a:t>domestic violence, bullying or other abuse as an adult</a:t>
            </a:r>
          </a:p>
          <a:p>
            <a:pPr algn="l" rtl="0">
              <a:spcBef>
                <a:spcPts val="0"/>
              </a:spcBef>
              <a:buFont typeface="Arial" panose="020B0604020202020204" pitchFamily="34" charset="0"/>
              <a:buChar char="•"/>
            </a:pPr>
            <a:r>
              <a:rPr lang="en-GB" sz="1600" b="0" i="0" dirty="0">
                <a:solidFill>
                  <a:srgbClr val="000000"/>
                </a:solidFill>
                <a:effectLst/>
              </a:rPr>
              <a:t>significant trauma as an adult, such as military combat, being involved in a severe incident in which you feared for your life, or being the victim of a violent crime</a:t>
            </a:r>
          </a:p>
          <a:p>
            <a:pPr algn="l" rtl="0">
              <a:spcBef>
                <a:spcPts val="0"/>
              </a:spcBef>
              <a:buFont typeface="Arial" panose="020B0604020202020204" pitchFamily="34" charset="0"/>
              <a:buChar char="•"/>
            </a:pPr>
            <a:r>
              <a:rPr lang="en-GB" sz="1600" b="0" i="0" dirty="0">
                <a:solidFill>
                  <a:srgbClr val="000000"/>
                </a:solidFill>
                <a:effectLst/>
              </a:rPr>
              <a:t>physical causes – for example, a head injury or a neurological condition such as epilepsy can have an impact on your behaviour and mood. (It's important to rule out potential physical causes before seeking further treatment for a mental health problem).</a:t>
            </a:r>
          </a:p>
        </p:txBody>
      </p:sp>
    </p:spTree>
    <p:extLst>
      <p:ext uri="{BB962C8B-B14F-4D97-AF65-F5344CB8AC3E}">
        <p14:creationId xmlns:p14="http://schemas.microsoft.com/office/powerpoint/2010/main" val="62764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95E431E4-EC74-78C1-30FE-D81D7EE839E2}"/>
              </a:ext>
            </a:extLst>
          </p:cNvPr>
          <p:cNvSpPr>
            <a:spLocks noGrp="1"/>
          </p:cNvSpPr>
          <p:nvPr>
            <p:ph type="title"/>
          </p:nvPr>
        </p:nvSpPr>
        <p:spPr>
          <a:xfrm>
            <a:off x="731519" y="731520"/>
            <a:ext cx="10666145" cy="1426464"/>
          </a:xfrm>
        </p:spPr>
        <p:txBody>
          <a:bodyPr>
            <a:normAutofit/>
          </a:bodyPr>
          <a:lstStyle/>
          <a:p>
            <a:r>
              <a:rPr lang="en-GB" sz="3200" dirty="0">
                <a:solidFill>
                  <a:schemeClr val="bg1"/>
                </a:solidFill>
                <a:effectLst/>
                <a:ea typeface="Calibri" panose="020F0502020204030204" pitchFamily="34" charset="0"/>
                <a:cs typeface="Times New Roman" panose="02020603050405020304" pitchFamily="18" charset="0"/>
              </a:rPr>
              <a:t>DO MENTAL HEALTH PROBLEMS RUN IN FAMILIES</a:t>
            </a:r>
            <a:endParaRPr lang="en-GB" sz="3200" dirty="0">
              <a:solidFill>
                <a:srgbClr val="FFFFFF"/>
              </a:solidFill>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Content Placeholder 2">
            <a:extLst>
              <a:ext uri="{FF2B5EF4-FFF2-40B4-BE49-F238E27FC236}">
                <a16:creationId xmlns:a16="http://schemas.microsoft.com/office/drawing/2014/main" id="{42FB60D4-8B31-BC6D-B1F7-601DBD2D8DA2}"/>
              </a:ext>
            </a:extLst>
          </p:cNvPr>
          <p:cNvSpPr txBox="1">
            <a:spLocks/>
          </p:cNvSpPr>
          <p:nvPr/>
        </p:nvSpPr>
        <p:spPr>
          <a:xfrm>
            <a:off x="878744" y="2798387"/>
            <a:ext cx="8167284" cy="32832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000000"/>
                </a:solidFill>
              </a:rPr>
              <a:t>Research suggests that some mental health problems may run in families. For example, if you have a parent with schizophrenia, you are more likely to develop schizophrenia yourself. But no one knows if this is because of our genes or other factors, such as the environment we grow up in or the ways of thinking, coping and behaving that we may learn from our parents.</a:t>
            </a:r>
          </a:p>
          <a:p>
            <a:pPr marL="0" indent="0">
              <a:buFont typeface="Arial" panose="020B0604020202020204" pitchFamily="34" charset="0"/>
              <a:buNone/>
            </a:pPr>
            <a:endParaRPr lang="en-GB" sz="1600" dirty="0">
              <a:solidFill>
                <a:srgbClr val="000000"/>
              </a:solidFill>
            </a:endParaRPr>
          </a:p>
          <a:p>
            <a:pPr marL="0" indent="0">
              <a:spcBef>
                <a:spcPts val="0"/>
              </a:spcBef>
              <a:buFont typeface="Arial" panose="020B0604020202020204" pitchFamily="34" charset="0"/>
              <a:buNone/>
            </a:pPr>
            <a:r>
              <a:rPr lang="en-GB" sz="1600" dirty="0">
                <a:solidFill>
                  <a:srgbClr val="000000"/>
                </a:solidFill>
              </a:rPr>
              <a:t>Although our genes may influence the development of some mental health problems, researchers haven't found any specific genes that cause mental health problems.</a:t>
            </a:r>
          </a:p>
          <a:p>
            <a:pPr marL="0" indent="0">
              <a:lnSpc>
                <a:spcPct val="107000"/>
              </a:lnSpc>
              <a:spcBef>
                <a:spcPts val="0"/>
              </a:spcBef>
              <a:buFont typeface="Arial" panose="020B0604020202020204" pitchFamily="34" charset="0"/>
              <a:buNone/>
            </a:pPr>
            <a:endParaRPr lang="en-GB" sz="16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76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82D26-BFA3-EDCE-0426-144FA823E408}"/>
              </a:ext>
            </a:extLst>
          </p:cNvPr>
          <p:cNvSpPr>
            <a:spLocks noGrp="1"/>
          </p:cNvSpPr>
          <p:nvPr>
            <p:ph type="title"/>
          </p:nvPr>
        </p:nvSpPr>
        <p:spPr>
          <a:xfrm>
            <a:off x="838200" y="588168"/>
            <a:ext cx="10515600" cy="1325563"/>
          </a:xfrm>
        </p:spPr>
        <p:txBody>
          <a:bodyPr>
            <a:normAutofit/>
          </a:bodyPr>
          <a:lstStyle/>
          <a:p>
            <a:pPr algn="ctr"/>
            <a:r>
              <a:rPr lang="en-GB" sz="3200" dirty="0">
                <a:solidFill>
                  <a:srgbClr val="FFFFFF"/>
                </a:solidFill>
              </a:rPr>
              <a:t>ANXIETY</a:t>
            </a:r>
          </a:p>
        </p:txBody>
      </p:sp>
      <p:sp>
        <p:nvSpPr>
          <p:cNvPr id="3" name="Content Placeholder 2">
            <a:extLst>
              <a:ext uri="{FF2B5EF4-FFF2-40B4-BE49-F238E27FC236}">
                <a16:creationId xmlns:a16="http://schemas.microsoft.com/office/drawing/2014/main" id="{94DD6CBB-BEDB-EE84-8042-415D7DC06053}"/>
              </a:ext>
            </a:extLst>
          </p:cNvPr>
          <p:cNvSpPr>
            <a:spLocks noGrp="1"/>
          </p:cNvSpPr>
          <p:nvPr>
            <p:ph idx="1"/>
          </p:nvPr>
        </p:nvSpPr>
        <p:spPr>
          <a:xfrm>
            <a:off x="1058061" y="2550958"/>
            <a:ext cx="10075877" cy="3438781"/>
          </a:xfrm>
        </p:spPr>
        <p:txBody>
          <a:bodyPr anchor="ctr">
            <a:normAutofit/>
          </a:bodyPr>
          <a:lstStyle/>
          <a:p>
            <a:pPr marL="0" indent="0" algn="l">
              <a:buNone/>
            </a:pPr>
            <a:r>
              <a:rPr lang="en-GB" sz="1600" b="1" i="0" u="none" strike="noStrike" baseline="0" dirty="0">
                <a:solidFill>
                  <a:srgbClr val="000000"/>
                </a:solidFill>
              </a:rPr>
              <a:t>What is it? </a:t>
            </a:r>
            <a:r>
              <a:rPr lang="en-GB" sz="1600" i="0" dirty="0">
                <a:solidFill>
                  <a:srgbClr val="000000"/>
                </a:solidFill>
                <a:effectLst/>
              </a:rPr>
              <a:t>Anxiety is a feeling of unease, such as worry or fear, that can be mild or severe.</a:t>
            </a:r>
            <a:r>
              <a:rPr lang="en-GB" sz="1600" dirty="0">
                <a:solidFill>
                  <a:srgbClr val="000000"/>
                </a:solidFill>
              </a:rPr>
              <a:t> </a:t>
            </a:r>
            <a:r>
              <a:rPr lang="en-GB" sz="1600" b="0" i="0" dirty="0">
                <a:solidFill>
                  <a:srgbClr val="000000"/>
                </a:solidFill>
                <a:effectLst/>
              </a:rPr>
              <a:t>Everyone has feelings of anxiety at some point in their life. For example, you may feel worried and anxious about sitting an exam or having a medical test or job interview. During times like these, feeling anxious can be perfectly normal, but some people find it hard to control their worries. Their feelings of anxiety are more constant and can often affect their daily lives.</a:t>
            </a:r>
          </a:p>
          <a:p>
            <a:pPr marL="0" indent="0" algn="l">
              <a:spcBef>
                <a:spcPts val="0"/>
              </a:spcBef>
              <a:buNone/>
            </a:pPr>
            <a:endParaRPr lang="en-GB" sz="1600" b="0" i="0" u="none" strike="noStrike" baseline="0" dirty="0">
              <a:solidFill>
                <a:srgbClr val="000000"/>
              </a:solidFill>
            </a:endParaRPr>
          </a:p>
          <a:p>
            <a:pPr algn="l"/>
            <a:r>
              <a:rPr lang="en-GB" sz="1600" b="1" i="0" u="none" strike="noStrike" baseline="0" dirty="0">
                <a:solidFill>
                  <a:srgbClr val="000000"/>
                </a:solidFill>
              </a:rPr>
              <a:t>How is it managed? </a:t>
            </a:r>
            <a:r>
              <a:rPr lang="en-GB" sz="1600" b="0" i="0" dirty="0">
                <a:solidFill>
                  <a:srgbClr val="000000"/>
                </a:solidFill>
                <a:effectLst/>
              </a:rPr>
              <a:t>GAD can have a significant effect on daily life, but several different treatments are available that can ease symptoms. These include psychological therapies – such as cognitive behavioural therapy (CBT) or medication – such as a type of antidepressant called selective serotonin reuptake inhibitors (SSRIs)</a:t>
            </a:r>
          </a:p>
          <a:p>
            <a:pPr marL="0" indent="0" algn="l">
              <a:spcBef>
                <a:spcPts val="0"/>
              </a:spcBef>
              <a:buNone/>
            </a:pPr>
            <a:endParaRPr lang="en-GB" sz="1600" b="0" i="0" u="none" strike="noStrike" baseline="0" dirty="0">
              <a:solidFill>
                <a:srgbClr val="000000"/>
              </a:solidFill>
            </a:endParaRPr>
          </a:p>
          <a:p>
            <a:pPr marL="0" indent="0" algn="l">
              <a:spcBef>
                <a:spcPts val="0"/>
              </a:spcBef>
              <a:buNone/>
            </a:pPr>
            <a:r>
              <a:rPr lang="en-GB" sz="1600" b="1" i="0" u="none" strike="noStrike" baseline="0" dirty="0">
                <a:solidFill>
                  <a:srgbClr val="000000"/>
                </a:solidFill>
              </a:rPr>
              <a:t>Please note: </a:t>
            </a:r>
            <a:r>
              <a:rPr lang="en-GB" sz="1600" b="0" i="0" dirty="0">
                <a:solidFill>
                  <a:srgbClr val="000000"/>
                </a:solidFill>
                <a:effectLst/>
              </a:rPr>
              <a:t>With treatment, many people can control their anxiety levels. But, some medicines may need to be continued for a long time, and there may be periods when your symptoms worsen.</a:t>
            </a:r>
            <a:endParaRPr lang="en-GB" sz="1600" dirty="0">
              <a:solidFill>
                <a:srgbClr val="000000"/>
              </a:solidFill>
            </a:endParaRPr>
          </a:p>
        </p:txBody>
      </p:sp>
    </p:spTree>
    <p:extLst>
      <p:ext uri="{BB962C8B-B14F-4D97-AF65-F5344CB8AC3E}">
        <p14:creationId xmlns:p14="http://schemas.microsoft.com/office/powerpoint/2010/main" val="74887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82D26-BFA3-EDCE-0426-144FA823E408}"/>
              </a:ext>
            </a:extLst>
          </p:cNvPr>
          <p:cNvSpPr>
            <a:spLocks noGrp="1"/>
          </p:cNvSpPr>
          <p:nvPr>
            <p:ph type="title"/>
          </p:nvPr>
        </p:nvSpPr>
        <p:spPr>
          <a:xfrm>
            <a:off x="838200" y="588168"/>
            <a:ext cx="10515600" cy="1325563"/>
          </a:xfrm>
        </p:spPr>
        <p:txBody>
          <a:bodyPr>
            <a:normAutofit/>
          </a:bodyPr>
          <a:lstStyle/>
          <a:p>
            <a:pPr algn="ctr"/>
            <a:r>
              <a:rPr lang="en-GB" sz="3200" dirty="0">
                <a:solidFill>
                  <a:srgbClr val="FFFFFF"/>
                </a:solidFill>
              </a:rPr>
              <a:t>DEPRESSION</a:t>
            </a:r>
          </a:p>
        </p:txBody>
      </p:sp>
      <p:sp>
        <p:nvSpPr>
          <p:cNvPr id="3" name="Content Placeholder 2">
            <a:extLst>
              <a:ext uri="{FF2B5EF4-FFF2-40B4-BE49-F238E27FC236}">
                <a16:creationId xmlns:a16="http://schemas.microsoft.com/office/drawing/2014/main" id="{94DD6CBB-BEDB-EE84-8042-415D7DC06053}"/>
              </a:ext>
            </a:extLst>
          </p:cNvPr>
          <p:cNvSpPr>
            <a:spLocks noGrp="1"/>
          </p:cNvSpPr>
          <p:nvPr>
            <p:ph idx="1"/>
          </p:nvPr>
        </p:nvSpPr>
        <p:spPr>
          <a:xfrm>
            <a:off x="1058061" y="2559347"/>
            <a:ext cx="10075877" cy="3438781"/>
          </a:xfrm>
        </p:spPr>
        <p:txBody>
          <a:bodyPr anchor="ctr">
            <a:normAutofit/>
          </a:bodyPr>
          <a:lstStyle/>
          <a:p>
            <a:pPr marL="0" indent="0" algn="l">
              <a:buNone/>
            </a:pPr>
            <a:r>
              <a:rPr lang="en-GB" sz="1600" b="1" i="0" u="none" strike="noStrike" baseline="0" dirty="0">
                <a:solidFill>
                  <a:srgbClr val="000000"/>
                </a:solidFill>
              </a:rPr>
              <a:t>What is it? </a:t>
            </a:r>
            <a:r>
              <a:rPr lang="en-GB" sz="1600" i="0" dirty="0">
                <a:solidFill>
                  <a:srgbClr val="000000"/>
                </a:solidFill>
                <a:effectLst/>
              </a:rPr>
              <a:t>Depression is more than simply feeling unhappy or fed up for a few days.</a:t>
            </a:r>
            <a:r>
              <a:rPr lang="en-GB" sz="1600" dirty="0">
                <a:solidFill>
                  <a:srgbClr val="000000"/>
                </a:solidFill>
              </a:rPr>
              <a:t> </a:t>
            </a:r>
            <a:r>
              <a:rPr lang="en-GB" sz="1600" b="0" i="0" dirty="0">
                <a:solidFill>
                  <a:srgbClr val="000000"/>
                </a:solidFill>
                <a:effectLst/>
              </a:rPr>
              <a:t>Most people go through periods of feeling down, but when you're depressed, you feel persistently sad for weeks or months rather than just a few days.</a:t>
            </a:r>
          </a:p>
          <a:p>
            <a:pPr marL="0" indent="0" algn="l">
              <a:spcBef>
                <a:spcPts val="0"/>
              </a:spcBef>
              <a:buNone/>
            </a:pPr>
            <a:endParaRPr lang="en-GB" sz="1600" b="0" i="0" u="none" strike="noStrike" baseline="0" dirty="0">
              <a:solidFill>
                <a:srgbClr val="000000"/>
              </a:solidFill>
            </a:endParaRPr>
          </a:p>
          <a:p>
            <a:pPr marL="0" indent="0" algn="l">
              <a:spcBef>
                <a:spcPts val="0"/>
              </a:spcBef>
              <a:buNone/>
            </a:pPr>
            <a:r>
              <a:rPr lang="en-GB" sz="1600" b="1" i="0" u="none" strike="noStrike" baseline="0" dirty="0">
                <a:solidFill>
                  <a:srgbClr val="000000"/>
                </a:solidFill>
              </a:rPr>
              <a:t>How is it managed? </a:t>
            </a:r>
            <a:r>
              <a:rPr lang="en-GB" sz="1600" b="0" i="0" dirty="0">
                <a:solidFill>
                  <a:srgbClr val="000000"/>
                </a:solidFill>
                <a:effectLst/>
              </a:rPr>
              <a:t>Treatment for depression can involve a combination of lifestyle changes, talking therapies and medicine. Your recommended treatment will be based on whether you have mild, moderate or severe depression. Talking therapies, such as cognitive behavioural therapy (CBT), are often used for mild depression that is not improving or moderate depression. Antidepressants are also sometimes prescribed.</a:t>
            </a:r>
          </a:p>
          <a:p>
            <a:pPr marL="0" indent="0" algn="l">
              <a:spcBef>
                <a:spcPts val="0"/>
              </a:spcBef>
              <a:buNone/>
            </a:pPr>
            <a:endParaRPr lang="en-GB" sz="1600" b="0" i="0" u="none" strike="noStrike" baseline="0" dirty="0">
              <a:solidFill>
                <a:srgbClr val="000000"/>
              </a:solidFill>
            </a:endParaRPr>
          </a:p>
          <a:p>
            <a:pPr marL="0" indent="0" algn="l">
              <a:spcBef>
                <a:spcPts val="0"/>
              </a:spcBef>
              <a:buNone/>
            </a:pPr>
            <a:r>
              <a:rPr lang="en-GB" sz="1600" b="1" i="0" u="none" strike="noStrike" baseline="0" dirty="0">
                <a:solidFill>
                  <a:srgbClr val="000000"/>
                </a:solidFill>
              </a:rPr>
              <a:t>Please note: </a:t>
            </a:r>
            <a:r>
              <a:rPr lang="en-GB" sz="1600" b="0" i="0" dirty="0">
                <a:solidFill>
                  <a:srgbClr val="000000"/>
                </a:solidFill>
                <a:effectLst/>
              </a:rPr>
              <a:t>Some people think depression is trivial and not a genuine health condition. They're wrong – it is an actual illness with real symptoms. Depression is not a sign of weakness or something you can "snap out of" by "pulling yourself together</a:t>
            </a:r>
            <a:r>
              <a:rPr lang="en-GB" sz="1600" dirty="0">
                <a:solidFill>
                  <a:srgbClr val="000000"/>
                </a:solidFill>
              </a:rPr>
              <a:t>”.</a:t>
            </a:r>
            <a:r>
              <a:rPr lang="en-GB" sz="1800" b="0" i="0" u="none" strike="noStrike" baseline="0" dirty="0">
                <a:solidFill>
                  <a:srgbClr val="FFFFFF"/>
                </a:solidFill>
                <a:latin typeface="MyriadPro-Regular"/>
              </a:rPr>
              <a:t> </a:t>
            </a:r>
            <a:endParaRPr lang="en-GB" sz="1600" dirty="0">
              <a:solidFill>
                <a:srgbClr val="000000"/>
              </a:solidFill>
            </a:endParaRPr>
          </a:p>
        </p:txBody>
      </p:sp>
    </p:spTree>
    <p:extLst>
      <p:ext uri="{BB962C8B-B14F-4D97-AF65-F5344CB8AC3E}">
        <p14:creationId xmlns:p14="http://schemas.microsoft.com/office/powerpoint/2010/main" val="110335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82D26-BFA3-EDCE-0426-144FA823E408}"/>
              </a:ext>
            </a:extLst>
          </p:cNvPr>
          <p:cNvSpPr>
            <a:spLocks noGrp="1"/>
          </p:cNvSpPr>
          <p:nvPr>
            <p:ph type="title"/>
          </p:nvPr>
        </p:nvSpPr>
        <p:spPr>
          <a:xfrm>
            <a:off x="838200" y="588168"/>
            <a:ext cx="10515600" cy="1325563"/>
          </a:xfrm>
        </p:spPr>
        <p:txBody>
          <a:bodyPr>
            <a:normAutofit/>
          </a:bodyPr>
          <a:lstStyle/>
          <a:p>
            <a:pPr algn="ctr"/>
            <a:r>
              <a:rPr lang="en-GB" sz="3200" dirty="0">
                <a:solidFill>
                  <a:srgbClr val="FFFFFF"/>
                </a:solidFill>
              </a:rPr>
              <a:t>NERVOUS BREAKDOWN</a:t>
            </a:r>
          </a:p>
        </p:txBody>
      </p:sp>
      <p:sp>
        <p:nvSpPr>
          <p:cNvPr id="3" name="Content Placeholder 2">
            <a:extLst>
              <a:ext uri="{FF2B5EF4-FFF2-40B4-BE49-F238E27FC236}">
                <a16:creationId xmlns:a16="http://schemas.microsoft.com/office/drawing/2014/main" id="{94DD6CBB-BEDB-EE84-8042-415D7DC06053}"/>
              </a:ext>
            </a:extLst>
          </p:cNvPr>
          <p:cNvSpPr>
            <a:spLocks noGrp="1"/>
          </p:cNvSpPr>
          <p:nvPr>
            <p:ph idx="1"/>
          </p:nvPr>
        </p:nvSpPr>
        <p:spPr>
          <a:xfrm>
            <a:off x="838200" y="2391568"/>
            <a:ext cx="10515600" cy="4304507"/>
          </a:xfrm>
        </p:spPr>
        <p:txBody>
          <a:bodyPr anchor="ctr">
            <a:normAutofit/>
          </a:bodyPr>
          <a:lstStyle/>
          <a:p>
            <a:pPr marL="0" indent="0">
              <a:spcBef>
                <a:spcPts val="0"/>
              </a:spcBef>
              <a:buNone/>
            </a:pPr>
            <a:r>
              <a:rPr lang="en-GB" sz="1600" b="1" i="0" u="none" strike="noStrike" baseline="0" dirty="0">
                <a:solidFill>
                  <a:srgbClr val="000000"/>
                </a:solidFill>
              </a:rPr>
              <a:t>What is it? </a:t>
            </a:r>
            <a:r>
              <a:rPr lang="en-GB" sz="1600" b="0" i="0" u="none" strike="noStrike" baseline="0" dirty="0">
                <a:solidFill>
                  <a:srgbClr val="000000"/>
                </a:solidFill>
              </a:rPr>
              <a:t>‘Nervous breakdown’ is not a diagnosable mental illness. Still, it’s often used to describe a period of intense stress or ‘hitting rock bottom’ where someone can’t function normally. It’s possible that it could be a sign of an undiagnosed mental illness.</a:t>
            </a:r>
          </a:p>
          <a:p>
            <a:pPr marL="0" indent="0">
              <a:spcBef>
                <a:spcPts val="0"/>
              </a:spcBef>
              <a:spcAft>
                <a:spcPts val="600"/>
              </a:spcAft>
              <a:buNone/>
            </a:pPr>
            <a:endParaRPr lang="en-GB" sz="1600" b="0" i="0" u="none" strike="noStrike" baseline="0" dirty="0">
              <a:solidFill>
                <a:srgbClr val="000000"/>
              </a:solidFill>
            </a:endParaRPr>
          </a:p>
          <a:p>
            <a:pPr marL="0" indent="0">
              <a:spcBef>
                <a:spcPts val="0"/>
              </a:spcBef>
              <a:buNone/>
            </a:pPr>
            <a:r>
              <a:rPr lang="en-GB" sz="1600" b="1" i="0" u="none" strike="noStrike" baseline="0" dirty="0">
                <a:solidFill>
                  <a:srgbClr val="000000"/>
                </a:solidFill>
              </a:rPr>
              <a:t>How is it managed? </a:t>
            </a:r>
            <a:r>
              <a:rPr lang="en-GB" sz="1600" b="0" i="0" u="none" strike="noStrike" baseline="0" dirty="0">
                <a:solidFill>
                  <a:srgbClr val="000000"/>
                </a:solidFill>
              </a:rPr>
              <a:t>A GP can help treat the symptoms by referring to a psychologist or psychiatrist or a talking therapy like cognitive behavioural therapy (CBT). Antidepressants or anti-anxiety medication can be prescribed to treat chemical imbalances. Alternative treatments like acupuncture, massage therapy or yoga can help, too. Anything that promotes relaxation, such as getting more sleep, exercising regularly, and cutting alcohol and caffeine, can make a big difference.</a:t>
            </a:r>
          </a:p>
          <a:p>
            <a:pPr marL="0" indent="0">
              <a:spcBef>
                <a:spcPts val="0"/>
              </a:spcBef>
              <a:spcAft>
                <a:spcPts val="600"/>
              </a:spcAft>
              <a:buNone/>
            </a:pPr>
            <a:endParaRPr lang="en-GB" sz="1600" b="0" i="0" u="none" strike="noStrike" baseline="0" dirty="0">
              <a:solidFill>
                <a:srgbClr val="000000"/>
              </a:solidFill>
            </a:endParaRPr>
          </a:p>
          <a:p>
            <a:pPr marL="0" indent="0">
              <a:spcBef>
                <a:spcPts val="0"/>
              </a:spcBef>
              <a:buNone/>
            </a:pPr>
            <a:r>
              <a:rPr lang="en-GB" sz="1600" b="1" i="0" u="none" strike="noStrike" baseline="0" dirty="0">
                <a:solidFill>
                  <a:srgbClr val="000000"/>
                </a:solidFill>
              </a:rPr>
              <a:t>Please note: </a:t>
            </a:r>
            <a:r>
              <a:rPr lang="en-GB" sz="1600" b="0" i="0" u="none" strike="noStrike" baseline="0" dirty="0">
                <a:solidFill>
                  <a:srgbClr val="000000"/>
                </a:solidFill>
              </a:rPr>
              <a:t>Symptoms of a nervous breakdown can include many symptoms and they can </a:t>
            </a:r>
            <a:r>
              <a:rPr lang="en-GB" sz="1600" dirty="0">
                <a:solidFill>
                  <a:srgbClr val="000000"/>
                </a:solidFill>
              </a:rPr>
              <a:t>vary</a:t>
            </a:r>
            <a:r>
              <a:rPr lang="en-GB" sz="1600" b="0" i="0" u="none" strike="noStrike" baseline="0" dirty="0">
                <a:solidFill>
                  <a:srgbClr val="000000"/>
                </a:solidFill>
              </a:rPr>
              <a:t> from person to person. Some include detachment from reality, insomnia, hallucinations, extreme mood swings, extreme fear, panic attacks, paranoia, and symptoms of depression and anxiety. Flashbacks of traumatic events can also take place, but this could suggest undiagnosed PTSD. Many people - including experts - have the view that breakdowns don’t need to be an entirely negative experience - if they are treated Properly, a study can turn into a </a:t>
            </a:r>
            <a:r>
              <a:rPr lang="en-GB" sz="1600" b="0" i="1" u="none" strike="noStrike" baseline="0" dirty="0">
                <a:solidFill>
                  <a:srgbClr val="000000"/>
                </a:solidFill>
              </a:rPr>
              <a:t>breakthrough </a:t>
            </a:r>
            <a:r>
              <a:rPr lang="en-GB" sz="1600" b="0" i="0" u="none" strike="noStrike" baseline="0" dirty="0">
                <a:solidFill>
                  <a:srgbClr val="000000"/>
                </a:solidFill>
              </a:rPr>
              <a:t>- people can use the experience as a wakeup call to make important changes in their lives for the better.</a:t>
            </a:r>
            <a:endParaRPr lang="en-GB" sz="1600" dirty="0">
              <a:solidFill>
                <a:srgbClr val="000000"/>
              </a:solidFill>
            </a:endParaRPr>
          </a:p>
        </p:txBody>
      </p:sp>
    </p:spTree>
    <p:extLst>
      <p:ext uri="{BB962C8B-B14F-4D97-AF65-F5344CB8AC3E}">
        <p14:creationId xmlns:p14="http://schemas.microsoft.com/office/powerpoint/2010/main" val="278620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82D26-BFA3-EDCE-0426-144FA823E408}"/>
              </a:ext>
            </a:extLst>
          </p:cNvPr>
          <p:cNvSpPr>
            <a:spLocks noGrp="1"/>
          </p:cNvSpPr>
          <p:nvPr>
            <p:ph type="title"/>
          </p:nvPr>
        </p:nvSpPr>
        <p:spPr>
          <a:xfrm>
            <a:off x="838200" y="588168"/>
            <a:ext cx="10515600" cy="1325563"/>
          </a:xfrm>
        </p:spPr>
        <p:txBody>
          <a:bodyPr>
            <a:normAutofit/>
          </a:bodyPr>
          <a:lstStyle/>
          <a:p>
            <a:pPr algn="ctr"/>
            <a:r>
              <a:rPr lang="en-GB" sz="3200" dirty="0">
                <a:solidFill>
                  <a:srgbClr val="FFFFFF"/>
                </a:solidFill>
              </a:rPr>
              <a:t>PERSONALITY DISORDERS</a:t>
            </a:r>
          </a:p>
        </p:txBody>
      </p:sp>
      <p:sp>
        <p:nvSpPr>
          <p:cNvPr id="3" name="Content Placeholder 2">
            <a:extLst>
              <a:ext uri="{FF2B5EF4-FFF2-40B4-BE49-F238E27FC236}">
                <a16:creationId xmlns:a16="http://schemas.microsoft.com/office/drawing/2014/main" id="{94DD6CBB-BEDB-EE84-8042-415D7DC06053}"/>
              </a:ext>
            </a:extLst>
          </p:cNvPr>
          <p:cNvSpPr>
            <a:spLocks noGrp="1"/>
          </p:cNvSpPr>
          <p:nvPr>
            <p:ph idx="1"/>
          </p:nvPr>
        </p:nvSpPr>
        <p:spPr>
          <a:xfrm>
            <a:off x="1058061" y="2584514"/>
            <a:ext cx="10075877" cy="3438781"/>
          </a:xfrm>
        </p:spPr>
        <p:txBody>
          <a:bodyPr anchor="ctr">
            <a:normAutofit/>
          </a:bodyPr>
          <a:lstStyle/>
          <a:p>
            <a:pPr marL="0" indent="0" algn="l">
              <a:spcBef>
                <a:spcPts val="0"/>
              </a:spcBef>
              <a:buNone/>
            </a:pPr>
            <a:r>
              <a:rPr lang="en-GB" sz="1600" b="1" i="0" u="none" strike="noStrike" baseline="0" dirty="0">
                <a:solidFill>
                  <a:srgbClr val="000000"/>
                </a:solidFill>
              </a:rPr>
              <a:t>What is it? </a:t>
            </a:r>
            <a:r>
              <a:rPr lang="en-GB" sz="1600" b="0" i="0" u="none" strike="noStrike" baseline="0" dirty="0">
                <a:solidFill>
                  <a:srgbClr val="000000"/>
                </a:solidFill>
              </a:rPr>
              <a:t>Someone with a personality disorder thinks, feels, behaves, or relates to others very differently from the average person. There are different types, so the symptoms vary.</a:t>
            </a:r>
          </a:p>
          <a:p>
            <a:pPr marL="0" indent="0" algn="l">
              <a:spcBef>
                <a:spcPts val="0"/>
              </a:spcBef>
              <a:buNone/>
            </a:pPr>
            <a:endParaRPr lang="en-GB" sz="1600" b="0" i="0" u="none" strike="noStrike" baseline="0" dirty="0">
              <a:solidFill>
                <a:srgbClr val="000000"/>
              </a:solidFill>
            </a:endParaRPr>
          </a:p>
          <a:p>
            <a:pPr marL="0" indent="0" algn="l">
              <a:spcBef>
                <a:spcPts val="0"/>
              </a:spcBef>
              <a:buNone/>
            </a:pPr>
            <a:r>
              <a:rPr lang="en-GB" sz="1600" b="1" i="0" u="none" strike="noStrike" baseline="0" dirty="0">
                <a:solidFill>
                  <a:srgbClr val="000000"/>
                </a:solidFill>
              </a:rPr>
              <a:t>How is it managed? </a:t>
            </a:r>
            <a:r>
              <a:rPr lang="en-GB" sz="1600" b="0" i="0" u="none" strike="noStrike" baseline="0" dirty="0">
                <a:solidFill>
                  <a:srgbClr val="000000"/>
                </a:solidFill>
              </a:rPr>
              <a:t>No approach works for everyone, but treatment methods often include talking therapy. There are also therapeutic communities (TCs) where personality disorders are explored in-depth in a group setting. Medication is also an option if someone has symptoms of anxiety or depression.</a:t>
            </a:r>
          </a:p>
          <a:p>
            <a:pPr marL="0" indent="0" algn="l">
              <a:spcBef>
                <a:spcPts val="0"/>
              </a:spcBef>
              <a:buNone/>
            </a:pPr>
            <a:endParaRPr lang="en-GB" sz="1600" b="0" i="0" u="none" strike="noStrike" baseline="0" dirty="0">
              <a:solidFill>
                <a:srgbClr val="000000"/>
              </a:solidFill>
            </a:endParaRPr>
          </a:p>
          <a:p>
            <a:pPr marL="0" indent="0" algn="l">
              <a:spcBef>
                <a:spcPts val="0"/>
              </a:spcBef>
              <a:buNone/>
            </a:pPr>
            <a:r>
              <a:rPr lang="en-GB" sz="1600" b="1" i="0" u="none" strike="noStrike" baseline="0" dirty="0">
                <a:solidFill>
                  <a:srgbClr val="000000"/>
                </a:solidFill>
              </a:rPr>
              <a:t>Please note: </a:t>
            </a:r>
            <a:r>
              <a:rPr lang="en-GB" sz="1600" b="0" i="0" u="none" strike="noStrike" baseline="0" dirty="0">
                <a:solidFill>
                  <a:srgbClr val="000000"/>
                </a:solidFill>
              </a:rPr>
              <a:t>Borderline personality disorder is one of the most common types - this is when someone has disturbed thoughts, shows impulsive behaviour and has problems controlling their emotions. They may also have unstable and intense relationships and often worry about being abandoned. Another example is antisocial personality disorder, whereby someone gets easily frustrated and struggles to control their anger; they can get aggressive and violent and often </a:t>
            </a:r>
            <a:r>
              <a:rPr lang="en-GB" sz="1800" b="0" i="0" u="none" strike="noStrike" baseline="0" dirty="0">
                <a:solidFill>
                  <a:srgbClr val="FFFFFF"/>
                </a:solidFill>
                <a:latin typeface="MyriadPro-Regular"/>
              </a:rPr>
              <a:t>blame others for their problems and misfortunes.</a:t>
            </a:r>
            <a:endParaRPr lang="en-GB" sz="1600" dirty="0">
              <a:solidFill>
                <a:srgbClr val="000000"/>
              </a:solidFill>
            </a:endParaRPr>
          </a:p>
        </p:txBody>
      </p:sp>
    </p:spTree>
    <p:extLst>
      <p:ext uri="{BB962C8B-B14F-4D97-AF65-F5344CB8AC3E}">
        <p14:creationId xmlns:p14="http://schemas.microsoft.com/office/powerpoint/2010/main" val="219174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82D26-BFA3-EDCE-0426-144FA823E408}"/>
              </a:ext>
            </a:extLst>
          </p:cNvPr>
          <p:cNvSpPr>
            <a:spLocks noGrp="1"/>
          </p:cNvSpPr>
          <p:nvPr>
            <p:ph type="title"/>
          </p:nvPr>
        </p:nvSpPr>
        <p:spPr>
          <a:xfrm>
            <a:off x="838200" y="588168"/>
            <a:ext cx="10515600" cy="1325563"/>
          </a:xfrm>
        </p:spPr>
        <p:txBody>
          <a:bodyPr>
            <a:normAutofit/>
          </a:bodyPr>
          <a:lstStyle/>
          <a:p>
            <a:pPr algn="ctr"/>
            <a:r>
              <a:rPr lang="en-GB" sz="3200" dirty="0">
                <a:solidFill>
                  <a:srgbClr val="FFFFFF"/>
                </a:solidFill>
              </a:rPr>
              <a:t>SCHIZOPHRENIA</a:t>
            </a:r>
          </a:p>
        </p:txBody>
      </p:sp>
      <p:sp>
        <p:nvSpPr>
          <p:cNvPr id="3" name="Content Placeholder 2">
            <a:extLst>
              <a:ext uri="{FF2B5EF4-FFF2-40B4-BE49-F238E27FC236}">
                <a16:creationId xmlns:a16="http://schemas.microsoft.com/office/drawing/2014/main" id="{94DD6CBB-BEDB-EE84-8042-415D7DC06053}"/>
              </a:ext>
            </a:extLst>
          </p:cNvPr>
          <p:cNvSpPr>
            <a:spLocks noGrp="1"/>
          </p:cNvSpPr>
          <p:nvPr>
            <p:ph idx="1"/>
          </p:nvPr>
        </p:nvSpPr>
        <p:spPr>
          <a:xfrm>
            <a:off x="1058061" y="2584514"/>
            <a:ext cx="10075877" cy="3438781"/>
          </a:xfrm>
        </p:spPr>
        <p:txBody>
          <a:bodyPr anchor="ctr">
            <a:normAutofit/>
          </a:bodyPr>
          <a:lstStyle/>
          <a:p>
            <a:pPr marL="0" indent="0" algn="l">
              <a:spcBef>
                <a:spcPts val="0"/>
              </a:spcBef>
              <a:buNone/>
            </a:pPr>
            <a:r>
              <a:rPr lang="en-GB" sz="1700" b="1" i="0" u="none" strike="noStrike" baseline="0" dirty="0">
                <a:solidFill>
                  <a:srgbClr val="000000"/>
                </a:solidFill>
                <a:latin typeface="MyriadPro-Bold"/>
              </a:rPr>
              <a:t>What is it? </a:t>
            </a:r>
            <a:r>
              <a:rPr lang="en-GB" sz="1700" b="0" i="0" u="none" strike="noStrike" baseline="0" dirty="0">
                <a:solidFill>
                  <a:srgbClr val="000000"/>
                </a:solidFill>
                <a:latin typeface="MyriadPro-Regular"/>
              </a:rPr>
              <a:t>Schizophrenia - or </a:t>
            </a:r>
            <a:r>
              <a:rPr lang="en-GB" sz="1700" b="0" i="1" u="none" strike="noStrike" baseline="0" dirty="0">
                <a:solidFill>
                  <a:srgbClr val="000000"/>
                </a:solidFill>
                <a:latin typeface="MyriadPro-It"/>
              </a:rPr>
              <a:t>psychosis </a:t>
            </a:r>
            <a:r>
              <a:rPr lang="en-GB" sz="1700" b="0" i="0" u="none" strike="noStrike" baseline="0" dirty="0">
                <a:solidFill>
                  <a:srgbClr val="000000"/>
                </a:solidFill>
                <a:latin typeface="MyriadPro-Regular"/>
              </a:rPr>
              <a:t>- is when someone hallucinates and experiences delusions, believing</a:t>
            </a:r>
          </a:p>
          <a:p>
            <a:pPr marL="0" indent="0" algn="l">
              <a:spcBef>
                <a:spcPts val="0"/>
              </a:spcBef>
              <a:buNone/>
            </a:pPr>
            <a:r>
              <a:rPr lang="en-GB" sz="1700" b="0" i="0" u="none" strike="noStrike" baseline="0" dirty="0">
                <a:solidFill>
                  <a:srgbClr val="000000"/>
                </a:solidFill>
                <a:latin typeface="MyriadPro-Regular"/>
              </a:rPr>
              <a:t>they are real. They don’t realise they are mentally unwell. Schizophrenia often prevents someone from</a:t>
            </a:r>
          </a:p>
          <a:p>
            <a:pPr marL="0" indent="0" algn="l">
              <a:spcBef>
                <a:spcPts val="0"/>
              </a:spcBef>
              <a:buNone/>
            </a:pPr>
            <a:r>
              <a:rPr lang="en-GB" sz="1700" b="0" i="0" u="none" strike="noStrike" baseline="0" dirty="0">
                <a:solidFill>
                  <a:srgbClr val="000000"/>
                </a:solidFill>
                <a:latin typeface="MyriadPro-Regular"/>
              </a:rPr>
              <a:t>thinking clearly, concentrating and staying motivated. The seriousness of the symptoms varies from person</a:t>
            </a:r>
          </a:p>
          <a:p>
            <a:pPr marL="0" indent="0" algn="l">
              <a:spcBef>
                <a:spcPts val="0"/>
              </a:spcBef>
              <a:buNone/>
            </a:pPr>
            <a:r>
              <a:rPr lang="en-GB" sz="1700" b="0" i="0" u="none" strike="noStrike" baseline="0" dirty="0">
                <a:solidFill>
                  <a:srgbClr val="000000"/>
                </a:solidFill>
                <a:latin typeface="MyriadPro-Regular"/>
              </a:rPr>
              <a:t>to person.</a:t>
            </a:r>
          </a:p>
          <a:p>
            <a:pPr marL="0" indent="0" algn="l">
              <a:spcBef>
                <a:spcPts val="0"/>
              </a:spcBef>
              <a:buNone/>
            </a:pPr>
            <a:endParaRPr lang="en-GB" sz="1700" b="0" i="0" u="none" strike="noStrike" baseline="0" dirty="0">
              <a:solidFill>
                <a:srgbClr val="000000"/>
              </a:solidFill>
              <a:latin typeface="MyriadPro-Regular"/>
            </a:endParaRPr>
          </a:p>
          <a:p>
            <a:pPr marL="0" indent="0" algn="l">
              <a:spcBef>
                <a:spcPts val="0"/>
              </a:spcBef>
              <a:buNone/>
            </a:pPr>
            <a:r>
              <a:rPr lang="en-GB" sz="1700" b="1" i="0" u="none" strike="noStrike" baseline="0" dirty="0">
                <a:solidFill>
                  <a:srgbClr val="000000"/>
                </a:solidFill>
                <a:latin typeface="MyriadPro-Bold"/>
              </a:rPr>
              <a:t>How is it managed? </a:t>
            </a:r>
            <a:r>
              <a:rPr lang="en-GB" sz="1700" b="0" i="0" u="none" strike="noStrike" baseline="0" dirty="0">
                <a:solidFill>
                  <a:srgbClr val="000000"/>
                </a:solidFill>
                <a:latin typeface="MyriadPro-Regular"/>
              </a:rPr>
              <a:t>There is no cure, and it can be a very challenging illness for the sufferer and their loved</a:t>
            </a:r>
          </a:p>
          <a:p>
            <a:pPr marL="0" indent="0" algn="l">
              <a:spcBef>
                <a:spcPts val="0"/>
              </a:spcBef>
              <a:buNone/>
            </a:pPr>
            <a:r>
              <a:rPr lang="en-GB" sz="1700" b="0" i="0" u="none" strike="noStrike" baseline="0" dirty="0">
                <a:solidFill>
                  <a:srgbClr val="000000"/>
                </a:solidFill>
                <a:latin typeface="MyriadPro-Regular"/>
              </a:rPr>
              <a:t>ones. But schizophrenia can be treated and managed with medication, self-help strategies and supportive</a:t>
            </a:r>
          </a:p>
          <a:p>
            <a:pPr marL="0" indent="0" algn="l">
              <a:spcBef>
                <a:spcPts val="0"/>
              </a:spcBef>
              <a:buNone/>
            </a:pPr>
            <a:r>
              <a:rPr lang="en-GB" sz="1700" b="0" i="0" u="none" strike="noStrike" baseline="0" dirty="0">
                <a:solidFill>
                  <a:srgbClr val="000000"/>
                </a:solidFill>
                <a:latin typeface="MyriadPro-Regular"/>
              </a:rPr>
              <a:t>therapies - particularly cognitive behavioural therapy (CBT).</a:t>
            </a:r>
          </a:p>
          <a:p>
            <a:pPr marL="0" indent="0" algn="l">
              <a:spcBef>
                <a:spcPts val="0"/>
              </a:spcBef>
              <a:buNone/>
            </a:pPr>
            <a:endParaRPr lang="en-GB" sz="1700" b="0" i="0" u="none" strike="noStrike" baseline="0" dirty="0">
              <a:solidFill>
                <a:srgbClr val="000000"/>
              </a:solidFill>
              <a:latin typeface="MyriadPro-Regular"/>
            </a:endParaRPr>
          </a:p>
          <a:p>
            <a:pPr marL="0" indent="0" algn="l">
              <a:spcBef>
                <a:spcPts val="0"/>
              </a:spcBef>
              <a:buNone/>
            </a:pPr>
            <a:r>
              <a:rPr lang="en-GB" sz="1700" b="1" i="0" u="none" strike="noStrike" baseline="0" dirty="0">
                <a:solidFill>
                  <a:srgbClr val="000000"/>
                </a:solidFill>
                <a:latin typeface="MyriadPro-Bold"/>
              </a:rPr>
              <a:t>Please note: </a:t>
            </a:r>
            <a:r>
              <a:rPr lang="en-GB" sz="1700" b="0" i="0" u="none" strike="noStrike" baseline="0" dirty="0">
                <a:solidFill>
                  <a:srgbClr val="000000"/>
                </a:solidFill>
                <a:latin typeface="MyriadPro-Regular"/>
              </a:rPr>
              <a:t>A small number of people can become violent if they have a severe psychotic episode (due to</a:t>
            </a:r>
          </a:p>
          <a:p>
            <a:pPr marL="0" indent="0" algn="l">
              <a:spcBef>
                <a:spcPts val="0"/>
              </a:spcBef>
              <a:buNone/>
            </a:pPr>
            <a:r>
              <a:rPr lang="en-GB" sz="1700" b="0" i="0" u="none" strike="noStrike" baseline="0" dirty="0">
                <a:solidFill>
                  <a:srgbClr val="000000"/>
                </a:solidFill>
                <a:latin typeface="MyriadPro-Regular"/>
              </a:rPr>
              <a:t>the influence of their hallucinations or delusions), but most people with schizophrenia are not dangerous,</a:t>
            </a:r>
          </a:p>
          <a:p>
            <a:pPr marL="0" indent="0" algn="l">
              <a:spcBef>
                <a:spcPts val="0"/>
              </a:spcBef>
              <a:buNone/>
            </a:pPr>
            <a:r>
              <a:rPr lang="en-GB" sz="1700" b="0" i="0" u="none" strike="noStrike" baseline="0" dirty="0">
                <a:solidFill>
                  <a:srgbClr val="000000"/>
                </a:solidFill>
                <a:latin typeface="MyriadPro-Regular"/>
              </a:rPr>
              <a:t>and don’t show violent behaviour.</a:t>
            </a:r>
            <a:endParaRPr lang="en-GB" sz="1600" dirty="0">
              <a:solidFill>
                <a:srgbClr val="000000"/>
              </a:solidFill>
            </a:endParaRPr>
          </a:p>
        </p:txBody>
      </p:sp>
    </p:spTree>
    <p:extLst>
      <p:ext uri="{BB962C8B-B14F-4D97-AF65-F5344CB8AC3E}">
        <p14:creationId xmlns:p14="http://schemas.microsoft.com/office/powerpoint/2010/main" val="104367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82D26-BFA3-EDCE-0426-144FA823E408}"/>
              </a:ext>
            </a:extLst>
          </p:cNvPr>
          <p:cNvSpPr>
            <a:spLocks noGrp="1"/>
          </p:cNvSpPr>
          <p:nvPr>
            <p:ph type="title"/>
          </p:nvPr>
        </p:nvSpPr>
        <p:spPr>
          <a:xfrm>
            <a:off x="838200" y="588168"/>
            <a:ext cx="10515600" cy="1325563"/>
          </a:xfrm>
        </p:spPr>
        <p:txBody>
          <a:bodyPr>
            <a:normAutofit/>
          </a:bodyPr>
          <a:lstStyle/>
          <a:p>
            <a:pPr algn="ctr"/>
            <a:r>
              <a:rPr lang="en-GB" sz="3200" dirty="0">
                <a:solidFill>
                  <a:srgbClr val="FFFFFF"/>
                </a:solidFill>
              </a:rPr>
              <a:t>SELF HARM</a:t>
            </a:r>
          </a:p>
        </p:txBody>
      </p:sp>
      <p:sp>
        <p:nvSpPr>
          <p:cNvPr id="3" name="Content Placeholder 2">
            <a:extLst>
              <a:ext uri="{FF2B5EF4-FFF2-40B4-BE49-F238E27FC236}">
                <a16:creationId xmlns:a16="http://schemas.microsoft.com/office/drawing/2014/main" id="{94DD6CBB-BEDB-EE84-8042-415D7DC06053}"/>
              </a:ext>
            </a:extLst>
          </p:cNvPr>
          <p:cNvSpPr>
            <a:spLocks noGrp="1"/>
          </p:cNvSpPr>
          <p:nvPr>
            <p:ph idx="1"/>
          </p:nvPr>
        </p:nvSpPr>
        <p:spPr>
          <a:xfrm>
            <a:off x="1511940" y="2609681"/>
            <a:ext cx="9168119" cy="3438781"/>
          </a:xfrm>
        </p:spPr>
        <p:txBody>
          <a:bodyPr anchor="ctr">
            <a:normAutofit/>
          </a:bodyPr>
          <a:lstStyle/>
          <a:p>
            <a:pPr marL="0" indent="0" algn="l">
              <a:spcBef>
                <a:spcPts val="0"/>
              </a:spcBef>
              <a:buNone/>
            </a:pPr>
            <a:r>
              <a:rPr lang="en-GB" sz="1600" b="1" i="0" u="none" strike="noStrike" baseline="0" dirty="0">
                <a:solidFill>
                  <a:srgbClr val="000000"/>
                </a:solidFill>
              </a:rPr>
              <a:t>What is it? </a:t>
            </a:r>
            <a:r>
              <a:rPr lang="en-GB" sz="1600" b="0" i="0" u="none" strike="noStrike" baseline="0" dirty="0">
                <a:solidFill>
                  <a:srgbClr val="000000"/>
                </a:solidFill>
              </a:rPr>
              <a:t>Self-harm is when someone deliberately causes harm to their body by cutting, burning,</a:t>
            </a:r>
          </a:p>
          <a:p>
            <a:pPr marL="0" indent="0" algn="l">
              <a:spcBef>
                <a:spcPts val="0"/>
              </a:spcBef>
              <a:buNone/>
            </a:pPr>
            <a:r>
              <a:rPr lang="en-GB" sz="1600" b="0" i="0" u="none" strike="noStrike" baseline="0" dirty="0">
                <a:solidFill>
                  <a:srgbClr val="000000"/>
                </a:solidFill>
              </a:rPr>
              <a:t>scratching, hitting, bruising, biting or picking at their skin. Self-harm also includes banging one’s head</a:t>
            </a:r>
          </a:p>
          <a:p>
            <a:pPr marL="0" indent="0" algn="l">
              <a:spcBef>
                <a:spcPts val="0"/>
              </a:spcBef>
              <a:buNone/>
            </a:pPr>
            <a:r>
              <a:rPr lang="en-GB" sz="1600" b="0" i="0" u="none" strike="noStrike" baseline="0" dirty="0">
                <a:solidFill>
                  <a:srgbClr val="000000"/>
                </a:solidFill>
              </a:rPr>
              <a:t>or body against something hard or taking an overdose. It’s often linked to social problems, trauma, stress,</a:t>
            </a:r>
          </a:p>
          <a:p>
            <a:pPr marL="0" indent="0" algn="l">
              <a:spcBef>
                <a:spcPts val="0"/>
              </a:spcBef>
              <a:buNone/>
            </a:pPr>
            <a:r>
              <a:rPr lang="en-GB" sz="1600" b="0" i="0" u="none" strike="noStrike" baseline="0" dirty="0">
                <a:solidFill>
                  <a:srgbClr val="000000"/>
                </a:solidFill>
              </a:rPr>
              <a:t>anxiety, depression, personality disorders, and several other mental illnesses.</a:t>
            </a:r>
          </a:p>
          <a:p>
            <a:pPr marL="0" indent="0" algn="l">
              <a:spcBef>
                <a:spcPts val="0"/>
              </a:spcBef>
              <a:buNone/>
            </a:pPr>
            <a:endParaRPr lang="en-GB" sz="1600" b="0" i="0" u="none" strike="noStrike" baseline="0" dirty="0">
              <a:solidFill>
                <a:srgbClr val="000000"/>
              </a:solidFill>
            </a:endParaRPr>
          </a:p>
          <a:p>
            <a:pPr marL="0" indent="0" algn="l">
              <a:spcBef>
                <a:spcPts val="0"/>
              </a:spcBef>
              <a:buNone/>
            </a:pPr>
            <a:r>
              <a:rPr lang="en-GB" sz="1600" b="1" i="0" u="none" strike="noStrike" baseline="0" dirty="0">
                <a:solidFill>
                  <a:srgbClr val="000000"/>
                </a:solidFill>
              </a:rPr>
              <a:t>How is it managed? </a:t>
            </a:r>
            <a:r>
              <a:rPr lang="en-GB" sz="1600" b="0" i="0" u="none" strike="noStrike" baseline="0" dirty="0">
                <a:solidFill>
                  <a:srgbClr val="000000"/>
                </a:solidFill>
              </a:rPr>
              <a:t>If someone is self-harming, they should see their GP so they can be referred to a local</a:t>
            </a:r>
          </a:p>
          <a:p>
            <a:pPr marL="0" indent="0" algn="l">
              <a:spcBef>
                <a:spcPts val="0"/>
              </a:spcBef>
              <a:buNone/>
            </a:pPr>
            <a:r>
              <a:rPr lang="en-GB" sz="1600" b="0" i="0" u="none" strike="noStrike" baseline="0" dirty="0">
                <a:solidFill>
                  <a:srgbClr val="000000"/>
                </a:solidFill>
              </a:rPr>
              <a:t>community mental health service - they’ll assess so a treatment plan can be created to help.</a:t>
            </a:r>
          </a:p>
          <a:p>
            <a:pPr marL="0" indent="0" algn="l">
              <a:spcBef>
                <a:spcPts val="0"/>
              </a:spcBef>
              <a:buNone/>
            </a:pPr>
            <a:r>
              <a:rPr lang="en-GB" sz="1600" b="0" i="0" u="none" strike="noStrike" baseline="0" dirty="0">
                <a:solidFill>
                  <a:srgbClr val="000000"/>
                </a:solidFill>
              </a:rPr>
              <a:t>Coping strategies can be discussed, and talking therapies, as well as antidepressants, are options, too.</a:t>
            </a:r>
          </a:p>
          <a:p>
            <a:pPr marL="0" indent="0" algn="l">
              <a:spcBef>
                <a:spcPts val="0"/>
              </a:spcBef>
              <a:buNone/>
            </a:pPr>
            <a:endParaRPr lang="en-GB" sz="1600" b="0" i="0" u="none" strike="noStrike" baseline="0" dirty="0">
              <a:solidFill>
                <a:srgbClr val="000000"/>
              </a:solidFill>
            </a:endParaRPr>
          </a:p>
          <a:p>
            <a:pPr marL="0" indent="0" algn="l">
              <a:spcBef>
                <a:spcPts val="0"/>
              </a:spcBef>
              <a:buNone/>
            </a:pPr>
            <a:r>
              <a:rPr lang="en-GB" sz="1600" b="1" i="0" u="none" strike="noStrike" baseline="0" dirty="0">
                <a:solidFill>
                  <a:srgbClr val="000000"/>
                </a:solidFill>
              </a:rPr>
              <a:t>Please note: </a:t>
            </a:r>
            <a:r>
              <a:rPr lang="en-GB" sz="1600" b="0" i="0" u="none" strike="noStrike" baseline="0" dirty="0">
                <a:solidFill>
                  <a:srgbClr val="000000"/>
                </a:solidFill>
              </a:rPr>
              <a:t>Self-harm often starts in the teen years, and people often grow out of it by age 16-17, but not</a:t>
            </a:r>
          </a:p>
          <a:p>
            <a:pPr marL="0" indent="0" algn="l">
              <a:spcBef>
                <a:spcPts val="0"/>
              </a:spcBef>
              <a:buNone/>
            </a:pPr>
            <a:r>
              <a:rPr lang="en-GB" sz="1600" b="0" i="0" u="none" strike="noStrike" baseline="0" dirty="0">
                <a:solidFill>
                  <a:srgbClr val="000000"/>
                </a:solidFill>
              </a:rPr>
              <a:t>always. It’s typically used as a coping mechanism to relieve emotional tension when someone feels</a:t>
            </a:r>
          </a:p>
          <a:p>
            <a:pPr marL="0" indent="0" algn="l">
              <a:spcBef>
                <a:spcPts val="0"/>
              </a:spcBef>
              <a:buNone/>
            </a:pPr>
            <a:r>
              <a:rPr lang="en-GB" sz="1600" b="0" i="0" u="none" strike="noStrike" baseline="0" dirty="0">
                <a:solidFill>
                  <a:srgbClr val="000000"/>
                </a:solidFill>
              </a:rPr>
              <a:t>overwhelmed, wants to punish themselves, wants to feel more in control, or makes themselves feel</a:t>
            </a:r>
          </a:p>
          <a:p>
            <a:pPr marL="0" indent="0" algn="l">
              <a:spcBef>
                <a:spcPts val="0"/>
              </a:spcBef>
              <a:buNone/>
            </a:pPr>
            <a:r>
              <a:rPr lang="en-GB" sz="1600" b="0" i="0" u="none" strike="noStrike" baseline="0" dirty="0">
                <a:solidFill>
                  <a:srgbClr val="000000"/>
                </a:solidFill>
              </a:rPr>
              <a:t>something if they’re emotionally numb. Self-harm can also be a cry for help.</a:t>
            </a:r>
            <a:endParaRPr lang="en-GB" sz="1400" dirty="0">
              <a:solidFill>
                <a:srgbClr val="000000"/>
              </a:solidFill>
            </a:endParaRPr>
          </a:p>
        </p:txBody>
      </p:sp>
    </p:spTree>
    <p:extLst>
      <p:ext uri="{BB962C8B-B14F-4D97-AF65-F5344CB8AC3E}">
        <p14:creationId xmlns:p14="http://schemas.microsoft.com/office/powerpoint/2010/main" val="38122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CA314E-A9E9-6E22-EC71-984E83C9599F}"/>
              </a:ext>
            </a:extLst>
          </p:cNvPr>
          <p:cNvSpPr/>
          <p:nvPr/>
        </p:nvSpPr>
        <p:spPr>
          <a:xfrm>
            <a:off x="530254" y="1568069"/>
            <a:ext cx="11131491" cy="5125342"/>
          </a:xfrm>
          <a:prstGeom prst="rect">
            <a:avLst/>
          </a:prstGeom>
          <a:solidFill>
            <a:srgbClr val="E5E5FF"/>
          </a:solidFill>
          <a:ln>
            <a:solidFill>
              <a:srgbClr val="E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12656CB2-B67A-6D20-89F6-2C89703EABBC}"/>
              </a:ext>
            </a:extLst>
          </p:cNvPr>
          <p:cNvSpPr/>
          <p:nvPr/>
        </p:nvSpPr>
        <p:spPr>
          <a:xfrm>
            <a:off x="530254" y="151417"/>
            <a:ext cx="11131492" cy="1151993"/>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63DDF91-4DDA-4D58-C1D9-07303658FAB5}"/>
              </a:ext>
            </a:extLst>
          </p:cNvPr>
          <p:cNvSpPr>
            <a:spLocks noGrp="1"/>
          </p:cNvSpPr>
          <p:nvPr>
            <p:ph type="title"/>
          </p:nvPr>
        </p:nvSpPr>
        <p:spPr>
          <a:xfrm>
            <a:off x="2419350" y="377738"/>
            <a:ext cx="7353300" cy="682683"/>
          </a:xfrm>
        </p:spPr>
        <p:txBody>
          <a:bodyPr>
            <a:normAutofit/>
          </a:bodyPr>
          <a:lstStyle/>
          <a:p>
            <a:r>
              <a:rPr lang="en-GB" sz="3200" i="0" dirty="0">
                <a:solidFill>
                  <a:schemeClr val="bg1"/>
                </a:solidFill>
                <a:effectLst/>
              </a:rPr>
              <a:t>UNDERSTANDING HOW TO HELP SOMEONE</a:t>
            </a:r>
            <a:endParaRPr lang="en-GB" sz="3200" dirty="0">
              <a:solidFill>
                <a:schemeClr val="bg1"/>
              </a:solidFill>
            </a:endParaRPr>
          </a:p>
        </p:txBody>
      </p:sp>
      <p:sp>
        <p:nvSpPr>
          <p:cNvPr id="3" name="Content Placeholder 2">
            <a:extLst>
              <a:ext uri="{FF2B5EF4-FFF2-40B4-BE49-F238E27FC236}">
                <a16:creationId xmlns:a16="http://schemas.microsoft.com/office/drawing/2014/main" id="{CA4F72B6-8661-765E-7419-D198B5E98267}"/>
              </a:ext>
            </a:extLst>
          </p:cNvPr>
          <p:cNvSpPr>
            <a:spLocks noGrp="1"/>
          </p:cNvSpPr>
          <p:nvPr>
            <p:ph idx="1"/>
          </p:nvPr>
        </p:nvSpPr>
        <p:spPr>
          <a:xfrm>
            <a:off x="714111" y="1758567"/>
            <a:ext cx="10763774" cy="682683"/>
          </a:xfrm>
        </p:spPr>
        <p:txBody>
          <a:bodyPr>
            <a:normAutofit/>
          </a:bodyPr>
          <a:lstStyle/>
          <a:p>
            <a:pPr marL="0" indent="0">
              <a:buNone/>
            </a:pPr>
            <a:r>
              <a:rPr lang="en-GB" sz="1600" b="0" i="0" dirty="0">
                <a:solidFill>
                  <a:srgbClr val="000000"/>
                </a:solidFill>
                <a:effectLst/>
              </a:rPr>
              <a:t>It can take time for someone's mental health to improve, and some of us may need professional help, but there are ways to help and support someone get back to positive mental health.</a:t>
            </a:r>
            <a:endParaRPr lang="en-GB" sz="1600" dirty="0">
              <a:solidFill>
                <a:srgbClr val="000000"/>
              </a:solidFill>
            </a:endParaRPr>
          </a:p>
        </p:txBody>
      </p:sp>
      <p:pic>
        <p:nvPicPr>
          <p:cNvPr id="5" name="Graphic 4" descr="Chat with solid fill">
            <a:extLst>
              <a:ext uri="{FF2B5EF4-FFF2-40B4-BE49-F238E27FC236}">
                <a16:creationId xmlns:a16="http://schemas.microsoft.com/office/drawing/2014/main" id="{3054FD36-1879-0E39-7406-25D65E45A1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230" y="2941066"/>
            <a:ext cx="914400" cy="914400"/>
          </a:xfrm>
          <a:prstGeom prst="rect">
            <a:avLst/>
          </a:prstGeom>
        </p:spPr>
      </p:pic>
      <p:sp>
        <p:nvSpPr>
          <p:cNvPr id="6" name="Content Placeholder 2">
            <a:extLst>
              <a:ext uri="{FF2B5EF4-FFF2-40B4-BE49-F238E27FC236}">
                <a16:creationId xmlns:a16="http://schemas.microsoft.com/office/drawing/2014/main" id="{FCDBD93A-14B6-C449-71A6-2BB4F1A41A25}"/>
              </a:ext>
            </a:extLst>
          </p:cNvPr>
          <p:cNvSpPr txBox="1">
            <a:spLocks/>
          </p:cNvSpPr>
          <p:nvPr/>
        </p:nvSpPr>
        <p:spPr>
          <a:xfrm>
            <a:off x="1616975" y="2941066"/>
            <a:ext cx="4479022" cy="9758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400" b="1" i="0" dirty="0">
                <a:solidFill>
                  <a:srgbClr val="000000"/>
                </a:solidFill>
                <a:effectLst/>
              </a:rPr>
              <a:t>Express concern and say you can help - </a:t>
            </a:r>
            <a:r>
              <a:rPr lang="en-GB" sz="1400" b="0" i="0" dirty="0">
                <a:solidFill>
                  <a:srgbClr val="000000"/>
                </a:solidFill>
                <a:effectLst/>
              </a:rPr>
              <a:t>Letting someone know you're worried is a good way to open up a conversation – it shows you care about the person, have time for them and that they do not have to avoid things with you.</a:t>
            </a:r>
          </a:p>
        </p:txBody>
      </p:sp>
      <p:pic>
        <p:nvPicPr>
          <p:cNvPr id="10" name="Graphic 9" descr="Ear with solid fill">
            <a:extLst>
              <a:ext uri="{FF2B5EF4-FFF2-40B4-BE49-F238E27FC236}">
                <a16:creationId xmlns:a16="http://schemas.microsoft.com/office/drawing/2014/main" id="{F1BC3D75-91FA-AB19-353D-19C1A9711F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230" y="4159963"/>
            <a:ext cx="914400" cy="914400"/>
          </a:xfrm>
          <a:prstGeom prst="rect">
            <a:avLst/>
          </a:prstGeom>
        </p:spPr>
      </p:pic>
      <p:sp>
        <p:nvSpPr>
          <p:cNvPr id="11" name="Content Placeholder 2">
            <a:extLst>
              <a:ext uri="{FF2B5EF4-FFF2-40B4-BE49-F238E27FC236}">
                <a16:creationId xmlns:a16="http://schemas.microsoft.com/office/drawing/2014/main" id="{DCF8D096-C14F-7E0E-A2C8-B8C402EAA4DA}"/>
              </a:ext>
            </a:extLst>
          </p:cNvPr>
          <p:cNvSpPr txBox="1">
            <a:spLocks/>
          </p:cNvSpPr>
          <p:nvPr/>
        </p:nvSpPr>
        <p:spPr>
          <a:xfrm>
            <a:off x="1591630" y="4300847"/>
            <a:ext cx="4509947" cy="682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400" b="1" i="0" dirty="0">
                <a:solidFill>
                  <a:srgbClr val="000000"/>
                </a:solidFill>
                <a:effectLst/>
              </a:rPr>
              <a:t>Offer your time to listen - </a:t>
            </a:r>
            <a:r>
              <a:rPr lang="en-GB" sz="1400" b="0" i="0" dirty="0">
                <a:solidFill>
                  <a:srgbClr val="000000"/>
                </a:solidFill>
                <a:effectLst/>
              </a:rPr>
              <a:t>Listening is an important skill. Ask open questions that start with "how", "what", "where" or "when". This can help people open up.</a:t>
            </a:r>
          </a:p>
        </p:txBody>
      </p:sp>
      <p:pic>
        <p:nvPicPr>
          <p:cNvPr id="13" name="Graphic 12" descr="Hourglass 60% with solid fill">
            <a:extLst>
              <a:ext uri="{FF2B5EF4-FFF2-40B4-BE49-F238E27FC236}">
                <a16:creationId xmlns:a16="http://schemas.microsoft.com/office/drawing/2014/main" id="{6BF49292-80CF-E02A-8FA8-4F91638464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7230" y="5507960"/>
            <a:ext cx="914400" cy="914400"/>
          </a:xfrm>
          <a:prstGeom prst="rect">
            <a:avLst/>
          </a:prstGeom>
        </p:spPr>
      </p:pic>
      <p:sp>
        <p:nvSpPr>
          <p:cNvPr id="14" name="Content Placeholder 2">
            <a:extLst>
              <a:ext uri="{FF2B5EF4-FFF2-40B4-BE49-F238E27FC236}">
                <a16:creationId xmlns:a16="http://schemas.microsoft.com/office/drawing/2014/main" id="{1D741099-6614-E4E5-42E7-DF34DC952AB1}"/>
              </a:ext>
            </a:extLst>
          </p:cNvPr>
          <p:cNvSpPr txBox="1">
            <a:spLocks/>
          </p:cNvSpPr>
          <p:nvPr/>
        </p:nvSpPr>
        <p:spPr>
          <a:xfrm>
            <a:off x="1616974" y="5507960"/>
            <a:ext cx="4389543" cy="91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400" b="1" i="0" dirty="0">
                <a:solidFill>
                  <a:srgbClr val="000000"/>
                </a:solidFill>
                <a:effectLst/>
              </a:rPr>
              <a:t>Be patient - </a:t>
            </a:r>
            <a:r>
              <a:rPr lang="en-GB" sz="1400" b="0" i="0" dirty="0">
                <a:solidFill>
                  <a:srgbClr val="000000"/>
                </a:solidFill>
                <a:effectLst/>
              </a:rPr>
              <a:t>You will not always know the full story. There may be reasons why they have found it difficult to ask for help. Just being there can be helpful for someone who may want to open up later.</a:t>
            </a:r>
          </a:p>
        </p:txBody>
      </p:sp>
      <p:pic>
        <p:nvPicPr>
          <p:cNvPr id="16" name="Graphic 15" descr="Stop with solid fill">
            <a:extLst>
              <a:ext uri="{FF2B5EF4-FFF2-40B4-BE49-F238E27FC236}">
                <a16:creationId xmlns:a16="http://schemas.microsoft.com/office/drawing/2014/main" id="{E921FE75-4883-362D-C99D-127C607A22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5997" y="2941066"/>
            <a:ext cx="914400" cy="914400"/>
          </a:xfrm>
          <a:prstGeom prst="rect">
            <a:avLst/>
          </a:prstGeom>
        </p:spPr>
      </p:pic>
      <p:sp>
        <p:nvSpPr>
          <p:cNvPr id="17" name="Content Placeholder 2">
            <a:extLst>
              <a:ext uri="{FF2B5EF4-FFF2-40B4-BE49-F238E27FC236}">
                <a16:creationId xmlns:a16="http://schemas.microsoft.com/office/drawing/2014/main" id="{5B74E3DB-CCCF-0AFA-EDA2-0E0356420545}"/>
              </a:ext>
            </a:extLst>
          </p:cNvPr>
          <p:cNvSpPr txBox="1">
            <a:spLocks/>
          </p:cNvSpPr>
          <p:nvPr/>
        </p:nvSpPr>
        <p:spPr>
          <a:xfrm>
            <a:off x="7182718" y="2941066"/>
            <a:ext cx="4479022" cy="914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400" b="1" i="0" dirty="0">
                <a:solidFill>
                  <a:srgbClr val="000000"/>
                </a:solidFill>
                <a:effectLst/>
              </a:rPr>
              <a:t>Do not force it - </a:t>
            </a:r>
            <a:r>
              <a:rPr lang="en-GB" sz="1400" b="0" i="0" dirty="0">
                <a:solidFill>
                  <a:srgbClr val="000000"/>
                </a:solidFill>
                <a:effectLst/>
              </a:rPr>
              <a:t>Do not force someone to talk to you or get help, and do not go to a doctor on their behalf. This may lead to them feeling uncomfortable, with less power and less able to speak for themselves.</a:t>
            </a:r>
          </a:p>
        </p:txBody>
      </p:sp>
      <p:pic>
        <p:nvPicPr>
          <p:cNvPr id="19" name="Graphic 18" descr="No Touch with solid fill">
            <a:extLst>
              <a:ext uri="{FF2B5EF4-FFF2-40B4-BE49-F238E27FC236}">
                <a16:creationId xmlns:a16="http://schemas.microsoft.com/office/drawing/2014/main" id="{E5664CDF-5AC4-CA3E-FA13-1BC46C66CF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01582" y="4159963"/>
            <a:ext cx="914400" cy="914400"/>
          </a:xfrm>
          <a:prstGeom prst="rect">
            <a:avLst/>
          </a:prstGeom>
        </p:spPr>
      </p:pic>
      <p:sp>
        <p:nvSpPr>
          <p:cNvPr id="20" name="Content Placeholder 2">
            <a:extLst>
              <a:ext uri="{FF2B5EF4-FFF2-40B4-BE49-F238E27FC236}">
                <a16:creationId xmlns:a16="http://schemas.microsoft.com/office/drawing/2014/main" id="{046DE83E-2AD6-DE2C-4EC9-AA15967E3DCC}"/>
              </a:ext>
            </a:extLst>
          </p:cNvPr>
          <p:cNvSpPr txBox="1">
            <a:spLocks/>
          </p:cNvSpPr>
          <p:nvPr/>
        </p:nvSpPr>
        <p:spPr>
          <a:xfrm>
            <a:off x="7182718" y="4159962"/>
            <a:ext cx="4479022" cy="914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400" b="1" i="0" dirty="0">
                <a:solidFill>
                  <a:srgbClr val="000000"/>
                </a:solidFill>
                <a:effectLst/>
              </a:rPr>
              <a:t>If they do not want support - </a:t>
            </a:r>
            <a:r>
              <a:rPr lang="en-GB" sz="1400" b="0" i="0" dirty="0">
                <a:solidFill>
                  <a:srgbClr val="000000"/>
                </a:solidFill>
                <a:effectLst/>
              </a:rPr>
              <a:t>Gently explore their reasons for not wanting to get support. If they are unsure whether to get help, just talking and listening without judgement could help work out what's getting in the way.</a:t>
            </a:r>
          </a:p>
        </p:txBody>
      </p:sp>
      <p:pic>
        <p:nvPicPr>
          <p:cNvPr id="22" name="Graphic 21" descr="Snooze with solid fill">
            <a:extLst>
              <a:ext uri="{FF2B5EF4-FFF2-40B4-BE49-F238E27FC236}">
                <a16:creationId xmlns:a16="http://schemas.microsoft.com/office/drawing/2014/main" id="{9E152ECF-EDC4-8BC9-7D36-437DA0828A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37417" y="5426687"/>
            <a:ext cx="914400" cy="914400"/>
          </a:xfrm>
          <a:prstGeom prst="rect">
            <a:avLst/>
          </a:prstGeom>
        </p:spPr>
      </p:pic>
      <p:sp>
        <p:nvSpPr>
          <p:cNvPr id="23" name="Content Placeholder 2">
            <a:extLst>
              <a:ext uri="{FF2B5EF4-FFF2-40B4-BE49-F238E27FC236}">
                <a16:creationId xmlns:a16="http://schemas.microsoft.com/office/drawing/2014/main" id="{91CE0FAA-749D-25EA-72C7-7F5C1BA3DF82}"/>
              </a:ext>
            </a:extLst>
          </p:cNvPr>
          <p:cNvSpPr txBox="1">
            <a:spLocks/>
          </p:cNvSpPr>
          <p:nvPr/>
        </p:nvSpPr>
        <p:spPr>
          <a:xfrm>
            <a:off x="7182718" y="5623818"/>
            <a:ext cx="4479022" cy="682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400" b="1" i="0" dirty="0">
                <a:solidFill>
                  <a:srgbClr val="000000"/>
                </a:solidFill>
                <a:effectLst/>
              </a:rPr>
              <a:t>Look after yourself  - </a:t>
            </a:r>
            <a:r>
              <a:rPr lang="en-GB" sz="1400" b="0" i="0" dirty="0">
                <a:solidFill>
                  <a:srgbClr val="000000"/>
                </a:solidFill>
                <a:effectLst/>
              </a:rPr>
              <a:t>It can be upsetting to hear someone you care about in distress. Be kind to yourself and take some time to relax or do something you enjoy.</a:t>
            </a:r>
          </a:p>
        </p:txBody>
      </p:sp>
    </p:spTree>
    <p:extLst>
      <p:ext uri="{BB962C8B-B14F-4D97-AF65-F5344CB8AC3E}">
        <p14:creationId xmlns:p14="http://schemas.microsoft.com/office/powerpoint/2010/main" val="128821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5E633A9-DB9C-7532-48C3-4E316B058CC1}"/>
              </a:ext>
            </a:extLst>
          </p:cNvPr>
          <p:cNvSpPr>
            <a:spLocks noGrp="1"/>
          </p:cNvSpPr>
          <p:nvPr>
            <p:ph type="title"/>
          </p:nvPr>
        </p:nvSpPr>
        <p:spPr>
          <a:xfrm>
            <a:off x="1243488" y="1049719"/>
            <a:ext cx="2323174" cy="713448"/>
          </a:xfrm>
        </p:spPr>
        <p:txBody>
          <a:bodyPr>
            <a:normAutofit/>
          </a:bodyPr>
          <a:lstStyle/>
          <a:p>
            <a:r>
              <a:rPr lang="en-GB" sz="3200" dirty="0">
                <a:solidFill>
                  <a:srgbClr val="FFFFFF"/>
                </a:solidFill>
              </a:rPr>
              <a:t>Introduction</a:t>
            </a:r>
          </a:p>
        </p:txBody>
      </p:sp>
      <p:sp>
        <p:nvSpPr>
          <p:cNvPr id="3" name="Content Placeholder 2">
            <a:extLst>
              <a:ext uri="{FF2B5EF4-FFF2-40B4-BE49-F238E27FC236}">
                <a16:creationId xmlns:a16="http://schemas.microsoft.com/office/drawing/2014/main" id="{083BD1DE-90E7-99C5-079F-2D11A4B7B85E}"/>
              </a:ext>
            </a:extLst>
          </p:cNvPr>
          <p:cNvSpPr>
            <a:spLocks noGrp="1"/>
          </p:cNvSpPr>
          <p:nvPr>
            <p:ph idx="1"/>
          </p:nvPr>
        </p:nvSpPr>
        <p:spPr>
          <a:xfrm>
            <a:off x="1540212" y="2742791"/>
            <a:ext cx="9108527" cy="2894726"/>
          </a:xfrm>
        </p:spPr>
        <p:txBody>
          <a:bodyPr anchor="ctr">
            <a:normAutofit/>
          </a:bodyPr>
          <a:lstStyle/>
          <a:p>
            <a:pPr marL="0" indent="0">
              <a:lnSpc>
                <a:spcPct val="107000"/>
              </a:lnSpc>
              <a:spcBef>
                <a:spcPts val="0"/>
              </a:spcBef>
              <a:buNone/>
            </a:pPr>
            <a:r>
              <a:rPr lang="en-GB" sz="1600" dirty="0">
                <a:solidFill>
                  <a:srgbClr val="000000"/>
                </a:solidFill>
              </a:rPr>
              <a:t>Mental health is as important as physical health. In the UK, around 44% of adults have experienced a problem with their mental health at some point in their life, with 1 in 4 people being formally diagnosed with a mental health problem. This Mental Health Awareness course has been designed for employees and workers in all environments. It aims to increase your understanding of mental health, the factors that might affect it, and how to cope - including where to go for further support.</a:t>
            </a:r>
          </a:p>
          <a:p>
            <a:pPr marL="0" indent="0">
              <a:lnSpc>
                <a:spcPct val="107000"/>
              </a:lnSpc>
              <a:spcBef>
                <a:spcPts val="0"/>
              </a:spcBef>
              <a:buNone/>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GB" sz="1600" dirty="0">
                <a:solidFill>
                  <a:srgbClr val="000000"/>
                </a:solidFill>
              </a:rPr>
              <a:t>By emphasising the importance of regularly assessing your mental state using tools like the mental health continuum, we encourage you to increase your awareness of your state of wellbeing so you can take proactive steps to keep yourself well. </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05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6519884B-F1BA-AE8C-A5DB-D9CC3F4AAACC}"/>
              </a:ext>
            </a:extLst>
          </p:cNvPr>
          <p:cNvSpPr>
            <a:spLocks noGrp="1"/>
          </p:cNvSpPr>
          <p:nvPr>
            <p:ph type="title"/>
          </p:nvPr>
        </p:nvSpPr>
        <p:spPr>
          <a:xfrm>
            <a:off x="1222645" y="961616"/>
            <a:ext cx="4489794" cy="889653"/>
          </a:xfrm>
        </p:spPr>
        <p:txBody>
          <a:bodyPr>
            <a:normAutofit/>
          </a:bodyPr>
          <a:lstStyle/>
          <a:p>
            <a:r>
              <a:rPr lang="en-GB" sz="3200" dirty="0">
                <a:solidFill>
                  <a:srgbClr val="FFFFFF"/>
                </a:solidFill>
              </a:rPr>
              <a:t>Aims And Objectives</a:t>
            </a:r>
          </a:p>
        </p:txBody>
      </p:sp>
      <p:sp>
        <p:nvSpPr>
          <p:cNvPr id="3" name="Content Placeholder 2">
            <a:extLst>
              <a:ext uri="{FF2B5EF4-FFF2-40B4-BE49-F238E27FC236}">
                <a16:creationId xmlns:a16="http://schemas.microsoft.com/office/drawing/2014/main" id="{DA50A02A-4FCC-C80C-5AF0-8D9789ACCD17}"/>
              </a:ext>
            </a:extLst>
          </p:cNvPr>
          <p:cNvSpPr>
            <a:spLocks noGrp="1"/>
          </p:cNvSpPr>
          <p:nvPr>
            <p:ph idx="1"/>
          </p:nvPr>
        </p:nvSpPr>
        <p:spPr>
          <a:xfrm>
            <a:off x="1316765" y="2812887"/>
            <a:ext cx="9708995" cy="2964201"/>
          </a:xfrm>
        </p:spPr>
        <p:txBody>
          <a:bodyPr anchor="ctr">
            <a:normAutofit/>
          </a:bodyPr>
          <a:lstStyle/>
          <a:p>
            <a:pPr marL="0" indent="0">
              <a:spcBef>
                <a:spcPts val="0"/>
              </a:spcBef>
              <a:buNone/>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completion of this Mental Health Awareness module, participants should be able to:</a:t>
            </a:r>
          </a:p>
          <a:p>
            <a:pPr>
              <a:spcBef>
                <a:spcPts val="0"/>
              </a:spcBef>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GB" sz="1600" dirty="0">
                <a:solidFill>
                  <a:srgbClr val="000000"/>
                </a:solidFill>
                <a:effectLst/>
                <a:latin typeface="Calibri" panose="020F0502020204030204" pitchFamily="34" charset="0"/>
                <a:ea typeface="Calibri" panose="020F0502020204030204" pitchFamily="34" charset="0"/>
              </a:rPr>
              <a:t>Understand what mental health is</a:t>
            </a:r>
          </a:p>
          <a:p>
            <a:pPr>
              <a:spcBef>
                <a:spcPts val="0"/>
              </a:spcBef>
            </a:pPr>
            <a:r>
              <a:rPr lang="en-GB" sz="1600" dirty="0">
                <a:solidFill>
                  <a:srgbClr val="000000"/>
                </a:solidFill>
                <a:effectLst/>
                <a:latin typeface="Calibri" panose="020F0502020204030204" pitchFamily="34" charset="0"/>
                <a:ea typeface="Calibri" panose="020F0502020204030204" pitchFamily="34" charset="0"/>
              </a:rPr>
              <a:t>Understand the mental health continuum</a:t>
            </a:r>
          </a:p>
          <a:p>
            <a:pPr>
              <a:spcBef>
                <a:spcPts val="0"/>
              </a:spcBef>
            </a:pPr>
            <a:r>
              <a:rPr lang="en-GB" sz="1600" dirty="0">
                <a:solidFill>
                  <a:srgbClr val="000000"/>
                </a:solidFill>
                <a:effectLst/>
                <a:latin typeface="Calibri" panose="020F0502020204030204" pitchFamily="34" charset="0"/>
                <a:ea typeface="Calibri" panose="020F0502020204030204" pitchFamily="34" charset="0"/>
              </a:rPr>
              <a:t>Be aware of the common causes of mental health problems and know practical strategies to deal with them</a:t>
            </a:r>
          </a:p>
          <a:p>
            <a:pPr>
              <a:spcBef>
                <a:spcPts val="0"/>
              </a:spcBef>
            </a:pPr>
            <a:r>
              <a:rPr lang="en-GB" sz="1600" dirty="0">
                <a:solidFill>
                  <a:srgbClr val="000000"/>
                </a:solidFill>
                <a:effectLst/>
                <a:latin typeface="Calibri" panose="020F0502020204030204" pitchFamily="34" charset="0"/>
                <a:ea typeface="Calibri" panose="020F0502020204030204" pitchFamily="34" charset="0"/>
              </a:rPr>
              <a:t>Learn about self-care and the 5 Ways to Wellbeing</a:t>
            </a:r>
          </a:p>
          <a:p>
            <a:pPr>
              <a:spcBef>
                <a:spcPts val="0"/>
              </a:spcBef>
            </a:pPr>
            <a:r>
              <a:rPr lang="en-GB" sz="1600" dirty="0">
                <a:solidFill>
                  <a:srgbClr val="000000"/>
                </a:solidFill>
                <a:effectLst/>
                <a:latin typeface="Calibri" panose="020F0502020204030204" pitchFamily="34" charset="0"/>
                <a:ea typeface="Calibri" panose="020F0502020204030204" pitchFamily="34" charset="0"/>
              </a:rPr>
              <a:t>Be aware of the signs that someone might need support, including being able to recognise the signs of stress and burnout, depression, anxiety, and bipolar disorder</a:t>
            </a:r>
          </a:p>
          <a:p>
            <a:pPr>
              <a:spcBef>
                <a:spcPts val="0"/>
              </a:spcBef>
            </a:pPr>
            <a:r>
              <a:rPr lang="en-GB" sz="1600" dirty="0">
                <a:solidFill>
                  <a:srgbClr val="000000"/>
                </a:solidFill>
                <a:effectLst/>
                <a:latin typeface="Calibri" panose="020F0502020204030204" pitchFamily="34" charset="0"/>
                <a:ea typeface="Calibri" panose="020F0502020204030204" pitchFamily="34" charset="0"/>
              </a:rPr>
              <a:t>Know when and where to get further support should you need it</a:t>
            </a:r>
          </a:p>
          <a:p>
            <a:pPr>
              <a:spcBef>
                <a:spcPts val="0"/>
              </a:spcBef>
            </a:pPr>
            <a:r>
              <a:rPr lang="en-GB" sz="1600" dirty="0">
                <a:solidFill>
                  <a:srgbClr val="000000"/>
                </a:solidFill>
                <a:effectLst/>
                <a:latin typeface="Calibri" panose="020F0502020204030204" pitchFamily="34" charset="0"/>
                <a:ea typeface="Calibri" panose="020F0502020204030204" pitchFamily="34" charset="0"/>
              </a:rPr>
              <a:t>Understand how to support someone with a mental illness, including ways to talk to them about mental health and dealing with a crisis</a:t>
            </a:r>
            <a:endParaRPr lang="en-GB" sz="1600" dirty="0">
              <a:solidFill>
                <a:srgbClr val="000000"/>
              </a:solidFill>
            </a:endParaRPr>
          </a:p>
        </p:txBody>
      </p:sp>
    </p:spTree>
    <p:extLst>
      <p:ext uri="{BB962C8B-B14F-4D97-AF65-F5344CB8AC3E}">
        <p14:creationId xmlns:p14="http://schemas.microsoft.com/office/powerpoint/2010/main" val="23555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95E431E4-EC74-78C1-30FE-D81D7EE839E2}"/>
              </a:ext>
            </a:extLst>
          </p:cNvPr>
          <p:cNvSpPr>
            <a:spLocks noGrp="1"/>
          </p:cNvSpPr>
          <p:nvPr>
            <p:ph type="title"/>
          </p:nvPr>
        </p:nvSpPr>
        <p:spPr>
          <a:xfrm>
            <a:off x="731519" y="731520"/>
            <a:ext cx="10666145" cy="1426464"/>
          </a:xfrm>
        </p:spPr>
        <p:txBody>
          <a:bodyPr>
            <a:normAutofit/>
          </a:bodyPr>
          <a:lstStyle/>
          <a:p>
            <a:r>
              <a:rPr lang="en-GB" sz="3200" dirty="0">
                <a:solidFill>
                  <a:schemeClr val="bg1"/>
                </a:solidFill>
                <a:effectLst/>
                <a:ea typeface="Calibri" panose="020F0502020204030204" pitchFamily="34" charset="0"/>
                <a:cs typeface="Times New Roman" panose="02020603050405020304" pitchFamily="18" charset="0"/>
              </a:rPr>
              <a:t>WHAT IS MENTAL HEALTH</a:t>
            </a:r>
            <a:endParaRPr lang="en-GB" sz="3200" dirty="0">
              <a:solidFill>
                <a:srgbClr val="FFFFFF"/>
              </a:solidFill>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7AC4C76-BF98-4EE3-C960-437B1EB9A3FD}"/>
              </a:ext>
            </a:extLst>
          </p:cNvPr>
          <p:cNvSpPr>
            <a:spLocks noGrp="1"/>
          </p:cNvSpPr>
          <p:nvPr>
            <p:ph idx="1"/>
          </p:nvPr>
        </p:nvSpPr>
        <p:spPr>
          <a:xfrm>
            <a:off x="609471" y="3071519"/>
            <a:ext cx="8705829" cy="2736996"/>
          </a:xfrm>
        </p:spPr>
        <p:txBody>
          <a:bodyPr anchor="ctr">
            <a:normAutofit/>
          </a:bodyPr>
          <a:lstStyle/>
          <a:p>
            <a:pPr marL="0" indent="0">
              <a:lnSpc>
                <a:spcPct val="107000"/>
              </a:lnSpc>
              <a:spcBef>
                <a:spcPts val="0"/>
              </a:spcBef>
              <a:buNone/>
            </a:pPr>
            <a:r>
              <a:rPr lang="en-GB" sz="1600" b="0" i="0" dirty="0">
                <a:solidFill>
                  <a:srgbClr val="000000"/>
                </a:solidFill>
                <a:effectLst/>
              </a:rPr>
              <a:t>A mental illness is a </a:t>
            </a:r>
            <a:r>
              <a:rPr lang="en-GB" sz="1600" b="1" i="0" dirty="0">
                <a:solidFill>
                  <a:srgbClr val="000000"/>
                </a:solidFill>
                <a:effectLst/>
              </a:rPr>
              <a:t>physical illness of the brain</a:t>
            </a:r>
            <a:r>
              <a:rPr lang="en-GB" sz="1600" b="0" i="0" dirty="0">
                <a:solidFill>
                  <a:srgbClr val="000000"/>
                </a:solidFill>
                <a:effectLst/>
              </a:rPr>
              <a:t> that causes disturbances in thinking, behaviour, energy or emotion that make it difficult to cope with the ordinary demands of life. Research is starting to uncover the complicated causes of these diseases, which can include genetics, brain chemistry, brain structure, experiencing trauma and having another medical condition, like heart disease.</a:t>
            </a:r>
          </a:p>
          <a:p>
            <a:pPr marL="0" indent="0">
              <a:lnSpc>
                <a:spcPct val="107000"/>
              </a:lnSpc>
              <a:spcBef>
                <a:spcPts val="0"/>
              </a:spcBef>
              <a:buNone/>
            </a:pPr>
            <a:endParaRPr lang="en-GB" sz="1600" dirty="0">
              <a:solidFill>
                <a:srgbClr val="000000"/>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en-GB" sz="1600" dirty="0">
              <a:solidFill>
                <a:srgbClr val="000000"/>
              </a:solidFill>
              <a:ea typeface="Calibri" panose="020F0502020204030204" pitchFamily="34" charset="0"/>
              <a:cs typeface="Times New Roman" panose="02020603050405020304" pitchFamily="18" charset="0"/>
            </a:endParaRPr>
          </a:p>
          <a:p>
            <a:pPr marL="0" indent="0">
              <a:lnSpc>
                <a:spcPct val="107000"/>
              </a:lnSpc>
              <a:spcBef>
                <a:spcPts val="0"/>
              </a:spcBef>
              <a:buNone/>
            </a:pPr>
            <a:r>
              <a:rPr lang="en-GB" sz="1600" b="0" i="0" dirty="0">
                <a:solidFill>
                  <a:srgbClr val="000000"/>
                </a:solidFill>
                <a:effectLst/>
              </a:rPr>
              <a:t>Although the general perception of mental illness has improved over the past decades, studies show that stigma against mental illness is still powerful, mainly due to media stereotypes and lack of education, and that people tend to attach negative stigmas to mental health conditions at a far higher rate than to other diseases and disabilities, such as cancer, diabetes or heart disease.</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0783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BC5BB032-0AA3-E241-FF2E-7F580E48BCC1}"/>
              </a:ext>
            </a:extLst>
          </p:cNvPr>
          <p:cNvSpPr>
            <a:spLocks noGrp="1"/>
          </p:cNvSpPr>
          <p:nvPr>
            <p:ph type="title"/>
          </p:nvPr>
        </p:nvSpPr>
        <p:spPr>
          <a:xfrm>
            <a:off x="751530" y="737059"/>
            <a:ext cx="6089904" cy="1426464"/>
          </a:xfrm>
        </p:spPr>
        <p:txBody>
          <a:bodyPr>
            <a:normAutofit/>
          </a:bodyPr>
          <a:lstStyle/>
          <a:p>
            <a:r>
              <a:rPr lang="en-GB" sz="3200" dirty="0">
                <a:solidFill>
                  <a:schemeClr val="bg1"/>
                </a:solidFill>
                <a:effectLst/>
                <a:ea typeface="Calibri" panose="020F0502020204030204" pitchFamily="34" charset="0"/>
                <a:cs typeface="Times New Roman" panose="02020603050405020304" pitchFamily="18" charset="0"/>
              </a:rPr>
              <a:t>WHAT IS MENTAL HEALTH</a:t>
            </a:r>
            <a:endParaRPr lang="en-GB" sz="3200" dirty="0">
              <a:solidFill>
                <a:schemeClr val="bg1"/>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187D43-83C9-9938-6FFC-D57FF7F356F2}"/>
              </a:ext>
            </a:extLst>
          </p:cNvPr>
          <p:cNvSpPr>
            <a:spLocks noGrp="1"/>
          </p:cNvSpPr>
          <p:nvPr>
            <p:ph idx="1"/>
          </p:nvPr>
        </p:nvSpPr>
        <p:spPr>
          <a:xfrm>
            <a:off x="792158" y="2798387"/>
            <a:ext cx="10597729" cy="3283260"/>
          </a:xfrm>
        </p:spPr>
        <p:txBody>
          <a:bodyPr anchor="ctr">
            <a:noAutofit/>
          </a:bodyPr>
          <a:lstStyle/>
          <a:p>
            <a:pPr marL="0" indent="0" algn="l">
              <a:buNone/>
            </a:pPr>
            <a:r>
              <a:rPr lang="en-GB" sz="1600" b="0" i="0" dirty="0">
                <a:solidFill>
                  <a:srgbClr val="000000"/>
                </a:solidFill>
                <a:effectLst/>
              </a:rPr>
              <a:t>Stigma affects not only the number of people seeking treatment but also the resources available for proper treatment. Stigma and misinformation can feel like overwhelming obstacles for someone who is struggling with a mental health condition. Here are a few powerful things you can do to help:</a:t>
            </a:r>
          </a:p>
          <a:p>
            <a:pPr marL="0" indent="0" algn="l">
              <a:buNone/>
            </a:pPr>
            <a:endParaRPr lang="en-GB" sz="1600" b="0" i="0" dirty="0">
              <a:solidFill>
                <a:srgbClr val="000000"/>
              </a:solidFill>
              <a:effectLst/>
            </a:endParaRPr>
          </a:p>
          <a:p>
            <a:pPr algn="l">
              <a:spcBef>
                <a:spcPts val="0"/>
              </a:spcBef>
              <a:buFont typeface="Arial" panose="020B0604020202020204" pitchFamily="34" charset="0"/>
              <a:buChar char="•"/>
            </a:pPr>
            <a:r>
              <a:rPr lang="en-GB" sz="1600" b="1" i="0" dirty="0">
                <a:solidFill>
                  <a:srgbClr val="000000"/>
                </a:solidFill>
                <a:effectLst/>
              </a:rPr>
              <a:t>Showing individuals respect and acceptance</a:t>
            </a:r>
            <a:r>
              <a:rPr lang="en-GB" sz="1600" b="0" i="0" dirty="0">
                <a:solidFill>
                  <a:srgbClr val="000000"/>
                </a:solidFill>
                <a:effectLst/>
              </a:rPr>
              <a:t> removes a significant barrier to successfully coping with their illness. Having people see you as an individual and not as your illness can make the most crucial difference for someone who is struggling with their mental health.</a:t>
            </a:r>
          </a:p>
          <a:p>
            <a:pPr algn="l">
              <a:buFont typeface="Arial" panose="020B0604020202020204" pitchFamily="34" charset="0"/>
              <a:buChar char="•"/>
            </a:pPr>
            <a:r>
              <a:rPr lang="en-GB" sz="1600" b="1" i="0" dirty="0">
                <a:solidFill>
                  <a:srgbClr val="000000"/>
                </a:solidFill>
                <a:effectLst/>
              </a:rPr>
              <a:t>Advocating within our circles of influence</a:t>
            </a:r>
            <a:r>
              <a:rPr lang="en-GB" sz="1600" b="0" i="0" dirty="0">
                <a:solidFill>
                  <a:srgbClr val="000000"/>
                </a:solidFill>
                <a:effectLst/>
              </a:rPr>
              <a:t> helps ensure these individuals have the same rights and opportunities as other members of your church, school and community.</a:t>
            </a:r>
          </a:p>
          <a:p>
            <a:pPr algn="l">
              <a:buFont typeface="Arial" panose="020B0604020202020204" pitchFamily="34" charset="0"/>
              <a:buChar char="•"/>
            </a:pPr>
            <a:r>
              <a:rPr lang="en-GB" sz="1600" b="1" i="0" dirty="0">
                <a:solidFill>
                  <a:srgbClr val="000000"/>
                </a:solidFill>
                <a:effectLst/>
              </a:rPr>
              <a:t>Learning more about mental health</a:t>
            </a:r>
            <a:r>
              <a:rPr lang="en-GB" sz="1600" b="0" i="0" dirty="0">
                <a:solidFill>
                  <a:srgbClr val="000000"/>
                </a:solidFill>
                <a:effectLst/>
              </a:rPr>
              <a:t> allows us to provide helpful support to those affected in our families and communities.</a:t>
            </a:r>
          </a:p>
          <a:p>
            <a:pPr marL="0" indent="0">
              <a:lnSpc>
                <a:spcPct val="107000"/>
              </a:lnSpc>
              <a:spcBef>
                <a:spcPts val="0"/>
              </a:spcBef>
              <a:buNone/>
            </a:pPr>
            <a:endParaRPr lang="en-GB" sz="16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508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95E431E4-EC74-78C1-30FE-D81D7EE839E2}"/>
              </a:ext>
            </a:extLst>
          </p:cNvPr>
          <p:cNvSpPr>
            <a:spLocks noGrp="1"/>
          </p:cNvSpPr>
          <p:nvPr>
            <p:ph type="title"/>
          </p:nvPr>
        </p:nvSpPr>
        <p:spPr>
          <a:xfrm>
            <a:off x="731519" y="731520"/>
            <a:ext cx="10666145" cy="1426464"/>
          </a:xfrm>
        </p:spPr>
        <p:txBody>
          <a:bodyPr>
            <a:normAutofit/>
          </a:bodyPr>
          <a:lstStyle/>
          <a:p>
            <a:r>
              <a:rPr lang="en-GB" sz="3200" dirty="0">
                <a:solidFill>
                  <a:schemeClr val="bg1"/>
                </a:solidFill>
                <a:effectLst/>
                <a:ea typeface="Calibri" panose="020F0502020204030204" pitchFamily="34" charset="0"/>
                <a:cs typeface="Times New Roman" panose="02020603050405020304" pitchFamily="18" charset="0"/>
              </a:rPr>
              <a:t>WHO CAN BE AFFECTED BY MENTAL HEALTH</a:t>
            </a:r>
            <a:endParaRPr lang="en-GB" sz="3200" dirty="0">
              <a:solidFill>
                <a:srgbClr val="FFFFFF"/>
              </a:solidFill>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7AC4C76-BF98-4EE3-C960-437B1EB9A3FD}"/>
              </a:ext>
            </a:extLst>
          </p:cNvPr>
          <p:cNvSpPr>
            <a:spLocks noGrp="1"/>
          </p:cNvSpPr>
          <p:nvPr>
            <p:ph idx="1"/>
          </p:nvPr>
        </p:nvSpPr>
        <p:spPr>
          <a:xfrm>
            <a:off x="609471" y="2591305"/>
            <a:ext cx="8705829" cy="3697423"/>
          </a:xfrm>
        </p:spPr>
        <p:txBody>
          <a:bodyPr anchor="ctr">
            <a:normAutofit fontScale="25000" lnSpcReduction="20000"/>
          </a:bodyPr>
          <a:lstStyle/>
          <a:p>
            <a:pPr marL="0" indent="0">
              <a:lnSpc>
                <a:spcPct val="107000"/>
              </a:lnSpc>
              <a:spcBef>
                <a:spcPts val="0"/>
              </a:spcBef>
              <a:buNone/>
            </a:pPr>
            <a:r>
              <a:rPr lang="en-GB" sz="6400" b="0" i="0" dirty="0">
                <a:solidFill>
                  <a:srgbClr val="000000"/>
                </a:solidFill>
                <a:effectLst/>
              </a:rPr>
              <a:t>Mental illness does not discriminate; it can affect anyone regardless of age, gender, geography, income, social status, race, ethnicity, religion/spirituality, sexual orientation, background, or cultural identity. While mental illness can occur at any age, three-fourths of all mental illness begins by age 24.</a:t>
            </a:r>
          </a:p>
          <a:p>
            <a:pPr marL="0" indent="0">
              <a:lnSpc>
                <a:spcPct val="107000"/>
              </a:lnSpc>
              <a:spcBef>
                <a:spcPts val="0"/>
              </a:spcBef>
              <a:buNone/>
            </a:pPr>
            <a:endParaRPr lang="en-GB" sz="6400" dirty="0">
              <a:solidFill>
                <a:srgbClr val="000000"/>
              </a:solidFill>
            </a:endParaRPr>
          </a:p>
          <a:p>
            <a:pPr marL="0" indent="0" algn="l" rtl="0">
              <a:buNone/>
            </a:pPr>
            <a:r>
              <a:rPr lang="en-GB" sz="6400" b="0" i="0" dirty="0">
                <a:solidFill>
                  <a:srgbClr val="000000"/>
                </a:solidFill>
                <a:effectLst/>
              </a:rPr>
              <a:t>In any given week in England:</a:t>
            </a:r>
          </a:p>
          <a:p>
            <a:pPr marL="0" indent="0" algn="l" rtl="0">
              <a:buNone/>
            </a:pPr>
            <a:endParaRPr lang="en-GB" sz="6400" b="0" i="0" dirty="0">
              <a:solidFill>
                <a:srgbClr val="000000"/>
              </a:solidFill>
              <a:effectLst/>
            </a:endParaRPr>
          </a:p>
          <a:p>
            <a:pPr algn="l" rtl="0">
              <a:buFont typeface="Arial" panose="020B0604020202020204" pitchFamily="34" charset="0"/>
              <a:buChar char="•"/>
            </a:pPr>
            <a:r>
              <a:rPr lang="en-GB" sz="6400" b="0" i="0" dirty="0">
                <a:solidFill>
                  <a:srgbClr val="000000"/>
                </a:solidFill>
                <a:effectLst/>
              </a:rPr>
              <a:t>Mixed anxiety and depression: 8 in 100 people</a:t>
            </a:r>
          </a:p>
          <a:p>
            <a:pPr algn="l" rtl="0">
              <a:buFont typeface="Arial" panose="020B0604020202020204" pitchFamily="34" charset="0"/>
              <a:buChar char="•"/>
            </a:pPr>
            <a:r>
              <a:rPr lang="en-GB" sz="6400" b="0" i="0" dirty="0">
                <a:solidFill>
                  <a:srgbClr val="000000"/>
                </a:solidFill>
                <a:effectLst/>
              </a:rPr>
              <a:t>Generalised anxiety disorder (GAD): 6 in 100 people</a:t>
            </a:r>
          </a:p>
          <a:p>
            <a:pPr algn="l" rtl="0">
              <a:buFont typeface="Arial" panose="020B0604020202020204" pitchFamily="34" charset="0"/>
              <a:buChar char="•"/>
            </a:pPr>
            <a:r>
              <a:rPr lang="en-GB" sz="6400" b="0" i="0" dirty="0">
                <a:solidFill>
                  <a:srgbClr val="000000"/>
                </a:solidFill>
                <a:effectLst/>
              </a:rPr>
              <a:t>Post-traumatic stress disorder (PTSD): 4 in 100 people</a:t>
            </a:r>
          </a:p>
          <a:p>
            <a:pPr algn="l" rtl="0">
              <a:buFont typeface="Arial" panose="020B0604020202020204" pitchFamily="34" charset="0"/>
              <a:buChar char="•"/>
            </a:pPr>
            <a:r>
              <a:rPr lang="en-GB" sz="6400" b="0" i="0" dirty="0">
                <a:solidFill>
                  <a:srgbClr val="000000"/>
                </a:solidFill>
                <a:effectLst/>
              </a:rPr>
              <a:t>Depression: 3 in 100 people</a:t>
            </a:r>
          </a:p>
          <a:p>
            <a:pPr algn="l" rtl="0">
              <a:buFont typeface="Arial" panose="020B0604020202020204" pitchFamily="34" charset="0"/>
              <a:buChar char="•"/>
            </a:pPr>
            <a:r>
              <a:rPr lang="en-GB" sz="6400" b="0" i="0" dirty="0">
                <a:solidFill>
                  <a:srgbClr val="000000"/>
                </a:solidFill>
                <a:effectLst/>
              </a:rPr>
              <a:t>Phobias: 2 in 100 people</a:t>
            </a:r>
          </a:p>
          <a:p>
            <a:pPr algn="l" rtl="0">
              <a:buFont typeface="Arial" panose="020B0604020202020204" pitchFamily="34" charset="0"/>
              <a:buChar char="•"/>
            </a:pPr>
            <a:r>
              <a:rPr lang="en-GB" sz="6400" b="0" i="0" dirty="0">
                <a:solidFill>
                  <a:srgbClr val="000000"/>
                </a:solidFill>
                <a:effectLst/>
              </a:rPr>
              <a:t>Obsessive-compulsive disorder (OCD): 1 in 100 people</a:t>
            </a:r>
          </a:p>
          <a:p>
            <a:pPr algn="l" rtl="0">
              <a:buFont typeface="Arial" panose="020B0604020202020204" pitchFamily="34" charset="0"/>
              <a:buChar char="•"/>
            </a:pPr>
            <a:r>
              <a:rPr lang="en-GB" sz="6400" b="0" i="0" dirty="0">
                <a:solidFill>
                  <a:srgbClr val="000000"/>
                </a:solidFill>
                <a:effectLst/>
              </a:rPr>
              <a:t>Panic disorder: fewer than 1 in 100 people.</a:t>
            </a:r>
          </a:p>
          <a:p>
            <a:pPr marL="0" indent="0">
              <a:lnSpc>
                <a:spcPct val="107000"/>
              </a:lnSpc>
              <a:spcBef>
                <a:spcPts val="0"/>
              </a:spcBef>
              <a:buNone/>
            </a:pPr>
            <a:endParaRPr lang="en-GB" sz="1600" b="0" i="0" dirty="0">
              <a:solidFill>
                <a:srgbClr val="000000"/>
              </a:solidFill>
              <a:effectLst/>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37030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CA3A-B132-1514-AF8A-BA1086C74E22}"/>
              </a:ext>
            </a:extLst>
          </p:cNvPr>
          <p:cNvSpPr>
            <a:spLocks noGrp="1"/>
          </p:cNvSpPr>
          <p:nvPr>
            <p:ph type="title"/>
          </p:nvPr>
        </p:nvSpPr>
        <p:spPr>
          <a:xfrm>
            <a:off x="312053" y="444709"/>
            <a:ext cx="3742096" cy="1014976"/>
          </a:xfrm>
        </p:spPr>
        <p:txBody>
          <a:bodyPr>
            <a:normAutofit/>
          </a:bodyPr>
          <a:lstStyle/>
          <a:p>
            <a:r>
              <a:rPr lang="en-GB" sz="3200" dirty="0">
                <a:solidFill>
                  <a:srgbClr val="000000"/>
                </a:solidFill>
                <a:effectLst/>
                <a:ea typeface="Calibri" panose="020F0502020204030204" pitchFamily="34" charset="0"/>
                <a:cs typeface="Times New Roman" panose="02020603050405020304" pitchFamily="18" charset="0"/>
              </a:rPr>
              <a:t>THE MENTAL HEALTH CONTINUUM</a:t>
            </a:r>
            <a:endParaRPr lang="en-GB" sz="3200" dirty="0">
              <a:solidFill>
                <a:srgbClr val="000000"/>
              </a:solidFill>
            </a:endParaRPr>
          </a:p>
        </p:txBody>
      </p:sp>
      <p:sp>
        <p:nvSpPr>
          <p:cNvPr id="3" name="Content Placeholder 2">
            <a:extLst>
              <a:ext uri="{FF2B5EF4-FFF2-40B4-BE49-F238E27FC236}">
                <a16:creationId xmlns:a16="http://schemas.microsoft.com/office/drawing/2014/main" id="{276599D0-F9F2-1227-5C3E-D3BB11BFD45F}"/>
              </a:ext>
            </a:extLst>
          </p:cNvPr>
          <p:cNvSpPr>
            <a:spLocks noGrp="1"/>
          </p:cNvSpPr>
          <p:nvPr>
            <p:ph idx="1"/>
          </p:nvPr>
        </p:nvSpPr>
        <p:spPr>
          <a:xfrm>
            <a:off x="312053" y="1846884"/>
            <a:ext cx="3941165" cy="4566407"/>
          </a:xfrm>
        </p:spPr>
        <p:txBody>
          <a:bodyPr>
            <a:normAutofit lnSpcReduction="10000"/>
          </a:bodyPr>
          <a:lstStyle/>
          <a:p>
            <a:pPr marL="0" indent="0">
              <a:buNone/>
            </a:pPr>
            <a:r>
              <a:rPr lang="en-GB" sz="1600" b="0" i="0" dirty="0">
                <a:solidFill>
                  <a:srgbClr val="000000"/>
                </a:solidFill>
                <a:effectLst/>
              </a:rPr>
              <a:t>The mental health continuum is a range of healthy mental health and mental illness at the two extreme ends. Depending on a person's internal and external faculties, </a:t>
            </a:r>
            <a:r>
              <a:rPr lang="en-GB" sz="1600" dirty="0">
                <a:solidFill>
                  <a:srgbClr val="000000"/>
                </a:solidFill>
              </a:rPr>
              <a:t>they</a:t>
            </a:r>
            <a:r>
              <a:rPr lang="en-GB" sz="1600" b="0" i="0" dirty="0">
                <a:solidFill>
                  <a:srgbClr val="000000"/>
                </a:solidFill>
                <a:effectLst/>
              </a:rPr>
              <a:t> can lie at one point of the continuum and shift position as their situation improves or deteriorates. </a:t>
            </a:r>
          </a:p>
          <a:p>
            <a:pPr marL="0" indent="0">
              <a:buNone/>
            </a:pPr>
            <a:endParaRPr lang="en-GB" sz="1600" b="0" i="0" dirty="0">
              <a:solidFill>
                <a:srgbClr val="000000"/>
              </a:solidFill>
              <a:effectLst/>
            </a:endParaRPr>
          </a:p>
          <a:p>
            <a:pPr marL="0" indent="0">
              <a:spcBef>
                <a:spcPts val="0"/>
              </a:spcBef>
              <a:buNone/>
            </a:pPr>
            <a:r>
              <a:rPr lang="en-GB" sz="1600" b="0" i="0" dirty="0">
                <a:solidFill>
                  <a:srgbClr val="000000"/>
                </a:solidFill>
                <a:effectLst/>
              </a:rPr>
              <a:t>Different support mechanisms are needed depending on where a person is on the continuum.</a:t>
            </a:r>
          </a:p>
          <a:p>
            <a:pPr marL="0" indent="0">
              <a:buNone/>
            </a:pPr>
            <a:endParaRPr lang="en-GB" sz="1600" dirty="0">
              <a:solidFill>
                <a:srgbClr val="000000"/>
              </a:solidFill>
            </a:endParaRPr>
          </a:p>
          <a:p>
            <a:pPr marL="0" indent="0">
              <a:spcBef>
                <a:spcPts val="0"/>
              </a:spcBef>
              <a:buNone/>
            </a:pPr>
            <a:r>
              <a:rPr lang="en-GB" sz="1600" b="0" i="0" dirty="0">
                <a:solidFill>
                  <a:srgbClr val="000000"/>
                </a:solidFill>
                <a:effectLst/>
              </a:rPr>
              <a:t>Mental health is not an all-or-nothing concept – it can change frequently. Mental health is affected by lots of things, such as work, home life, bereavement, ill health and more.  Even positive things can affect our mental health, such as the pressure after getting a promotion or the stress of a house move.</a:t>
            </a:r>
          </a:p>
        </p:txBody>
      </p:sp>
      <p:sp>
        <p:nvSpPr>
          <p:cNvPr id="1031" name="Rectangle 10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B6E96957-C9F7-71F9-229C-74C69F47BC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3502" y="807593"/>
            <a:ext cx="4244050" cy="5239568"/>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CE9770A-7AEE-A27F-B615-918D1B6E63E5}"/>
              </a:ext>
            </a:extLst>
          </p:cNvPr>
          <p:cNvCxnSpPr>
            <a:cxnSpLocks/>
          </p:cNvCxnSpPr>
          <p:nvPr/>
        </p:nvCxnSpPr>
        <p:spPr>
          <a:xfrm>
            <a:off x="0" y="1459685"/>
            <a:ext cx="405414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72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3219CA3A-B132-1514-AF8A-BA1086C74E22}"/>
              </a:ext>
            </a:extLst>
          </p:cNvPr>
          <p:cNvSpPr>
            <a:spLocks noGrp="1"/>
          </p:cNvSpPr>
          <p:nvPr>
            <p:ph type="title"/>
          </p:nvPr>
        </p:nvSpPr>
        <p:spPr>
          <a:xfrm>
            <a:off x="750931" y="729893"/>
            <a:ext cx="2845191" cy="3237579"/>
          </a:xfrm>
        </p:spPr>
        <p:txBody>
          <a:bodyPr>
            <a:normAutofit/>
          </a:bodyPr>
          <a:lstStyle/>
          <a:p>
            <a:pPr algn="ctr">
              <a:lnSpc>
                <a:spcPct val="107000"/>
              </a:lnSpc>
              <a:spcAft>
                <a:spcPts val="800"/>
              </a:spcAft>
            </a:pPr>
            <a:r>
              <a:rPr lang="en-GB" sz="3200" dirty="0">
                <a:solidFill>
                  <a:schemeClr val="bg1"/>
                </a:solidFill>
                <a:effectLst/>
                <a:ea typeface="Calibri" panose="020F0502020204030204" pitchFamily="34" charset="0"/>
              </a:rPr>
              <a:t>5 WAYS TO WELLBEING</a:t>
            </a:r>
            <a:endParaRPr lang="en-GB" sz="3200" dirty="0">
              <a:solidFill>
                <a:schemeClr val="bg1"/>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6599D0-F9F2-1227-5C3E-D3BB11BFD45F}"/>
              </a:ext>
            </a:extLst>
          </p:cNvPr>
          <p:cNvSpPr>
            <a:spLocks noGrp="1"/>
          </p:cNvSpPr>
          <p:nvPr>
            <p:ph idx="1"/>
          </p:nvPr>
        </p:nvSpPr>
        <p:spPr>
          <a:xfrm>
            <a:off x="4370044" y="547863"/>
            <a:ext cx="7037591" cy="5753127"/>
          </a:xfrm>
        </p:spPr>
        <p:txBody>
          <a:bodyPr anchor="ctr">
            <a:normAutofit fontScale="92500" lnSpcReduction="10000"/>
          </a:bodyPr>
          <a:lstStyle/>
          <a:p>
            <a:pPr marL="0" indent="0">
              <a:spcBef>
                <a:spcPts val="0"/>
              </a:spcBef>
              <a:buNone/>
            </a:pPr>
            <a:r>
              <a:rPr lang="en-GB" sz="1600" dirty="0">
                <a:solidFill>
                  <a:srgbClr val="000000"/>
                </a:solidFill>
                <a:effectLst/>
              </a:rPr>
              <a:t>Evidence suggests there are 5 steps you can take to improve your mental health and wellbeing. Trying these things could help you feel more positive and get the most out of life.</a:t>
            </a:r>
          </a:p>
          <a:p>
            <a:pPr marL="0" indent="0">
              <a:spcBef>
                <a:spcPts val="0"/>
              </a:spcBef>
              <a:buNone/>
            </a:pPr>
            <a:endParaRPr lang="en-GB" sz="1600" dirty="0">
              <a:solidFill>
                <a:srgbClr val="000000"/>
              </a:solidFill>
            </a:endParaRPr>
          </a:p>
          <a:p>
            <a:pPr marL="0" indent="0">
              <a:spcBef>
                <a:spcPts val="0"/>
              </a:spcBef>
              <a:buNone/>
            </a:pPr>
            <a:endParaRPr lang="en-GB" sz="1600" dirty="0">
              <a:solidFill>
                <a:srgbClr val="000000"/>
              </a:solidFill>
              <a:effectLst/>
            </a:endParaRPr>
          </a:p>
          <a:p>
            <a:pPr algn="l">
              <a:spcBef>
                <a:spcPts val="0"/>
              </a:spcBef>
              <a:buAutoNum type="arabicPeriod"/>
            </a:pPr>
            <a:r>
              <a:rPr lang="en-GB" sz="1600" i="0" dirty="0">
                <a:solidFill>
                  <a:srgbClr val="000000"/>
                </a:solidFill>
                <a:effectLst/>
              </a:rPr>
              <a:t>Connect with other people - Good relationships are essential for your mental well-being. They can:</a:t>
            </a:r>
          </a:p>
          <a:p>
            <a:pPr algn="l">
              <a:spcBef>
                <a:spcPts val="0"/>
              </a:spcBef>
              <a:buAutoNum type="arabicPeriod"/>
            </a:pPr>
            <a:endParaRPr lang="en-GB" sz="1600" i="0" dirty="0">
              <a:solidFill>
                <a:srgbClr val="000000"/>
              </a:solidFill>
              <a:effectLst/>
            </a:endParaRPr>
          </a:p>
          <a:p>
            <a:pPr algn="l">
              <a:spcBef>
                <a:spcPts val="0"/>
              </a:spcBef>
              <a:buFont typeface="Arial" panose="020B0604020202020204" pitchFamily="34" charset="0"/>
              <a:buChar char="•"/>
            </a:pPr>
            <a:r>
              <a:rPr lang="en-GB" sz="1600" i="0" dirty="0">
                <a:solidFill>
                  <a:srgbClr val="000000"/>
                </a:solidFill>
                <a:effectLst/>
              </a:rPr>
              <a:t>help you to build a sense of belonging and self-worth</a:t>
            </a:r>
          </a:p>
          <a:p>
            <a:pPr algn="l">
              <a:spcBef>
                <a:spcPts val="0"/>
              </a:spcBef>
              <a:buFont typeface="Arial" panose="020B0604020202020204" pitchFamily="34" charset="0"/>
              <a:buChar char="•"/>
            </a:pPr>
            <a:r>
              <a:rPr lang="en-GB" sz="1600" i="0" dirty="0">
                <a:solidFill>
                  <a:srgbClr val="000000"/>
                </a:solidFill>
                <a:effectLst/>
              </a:rPr>
              <a:t> allow you to share positive experiences</a:t>
            </a:r>
          </a:p>
          <a:p>
            <a:pPr algn="l">
              <a:spcBef>
                <a:spcPts val="0"/>
              </a:spcBef>
              <a:buFont typeface="Arial" panose="020B0604020202020204" pitchFamily="34" charset="0"/>
              <a:buChar char="•"/>
            </a:pPr>
            <a:r>
              <a:rPr lang="en-GB" sz="1600" i="0" dirty="0">
                <a:solidFill>
                  <a:srgbClr val="000000"/>
                </a:solidFill>
                <a:effectLst/>
              </a:rPr>
              <a:t>provide emotional support and allow you to support others</a:t>
            </a:r>
          </a:p>
          <a:p>
            <a:pPr algn="l">
              <a:spcBef>
                <a:spcPts val="0"/>
              </a:spcBef>
              <a:buFont typeface="Arial" panose="020B0604020202020204" pitchFamily="34" charset="0"/>
              <a:buChar char="•"/>
            </a:pPr>
            <a:endParaRPr lang="en-GB" sz="1600" i="0" dirty="0">
              <a:solidFill>
                <a:srgbClr val="000000"/>
              </a:solidFill>
              <a:effectLst/>
            </a:endParaRPr>
          </a:p>
          <a:p>
            <a:pPr marL="0" indent="0" algn="l">
              <a:spcBef>
                <a:spcPts val="0"/>
              </a:spcBef>
              <a:buNone/>
            </a:pPr>
            <a:r>
              <a:rPr lang="en-GB" sz="1600" i="0" dirty="0">
                <a:solidFill>
                  <a:srgbClr val="000000"/>
                </a:solidFill>
                <a:effectLst/>
              </a:rPr>
              <a:t>2. Be physically active - Being active is not only great for your physical health and fitness. Evidence also shows it can also improve your mental wellbeing by:</a:t>
            </a:r>
          </a:p>
          <a:p>
            <a:pPr marL="0" indent="0" algn="l">
              <a:spcBef>
                <a:spcPts val="0"/>
              </a:spcBef>
              <a:buNone/>
            </a:pPr>
            <a:endParaRPr lang="en-GB" sz="1600" i="0" dirty="0">
              <a:solidFill>
                <a:srgbClr val="000000"/>
              </a:solidFill>
              <a:effectLst/>
            </a:endParaRPr>
          </a:p>
          <a:p>
            <a:pPr algn="l">
              <a:spcBef>
                <a:spcPts val="0"/>
              </a:spcBef>
              <a:buFont typeface="Arial" panose="020B0604020202020204" pitchFamily="34" charset="0"/>
              <a:buChar char="•"/>
            </a:pPr>
            <a:r>
              <a:rPr lang="en-GB" sz="1600" i="0" dirty="0">
                <a:solidFill>
                  <a:srgbClr val="000000"/>
                </a:solidFill>
                <a:effectLst/>
              </a:rPr>
              <a:t>raising your self-esteem</a:t>
            </a:r>
          </a:p>
          <a:p>
            <a:pPr algn="l">
              <a:spcBef>
                <a:spcPts val="0"/>
              </a:spcBef>
              <a:buFont typeface="Arial" panose="020B0604020202020204" pitchFamily="34" charset="0"/>
              <a:buChar char="•"/>
            </a:pPr>
            <a:r>
              <a:rPr lang="en-GB" sz="1600" i="0" dirty="0">
                <a:solidFill>
                  <a:srgbClr val="000000"/>
                </a:solidFill>
                <a:effectLst/>
              </a:rPr>
              <a:t>helping you to set goals or challenges and achieve them</a:t>
            </a:r>
          </a:p>
          <a:p>
            <a:pPr algn="l">
              <a:spcBef>
                <a:spcPts val="0"/>
              </a:spcBef>
              <a:buFont typeface="Arial" panose="020B0604020202020204" pitchFamily="34" charset="0"/>
              <a:buChar char="•"/>
            </a:pPr>
            <a:r>
              <a:rPr lang="en-GB" sz="1600" i="0" dirty="0">
                <a:solidFill>
                  <a:srgbClr val="000000"/>
                </a:solidFill>
                <a:effectLst/>
              </a:rPr>
              <a:t>causing chemical changes in your brain which can help to change your mood positively</a:t>
            </a:r>
          </a:p>
          <a:p>
            <a:pPr algn="l">
              <a:spcBef>
                <a:spcPts val="0"/>
              </a:spcBef>
              <a:buFont typeface="Arial" panose="020B0604020202020204" pitchFamily="34" charset="0"/>
              <a:buChar char="•"/>
            </a:pPr>
            <a:endParaRPr lang="en-GB" sz="1600" i="0" dirty="0">
              <a:solidFill>
                <a:srgbClr val="000000"/>
              </a:solidFill>
              <a:effectLst/>
            </a:endParaRPr>
          </a:p>
          <a:p>
            <a:pPr marL="0" indent="0" algn="l">
              <a:spcBef>
                <a:spcPts val="0"/>
              </a:spcBef>
              <a:buNone/>
            </a:pPr>
            <a:r>
              <a:rPr lang="en-GB" sz="1600" i="0" dirty="0">
                <a:solidFill>
                  <a:srgbClr val="000000"/>
                </a:solidFill>
                <a:effectLst/>
              </a:rPr>
              <a:t>3. Learn new skills - Research shows that learning new skills can also improve your mental wellbeing by:</a:t>
            </a:r>
          </a:p>
          <a:p>
            <a:pPr marL="0" indent="0" algn="l">
              <a:spcBef>
                <a:spcPts val="0"/>
              </a:spcBef>
              <a:buNone/>
            </a:pPr>
            <a:endParaRPr lang="en-GB" sz="1600" i="0" dirty="0">
              <a:solidFill>
                <a:srgbClr val="000000"/>
              </a:solidFill>
              <a:effectLst/>
            </a:endParaRPr>
          </a:p>
          <a:p>
            <a:pPr algn="l">
              <a:spcBef>
                <a:spcPts val="0"/>
              </a:spcBef>
              <a:buFont typeface="Arial" panose="020B0604020202020204" pitchFamily="34" charset="0"/>
              <a:buChar char="•"/>
            </a:pPr>
            <a:r>
              <a:rPr lang="en-GB" sz="1600" i="0" dirty="0">
                <a:solidFill>
                  <a:srgbClr val="000000"/>
                </a:solidFill>
                <a:effectLst/>
              </a:rPr>
              <a:t>boosting self-confidence and raising self-esteem</a:t>
            </a:r>
          </a:p>
          <a:p>
            <a:pPr algn="l">
              <a:spcBef>
                <a:spcPts val="0"/>
              </a:spcBef>
              <a:buFont typeface="Arial" panose="020B0604020202020204" pitchFamily="34" charset="0"/>
              <a:buChar char="•"/>
            </a:pPr>
            <a:r>
              <a:rPr lang="en-GB" sz="1600" i="0" dirty="0">
                <a:solidFill>
                  <a:srgbClr val="000000"/>
                </a:solidFill>
                <a:effectLst/>
              </a:rPr>
              <a:t>helping you to build a sense of purpose</a:t>
            </a:r>
          </a:p>
          <a:p>
            <a:pPr algn="l">
              <a:spcBef>
                <a:spcPts val="0"/>
              </a:spcBef>
              <a:buFont typeface="Arial" panose="020B0604020202020204" pitchFamily="34" charset="0"/>
              <a:buChar char="•"/>
            </a:pPr>
            <a:r>
              <a:rPr lang="en-GB" sz="1600" i="0" dirty="0">
                <a:solidFill>
                  <a:srgbClr val="000000"/>
                </a:solidFill>
                <a:effectLst/>
              </a:rPr>
              <a:t>helping you to connect with others</a:t>
            </a:r>
          </a:p>
          <a:p>
            <a:pPr algn="l">
              <a:spcBef>
                <a:spcPts val="0"/>
              </a:spcBef>
            </a:pPr>
            <a:r>
              <a:rPr lang="en-GB" sz="1600" i="0" dirty="0">
                <a:solidFill>
                  <a:srgbClr val="000000"/>
                </a:solidFill>
                <a:effectLst/>
              </a:rPr>
              <a:t>Even if you feel like you do not have enough time or you may not need to learn new things, there are lots of different ways to bring learning into your life.</a:t>
            </a:r>
          </a:p>
          <a:p>
            <a:pPr algn="l">
              <a:spcBef>
                <a:spcPts val="0"/>
              </a:spcBef>
            </a:pPr>
            <a:endParaRPr lang="en-GB" sz="900" i="0" dirty="0">
              <a:solidFill>
                <a:srgbClr val="000000"/>
              </a:solidFill>
              <a:effectLst/>
            </a:endParaRPr>
          </a:p>
        </p:txBody>
      </p:sp>
    </p:spTree>
    <p:extLst>
      <p:ext uri="{BB962C8B-B14F-4D97-AF65-F5344CB8AC3E}">
        <p14:creationId xmlns:p14="http://schemas.microsoft.com/office/powerpoint/2010/main" val="175786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3219CA3A-B132-1514-AF8A-BA1086C74E22}"/>
              </a:ext>
            </a:extLst>
          </p:cNvPr>
          <p:cNvSpPr>
            <a:spLocks noGrp="1"/>
          </p:cNvSpPr>
          <p:nvPr>
            <p:ph type="title"/>
          </p:nvPr>
        </p:nvSpPr>
        <p:spPr>
          <a:xfrm>
            <a:off x="750931" y="729893"/>
            <a:ext cx="2845191" cy="3237579"/>
          </a:xfrm>
        </p:spPr>
        <p:txBody>
          <a:bodyPr>
            <a:normAutofit/>
          </a:bodyPr>
          <a:lstStyle/>
          <a:p>
            <a:pPr algn="ctr">
              <a:lnSpc>
                <a:spcPct val="107000"/>
              </a:lnSpc>
              <a:spcAft>
                <a:spcPts val="800"/>
              </a:spcAft>
            </a:pPr>
            <a:r>
              <a:rPr lang="en-GB" sz="3200" dirty="0">
                <a:solidFill>
                  <a:schemeClr val="bg1"/>
                </a:solidFill>
                <a:effectLst/>
                <a:ea typeface="Calibri" panose="020F0502020204030204" pitchFamily="34" charset="0"/>
              </a:rPr>
              <a:t>5 WAYS TO WELLBEING</a:t>
            </a:r>
            <a:endParaRPr lang="en-GB" sz="3200" dirty="0">
              <a:solidFill>
                <a:schemeClr val="bg1"/>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6599D0-F9F2-1227-5C3E-D3BB11BFD45F}"/>
              </a:ext>
            </a:extLst>
          </p:cNvPr>
          <p:cNvSpPr>
            <a:spLocks noGrp="1"/>
          </p:cNvSpPr>
          <p:nvPr>
            <p:ph idx="1"/>
          </p:nvPr>
        </p:nvSpPr>
        <p:spPr>
          <a:xfrm>
            <a:off x="4370044" y="985674"/>
            <a:ext cx="7037591" cy="4877506"/>
          </a:xfrm>
        </p:spPr>
        <p:txBody>
          <a:bodyPr anchor="ctr">
            <a:normAutofit/>
          </a:bodyPr>
          <a:lstStyle/>
          <a:p>
            <a:pPr marL="0" indent="0" algn="l">
              <a:spcBef>
                <a:spcPts val="0"/>
              </a:spcBef>
              <a:buNone/>
            </a:pPr>
            <a:r>
              <a:rPr lang="en-GB" sz="1600" i="0" dirty="0">
                <a:solidFill>
                  <a:srgbClr val="000000"/>
                </a:solidFill>
                <a:effectLst/>
              </a:rPr>
              <a:t>4. Give to others - Research suggests that acts of giving and kindness can help improve your mental wellbeing by:</a:t>
            </a:r>
          </a:p>
          <a:p>
            <a:pPr marL="0" indent="0" algn="l">
              <a:spcBef>
                <a:spcPts val="0"/>
              </a:spcBef>
              <a:buNone/>
            </a:pPr>
            <a:endParaRPr lang="en-GB" sz="1600" i="0" dirty="0">
              <a:solidFill>
                <a:srgbClr val="000000"/>
              </a:solidFill>
              <a:effectLst/>
            </a:endParaRPr>
          </a:p>
          <a:p>
            <a:pPr algn="l">
              <a:spcBef>
                <a:spcPts val="0"/>
              </a:spcBef>
              <a:buFont typeface="Arial" panose="020B0604020202020204" pitchFamily="34" charset="0"/>
              <a:buChar char="•"/>
            </a:pPr>
            <a:r>
              <a:rPr lang="en-GB" sz="1600" i="0" dirty="0">
                <a:solidFill>
                  <a:srgbClr val="000000"/>
                </a:solidFill>
                <a:effectLst/>
              </a:rPr>
              <a:t>creating positive feelings and a sense of reward</a:t>
            </a:r>
          </a:p>
          <a:p>
            <a:pPr algn="l">
              <a:spcBef>
                <a:spcPts val="0"/>
              </a:spcBef>
              <a:buFont typeface="Arial" panose="020B0604020202020204" pitchFamily="34" charset="0"/>
              <a:buChar char="•"/>
            </a:pPr>
            <a:r>
              <a:rPr lang="en-GB" sz="1600" i="0" dirty="0">
                <a:solidFill>
                  <a:srgbClr val="000000"/>
                </a:solidFill>
                <a:effectLst/>
              </a:rPr>
              <a:t>giving you a feeling of purpose and self-worth</a:t>
            </a:r>
          </a:p>
          <a:p>
            <a:pPr algn="l">
              <a:spcBef>
                <a:spcPts val="0"/>
              </a:spcBef>
              <a:buFont typeface="Arial" panose="020B0604020202020204" pitchFamily="34" charset="0"/>
              <a:buChar char="•"/>
            </a:pPr>
            <a:r>
              <a:rPr lang="en-GB" sz="1600" i="0" dirty="0">
                <a:solidFill>
                  <a:srgbClr val="000000"/>
                </a:solidFill>
                <a:effectLst/>
              </a:rPr>
              <a:t>helping you connect with other people</a:t>
            </a:r>
          </a:p>
          <a:p>
            <a:pPr algn="l">
              <a:spcBef>
                <a:spcPts val="0"/>
              </a:spcBef>
              <a:buFont typeface="Arial" panose="020B0604020202020204" pitchFamily="34" charset="0"/>
              <a:buChar char="•"/>
            </a:pPr>
            <a:endParaRPr lang="en-GB" sz="1600" i="0" dirty="0">
              <a:solidFill>
                <a:srgbClr val="000000"/>
              </a:solidFill>
              <a:effectLst/>
            </a:endParaRPr>
          </a:p>
          <a:p>
            <a:pPr marL="0" indent="0" algn="l">
              <a:spcBef>
                <a:spcPts val="0"/>
              </a:spcBef>
              <a:buNone/>
            </a:pPr>
            <a:r>
              <a:rPr lang="en-GB" sz="1600" i="0" dirty="0">
                <a:solidFill>
                  <a:srgbClr val="000000"/>
                </a:solidFill>
                <a:effectLst/>
              </a:rPr>
              <a:t>5. Pay attention to the present moment (mindfulness)</a:t>
            </a:r>
          </a:p>
          <a:p>
            <a:pPr marL="0" indent="0" algn="l">
              <a:spcBef>
                <a:spcPts val="0"/>
              </a:spcBef>
              <a:buNone/>
            </a:pPr>
            <a:endParaRPr lang="en-GB" sz="1600" i="0" dirty="0">
              <a:solidFill>
                <a:srgbClr val="000000"/>
              </a:solidFill>
              <a:effectLst/>
            </a:endParaRPr>
          </a:p>
          <a:p>
            <a:pPr algn="l">
              <a:spcBef>
                <a:spcPts val="0"/>
              </a:spcBef>
            </a:pPr>
            <a:r>
              <a:rPr lang="en-GB" sz="1600" i="0" dirty="0">
                <a:solidFill>
                  <a:srgbClr val="000000"/>
                </a:solidFill>
                <a:effectLst/>
              </a:rPr>
              <a:t>Paying more attention to the present moment can improve your mental wellbeing. This includes your thoughts and feelings, your body and the world around you.</a:t>
            </a:r>
          </a:p>
          <a:p>
            <a:pPr algn="l">
              <a:spcBef>
                <a:spcPts val="0"/>
              </a:spcBef>
            </a:pPr>
            <a:r>
              <a:rPr lang="en-GB" sz="1600" i="0" dirty="0">
                <a:solidFill>
                  <a:srgbClr val="000000"/>
                </a:solidFill>
                <a:effectLst/>
              </a:rPr>
              <a:t>Some people call this awareness "mindfulness". Mindfulness can help you enjoy life more and understand yourself better. It can positively change the way you feel about life and how you approach challenges.</a:t>
            </a:r>
          </a:p>
          <a:p>
            <a:pPr algn="l">
              <a:spcBef>
                <a:spcPts val="0"/>
              </a:spcBef>
            </a:pPr>
            <a:r>
              <a:rPr lang="en-GB" sz="1600" i="0" dirty="0">
                <a:solidFill>
                  <a:srgbClr val="000000"/>
                </a:solidFill>
                <a:effectLst/>
              </a:rPr>
              <a:t>Read more about mindfulness, including steps to be more mindful in your everyday life.</a:t>
            </a:r>
          </a:p>
          <a:p>
            <a:pPr algn="l">
              <a:spcBef>
                <a:spcPts val="0"/>
              </a:spcBef>
            </a:pPr>
            <a:endParaRPr lang="en-GB" sz="900" i="0" dirty="0">
              <a:solidFill>
                <a:srgbClr val="000000"/>
              </a:solidFill>
              <a:effectLst/>
            </a:endParaRPr>
          </a:p>
        </p:txBody>
      </p:sp>
    </p:spTree>
    <p:extLst>
      <p:ext uri="{BB962C8B-B14F-4D97-AF65-F5344CB8AC3E}">
        <p14:creationId xmlns:p14="http://schemas.microsoft.com/office/powerpoint/2010/main" val="3189204189"/>
      </p:ext>
    </p:extLst>
  </p:cSld>
  <p:clrMapOvr>
    <a:masterClrMapping/>
  </p:clrMapOvr>
</p:sld>
</file>

<file path=ppt/theme/theme1.xml><?xml version="1.0" encoding="utf-8"?>
<a:theme xmlns:a="http://schemas.openxmlformats.org/drawingml/2006/main" name="Office Theme">
  <a:themeElements>
    <a:clrScheme name="Custom 7">
      <a:dk1>
        <a:srgbClr val="0000FF"/>
      </a:dk1>
      <a:lt1>
        <a:sysClr val="window" lastClr="FFFFFF"/>
      </a:lt1>
      <a:dk2>
        <a:srgbClr val="1E17B1"/>
      </a:dk2>
      <a:lt2>
        <a:srgbClr val="ACCBF9"/>
      </a:lt2>
      <a:accent1>
        <a:srgbClr val="0000FF"/>
      </a:accent1>
      <a:accent2>
        <a:srgbClr val="0E57C4"/>
      </a:accent2>
      <a:accent3>
        <a:srgbClr val="297FD5"/>
      </a:accent3>
      <a:accent4>
        <a:srgbClr val="7F8FA9"/>
      </a:accent4>
      <a:accent5>
        <a:srgbClr val="7F7F7F"/>
      </a:accent5>
      <a:accent6>
        <a:srgbClr val="9D90A0"/>
      </a:accent6>
      <a:hlink>
        <a:srgbClr val="0000FF"/>
      </a:hlink>
      <a:folHlink>
        <a:srgbClr val="7FCA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3077</Words>
  <Application>Microsoft Office PowerPoint</Application>
  <PresentationFormat>Widescreen</PresentationFormat>
  <Paragraphs>176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MyriadPro-Bold</vt:lpstr>
      <vt:lpstr>MyriadPro-It</vt:lpstr>
      <vt:lpstr>MyriadPro-Regular</vt:lpstr>
      <vt:lpstr>Office Theme</vt:lpstr>
      <vt:lpstr>Mental Health Awareness</vt:lpstr>
      <vt:lpstr>Introduction</vt:lpstr>
      <vt:lpstr>Aims And Objectives</vt:lpstr>
      <vt:lpstr>WHAT IS MENTAL HEALTH</vt:lpstr>
      <vt:lpstr>WHAT IS MENTAL HEALTH</vt:lpstr>
      <vt:lpstr>WHO CAN BE AFFECTED BY MENTAL HEALTH</vt:lpstr>
      <vt:lpstr>THE MENTAL HEALTH CONTINUUM</vt:lpstr>
      <vt:lpstr>5 WAYS TO WELLBEING</vt:lpstr>
      <vt:lpstr>5 WAYS TO WELLBEING</vt:lpstr>
      <vt:lpstr>SIGNS OF MENTAL HEALTH STRUGGLES</vt:lpstr>
      <vt:lpstr>COMMON CAUSES OF MENTAL HEALTH PROBLEMS</vt:lpstr>
      <vt:lpstr>DO MENTAL HEALTH PROBLEMS RUN IN FAMILIES</vt:lpstr>
      <vt:lpstr>ANXIETY</vt:lpstr>
      <vt:lpstr>DEPRESSION</vt:lpstr>
      <vt:lpstr>NERVOUS BREAKDOWN</vt:lpstr>
      <vt:lpstr>PERSONALITY DISORDERS</vt:lpstr>
      <vt:lpstr>SCHIZOPHRENIA</vt:lpstr>
      <vt:lpstr>SELF HARM</vt:lpstr>
      <vt:lpstr>UNDERSTANDING HOW TO HELP SOMEONE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Prevention  And  Risk Assessment</dc:title>
  <dc:creator>Jemma OBrien</dc:creator>
  <cp:lastModifiedBy>Jemma OBrien</cp:lastModifiedBy>
  <cp:revision>15</cp:revision>
  <dcterms:created xsi:type="dcterms:W3CDTF">2022-11-26T15:18:52Z</dcterms:created>
  <dcterms:modified xsi:type="dcterms:W3CDTF">2023-11-03T11:27:35Z</dcterms:modified>
</cp:coreProperties>
</file>