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0C3E9-C08B-41F0-BC93-166EC5CC37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30BDFC-4890-41BB-9D63-DDAB41722B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93F7F86-F67B-4B95-A39E-23B38AD12E01}"/>
              </a:ext>
            </a:extLst>
          </p:cNvPr>
          <p:cNvSpPr>
            <a:spLocks noGrp="1"/>
          </p:cNvSpPr>
          <p:nvPr>
            <p:ph type="dt" sz="half" idx="10"/>
          </p:nvPr>
        </p:nvSpPr>
        <p:spPr/>
        <p:txBody>
          <a:bodyPr/>
          <a:lstStyle/>
          <a:p>
            <a:fld id="{21DED46A-A7D2-46BD-86CF-E6EA58DA1414}" type="datetimeFigureOut">
              <a:rPr lang="en-GB" smtClean="0"/>
              <a:t>22/08/2019</a:t>
            </a:fld>
            <a:endParaRPr lang="en-GB"/>
          </a:p>
        </p:txBody>
      </p:sp>
      <p:sp>
        <p:nvSpPr>
          <p:cNvPr id="5" name="Footer Placeholder 4">
            <a:extLst>
              <a:ext uri="{FF2B5EF4-FFF2-40B4-BE49-F238E27FC236}">
                <a16:creationId xmlns:a16="http://schemas.microsoft.com/office/drawing/2014/main" id="{BDDB4C2C-3A83-40B7-B27A-CF7F7ED776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DB3FBB-E671-46CB-AA8E-1158DC38F55D}"/>
              </a:ext>
            </a:extLst>
          </p:cNvPr>
          <p:cNvSpPr>
            <a:spLocks noGrp="1"/>
          </p:cNvSpPr>
          <p:nvPr>
            <p:ph type="sldNum" sz="quarter" idx="12"/>
          </p:nvPr>
        </p:nvSpPr>
        <p:spPr/>
        <p:txBody>
          <a:bodyPr/>
          <a:lstStyle/>
          <a:p>
            <a:fld id="{42D98B8D-EE10-4108-87F9-E44478F021F0}" type="slidenum">
              <a:rPr lang="en-GB" smtClean="0"/>
              <a:t>‹#›</a:t>
            </a:fld>
            <a:endParaRPr lang="en-GB"/>
          </a:p>
        </p:txBody>
      </p:sp>
    </p:spTree>
    <p:extLst>
      <p:ext uri="{BB962C8B-B14F-4D97-AF65-F5344CB8AC3E}">
        <p14:creationId xmlns:p14="http://schemas.microsoft.com/office/powerpoint/2010/main" val="3105849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4A675-A654-4156-A26B-07D9ACB6082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40A94F-51C3-4808-8935-C3B46DF288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10081C-071E-4C97-A600-3D8B76B581F3}"/>
              </a:ext>
            </a:extLst>
          </p:cNvPr>
          <p:cNvSpPr>
            <a:spLocks noGrp="1"/>
          </p:cNvSpPr>
          <p:nvPr>
            <p:ph type="dt" sz="half" idx="10"/>
          </p:nvPr>
        </p:nvSpPr>
        <p:spPr/>
        <p:txBody>
          <a:bodyPr/>
          <a:lstStyle/>
          <a:p>
            <a:fld id="{21DED46A-A7D2-46BD-86CF-E6EA58DA1414}" type="datetimeFigureOut">
              <a:rPr lang="en-GB" smtClean="0"/>
              <a:t>22/08/2019</a:t>
            </a:fld>
            <a:endParaRPr lang="en-GB"/>
          </a:p>
        </p:txBody>
      </p:sp>
      <p:sp>
        <p:nvSpPr>
          <p:cNvPr id="5" name="Footer Placeholder 4">
            <a:extLst>
              <a:ext uri="{FF2B5EF4-FFF2-40B4-BE49-F238E27FC236}">
                <a16:creationId xmlns:a16="http://schemas.microsoft.com/office/drawing/2014/main" id="{A78C9076-6AA0-4149-ACDA-F6F133EF4D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EDA94E-2EF5-4031-8BEF-39D6A3F289E4}"/>
              </a:ext>
            </a:extLst>
          </p:cNvPr>
          <p:cNvSpPr>
            <a:spLocks noGrp="1"/>
          </p:cNvSpPr>
          <p:nvPr>
            <p:ph type="sldNum" sz="quarter" idx="12"/>
          </p:nvPr>
        </p:nvSpPr>
        <p:spPr/>
        <p:txBody>
          <a:bodyPr/>
          <a:lstStyle/>
          <a:p>
            <a:fld id="{42D98B8D-EE10-4108-87F9-E44478F021F0}" type="slidenum">
              <a:rPr lang="en-GB" smtClean="0"/>
              <a:t>‹#›</a:t>
            </a:fld>
            <a:endParaRPr lang="en-GB"/>
          </a:p>
        </p:txBody>
      </p:sp>
    </p:spTree>
    <p:extLst>
      <p:ext uri="{BB962C8B-B14F-4D97-AF65-F5344CB8AC3E}">
        <p14:creationId xmlns:p14="http://schemas.microsoft.com/office/powerpoint/2010/main" val="3711114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F0C7CA-DF19-4A10-8F8E-1F0B6E2BCBF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265A2A6-6ADC-4853-B335-4FDEBFE72B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FEF4A9-C857-482B-B35E-4F0534C949BD}"/>
              </a:ext>
            </a:extLst>
          </p:cNvPr>
          <p:cNvSpPr>
            <a:spLocks noGrp="1"/>
          </p:cNvSpPr>
          <p:nvPr>
            <p:ph type="dt" sz="half" idx="10"/>
          </p:nvPr>
        </p:nvSpPr>
        <p:spPr/>
        <p:txBody>
          <a:bodyPr/>
          <a:lstStyle/>
          <a:p>
            <a:fld id="{21DED46A-A7D2-46BD-86CF-E6EA58DA1414}" type="datetimeFigureOut">
              <a:rPr lang="en-GB" smtClean="0"/>
              <a:t>22/08/2019</a:t>
            </a:fld>
            <a:endParaRPr lang="en-GB"/>
          </a:p>
        </p:txBody>
      </p:sp>
      <p:sp>
        <p:nvSpPr>
          <p:cNvPr id="5" name="Footer Placeholder 4">
            <a:extLst>
              <a:ext uri="{FF2B5EF4-FFF2-40B4-BE49-F238E27FC236}">
                <a16:creationId xmlns:a16="http://schemas.microsoft.com/office/drawing/2014/main" id="{1197B57F-47E7-4D42-A810-21D61ADB62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6138EB-BFDA-4F8C-91B2-66DADF754B43}"/>
              </a:ext>
            </a:extLst>
          </p:cNvPr>
          <p:cNvSpPr>
            <a:spLocks noGrp="1"/>
          </p:cNvSpPr>
          <p:nvPr>
            <p:ph type="sldNum" sz="quarter" idx="12"/>
          </p:nvPr>
        </p:nvSpPr>
        <p:spPr/>
        <p:txBody>
          <a:bodyPr/>
          <a:lstStyle/>
          <a:p>
            <a:fld id="{42D98B8D-EE10-4108-87F9-E44478F021F0}" type="slidenum">
              <a:rPr lang="en-GB" smtClean="0"/>
              <a:t>‹#›</a:t>
            </a:fld>
            <a:endParaRPr lang="en-GB"/>
          </a:p>
        </p:txBody>
      </p:sp>
    </p:spTree>
    <p:extLst>
      <p:ext uri="{BB962C8B-B14F-4D97-AF65-F5344CB8AC3E}">
        <p14:creationId xmlns:p14="http://schemas.microsoft.com/office/powerpoint/2010/main" val="1689952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E5AA6-4EB1-42CC-A599-3BC485FAF9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03E6FC4-2525-45C6-B11A-41FCC4F8B6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5C4EAB-F86F-4561-9D98-6DF6CF4CECC5}"/>
              </a:ext>
            </a:extLst>
          </p:cNvPr>
          <p:cNvSpPr>
            <a:spLocks noGrp="1"/>
          </p:cNvSpPr>
          <p:nvPr>
            <p:ph type="dt" sz="half" idx="10"/>
          </p:nvPr>
        </p:nvSpPr>
        <p:spPr/>
        <p:txBody>
          <a:bodyPr/>
          <a:lstStyle/>
          <a:p>
            <a:fld id="{21DED46A-A7D2-46BD-86CF-E6EA58DA1414}" type="datetimeFigureOut">
              <a:rPr lang="en-GB" smtClean="0"/>
              <a:t>22/08/2019</a:t>
            </a:fld>
            <a:endParaRPr lang="en-GB"/>
          </a:p>
        </p:txBody>
      </p:sp>
      <p:sp>
        <p:nvSpPr>
          <p:cNvPr id="5" name="Footer Placeholder 4">
            <a:extLst>
              <a:ext uri="{FF2B5EF4-FFF2-40B4-BE49-F238E27FC236}">
                <a16:creationId xmlns:a16="http://schemas.microsoft.com/office/drawing/2014/main" id="{4E174458-7E5E-428E-B0EA-8210101E20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929B8-5C12-4340-8C58-64AD589B3D70}"/>
              </a:ext>
            </a:extLst>
          </p:cNvPr>
          <p:cNvSpPr>
            <a:spLocks noGrp="1"/>
          </p:cNvSpPr>
          <p:nvPr>
            <p:ph type="sldNum" sz="quarter" idx="12"/>
          </p:nvPr>
        </p:nvSpPr>
        <p:spPr/>
        <p:txBody>
          <a:bodyPr/>
          <a:lstStyle/>
          <a:p>
            <a:fld id="{42D98B8D-EE10-4108-87F9-E44478F021F0}" type="slidenum">
              <a:rPr lang="en-GB" smtClean="0"/>
              <a:t>‹#›</a:t>
            </a:fld>
            <a:endParaRPr lang="en-GB"/>
          </a:p>
        </p:txBody>
      </p:sp>
    </p:spTree>
    <p:extLst>
      <p:ext uri="{BB962C8B-B14F-4D97-AF65-F5344CB8AC3E}">
        <p14:creationId xmlns:p14="http://schemas.microsoft.com/office/powerpoint/2010/main" val="58138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BBE7-C8A6-42AD-BC21-52974AD1D0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DB4B82D-38D9-452D-BB30-68BCF8A62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302E74-024E-4DCF-AD8E-D8E164B73B4F}"/>
              </a:ext>
            </a:extLst>
          </p:cNvPr>
          <p:cNvSpPr>
            <a:spLocks noGrp="1"/>
          </p:cNvSpPr>
          <p:nvPr>
            <p:ph type="dt" sz="half" idx="10"/>
          </p:nvPr>
        </p:nvSpPr>
        <p:spPr/>
        <p:txBody>
          <a:bodyPr/>
          <a:lstStyle/>
          <a:p>
            <a:fld id="{21DED46A-A7D2-46BD-86CF-E6EA58DA1414}" type="datetimeFigureOut">
              <a:rPr lang="en-GB" smtClean="0"/>
              <a:t>22/08/2019</a:t>
            </a:fld>
            <a:endParaRPr lang="en-GB"/>
          </a:p>
        </p:txBody>
      </p:sp>
      <p:sp>
        <p:nvSpPr>
          <p:cNvPr id="5" name="Footer Placeholder 4">
            <a:extLst>
              <a:ext uri="{FF2B5EF4-FFF2-40B4-BE49-F238E27FC236}">
                <a16:creationId xmlns:a16="http://schemas.microsoft.com/office/drawing/2014/main" id="{2EE2078F-301E-433A-8813-1EC7632575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7E96DD-8485-48A8-85E7-7348887F89D0}"/>
              </a:ext>
            </a:extLst>
          </p:cNvPr>
          <p:cNvSpPr>
            <a:spLocks noGrp="1"/>
          </p:cNvSpPr>
          <p:nvPr>
            <p:ph type="sldNum" sz="quarter" idx="12"/>
          </p:nvPr>
        </p:nvSpPr>
        <p:spPr/>
        <p:txBody>
          <a:bodyPr/>
          <a:lstStyle/>
          <a:p>
            <a:fld id="{42D98B8D-EE10-4108-87F9-E44478F021F0}" type="slidenum">
              <a:rPr lang="en-GB" smtClean="0"/>
              <a:t>‹#›</a:t>
            </a:fld>
            <a:endParaRPr lang="en-GB"/>
          </a:p>
        </p:txBody>
      </p:sp>
    </p:spTree>
    <p:extLst>
      <p:ext uri="{BB962C8B-B14F-4D97-AF65-F5344CB8AC3E}">
        <p14:creationId xmlns:p14="http://schemas.microsoft.com/office/powerpoint/2010/main" val="1714839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5C9BE-E376-4766-B890-37CF5399F33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DD84AC-4A08-476F-A6B9-3FAA1D60B6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8F20EA5-317F-4AD9-99B4-DF4E731436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79BC8C1-DC60-49E0-8B27-BD9CA4D1961A}"/>
              </a:ext>
            </a:extLst>
          </p:cNvPr>
          <p:cNvSpPr>
            <a:spLocks noGrp="1"/>
          </p:cNvSpPr>
          <p:nvPr>
            <p:ph type="dt" sz="half" idx="10"/>
          </p:nvPr>
        </p:nvSpPr>
        <p:spPr/>
        <p:txBody>
          <a:bodyPr/>
          <a:lstStyle/>
          <a:p>
            <a:fld id="{21DED46A-A7D2-46BD-86CF-E6EA58DA1414}" type="datetimeFigureOut">
              <a:rPr lang="en-GB" smtClean="0"/>
              <a:t>22/08/2019</a:t>
            </a:fld>
            <a:endParaRPr lang="en-GB"/>
          </a:p>
        </p:txBody>
      </p:sp>
      <p:sp>
        <p:nvSpPr>
          <p:cNvPr id="6" name="Footer Placeholder 5">
            <a:extLst>
              <a:ext uri="{FF2B5EF4-FFF2-40B4-BE49-F238E27FC236}">
                <a16:creationId xmlns:a16="http://schemas.microsoft.com/office/drawing/2014/main" id="{C04F98C1-D3B2-4AE5-8EBD-4F3B0C5291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CF68A7-43BD-4DC9-A661-877C2DD71278}"/>
              </a:ext>
            </a:extLst>
          </p:cNvPr>
          <p:cNvSpPr>
            <a:spLocks noGrp="1"/>
          </p:cNvSpPr>
          <p:nvPr>
            <p:ph type="sldNum" sz="quarter" idx="12"/>
          </p:nvPr>
        </p:nvSpPr>
        <p:spPr/>
        <p:txBody>
          <a:bodyPr/>
          <a:lstStyle/>
          <a:p>
            <a:fld id="{42D98B8D-EE10-4108-87F9-E44478F021F0}" type="slidenum">
              <a:rPr lang="en-GB" smtClean="0"/>
              <a:t>‹#›</a:t>
            </a:fld>
            <a:endParaRPr lang="en-GB"/>
          </a:p>
        </p:txBody>
      </p:sp>
    </p:spTree>
    <p:extLst>
      <p:ext uri="{BB962C8B-B14F-4D97-AF65-F5344CB8AC3E}">
        <p14:creationId xmlns:p14="http://schemas.microsoft.com/office/powerpoint/2010/main" val="4171208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52857-A79A-4AC5-9F02-55312BEA225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2026B0-CEAB-45B3-9053-DEDF0D9E4C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56FD54-8E9E-4A7A-8E70-35D7CA44D3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D2C3248-A7E8-4580-BE8C-64E0A2FA66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F9FBDE-0903-4A3D-9503-11E058A19B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45985C1-C714-4187-AEBB-4CC408281B9F}"/>
              </a:ext>
            </a:extLst>
          </p:cNvPr>
          <p:cNvSpPr>
            <a:spLocks noGrp="1"/>
          </p:cNvSpPr>
          <p:nvPr>
            <p:ph type="dt" sz="half" idx="10"/>
          </p:nvPr>
        </p:nvSpPr>
        <p:spPr/>
        <p:txBody>
          <a:bodyPr/>
          <a:lstStyle/>
          <a:p>
            <a:fld id="{21DED46A-A7D2-46BD-86CF-E6EA58DA1414}" type="datetimeFigureOut">
              <a:rPr lang="en-GB" smtClean="0"/>
              <a:t>22/08/2019</a:t>
            </a:fld>
            <a:endParaRPr lang="en-GB"/>
          </a:p>
        </p:txBody>
      </p:sp>
      <p:sp>
        <p:nvSpPr>
          <p:cNvPr id="8" name="Footer Placeholder 7">
            <a:extLst>
              <a:ext uri="{FF2B5EF4-FFF2-40B4-BE49-F238E27FC236}">
                <a16:creationId xmlns:a16="http://schemas.microsoft.com/office/drawing/2014/main" id="{B77D6F4C-AAA6-48FE-9FCE-5147053F89B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0BABE62-0AED-4220-B715-A9843399188D}"/>
              </a:ext>
            </a:extLst>
          </p:cNvPr>
          <p:cNvSpPr>
            <a:spLocks noGrp="1"/>
          </p:cNvSpPr>
          <p:nvPr>
            <p:ph type="sldNum" sz="quarter" idx="12"/>
          </p:nvPr>
        </p:nvSpPr>
        <p:spPr/>
        <p:txBody>
          <a:bodyPr/>
          <a:lstStyle/>
          <a:p>
            <a:fld id="{42D98B8D-EE10-4108-87F9-E44478F021F0}" type="slidenum">
              <a:rPr lang="en-GB" smtClean="0"/>
              <a:t>‹#›</a:t>
            </a:fld>
            <a:endParaRPr lang="en-GB"/>
          </a:p>
        </p:txBody>
      </p:sp>
    </p:spTree>
    <p:extLst>
      <p:ext uri="{BB962C8B-B14F-4D97-AF65-F5344CB8AC3E}">
        <p14:creationId xmlns:p14="http://schemas.microsoft.com/office/powerpoint/2010/main" val="2690018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83A9A-3448-414C-A0BF-9AB21BAD4E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6F1425B-0300-43A4-82D7-FB6930E38C89}"/>
              </a:ext>
            </a:extLst>
          </p:cNvPr>
          <p:cNvSpPr>
            <a:spLocks noGrp="1"/>
          </p:cNvSpPr>
          <p:nvPr>
            <p:ph type="dt" sz="half" idx="10"/>
          </p:nvPr>
        </p:nvSpPr>
        <p:spPr/>
        <p:txBody>
          <a:bodyPr/>
          <a:lstStyle/>
          <a:p>
            <a:fld id="{21DED46A-A7D2-46BD-86CF-E6EA58DA1414}" type="datetimeFigureOut">
              <a:rPr lang="en-GB" smtClean="0"/>
              <a:t>22/08/2019</a:t>
            </a:fld>
            <a:endParaRPr lang="en-GB"/>
          </a:p>
        </p:txBody>
      </p:sp>
      <p:sp>
        <p:nvSpPr>
          <p:cNvPr id="4" name="Footer Placeholder 3">
            <a:extLst>
              <a:ext uri="{FF2B5EF4-FFF2-40B4-BE49-F238E27FC236}">
                <a16:creationId xmlns:a16="http://schemas.microsoft.com/office/drawing/2014/main" id="{500CDC05-4575-48A4-B4DC-BE465561F5F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F9D649-5933-4D16-8DB7-E1F7CA00551C}"/>
              </a:ext>
            </a:extLst>
          </p:cNvPr>
          <p:cNvSpPr>
            <a:spLocks noGrp="1"/>
          </p:cNvSpPr>
          <p:nvPr>
            <p:ph type="sldNum" sz="quarter" idx="12"/>
          </p:nvPr>
        </p:nvSpPr>
        <p:spPr/>
        <p:txBody>
          <a:bodyPr/>
          <a:lstStyle/>
          <a:p>
            <a:fld id="{42D98B8D-EE10-4108-87F9-E44478F021F0}" type="slidenum">
              <a:rPr lang="en-GB" smtClean="0"/>
              <a:t>‹#›</a:t>
            </a:fld>
            <a:endParaRPr lang="en-GB"/>
          </a:p>
        </p:txBody>
      </p:sp>
    </p:spTree>
    <p:extLst>
      <p:ext uri="{BB962C8B-B14F-4D97-AF65-F5344CB8AC3E}">
        <p14:creationId xmlns:p14="http://schemas.microsoft.com/office/powerpoint/2010/main" val="3016863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397D66-0492-482B-A933-A774D1DD440B}"/>
              </a:ext>
            </a:extLst>
          </p:cNvPr>
          <p:cNvSpPr>
            <a:spLocks noGrp="1"/>
          </p:cNvSpPr>
          <p:nvPr>
            <p:ph type="dt" sz="half" idx="10"/>
          </p:nvPr>
        </p:nvSpPr>
        <p:spPr/>
        <p:txBody>
          <a:bodyPr/>
          <a:lstStyle/>
          <a:p>
            <a:fld id="{21DED46A-A7D2-46BD-86CF-E6EA58DA1414}" type="datetimeFigureOut">
              <a:rPr lang="en-GB" smtClean="0"/>
              <a:t>22/08/2019</a:t>
            </a:fld>
            <a:endParaRPr lang="en-GB"/>
          </a:p>
        </p:txBody>
      </p:sp>
      <p:sp>
        <p:nvSpPr>
          <p:cNvPr id="3" name="Footer Placeholder 2">
            <a:extLst>
              <a:ext uri="{FF2B5EF4-FFF2-40B4-BE49-F238E27FC236}">
                <a16:creationId xmlns:a16="http://schemas.microsoft.com/office/drawing/2014/main" id="{BB90D3FA-79D0-4AF8-914B-3DBF3F04AF2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135F194-D813-4E13-9ED7-0EB28E3ADAC3}"/>
              </a:ext>
            </a:extLst>
          </p:cNvPr>
          <p:cNvSpPr>
            <a:spLocks noGrp="1"/>
          </p:cNvSpPr>
          <p:nvPr>
            <p:ph type="sldNum" sz="quarter" idx="12"/>
          </p:nvPr>
        </p:nvSpPr>
        <p:spPr/>
        <p:txBody>
          <a:bodyPr/>
          <a:lstStyle/>
          <a:p>
            <a:fld id="{42D98B8D-EE10-4108-87F9-E44478F021F0}" type="slidenum">
              <a:rPr lang="en-GB" smtClean="0"/>
              <a:t>‹#›</a:t>
            </a:fld>
            <a:endParaRPr lang="en-GB"/>
          </a:p>
        </p:txBody>
      </p:sp>
    </p:spTree>
    <p:extLst>
      <p:ext uri="{BB962C8B-B14F-4D97-AF65-F5344CB8AC3E}">
        <p14:creationId xmlns:p14="http://schemas.microsoft.com/office/powerpoint/2010/main" val="1311642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C141B-E29A-4D72-BC50-452238D1C7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3812D1-F9D6-4AEB-9ABC-F974926CD0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87203B4-C690-488C-A364-598BE4E3A3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C0208F-A8F2-4B57-A8EF-977FB79C315E}"/>
              </a:ext>
            </a:extLst>
          </p:cNvPr>
          <p:cNvSpPr>
            <a:spLocks noGrp="1"/>
          </p:cNvSpPr>
          <p:nvPr>
            <p:ph type="dt" sz="half" idx="10"/>
          </p:nvPr>
        </p:nvSpPr>
        <p:spPr/>
        <p:txBody>
          <a:bodyPr/>
          <a:lstStyle/>
          <a:p>
            <a:fld id="{21DED46A-A7D2-46BD-86CF-E6EA58DA1414}" type="datetimeFigureOut">
              <a:rPr lang="en-GB" smtClean="0"/>
              <a:t>22/08/2019</a:t>
            </a:fld>
            <a:endParaRPr lang="en-GB"/>
          </a:p>
        </p:txBody>
      </p:sp>
      <p:sp>
        <p:nvSpPr>
          <p:cNvPr id="6" name="Footer Placeholder 5">
            <a:extLst>
              <a:ext uri="{FF2B5EF4-FFF2-40B4-BE49-F238E27FC236}">
                <a16:creationId xmlns:a16="http://schemas.microsoft.com/office/drawing/2014/main" id="{1CE86238-1745-4D48-B898-A3FF25CAA81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61CB99F-47BA-400B-9F89-28B82A926D88}"/>
              </a:ext>
            </a:extLst>
          </p:cNvPr>
          <p:cNvSpPr>
            <a:spLocks noGrp="1"/>
          </p:cNvSpPr>
          <p:nvPr>
            <p:ph type="sldNum" sz="quarter" idx="12"/>
          </p:nvPr>
        </p:nvSpPr>
        <p:spPr/>
        <p:txBody>
          <a:bodyPr/>
          <a:lstStyle/>
          <a:p>
            <a:fld id="{42D98B8D-EE10-4108-87F9-E44478F021F0}" type="slidenum">
              <a:rPr lang="en-GB" smtClean="0"/>
              <a:t>‹#›</a:t>
            </a:fld>
            <a:endParaRPr lang="en-GB"/>
          </a:p>
        </p:txBody>
      </p:sp>
    </p:spTree>
    <p:extLst>
      <p:ext uri="{BB962C8B-B14F-4D97-AF65-F5344CB8AC3E}">
        <p14:creationId xmlns:p14="http://schemas.microsoft.com/office/powerpoint/2010/main" val="6094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FF381-1808-4C0C-9511-B1F71FFBB5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AC84A7-BD82-478C-95FE-3ABFD982B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471BE12-B5C1-4990-9DC0-E447D7E498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C4FFF0-E0DE-4A30-B47F-219F7127ADA7}"/>
              </a:ext>
            </a:extLst>
          </p:cNvPr>
          <p:cNvSpPr>
            <a:spLocks noGrp="1"/>
          </p:cNvSpPr>
          <p:nvPr>
            <p:ph type="dt" sz="half" idx="10"/>
          </p:nvPr>
        </p:nvSpPr>
        <p:spPr/>
        <p:txBody>
          <a:bodyPr/>
          <a:lstStyle/>
          <a:p>
            <a:fld id="{21DED46A-A7D2-46BD-86CF-E6EA58DA1414}" type="datetimeFigureOut">
              <a:rPr lang="en-GB" smtClean="0"/>
              <a:t>22/08/2019</a:t>
            </a:fld>
            <a:endParaRPr lang="en-GB"/>
          </a:p>
        </p:txBody>
      </p:sp>
      <p:sp>
        <p:nvSpPr>
          <p:cNvPr id="6" name="Footer Placeholder 5">
            <a:extLst>
              <a:ext uri="{FF2B5EF4-FFF2-40B4-BE49-F238E27FC236}">
                <a16:creationId xmlns:a16="http://schemas.microsoft.com/office/drawing/2014/main" id="{E6B9CCA9-56A1-4271-9332-99A5739B37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887063-7411-4F6E-9D7B-EA96CDDF9288}"/>
              </a:ext>
            </a:extLst>
          </p:cNvPr>
          <p:cNvSpPr>
            <a:spLocks noGrp="1"/>
          </p:cNvSpPr>
          <p:nvPr>
            <p:ph type="sldNum" sz="quarter" idx="12"/>
          </p:nvPr>
        </p:nvSpPr>
        <p:spPr/>
        <p:txBody>
          <a:bodyPr/>
          <a:lstStyle/>
          <a:p>
            <a:fld id="{42D98B8D-EE10-4108-87F9-E44478F021F0}" type="slidenum">
              <a:rPr lang="en-GB" smtClean="0"/>
              <a:t>‹#›</a:t>
            </a:fld>
            <a:endParaRPr lang="en-GB"/>
          </a:p>
        </p:txBody>
      </p:sp>
    </p:spTree>
    <p:extLst>
      <p:ext uri="{BB962C8B-B14F-4D97-AF65-F5344CB8AC3E}">
        <p14:creationId xmlns:p14="http://schemas.microsoft.com/office/powerpoint/2010/main" val="4213654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49119D-177C-41C9-B667-178DF2920D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5DC3AC-5B52-4808-9B40-884048330C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BFC6C2-2DD5-422C-97B8-9BCF904281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ED46A-A7D2-46BD-86CF-E6EA58DA1414}" type="datetimeFigureOut">
              <a:rPr lang="en-GB" smtClean="0"/>
              <a:t>22/08/2019</a:t>
            </a:fld>
            <a:endParaRPr lang="en-GB"/>
          </a:p>
        </p:txBody>
      </p:sp>
      <p:sp>
        <p:nvSpPr>
          <p:cNvPr id="5" name="Footer Placeholder 4">
            <a:extLst>
              <a:ext uri="{FF2B5EF4-FFF2-40B4-BE49-F238E27FC236}">
                <a16:creationId xmlns:a16="http://schemas.microsoft.com/office/drawing/2014/main" id="{29A4238B-F03C-4558-9FD2-C1442C4B98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4C6BDAA-6927-46FA-AAB3-E90414639E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D98B8D-EE10-4108-87F9-E44478F021F0}" type="slidenum">
              <a:rPr lang="en-GB" smtClean="0"/>
              <a:t>‹#›</a:t>
            </a:fld>
            <a:endParaRPr lang="en-GB"/>
          </a:p>
        </p:txBody>
      </p:sp>
    </p:spTree>
    <p:extLst>
      <p:ext uri="{BB962C8B-B14F-4D97-AF65-F5344CB8AC3E}">
        <p14:creationId xmlns:p14="http://schemas.microsoft.com/office/powerpoint/2010/main" val="86949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portal.hbcompliance.co.uk/downloads/resources/candidate/online-training/news2-chart.pdf" TargetMode="External"/><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hyperlink" Target="https://www.rcplondon.ac.uk/projects/outputs/national-early-warning-score-news-2"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refugio-dos-livros.blogspot.com/2011_07_01_archive.html" TargetMode="External"/><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5281D-D783-469C-AB73-2FC50381FAD5}"/>
              </a:ext>
            </a:extLst>
          </p:cNvPr>
          <p:cNvSpPr>
            <a:spLocks noGrp="1"/>
          </p:cNvSpPr>
          <p:nvPr>
            <p:ph type="ctrTitle"/>
          </p:nvPr>
        </p:nvSpPr>
        <p:spPr>
          <a:xfrm>
            <a:off x="5403019" y="1716832"/>
            <a:ext cx="6558825" cy="3954616"/>
          </a:xfrm>
        </p:spPr>
        <p:txBody>
          <a:bodyPr anchor="b">
            <a:normAutofit/>
          </a:bodyPr>
          <a:lstStyle/>
          <a:p>
            <a:r>
              <a:rPr lang="en-GB" b="1" cap="all" dirty="0">
                <a:effectLst>
                  <a:outerShdw blurRad="38100" dist="19050" dir="2700000" algn="tl">
                    <a:schemeClr val="dk1">
                      <a:alpha val="40000"/>
                    </a:schemeClr>
                  </a:outerShdw>
                </a:effectLst>
              </a:rPr>
              <a:t>National </a:t>
            </a:r>
            <a:br>
              <a:rPr lang="en-GB" dirty="0"/>
            </a:br>
            <a:r>
              <a:rPr lang="en-GB" b="1" cap="all" dirty="0">
                <a:effectLst>
                  <a:outerShdw blurRad="38100" dist="19050" dir="2700000" algn="tl">
                    <a:schemeClr val="dk1">
                      <a:alpha val="40000"/>
                    </a:schemeClr>
                  </a:outerShdw>
                </a:effectLst>
              </a:rPr>
              <a:t>Early Warning Score 2</a:t>
            </a:r>
            <a:br>
              <a:rPr lang="en-GB" dirty="0"/>
            </a:br>
            <a:r>
              <a:rPr lang="en-GB" b="1" cap="all" dirty="0">
                <a:effectLst>
                  <a:outerShdw blurRad="38100" dist="19050" dir="2700000" algn="tl">
                    <a:schemeClr val="dk1">
                      <a:alpha val="40000"/>
                    </a:schemeClr>
                  </a:outerShdw>
                </a:effectLst>
              </a:rPr>
              <a:t>(NEWS2)</a:t>
            </a:r>
            <a:endParaRPr lang="en-GB" dirty="0"/>
          </a:p>
        </p:txBody>
      </p:sp>
      <p:sp>
        <p:nvSpPr>
          <p:cNvPr id="9" name="Freeform: Shape 8">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0697D301-1076-4B60-9646-4C688589C16F}"/>
              </a:ext>
            </a:extLst>
          </p:cNvPr>
          <p:cNvPicPr/>
          <p:nvPr/>
        </p:nvPicPr>
        <p:blipFill rotWithShape="1">
          <a:blip r:embed="rId2">
            <a:extLst>
              <a:ext uri="{28A0092B-C50C-407E-A947-70E740481C1C}">
                <a14:useLocalDpi xmlns:a14="http://schemas.microsoft.com/office/drawing/2010/main" val="0"/>
              </a:ext>
            </a:extLst>
          </a:blip>
          <a:srcRect l="5541" r="6618"/>
          <a:stretch/>
        </p:blipFill>
        <p:spPr bwMode="auto">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extLst>
            <a:ext uri="{53640926-AAD7-44d8-BBD7-CCE9431645EC}">
              <a14:shadowObscured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xt>
            <a:ext uri="{FAA26D3D-D897-4be2-8F04-BA451C77F1D7}">
              <ma14:placeholder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xt>
          </a:extLst>
        </p:spPr>
      </p:pic>
    </p:spTree>
    <p:extLst>
      <p:ext uri="{BB962C8B-B14F-4D97-AF65-F5344CB8AC3E}">
        <p14:creationId xmlns:p14="http://schemas.microsoft.com/office/powerpoint/2010/main" val="211985136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0B9B48-BFAD-47F4-8FAD-4A8DCC9823B8}"/>
              </a:ext>
            </a:extLst>
          </p:cNvPr>
          <p:cNvSpPr/>
          <p:nvPr/>
        </p:nvSpPr>
        <p:spPr>
          <a:xfrm>
            <a:off x="455801" y="292349"/>
            <a:ext cx="11121005" cy="2519921"/>
          </a:xfrm>
          <a:prstGeom prst="rect">
            <a:avLst/>
          </a:prstGeom>
        </p:spPr>
        <p:txBody>
          <a:bodyPr wrap="square">
            <a:spAutoFit/>
          </a:bodyPr>
          <a:lstStyle/>
          <a:p>
            <a:pPr>
              <a:spcAft>
                <a:spcPts val="0"/>
              </a:spcAft>
            </a:pPr>
            <a:r>
              <a:rPr lang="en-GB" sz="1600" b="1" u="sng" dirty="0">
                <a:solidFill>
                  <a:srgbClr val="2F5496"/>
                </a:solidFill>
                <a:ea typeface="Calibri" panose="020F0502020204030204" pitchFamily="34" charset="0"/>
                <a:cs typeface="Times New Roman" panose="02020603050405020304" pitchFamily="18" charset="0"/>
              </a:rPr>
              <a:t>TRACKING:</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ffectLst/>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a:lnSpc>
                <a:spcPct val="107000"/>
              </a:lnSpc>
              <a:spcAft>
                <a:spcPts val="0"/>
              </a:spcAft>
            </a:pPr>
            <a:r>
              <a:rPr lang="en-GB" sz="1600" dirty="0">
                <a:solidFill>
                  <a:srgbClr val="2F5496"/>
                </a:solidFill>
                <a:ea typeface="Calibri" panose="020F0502020204030204" pitchFamily="34" charset="0"/>
                <a:cs typeface="Arial" panose="020B0604020202020204" pitchFamily="34" charset="0"/>
              </a:rPr>
              <a:t>There are </a:t>
            </a:r>
            <a:r>
              <a:rPr lang="en-GB" sz="1600" b="1" dirty="0">
                <a:solidFill>
                  <a:srgbClr val="FF0000"/>
                </a:solidFill>
                <a:ea typeface="Calibri" panose="020F0502020204030204" pitchFamily="34" charset="0"/>
                <a:cs typeface="Arial" panose="020B0604020202020204" pitchFamily="34" charset="0"/>
              </a:rPr>
              <a:t>THREE ELEMENTS </a:t>
            </a:r>
            <a:r>
              <a:rPr lang="en-GB" sz="1600" dirty="0">
                <a:solidFill>
                  <a:srgbClr val="2F5496"/>
                </a:solidFill>
                <a:ea typeface="Calibri" panose="020F0502020204030204" pitchFamily="34" charset="0"/>
                <a:cs typeface="Arial" panose="020B0604020202020204" pitchFamily="34" charset="0"/>
              </a:rPr>
              <a:t>to clinical responses that are crucial in the care of a deteriorating patient:</a:t>
            </a:r>
            <a:endParaRPr lang="en-GB" sz="16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arenR"/>
            </a:pPr>
            <a:r>
              <a:rPr lang="en-GB" sz="1600" dirty="0">
                <a:solidFill>
                  <a:srgbClr val="2F5496"/>
                </a:solidFill>
                <a:ea typeface="Calibri" panose="020F0502020204030204" pitchFamily="34" charset="0"/>
                <a:cs typeface="Arial" panose="020B0604020202020204" pitchFamily="34" charset="0"/>
              </a:rPr>
              <a:t>1.	Early Detection</a:t>
            </a:r>
            <a:br>
              <a:rPr lang="en-GB" sz="1600" dirty="0">
                <a:solidFill>
                  <a:srgbClr val="2F5496"/>
                </a:solidFill>
                <a:ea typeface="Calibri" panose="020F0502020204030204" pitchFamily="34" charset="0"/>
                <a:cs typeface="Arial" panose="020B0604020202020204" pitchFamily="34" charset="0"/>
              </a:rPr>
            </a:br>
            <a:r>
              <a:rPr lang="en-GB" sz="1600" dirty="0">
                <a:solidFill>
                  <a:srgbClr val="2F5496"/>
                </a:solidFill>
                <a:ea typeface="Calibri" panose="020F0502020204030204" pitchFamily="34" charset="0"/>
                <a:cs typeface="Arial" panose="020B0604020202020204" pitchFamily="34" charset="0"/>
              </a:rPr>
              <a:t>2.	Timeliness of Response</a:t>
            </a:r>
            <a:br>
              <a:rPr lang="en-GB" sz="1600" dirty="0">
                <a:solidFill>
                  <a:srgbClr val="2F5496"/>
                </a:solidFill>
                <a:ea typeface="Calibri" panose="020F0502020204030204" pitchFamily="34" charset="0"/>
                <a:cs typeface="Arial" panose="020B0604020202020204" pitchFamily="34" charset="0"/>
              </a:rPr>
            </a:br>
            <a:r>
              <a:rPr lang="en-GB" sz="1600" dirty="0">
                <a:solidFill>
                  <a:srgbClr val="2F5496"/>
                </a:solidFill>
                <a:ea typeface="Calibri" panose="020F0502020204030204" pitchFamily="34" charset="0"/>
                <a:cs typeface="Arial" panose="020B0604020202020204" pitchFamily="34" charset="0"/>
              </a:rPr>
              <a:t>3.	Competency</a:t>
            </a:r>
            <a:endParaRPr lang="en-GB" sz="16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600" dirty="0">
                <a:solidFill>
                  <a:srgbClr val="2F5496"/>
                </a:solidFill>
                <a:ea typeface="Calibri" panose="020F0502020204030204" pitchFamily="34" charset="0"/>
                <a:cs typeface="Arial" panose="020B0604020202020204" pitchFamily="34" charset="0"/>
              </a:rPr>
              <a:t>During the clinical assessment, the six NEWS physiological parameters should be recorded. Each entry is allocated a score reflecting the severity/magnitude of disturbance to each of the parameters. The score is then aggregated. </a:t>
            </a:r>
            <a:r>
              <a:rPr lang="en-GB" sz="1600" b="1" i="1" dirty="0">
                <a:solidFill>
                  <a:srgbClr val="FF0000"/>
                </a:solidFill>
                <a:ea typeface="Calibri" panose="020F0502020204030204" pitchFamily="34" charset="0"/>
                <a:cs typeface="Times New Roman" panose="02020603050405020304" pitchFamily="18" charset="0"/>
              </a:rPr>
              <a:t>Don’t forget to uplift the score by 2 points for people requiring supplemental oxygen to maintain their recommended oxygen saturation</a:t>
            </a:r>
            <a:r>
              <a:rPr lang="en-GB" sz="1600" dirty="0">
                <a:ea typeface="Calibri" panose="020F0502020204030204" pitchFamily="34" charset="0"/>
                <a:cs typeface="Times New Roman" panose="02020603050405020304" pitchFamily="18" charset="0"/>
              </a:rPr>
              <a:t>.</a:t>
            </a:r>
            <a:endParaRPr lang="en-GB" sz="1600" dirty="0">
              <a:effectLst/>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FDADEE46-4561-473D-B2E1-5313404ACC5D}"/>
              </a:ext>
            </a:extLst>
          </p:cNvPr>
          <p:cNvGraphicFramePr>
            <a:graphicFrameLocks noGrp="1"/>
          </p:cNvGraphicFramePr>
          <p:nvPr>
            <p:extLst>
              <p:ext uri="{D42A27DB-BD31-4B8C-83A1-F6EECF244321}">
                <p14:modId xmlns:p14="http://schemas.microsoft.com/office/powerpoint/2010/main" val="3883177791"/>
              </p:ext>
            </p:extLst>
          </p:nvPr>
        </p:nvGraphicFramePr>
        <p:xfrm>
          <a:off x="585330" y="3004426"/>
          <a:ext cx="10110633" cy="2675255"/>
        </p:xfrm>
        <a:graphic>
          <a:graphicData uri="http://schemas.openxmlformats.org/drawingml/2006/table">
            <a:tbl>
              <a:tblPr firstRow="1" firstCol="1" bandRow="1">
                <a:tableStyleId>{5C22544A-7EE6-4342-B048-85BDC9FD1C3A}</a:tableStyleId>
              </a:tblPr>
              <a:tblGrid>
                <a:gridCol w="2366256">
                  <a:extLst>
                    <a:ext uri="{9D8B030D-6E8A-4147-A177-3AD203B41FA5}">
                      <a16:colId xmlns:a16="http://schemas.microsoft.com/office/drawing/2014/main" val="1476345379"/>
                    </a:ext>
                  </a:extLst>
                </a:gridCol>
                <a:gridCol w="7744377">
                  <a:extLst>
                    <a:ext uri="{9D8B030D-6E8A-4147-A177-3AD203B41FA5}">
                      <a16:colId xmlns:a16="http://schemas.microsoft.com/office/drawing/2014/main" val="2956544717"/>
                    </a:ext>
                  </a:extLst>
                </a:gridCol>
              </a:tblGrid>
              <a:tr h="360680">
                <a:tc>
                  <a:txBody>
                    <a:bodyPr/>
                    <a:lstStyle/>
                    <a:p>
                      <a:pPr algn="ctr">
                        <a:spcAft>
                          <a:spcPts val="0"/>
                        </a:spcAft>
                      </a:pPr>
                      <a:r>
                        <a:rPr lang="en-GB" sz="1600">
                          <a:effectLst/>
                        </a:rPr>
                        <a:t>STEP 1</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600">
                          <a:effectLst/>
                        </a:rPr>
                        <a:t>Measure each of the physiological parameters</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6156553"/>
                  </a:ext>
                </a:extLst>
              </a:tr>
              <a:tr h="363855">
                <a:tc>
                  <a:txBody>
                    <a:bodyPr/>
                    <a:lstStyle/>
                    <a:p>
                      <a:pPr algn="ctr">
                        <a:spcAft>
                          <a:spcPts val="0"/>
                        </a:spcAft>
                      </a:pPr>
                      <a:r>
                        <a:rPr lang="en-GB" sz="1600">
                          <a:effectLst/>
                        </a:rPr>
                        <a:t>STEP 2</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600">
                          <a:effectLst/>
                        </a:rPr>
                        <a:t>Record the score for each of the 6 physiological parameters on the NEWS observation chart</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8939979"/>
                  </a:ext>
                </a:extLst>
              </a:tr>
              <a:tr h="351155">
                <a:tc>
                  <a:txBody>
                    <a:bodyPr/>
                    <a:lstStyle/>
                    <a:p>
                      <a:pPr algn="ctr">
                        <a:spcAft>
                          <a:spcPts val="0"/>
                        </a:spcAft>
                      </a:pPr>
                      <a:r>
                        <a:rPr lang="en-GB" sz="1600">
                          <a:effectLst/>
                        </a:rPr>
                        <a:t>STEP 3</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600">
                          <a:effectLst/>
                        </a:rPr>
                        <a:t>Aggregate the physiological parameters scores together to calculate the total NEWS score and check if any single parameter has a score of 3. </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024338"/>
                  </a:ext>
                </a:extLst>
              </a:tr>
              <a:tr h="356235">
                <a:tc>
                  <a:txBody>
                    <a:bodyPr/>
                    <a:lstStyle/>
                    <a:p>
                      <a:pPr algn="ctr">
                        <a:spcAft>
                          <a:spcPts val="0"/>
                        </a:spcAft>
                      </a:pPr>
                      <a:r>
                        <a:rPr lang="en-GB" sz="1600">
                          <a:effectLst/>
                        </a:rPr>
                        <a:t>STEP 4</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GB" sz="1600" dirty="0">
                          <a:effectLst/>
                        </a:rPr>
                        <a:t>Identify the correct trigger thresholds and clinical response in terms of:</a:t>
                      </a:r>
                      <a:endParaRPr lang="en-GB" sz="1400" dirty="0">
                        <a:effectLst/>
                      </a:endParaRPr>
                    </a:p>
                    <a:p>
                      <a:pPr marL="342900" lvl="0" indent="-342900">
                        <a:spcAft>
                          <a:spcPts val="0"/>
                        </a:spcAft>
                        <a:buFont typeface="Symbol" panose="05050102010706020507" pitchFamily="18" charset="2"/>
                        <a:buChar char=""/>
                      </a:pPr>
                      <a:r>
                        <a:rPr lang="en-GB" sz="1600" dirty="0">
                          <a:effectLst/>
                        </a:rPr>
                        <a:t>Urgency of response</a:t>
                      </a:r>
                      <a:endParaRPr lang="en-GB" sz="1400" dirty="0">
                        <a:effectLst/>
                      </a:endParaRPr>
                    </a:p>
                    <a:p>
                      <a:pPr marL="342900" lvl="0" indent="-342900">
                        <a:spcAft>
                          <a:spcPts val="0"/>
                        </a:spcAft>
                        <a:buFont typeface="Symbol" panose="05050102010706020507" pitchFamily="18" charset="2"/>
                        <a:buChar char=""/>
                      </a:pPr>
                      <a:r>
                        <a:rPr lang="en-GB" sz="1600" dirty="0">
                          <a:effectLst/>
                        </a:rPr>
                        <a:t>The clinical competencies of the responder</a:t>
                      </a:r>
                      <a:endParaRPr lang="en-GB" sz="1400" dirty="0">
                        <a:effectLst/>
                      </a:endParaRPr>
                    </a:p>
                    <a:p>
                      <a:pPr marL="342900" lvl="0" indent="-342900">
                        <a:spcAft>
                          <a:spcPts val="0"/>
                        </a:spcAft>
                        <a:buFont typeface="Symbol" panose="05050102010706020507" pitchFamily="18" charset="2"/>
                        <a:buChar char=""/>
                      </a:pPr>
                      <a:r>
                        <a:rPr lang="en-GB" sz="1600" dirty="0">
                          <a:effectLst/>
                        </a:rPr>
                        <a:t>The frequency of clinical monitoring required</a:t>
                      </a:r>
                      <a:endParaRPr lang="en-GB" sz="1400" dirty="0">
                        <a:effectLst/>
                      </a:endParaRPr>
                    </a:p>
                    <a:p>
                      <a:pPr marL="342900" lvl="0" indent="-342900">
                        <a:spcAft>
                          <a:spcPts val="0"/>
                        </a:spcAft>
                        <a:buFont typeface="Symbol" panose="05050102010706020507" pitchFamily="18" charset="2"/>
                        <a:buChar char=""/>
                      </a:pPr>
                      <a:r>
                        <a:rPr lang="en-GB" sz="1600" dirty="0">
                          <a:effectLst/>
                        </a:rPr>
                        <a:t>The most appropriate clinical setting for ongoing care (i.e. transfer to critical care unit, intensive care etc.)</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5248709"/>
                  </a:ext>
                </a:extLst>
              </a:tr>
            </a:tbl>
          </a:graphicData>
        </a:graphic>
      </p:graphicFrame>
    </p:spTree>
    <p:extLst>
      <p:ext uri="{BB962C8B-B14F-4D97-AF65-F5344CB8AC3E}">
        <p14:creationId xmlns:p14="http://schemas.microsoft.com/office/powerpoint/2010/main" val="402049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CD2C59-E784-4998-9B9B-82DBDEADB073}"/>
              </a:ext>
            </a:extLst>
          </p:cNvPr>
          <p:cNvSpPr/>
          <p:nvPr/>
        </p:nvSpPr>
        <p:spPr>
          <a:xfrm>
            <a:off x="497747" y="329354"/>
            <a:ext cx="10995170" cy="710131"/>
          </a:xfrm>
          <a:prstGeom prst="rect">
            <a:avLst/>
          </a:prstGeom>
        </p:spPr>
        <p:txBody>
          <a:bodyPr wrap="square">
            <a:spAutoFit/>
          </a:bodyPr>
          <a:lstStyle/>
          <a:p>
            <a:pPr>
              <a:lnSpc>
                <a:spcPct val="107000"/>
              </a:lnSpc>
              <a:spcAft>
                <a:spcPts val="800"/>
              </a:spcAft>
            </a:pPr>
            <a:r>
              <a:rPr lang="en-GB" sz="1600" b="1" i="1" u="sng" dirty="0">
                <a:solidFill>
                  <a:srgbClr val="2F5496"/>
                </a:solidFill>
                <a:latin typeface="Calibri" panose="020F0502020204030204" pitchFamily="34" charset="0"/>
                <a:ea typeface="Calibri" panose="020F0502020204030204" pitchFamily="34" charset="0"/>
                <a:cs typeface="Arial" panose="020B0604020202020204" pitchFamily="34" charset="0"/>
              </a:rPr>
              <a:t>TRIGGER LEVELS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dirty="0">
                <a:solidFill>
                  <a:srgbClr val="2F5496"/>
                </a:solidFill>
                <a:latin typeface="Calibri" panose="020F0502020204030204" pitchFamily="34" charset="0"/>
                <a:ea typeface="Calibri" panose="020F0502020204030204" pitchFamily="34" charset="0"/>
                <a:cs typeface="Arial" panose="020B0604020202020204" pitchFamily="34" charset="0"/>
              </a:rPr>
              <a:t>The Royal College of Physicians recommend four trigger levels for a clinical alert requiring clinician assessment: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EFBF6C10-5EAC-4650-BFE0-34B032627B29}"/>
              </a:ext>
            </a:extLst>
          </p:cNvPr>
          <p:cNvGraphicFramePr>
            <a:graphicFrameLocks noGrp="1"/>
          </p:cNvGraphicFramePr>
          <p:nvPr>
            <p:extLst>
              <p:ext uri="{D42A27DB-BD31-4B8C-83A1-F6EECF244321}">
                <p14:modId xmlns:p14="http://schemas.microsoft.com/office/powerpoint/2010/main" val="3245452611"/>
              </p:ext>
            </p:extLst>
          </p:nvPr>
        </p:nvGraphicFramePr>
        <p:xfrm>
          <a:off x="1566842" y="1405507"/>
          <a:ext cx="8856980" cy="4617788"/>
        </p:xfrm>
        <a:graphic>
          <a:graphicData uri="http://schemas.openxmlformats.org/drawingml/2006/table">
            <a:tbl>
              <a:tblPr firstRow="1" firstCol="1" bandRow="1">
                <a:tableStyleId>{5C22544A-7EE6-4342-B048-85BDC9FD1C3A}</a:tableStyleId>
              </a:tblPr>
              <a:tblGrid>
                <a:gridCol w="987425">
                  <a:extLst>
                    <a:ext uri="{9D8B030D-6E8A-4147-A177-3AD203B41FA5}">
                      <a16:colId xmlns:a16="http://schemas.microsoft.com/office/drawing/2014/main" val="3899836675"/>
                    </a:ext>
                  </a:extLst>
                </a:gridCol>
                <a:gridCol w="1259840">
                  <a:extLst>
                    <a:ext uri="{9D8B030D-6E8A-4147-A177-3AD203B41FA5}">
                      <a16:colId xmlns:a16="http://schemas.microsoft.com/office/drawing/2014/main" val="1579970175"/>
                    </a:ext>
                  </a:extLst>
                </a:gridCol>
                <a:gridCol w="6609715">
                  <a:extLst>
                    <a:ext uri="{9D8B030D-6E8A-4147-A177-3AD203B41FA5}">
                      <a16:colId xmlns:a16="http://schemas.microsoft.com/office/drawing/2014/main" val="2866547551"/>
                    </a:ext>
                  </a:extLst>
                </a:gridCol>
              </a:tblGrid>
              <a:tr h="248960">
                <a:tc>
                  <a:txBody>
                    <a:bodyPr/>
                    <a:lstStyle/>
                    <a:p>
                      <a:pPr algn="ctr">
                        <a:lnSpc>
                          <a:spcPct val="107000"/>
                        </a:lnSpc>
                        <a:spcAft>
                          <a:spcPts val="600"/>
                        </a:spcAft>
                      </a:pPr>
                      <a:r>
                        <a:rPr lang="en-GB" sz="1400">
                          <a:effectLst/>
                        </a:rPr>
                        <a:t>TRIGGER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NEWS Score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ACTION TO BE TAKEN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9795214"/>
                  </a:ext>
                </a:extLst>
              </a:tr>
              <a:tr h="824916">
                <a:tc>
                  <a:txBody>
                    <a:bodyPr/>
                    <a:lstStyle/>
                    <a:p>
                      <a:pPr algn="ctr">
                        <a:lnSpc>
                          <a:spcPct val="107000"/>
                        </a:lnSpc>
                        <a:spcAft>
                          <a:spcPts val="800"/>
                        </a:spcAft>
                      </a:pPr>
                      <a:r>
                        <a:rPr lang="en-GB" sz="400" dirty="0">
                          <a:solidFill>
                            <a:schemeClr val="tx1"/>
                          </a:solidFill>
                          <a:effectLst/>
                        </a:rPr>
                        <a:t> </a:t>
                      </a:r>
                      <a:endParaRPr lang="en-GB" sz="1100" dirty="0">
                        <a:solidFill>
                          <a:schemeClr val="tx1"/>
                        </a:solidFill>
                        <a:effectLst/>
                      </a:endParaRPr>
                    </a:p>
                    <a:p>
                      <a:pPr algn="ctr">
                        <a:lnSpc>
                          <a:spcPct val="107000"/>
                        </a:lnSpc>
                        <a:spcAft>
                          <a:spcPts val="800"/>
                        </a:spcAft>
                      </a:pPr>
                      <a:r>
                        <a:rPr lang="en-GB" sz="1500" dirty="0">
                          <a:solidFill>
                            <a:schemeClr val="tx1"/>
                          </a:solidFill>
                          <a:effectLst/>
                        </a:rPr>
                        <a:t>1</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800"/>
                        </a:spcAft>
                      </a:pPr>
                      <a:r>
                        <a:rPr lang="en-GB" sz="400" dirty="0">
                          <a:effectLst/>
                        </a:rPr>
                        <a:t> </a:t>
                      </a:r>
                      <a:endParaRPr lang="en-GB" sz="1100" dirty="0">
                        <a:effectLst/>
                      </a:endParaRPr>
                    </a:p>
                    <a:p>
                      <a:pPr algn="ctr">
                        <a:lnSpc>
                          <a:spcPct val="107000"/>
                        </a:lnSpc>
                        <a:spcAft>
                          <a:spcPts val="800"/>
                        </a:spcAft>
                      </a:pPr>
                      <a:r>
                        <a:rPr lang="en-GB" sz="1500" dirty="0">
                          <a:effectLst/>
                        </a:rPr>
                        <a:t>1-4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7000"/>
                        </a:lnSpc>
                        <a:spcAft>
                          <a:spcPts val="800"/>
                        </a:spcAft>
                      </a:pPr>
                      <a:r>
                        <a:rPr lang="en-GB" sz="1500" dirty="0">
                          <a:effectLst/>
                        </a:rPr>
                        <a:t>Should prompt assessment by a competent registered nurse or equivalent, who should decide whether a change to frequency of clinical monitoring or an escalation of clinical care is required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352193080"/>
                  </a:ext>
                </a:extLst>
              </a:tr>
              <a:tr h="1104017">
                <a:tc>
                  <a:txBody>
                    <a:bodyPr/>
                    <a:lstStyle/>
                    <a:p>
                      <a:pPr algn="ctr">
                        <a:lnSpc>
                          <a:spcPct val="107000"/>
                        </a:lnSpc>
                        <a:spcAft>
                          <a:spcPts val="800"/>
                        </a:spcAft>
                      </a:pPr>
                      <a:r>
                        <a:rPr lang="en-GB" sz="1500" dirty="0">
                          <a:solidFill>
                            <a:schemeClr val="tx1"/>
                          </a:solidFill>
                          <a:effectLst/>
                        </a:rPr>
                        <a:t> </a:t>
                      </a:r>
                      <a:endParaRPr lang="en-GB" sz="1100" dirty="0">
                        <a:solidFill>
                          <a:schemeClr val="tx1"/>
                        </a:solidFill>
                        <a:effectLst/>
                      </a:endParaRPr>
                    </a:p>
                    <a:p>
                      <a:pPr algn="ctr">
                        <a:lnSpc>
                          <a:spcPct val="107000"/>
                        </a:lnSpc>
                        <a:spcAft>
                          <a:spcPts val="800"/>
                        </a:spcAft>
                      </a:pPr>
                      <a:r>
                        <a:rPr lang="en-GB" sz="1500" dirty="0">
                          <a:solidFill>
                            <a:schemeClr val="tx1"/>
                          </a:solidFill>
                          <a:effectLst/>
                        </a:rPr>
                        <a:t>2</a:t>
                      </a:r>
                      <a:endParaRPr lang="en-GB" sz="1100" dirty="0">
                        <a:solidFill>
                          <a:schemeClr val="tx1"/>
                        </a:solidFill>
                        <a:effectLst/>
                      </a:endParaRPr>
                    </a:p>
                    <a:p>
                      <a:pPr algn="ctr">
                        <a:lnSpc>
                          <a:spcPct val="107000"/>
                        </a:lnSpc>
                        <a:spcAft>
                          <a:spcPts val="800"/>
                        </a:spcAft>
                      </a:pPr>
                      <a:r>
                        <a:rPr lang="en-GB" sz="1500" dirty="0">
                          <a:solidFill>
                            <a:schemeClr val="tx1"/>
                          </a:solidFill>
                          <a:effectLst/>
                        </a:rPr>
                        <a:t> </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gn="ctr">
                        <a:lnSpc>
                          <a:spcPct val="107000"/>
                        </a:lnSpc>
                        <a:spcAft>
                          <a:spcPts val="800"/>
                        </a:spcAft>
                      </a:pPr>
                      <a:r>
                        <a:rPr lang="en-GB" sz="1500" dirty="0">
                          <a:effectLst/>
                        </a:rPr>
                        <a:t>A single RED score (3 in a single parameter)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a:lnSpc>
                          <a:spcPct val="107000"/>
                        </a:lnSpc>
                        <a:spcAft>
                          <a:spcPts val="800"/>
                        </a:spcAft>
                      </a:pPr>
                      <a:r>
                        <a:rPr lang="en-GB" sz="1500" dirty="0">
                          <a:effectLst/>
                        </a:rPr>
                        <a:t>Whilst unusual, it should prompt an urgent review by a clinician with competencies in the assessment of acute illness (usually a ward-based doctor) to determine the cause and decide on the frequency of subsequent monitoring and whether an escalation of care is required. Clinicians should also THINK SEPSIS!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extLst>
                  <a:ext uri="{0D108BD9-81ED-4DB2-BD59-A6C34878D82A}">
                    <a16:rowId xmlns:a16="http://schemas.microsoft.com/office/drawing/2014/main" val="3571314247"/>
                  </a:ext>
                </a:extLst>
              </a:tr>
              <a:tr h="1383119">
                <a:tc>
                  <a:txBody>
                    <a:bodyPr/>
                    <a:lstStyle/>
                    <a:p>
                      <a:pPr algn="ctr">
                        <a:lnSpc>
                          <a:spcPct val="107000"/>
                        </a:lnSpc>
                        <a:spcAft>
                          <a:spcPts val="800"/>
                        </a:spcAft>
                      </a:pPr>
                      <a:r>
                        <a:rPr lang="en-GB" sz="1500" dirty="0">
                          <a:solidFill>
                            <a:schemeClr val="tx1"/>
                          </a:solidFill>
                          <a:effectLst/>
                        </a:rPr>
                        <a:t> </a:t>
                      </a:r>
                      <a:endParaRPr lang="en-GB" sz="1100" dirty="0">
                        <a:solidFill>
                          <a:schemeClr val="tx1"/>
                        </a:solidFill>
                        <a:effectLst/>
                      </a:endParaRPr>
                    </a:p>
                    <a:p>
                      <a:pPr algn="ctr">
                        <a:lnSpc>
                          <a:spcPct val="107000"/>
                        </a:lnSpc>
                        <a:spcAft>
                          <a:spcPts val="800"/>
                        </a:spcAft>
                      </a:pPr>
                      <a:r>
                        <a:rPr lang="en-GB" sz="1500" dirty="0">
                          <a:solidFill>
                            <a:schemeClr val="tx1"/>
                          </a:solidFill>
                          <a:effectLst/>
                        </a:rPr>
                        <a:t>3</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C000"/>
                    </a:solidFill>
                  </a:tcPr>
                </a:tc>
                <a:tc>
                  <a:txBody>
                    <a:bodyPr/>
                    <a:lstStyle/>
                    <a:p>
                      <a:pPr algn="ctr">
                        <a:spcAft>
                          <a:spcPts val="600"/>
                        </a:spcAft>
                      </a:pPr>
                      <a:r>
                        <a:rPr lang="en-GB" sz="1500" dirty="0">
                          <a:effectLst/>
                        </a:rPr>
                        <a:t>A medium NEW score</a:t>
                      </a:r>
                      <a:endParaRPr lang="en-GB" sz="1400" dirty="0">
                        <a:effectLst/>
                      </a:endParaRPr>
                    </a:p>
                    <a:p>
                      <a:pPr algn="ctr">
                        <a:spcAft>
                          <a:spcPts val="0"/>
                        </a:spcAft>
                      </a:pPr>
                      <a:r>
                        <a:rPr lang="en-GB" sz="1500" dirty="0">
                          <a:effectLst/>
                        </a:rPr>
                        <a:t>(5-6)</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rgbClr val="FFC000"/>
                    </a:solidFill>
                  </a:tcPr>
                </a:tc>
                <a:tc>
                  <a:txBody>
                    <a:bodyPr/>
                    <a:lstStyle/>
                    <a:p>
                      <a:pPr>
                        <a:lnSpc>
                          <a:spcPct val="107000"/>
                        </a:lnSpc>
                        <a:spcAft>
                          <a:spcPts val="800"/>
                        </a:spcAft>
                      </a:pPr>
                      <a:r>
                        <a:rPr lang="en-GB" sz="1500" dirty="0">
                          <a:effectLst/>
                        </a:rPr>
                        <a:t>A key trigger threshold and should prompt an urgent review by a clinician with competencies in the assessment of acute illness – usually a ward-based doctor or acute team nurse. An urgent decision has to be made as to whether escalation of care to a team with critical care skills is required. Clinicians should also THINK SEPSIS!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C000"/>
                    </a:solidFill>
                  </a:tcPr>
                </a:tc>
                <a:extLst>
                  <a:ext uri="{0D108BD9-81ED-4DB2-BD59-A6C34878D82A}">
                    <a16:rowId xmlns:a16="http://schemas.microsoft.com/office/drawing/2014/main" val="872629329"/>
                  </a:ext>
                </a:extLst>
              </a:tr>
              <a:tr h="1056776">
                <a:tc>
                  <a:txBody>
                    <a:bodyPr/>
                    <a:lstStyle/>
                    <a:p>
                      <a:pPr algn="ctr">
                        <a:lnSpc>
                          <a:spcPct val="107000"/>
                        </a:lnSpc>
                        <a:spcAft>
                          <a:spcPts val="800"/>
                        </a:spcAft>
                      </a:pPr>
                      <a:r>
                        <a:rPr lang="en-GB" sz="1500" dirty="0">
                          <a:solidFill>
                            <a:schemeClr val="tx1"/>
                          </a:solidFill>
                          <a:effectLst/>
                        </a:rPr>
                        <a:t> </a:t>
                      </a:r>
                      <a:endParaRPr lang="en-GB" sz="1100" dirty="0">
                        <a:solidFill>
                          <a:schemeClr val="tx1"/>
                        </a:solidFill>
                        <a:effectLst/>
                      </a:endParaRPr>
                    </a:p>
                    <a:p>
                      <a:pPr algn="ctr">
                        <a:lnSpc>
                          <a:spcPct val="107000"/>
                        </a:lnSpc>
                        <a:spcAft>
                          <a:spcPts val="800"/>
                        </a:spcAft>
                      </a:pPr>
                      <a:r>
                        <a:rPr lang="en-GB" sz="1500" dirty="0">
                          <a:solidFill>
                            <a:schemeClr val="tx1"/>
                          </a:solidFill>
                          <a:effectLst/>
                        </a:rPr>
                        <a:t>4</a:t>
                      </a:r>
                      <a:endParaRPr lang="en-GB" sz="1100" dirty="0">
                        <a:solidFill>
                          <a:schemeClr val="tx1"/>
                        </a:solidFill>
                        <a:effectLst/>
                      </a:endParaRPr>
                    </a:p>
                    <a:p>
                      <a:pPr algn="ctr">
                        <a:lnSpc>
                          <a:spcPct val="107000"/>
                        </a:lnSpc>
                        <a:spcAft>
                          <a:spcPts val="800"/>
                        </a:spcAft>
                      </a:pPr>
                      <a:r>
                        <a:rPr lang="en-GB" sz="1500" dirty="0">
                          <a:solidFill>
                            <a:schemeClr val="tx1"/>
                          </a:solidFill>
                          <a:effectLst/>
                        </a:rPr>
                        <a:t> </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a:txBody>
                    <a:bodyPr/>
                    <a:lstStyle/>
                    <a:p>
                      <a:pPr algn="ctr">
                        <a:spcAft>
                          <a:spcPts val="600"/>
                        </a:spcAft>
                      </a:pPr>
                      <a:r>
                        <a:rPr lang="en-GB" sz="1500" dirty="0">
                          <a:effectLst/>
                        </a:rPr>
                        <a:t>A high NEW score</a:t>
                      </a:r>
                      <a:endParaRPr lang="en-GB" sz="1400" dirty="0">
                        <a:effectLst/>
                      </a:endParaRPr>
                    </a:p>
                    <a:p>
                      <a:pPr algn="ctr">
                        <a:spcAft>
                          <a:spcPts val="0"/>
                        </a:spcAft>
                      </a:pPr>
                      <a:r>
                        <a:rPr lang="en-GB" sz="1500" dirty="0">
                          <a:effectLst/>
                        </a:rPr>
                        <a:t>(7 or more)</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a:txBody>
                    <a:bodyPr/>
                    <a:lstStyle/>
                    <a:p>
                      <a:pPr>
                        <a:lnSpc>
                          <a:spcPct val="107000"/>
                        </a:lnSpc>
                        <a:spcAft>
                          <a:spcPts val="800"/>
                        </a:spcAft>
                      </a:pPr>
                      <a:r>
                        <a:rPr lang="en-GB" sz="1500" dirty="0">
                          <a:effectLst/>
                        </a:rPr>
                        <a:t>Key trigger threshold and should prompt emergency assessment by a clinical team / critical care outreach team with critical care competencies and usually transfer of the patient to a higher-dependency care area. Clinicians should also THINK SEPSIS!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extLst>
                  <a:ext uri="{0D108BD9-81ED-4DB2-BD59-A6C34878D82A}">
                    <a16:rowId xmlns:a16="http://schemas.microsoft.com/office/drawing/2014/main" val="688329519"/>
                  </a:ext>
                </a:extLst>
              </a:tr>
            </a:tbl>
          </a:graphicData>
        </a:graphic>
      </p:graphicFrame>
    </p:spTree>
    <p:extLst>
      <p:ext uri="{BB962C8B-B14F-4D97-AF65-F5344CB8AC3E}">
        <p14:creationId xmlns:p14="http://schemas.microsoft.com/office/powerpoint/2010/main" val="2259014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7E88D7-586C-4513-BCCB-88F3F3B55059}"/>
              </a:ext>
            </a:extLst>
          </p:cNvPr>
          <p:cNvSpPr/>
          <p:nvPr/>
        </p:nvSpPr>
        <p:spPr>
          <a:xfrm>
            <a:off x="460210" y="313467"/>
            <a:ext cx="2902461" cy="344069"/>
          </a:xfrm>
          <a:prstGeom prst="rect">
            <a:avLst/>
          </a:prstGeom>
        </p:spPr>
        <p:txBody>
          <a:bodyPr wrap="none">
            <a:spAutoFit/>
          </a:bodyPr>
          <a:lstStyle/>
          <a:p>
            <a:pPr>
              <a:lnSpc>
                <a:spcPct val="107000"/>
              </a:lnSpc>
              <a:spcAft>
                <a:spcPts val="800"/>
              </a:spcAft>
            </a:pPr>
            <a:r>
              <a:rPr lang="en-GB" sz="1600" b="1" u="sng" dirty="0">
                <a:solidFill>
                  <a:srgbClr val="2F5496"/>
                </a:solidFill>
                <a:latin typeface="Calibri" panose="020F0502020204030204" pitchFamily="34" charset="0"/>
                <a:ea typeface="Calibri" panose="020F0502020204030204" pitchFamily="34" charset="0"/>
                <a:cs typeface="Arial" panose="020B0604020202020204" pitchFamily="34" charset="0"/>
              </a:rPr>
              <a:t>FREQUENCY OF OBSERVATIONS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FAEB478F-0FB2-43F2-A36D-15D8099F3D52}"/>
              </a:ext>
            </a:extLst>
          </p:cNvPr>
          <p:cNvGraphicFramePr>
            <a:graphicFrameLocks noGrp="1"/>
          </p:cNvGraphicFramePr>
          <p:nvPr>
            <p:extLst>
              <p:ext uri="{D42A27DB-BD31-4B8C-83A1-F6EECF244321}">
                <p14:modId xmlns:p14="http://schemas.microsoft.com/office/powerpoint/2010/main" val="2885035973"/>
              </p:ext>
            </p:extLst>
          </p:nvPr>
        </p:nvGraphicFramePr>
        <p:xfrm>
          <a:off x="889108" y="1063870"/>
          <a:ext cx="9538407" cy="4352857"/>
        </p:xfrm>
        <a:graphic>
          <a:graphicData uri="http://schemas.openxmlformats.org/drawingml/2006/table">
            <a:tbl>
              <a:tblPr firstRow="1" firstCol="1" bandRow="1">
                <a:tableStyleId>{5C22544A-7EE6-4342-B048-85BDC9FD1C3A}</a:tableStyleId>
              </a:tblPr>
              <a:tblGrid>
                <a:gridCol w="1845703">
                  <a:extLst>
                    <a:ext uri="{9D8B030D-6E8A-4147-A177-3AD203B41FA5}">
                      <a16:colId xmlns:a16="http://schemas.microsoft.com/office/drawing/2014/main" val="3850024312"/>
                    </a:ext>
                  </a:extLst>
                </a:gridCol>
                <a:gridCol w="2074391">
                  <a:extLst>
                    <a:ext uri="{9D8B030D-6E8A-4147-A177-3AD203B41FA5}">
                      <a16:colId xmlns:a16="http://schemas.microsoft.com/office/drawing/2014/main" val="790548450"/>
                    </a:ext>
                  </a:extLst>
                </a:gridCol>
                <a:gridCol w="5618313">
                  <a:extLst>
                    <a:ext uri="{9D8B030D-6E8A-4147-A177-3AD203B41FA5}">
                      <a16:colId xmlns:a16="http://schemas.microsoft.com/office/drawing/2014/main" val="3356384353"/>
                    </a:ext>
                  </a:extLst>
                </a:gridCol>
              </a:tblGrid>
              <a:tr h="414276">
                <a:tc>
                  <a:txBody>
                    <a:bodyPr/>
                    <a:lstStyle/>
                    <a:p>
                      <a:pPr algn="ctr">
                        <a:lnSpc>
                          <a:spcPct val="107000"/>
                        </a:lnSpc>
                        <a:spcAft>
                          <a:spcPts val="800"/>
                        </a:spcAft>
                      </a:pPr>
                      <a:r>
                        <a:rPr lang="en-GB" sz="1300" dirty="0">
                          <a:solidFill>
                            <a:schemeClr val="tx1"/>
                          </a:solidFill>
                          <a:effectLst/>
                        </a:rPr>
                        <a:t>NEWS Score</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35" marR="63635" marT="0" marB="0">
                    <a:solidFill>
                      <a:schemeClr val="accent5">
                        <a:lumMod val="60000"/>
                        <a:lumOff val="40000"/>
                      </a:schemeClr>
                    </a:solidFill>
                  </a:tcPr>
                </a:tc>
                <a:tc>
                  <a:txBody>
                    <a:bodyPr/>
                    <a:lstStyle/>
                    <a:p>
                      <a:pPr algn="ctr">
                        <a:lnSpc>
                          <a:spcPct val="107000"/>
                        </a:lnSpc>
                        <a:spcAft>
                          <a:spcPts val="800"/>
                        </a:spcAft>
                      </a:pPr>
                      <a:r>
                        <a:rPr lang="en-GB" sz="1300" dirty="0">
                          <a:solidFill>
                            <a:schemeClr val="tx1"/>
                          </a:solidFill>
                          <a:effectLst/>
                        </a:rPr>
                        <a:t>FREQUENCY OF OBSERVATIONS</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35" marR="63635" marT="0" marB="0">
                    <a:solidFill>
                      <a:schemeClr val="accent5">
                        <a:lumMod val="60000"/>
                        <a:lumOff val="40000"/>
                      </a:schemeClr>
                    </a:solidFill>
                  </a:tcPr>
                </a:tc>
                <a:tc>
                  <a:txBody>
                    <a:bodyPr/>
                    <a:lstStyle/>
                    <a:p>
                      <a:pPr algn="ctr">
                        <a:lnSpc>
                          <a:spcPct val="107000"/>
                        </a:lnSpc>
                        <a:spcAft>
                          <a:spcPts val="800"/>
                        </a:spcAft>
                      </a:pPr>
                      <a:r>
                        <a:rPr lang="en-GB" sz="1300" dirty="0">
                          <a:solidFill>
                            <a:schemeClr val="tx1"/>
                          </a:solidFill>
                          <a:effectLst/>
                        </a:rPr>
                        <a:t>ACTION(S) TO BE TAKEN</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35" marR="63635" marT="0" marB="0">
                    <a:solidFill>
                      <a:schemeClr val="accent5">
                        <a:lumMod val="60000"/>
                        <a:lumOff val="40000"/>
                      </a:schemeClr>
                    </a:solidFill>
                  </a:tcPr>
                </a:tc>
                <a:extLst>
                  <a:ext uri="{0D108BD9-81ED-4DB2-BD59-A6C34878D82A}">
                    <a16:rowId xmlns:a16="http://schemas.microsoft.com/office/drawing/2014/main" val="1017087529"/>
                  </a:ext>
                </a:extLst>
              </a:tr>
              <a:tr h="202454">
                <a:tc>
                  <a:txBody>
                    <a:bodyPr/>
                    <a:lstStyle/>
                    <a:p>
                      <a:pPr algn="ctr">
                        <a:lnSpc>
                          <a:spcPct val="107000"/>
                        </a:lnSpc>
                        <a:spcAft>
                          <a:spcPts val="800"/>
                        </a:spcAft>
                      </a:pPr>
                      <a:r>
                        <a:rPr lang="en-GB" sz="1300" dirty="0">
                          <a:solidFill>
                            <a:schemeClr val="tx1"/>
                          </a:solidFill>
                          <a:effectLst/>
                        </a:rPr>
                        <a:t>0</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35" marR="63635" marT="0" marB="0">
                    <a:solidFill>
                      <a:schemeClr val="bg1"/>
                    </a:solidFill>
                  </a:tcPr>
                </a:tc>
                <a:tc>
                  <a:txBody>
                    <a:bodyPr/>
                    <a:lstStyle/>
                    <a:p>
                      <a:pPr algn="ctr">
                        <a:lnSpc>
                          <a:spcPct val="107000"/>
                        </a:lnSpc>
                        <a:spcAft>
                          <a:spcPts val="800"/>
                        </a:spcAft>
                      </a:pPr>
                      <a:r>
                        <a:rPr lang="en-GB" sz="1300" dirty="0">
                          <a:solidFill>
                            <a:schemeClr val="tx1"/>
                          </a:solidFill>
                          <a:effectLst/>
                        </a:rPr>
                        <a:t>Minimum 12 hourly</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35" marR="63635" marT="0" marB="0">
                    <a:solidFill>
                      <a:schemeClr val="bg1"/>
                    </a:solidFill>
                  </a:tcPr>
                </a:tc>
                <a:tc>
                  <a:txBody>
                    <a:bodyPr/>
                    <a:lstStyle/>
                    <a:p>
                      <a:pPr marL="342900" lvl="0" indent="-342900">
                        <a:spcAft>
                          <a:spcPts val="0"/>
                        </a:spcAft>
                        <a:buFont typeface="Symbol" panose="05050102010706020507" pitchFamily="18" charset="2"/>
                        <a:buChar char=""/>
                      </a:pPr>
                      <a:r>
                        <a:rPr lang="en-GB" sz="1300" dirty="0">
                          <a:solidFill>
                            <a:schemeClr val="tx1"/>
                          </a:solidFill>
                          <a:effectLst/>
                        </a:rPr>
                        <a:t>Continue routine NEWS monitoring</a:t>
                      </a:r>
                      <a:endParaRPr lang="en-GB" sz="13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3635" marR="63635" marT="0" marB="0">
                    <a:solidFill>
                      <a:schemeClr val="bg1"/>
                    </a:solidFill>
                  </a:tcPr>
                </a:tc>
                <a:extLst>
                  <a:ext uri="{0D108BD9-81ED-4DB2-BD59-A6C34878D82A}">
                    <a16:rowId xmlns:a16="http://schemas.microsoft.com/office/drawing/2014/main" val="2353891928"/>
                  </a:ext>
                </a:extLst>
              </a:tr>
              <a:tr h="593927">
                <a:tc>
                  <a:txBody>
                    <a:bodyPr/>
                    <a:lstStyle/>
                    <a:p>
                      <a:pPr algn="ctr">
                        <a:lnSpc>
                          <a:spcPct val="107000"/>
                        </a:lnSpc>
                        <a:spcAft>
                          <a:spcPts val="800"/>
                        </a:spcAft>
                      </a:pPr>
                      <a:r>
                        <a:rPr lang="en-GB" sz="1300" dirty="0">
                          <a:solidFill>
                            <a:schemeClr val="tx1"/>
                          </a:solidFill>
                          <a:effectLst/>
                        </a:rPr>
                        <a:t>1-4</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35" marR="63635" marT="0" marB="0">
                    <a:solidFill>
                      <a:schemeClr val="bg1"/>
                    </a:solidFill>
                  </a:tcPr>
                </a:tc>
                <a:tc>
                  <a:txBody>
                    <a:bodyPr/>
                    <a:lstStyle/>
                    <a:p>
                      <a:pPr algn="ctr">
                        <a:lnSpc>
                          <a:spcPct val="107000"/>
                        </a:lnSpc>
                        <a:spcAft>
                          <a:spcPts val="800"/>
                        </a:spcAft>
                      </a:pPr>
                      <a:r>
                        <a:rPr lang="en-GB" sz="1300" dirty="0">
                          <a:solidFill>
                            <a:schemeClr val="tx1"/>
                          </a:solidFill>
                          <a:effectLst/>
                        </a:rPr>
                        <a:t>Minimum 4-6 hourly</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35" marR="63635" marT="0" marB="0">
                    <a:solidFill>
                      <a:schemeClr val="bg1"/>
                    </a:solidFill>
                  </a:tcPr>
                </a:tc>
                <a:tc>
                  <a:txBody>
                    <a:bodyPr/>
                    <a:lstStyle/>
                    <a:p>
                      <a:pPr marL="342900" lvl="0" indent="-342900">
                        <a:spcAft>
                          <a:spcPts val="0"/>
                        </a:spcAft>
                        <a:buFont typeface="Symbol" panose="05050102010706020507" pitchFamily="18" charset="2"/>
                        <a:buChar char=""/>
                      </a:pPr>
                      <a:r>
                        <a:rPr lang="en-GB" sz="1300" dirty="0">
                          <a:solidFill>
                            <a:schemeClr val="tx1"/>
                          </a:solidFill>
                          <a:effectLst/>
                        </a:rPr>
                        <a:t>Inform registered nurse, who must assess the patient</a:t>
                      </a:r>
                    </a:p>
                    <a:p>
                      <a:pPr marL="342900" lvl="0" indent="-342900">
                        <a:spcAft>
                          <a:spcPts val="0"/>
                        </a:spcAft>
                        <a:buFont typeface="Symbol" panose="05050102010706020507" pitchFamily="18" charset="2"/>
                        <a:buChar char=""/>
                      </a:pPr>
                      <a:r>
                        <a:rPr lang="en-GB" sz="1300" dirty="0">
                          <a:solidFill>
                            <a:schemeClr val="tx1"/>
                          </a:solidFill>
                          <a:effectLst/>
                        </a:rPr>
                        <a:t>Registered nurse decides whether increased frequency of monitoring and/ or escalation of care is required</a:t>
                      </a:r>
                      <a:endParaRPr lang="en-GB" sz="13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3635" marR="63635" marT="0" marB="0">
                    <a:solidFill>
                      <a:schemeClr val="bg1"/>
                    </a:solidFill>
                  </a:tcPr>
                </a:tc>
                <a:extLst>
                  <a:ext uri="{0D108BD9-81ED-4DB2-BD59-A6C34878D82A}">
                    <a16:rowId xmlns:a16="http://schemas.microsoft.com/office/drawing/2014/main" val="631253616"/>
                  </a:ext>
                </a:extLst>
              </a:tr>
              <a:tr h="567000">
                <a:tc>
                  <a:txBody>
                    <a:bodyPr/>
                    <a:lstStyle/>
                    <a:p>
                      <a:pPr algn="ctr">
                        <a:lnSpc>
                          <a:spcPct val="107000"/>
                        </a:lnSpc>
                        <a:spcAft>
                          <a:spcPts val="800"/>
                        </a:spcAft>
                      </a:pPr>
                      <a:r>
                        <a:rPr lang="en-GB" sz="1300" dirty="0">
                          <a:solidFill>
                            <a:schemeClr val="tx1"/>
                          </a:solidFill>
                          <a:effectLst/>
                        </a:rPr>
                        <a:t>A single RED score</a:t>
                      </a:r>
                      <a:br>
                        <a:rPr lang="en-GB" sz="1300" dirty="0">
                          <a:solidFill>
                            <a:schemeClr val="tx1"/>
                          </a:solidFill>
                          <a:effectLst/>
                        </a:rPr>
                      </a:br>
                      <a:r>
                        <a:rPr lang="en-GB" sz="1100" dirty="0">
                          <a:solidFill>
                            <a:schemeClr val="tx1"/>
                          </a:solidFill>
                          <a:effectLst/>
                        </a:rPr>
                        <a:t>(3 in a single parameter)</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35" marR="63635" marT="0" marB="0">
                    <a:solidFill>
                      <a:schemeClr val="accent4">
                        <a:lumMod val="60000"/>
                        <a:lumOff val="40000"/>
                      </a:schemeClr>
                    </a:solidFill>
                  </a:tcPr>
                </a:tc>
                <a:tc>
                  <a:txBody>
                    <a:bodyPr/>
                    <a:lstStyle/>
                    <a:p>
                      <a:pPr algn="ctr">
                        <a:lnSpc>
                          <a:spcPct val="107000"/>
                        </a:lnSpc>
                        <a:spcAft>
                          <a:spcPts val="800"/>
                        </a:spcAft>
                        <a:tabLst>
                          <a:tab pos="270510" algn="l"/>
                          <a:tab pos="2427605" algn="ctr"/>
                        </a:tabLst>
                      </a:pPr>
                      <a:r>
                        <a:rPr lang="en-GB" sz="1300" dirty="0">
                          <a:solidFill>
                            <a:schemeClr val="tx1"/>
                          </a:solidFill>
                          <a:effectLst/>
                        </a:rPr>
                        <a:t>Minimum 1 hourly</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35" marR="63635" marT="0" marB="0">
                    <a:solidFill>
                      <a:schemeClr val="accent4">
                        <a:lumMod val="60000"/>
                        <a:lumOff val="40000"/>
                      </a:schemeClr>
                    </a:solidFill>
                  </a:tcPr>
                </a:tc>
                <a:tc>
                  <a:txBody>
                    <a:bodyPr/>
                    <a:lstStyle/>
                    <a:p>
                      <a:pPr marL="342900" lvl="0" indent="-342900">
                        <a:spcAft>
                          <a:spcPts val="0"/>
                        </a:spcAft>
                        <a:buFont typeface="Symbol" panose="05050102010706020507" pitchFamily="18" charset="2"/>
                        <a:buChar char=""/>
                      </a:pPr>
                      <a:r>
                        <a:rPr lang="en-GB" sz="1300" dirty="0">
                          <a:solidFill>
                            <a:schemeClr val="tx1"/>
                          </a:solidFill>
                          <a:effectLst/>
                        </a:rPr>
                        <a:t>Registered nurse to inform medical team caring for the patient, who will review and whether escalation of care is required</a:t>
                      </a:r>
                      <a:endParaRPr lang="en-GB" sz="13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3635" marR="63635" marT="0" marB="0">
                    <a:solidFill>
                      <a:schemeClr val="accent4">
                        <a:lumMod val="60000"/>
                        <a:lumOff val="40000"/>
                      </a:schemeClr>
                    </a:solidFill>
                  </a:tcPr>
                </a:tc>
                <a:extLst>
                  <a:ext uri="{0D108BD9-81ED-4DB2-BD59-A6C34878D82A}">
                    <a16:rowId xmlns:a16="http://schemas.microsoft.com/office/drawing/2014/main" val="1070721279"/>
                  </a:ext>
                </a:extLst>
              </a:tr>
              <a:tr h="989878">
                <a:tc>
                  <a:txBody>
                    <a:bodyPr/>
                    <a:lstStyle/>
                    <a:p>
                      <a:pPr algn="ctr">
                        <a:spcAft>
                          <a:spcPts val="0"/>
                        </a:spcAft>
                      </a:pPr>
                      <a:r>
                        <a:rPr lang="en-GB" sz="1300" dirty="0">
                          <a:solidFill>
                            <a:schemeClr val="tx1"/>
                          </a:solidFill>
                          <a:effectLst/>
                        </a:rPr>
                        <a:t>A medium NEW score</a:t>
                      </a:r>
                    </a:p>
                    <a:p>
                      <a:pPr algn="ctr">
                        <a:spcAft>
                          <a:spcPts val="0"/>
                        </a:spcAft>
                      </a:pPr>
                      <a:r>
                        <a:rPr lang="en-GB" sz="1300" dirty="0">
                          <a:solidFill>
                            <a:schemeClr val="tx1"/>
                          </a:solidFill>
                          <a:effectLst/>
                        </a:rPr>
                        <a:t>(5-6)</a:t>
                      </a:r>
                      <a:endParaRPr lang="en-GB" sz="13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3635" marR="63635" marT="0" marB="0">
                    <a:solidFill>
                      <a:srgbClr val="FFC000"/>
                    </a:solidFill>
                  </a:tcPr>
                </a:tc>
                <a:tc>
                  <a:txBody>
                    <a:bodyPr/>
                    <a:lstStyle/>
                    <a:p>
                      <a:pPr algn="ctr">
                        <a:lnSpc>
                          <a:spcPct val="107000"/>
                        </a:lnSpc>
                        <a:spcAft>
                          <a:spcPts val="800"/>
                        </a:spcAft>
                      </a:pPr>
                      <a:r>
                        <a:rPr lang="en-GB" sz="1300" dirty="0">
                          <a:solidFill>
                            <a:schemeClr val="tx1"/>
                          </a:solidFill>
                          <a:effectLst/>
                        </a:rPr>
                        <a:t>Minimum 1 hourly</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35" marR="63635" marT="0" marB="0">
                    <a:solidFill>
                      <a:srgbClr val="FFC000"/>
                    </a:solidFill>
                  </a:tcPr>
                </a:tc>
                <a:tc>
                  <a:txBody>
                    <a:bodyPr/>
                    <a:lstStyle/>
                    <a:p>
                      <a:pPr marL="342900" lvl="0" indent="-342900">
                        <a:spcAft>
                          <a:spcPts val="0"/>
                        </a:spcAft>
                        <a:buFont typeface="Symbol" panose="05050102010706020507" pitchFamily="18" charset="2"/>
                        <a:buChar char=""/>
                      </a:pPr>
                      <a:r>
                        <a:rPr lang="en-GB" sz="1300" dirty="0">
                          <a:solidFill>
                            <a:schemeClr val="tx1"/>
                          </a:solidFill>
                          <a:effectLst/>
                        </a:rPr>
                        <a:t>Registered nurse to immediately inform the medical team caring for the patient</a:t>
                      </a:r>
                    </a:p>
                    <a:p>
                      <a:pPr marL="342900" lvl="0" indent="-342900">
                        <a:spcAft>
                          <a:spcPts val="0"/>
                        </a:spcAft>
                        <a:buFont typeface="Symbol" panose="05050102010706020507" pitchFamily="18" charset="2"/>
                        <a:buChar char=""/>
                      </a:pPr>
                      <a:r>
                        <a:rPr lang="en-GB" sz="1300" dirty="0">
                          <a:solidFill>
                            <a:schemeClr val="tx1"/>
                          </a:solidFill>
                          <a:effectLst/>
                        </a:rPr>
                        <a:t>Registered nurse to request urgent assessment by a clinician or team with core competencies in the care of acutely ill patients</a:t>
                      </a:r>
                    </a:p>
                    <a:p>
                      <a:pPr marL="342900" lvl="0" indent="-342900">
                        <a:spcAft>
                          <a:spcPts val="0"/>
                        </a:spcAft>
                        <a:buFont typeface="Symbol" panose="05050102010706020507" pitchFamily="18" charset="2"/>
                        <a:buChar char=""/>
                      </a:pPr>
                      <a:r>
                        <a:rPr lang="en-GB" sz="1300" dirty="0">
                          <a:solidFill>
                            <a:schemeClr val="tx1"/>
                          </a:solidFill>
                          <a:effectLst/>
                        </a:rPr>
                        <a:t>Provide clinical care in an environment with monitoring facilities</a:t>
                      </a:r>
                      <a:endParaRPr lang="en-GB" sz="13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3635" marR="63635" marT="0" marB="0">
                    <a:solidFill>
                      <a:srgbClr val="FFC000"/>
                    </a:solidFill>
                  </a:tcPr>
                </a:tc>
                <a:extLst>
                  <a:ext uri="{0D108BD9-81ED-4DB2-BD59-A6C34878D82A}">
                    <a16:rowId xmlns:a16="http://schemas.microsoft.com/office/drawing/2014/main" val="67636423"/>
                  </a:ext>
                </a:extLst>
              </a:tr>
              <a:tr h="1583804">
                <a:tc>
                  <a:txBody>
                    <a:bodyPr/>
                    <a:lstStyle/>
                    <a:p>
                      <a:pPr algn="ctr">
                        <a:spcAft>
                          <a:spcPts val="0"/>
                        </a:spcAft>
                      </a:pPr>
                      <a:r>
                        <a:rPr lang="en-GB" sz="1300" dirty="0">
                          <a:solidFill>
                            <a:schemeClr val="tx1"/>
                          </a:solidFill>
                          <a:effectLst/>
                        </a:rPr>
                        <a:t>A high NEW score</a:t>
                      </a:r>
                    </a:p>
                    <a:p>
                      <a:pPr algn="ctr">
                        <a:spcAft>
                          <a:spcPts val="0"/>
                        </a:spcAft>
                      </a:pPr>
                      <a:r>
                        <a:rPr lang="en-GB" sz="1300" dirty="0">
                          <a:solidFill>
                            <a:schemeClr val="tx1"/>
                          </a:solidFill>
                          <a:effectLst/>
                        </a:rPr>
                        <a:t>(7 or more)</a:t>
                      </a:r>
                      <a:endParaRPr lang="en-GB" sz="13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3635" marR="63635" marT="0" marB="0">
                    <a:solidFill>
                      <a:srgbClr val="FF0000"/>
                    </a:solidFill>
                  </a:tcPr>
                </a:tc>
                <a:tc>
                  <a:txBody>
                    <a:bodyPr/>
                    <a:lstStyle/>
                    <a:p>
                      <a:pPr algn="ctr">
                        <a:lnSpc>
                          <a:spcPct val="107000"/>
                        </a:lnSpc>
                        <a:spcAft>
                          <a:spcPts val="800"/>
                        </a:spcAft>
                        <a:tabLst>
                          <a:tab pos="207010" algn="l"/>
                          <a:tab pos="2427605" algn="ctr"/>
                        </a:tabLst>
                      </a:pPr>
                      <a:r>
                        <a:rPr lang="en-GB" sz="1300" dirty="0">
                          <a:solidFill>
                            <a:schemeClr val="tx1"/>
                          </a:solidFill>
                          <a:effectLst/>
                        </a:rPr>
                        <a:t>Continuous monitoring of vital signs</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35" marR="63635" marT="0" marB="0">
                    <a:solidFill>
                      <a:srgbClr val="FF0000"/>
                    </a:solidFill>
                  </a:tcPr>
                </a:tc>
                <a:tc>
                  <a:txBody>
                    <a:bodyPr/>
                    <a:lstStyle/>
                    <a:p>
                      <a:pPr marL="342900" lvl="0" indent="-342900">
                        <a:spcAft>
                          <a:spcPts val="0"/>
                        </a:spcAft>
                        <a:buFont typeface="Symbol" panose="05050102010706020507" pitchFamily="18" charset="2"/>
                        <a:buChar char=""/>
                      </a:pPr>
                      <a:r>
                        <a:rPr lang="en-GB" sz="1300" dirty="0">
                          <a:solidFill>
                            <a:schemeClr val="tx1"/>
                          </a:solidFill>
                          <a:effectLst/>
                        </a:rPr>
                        <a:t>Registered nurse to immediately inform the medical team caring for the patient- this should be at least at specialist registrar level</a:t>
                      </a:r>
                    </a:p>
                    <a:p>
                      <a:pPr marL="342900" lvl="0" indent="-342900">
                        <a:spcAft>
                          <a:spcPts val="0"/>
                        </a:spcAft>
                        <a:buFont typeface="Symbol" panose="05050102010706020507" pitchFamily="18" charset="2"/>
                        <a:buChar char=""/>
                      </a:pPr>
                      <a:r>
                        <a:rPr lang="en-GB" sz="1300" dirty="0">
                          <a:solidFill>
                            <a:schemeClr val="tx1"/>
                          </a:solidFill>
                          <a:effectLst/>
                        </a:rPr>
                        <a:t>Emergency assessment by a team with critical care competencies, including practitioner(s) with advanced airway management skills</a:t>
                      </a:r>
                    </a:p>
                    <a:p>
                      <a:pPr marL="342900" lvl="0" indent="-342900">
                        <a:spcAft>
                          <a:spcPts val="0"/>
                        </a:spcAft>
                        <a:buFont typeface="Symbol" panose="05050102010706020507" pitchFamily="18" charset="2"/>
                        <a:buChar char=""/>
                      </a:pPr>
                      <a:r>
                        <a:rPr lang="en-GB" sz="1300" dirty="0">
                          <a:solidFill>
                            <a:schemeClr val="tx1"/>
                          </a:solidFill>
                          <a:effectLst/>
                        </a:rPr>
                        <a:t>Consider transfer of care to a level 2 or 3 clinical care facility, i.e. higher-dependency unit or ICU</a:t>
                      </a:r>
                    </a:p>
                    <a:p>
                      <a:pPr marL="342900" lvl="0" indent="-342900">
                        <a:spcAft>
                          <a:spcPts val="0"/>
                        </a:spcAft>
                        <a:buFont typeface="Symbol" panose="05050102010706020507" pitchFamily="18" charset="2"/>
                        <a:buChar char=""/>
                      </a:pPr>
                      <a:r>
                        <a:rPr lang="en-GB" sz="1300" dirty="0">
                          <a:solidFill>
                            <a:schemeClr val="tx1"/>
                          </a:solidFill>
                          <a:effectLst/>
                        </a:rPr>
                        <a:t>Provide clinical care in an environment with monitoring facilities</a:t>
                      </a:r>
                      <a:endParaRPr lang="en-GB" sz="13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3635" marR="63635" marT="0" marB="0">
                    <a:solidFill>
                      <a:srgbClr val="FF0000"/>
                    </a:solidFill>
                  </a:tcPr>
                </a:tc>
                <a:extLst>
                  <a:ext uri="{0D108BD9-81ED-4DB2-BD59-A6C34878D82A}">
                    <a16:rowId xmlns:a16="http://schemas.microsoft.com/office/drawing/2014/main" val="824523376"/>
                  </a:ext>
                </a:extLst>
              </a:tr>
            </a:tbl>
          </a:graphicData>
        </a:graphic>
      </p:graphicFrame>
    </p:spTree>
    <p:extLst>
      <p:ext uri="{BB962C8B-B14F-4D97-AF65-F5344CB8AC3E}">
        <p14:creationId xmlns:p14="http://schemas.microsoft.com/office/powerpoint/2010/main" val="230869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2970D8-2C73-4903-B6A1-F88411C1F0D5}"/>
              </a:ext>
            </a:extLst>
          </p:cNvPr>
          <p:cNvSpPr/>
          <p:nvPr/>
        </p:nvSpPr>
        <p:spPr>
          <a:xfrm>
            <a:off x="514524" y="393449"/>
            <a:ext cx="11003560" cy="1443280"/>
          </a:xfrm>
          <a:prstGeom prst="rect">
            <a:avLst/>
          </a:prstGeom>
        </p:spPr>
        <p:txBody>
          <a:bodyPr wrap="square">
            <a:spAutoFit/>
          </a:bodyPr>
          <a:lstStyle/>
          <a:p>
            <a:pPr>
              <a:lnSpc>
                <a:spcPct val="107000"/>
              </a:lnSpc>
              <a:spcAft>
                <a:spcPts val="800"/>
              </a:spcAft>
            </a:pPr>
            <a:r>
              <a:rPr lang="en-GB" sz="1600" b="1" u="sng" dirty="0">
                <a:solidFill>
                  <a:srgbClr val="2F5496"/>
                </a:solidFill>
                <a:latin typeface="Calibri" panose="020F0502020204030204" pitchFamily="34" charset="0"/>
                <a:ea typeface="Calibri" panose="020F0502020204030204" pitchFamily="34" charset="0"/>
                <a:cs typeface="Arial" panose="020B0604020202020204" pitchFamily="34" charset="0"/>
              </a:rPr>
              <a:t>Digital Healthcare Systems/ Electronic Patient Records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600" dirty="0">
                <a:solidFill>
                  <a:srgbClr val="2F5496"/>
                </a:solidFill>
                <a:latin typeface="Calibri" panose="020F0502020204030204" pitchFamily="34" charset="0"/>
                <a:ea typeface="Calibri" panose="020F0502020204030204" pitchFamily="34" charset="0"/>
                <a:cs typeface="Times New Roman" panose="02020603050405020304" pitchFamily="18" charset="0"/>
              </a:rPr>
              <a:t>In some hospital the recording of NEWS results is uploaded directly on to the patient’s electronic health record such as an I-Pad. The potential benefit of this is it can trigger an automatic alert system. However, you must be adequately trained and deemed competent in using such devices and ensure appropriate action has been taken by following this up and that the appropriate clinician has been alerted.</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7C16910C-8612-4678-8F5A-39E2A14BE7E3}"/>
              </a:ext>
            </a:extLst>
          </p:cNvPr>
          <p:cNvPicPr/>
          <p:nvPr/>
        </p:nvPicPr>
        <p:blipFill>
          <a:blip r:embed="rId2">
            <a:extLst>
              <a:ext uri="{28A0092B-C50C-407E-A947-70E740481C1C}">
                <a14:useLocalDpi xmlns:a14="http://schemas.microsoft.com/office/drawing/2010/main" val="0"/>
              </a:ext>
            </a:extLst>
          </a:blip>
          <a:stretch>
            <a:fillRect/>
          </a:stretch>
        </p:blipFill>
        <p:spPr>
          <a:xfrm>
            <a:off x="2544441" y="1836729"/>
            <a:ext cx="6943725" cy="4114800"/>
          </a:xfrm>
          <a:prstGeom prst="rect">
            <a:avLst/>
          </a:prstGeom>
        </p:spPr>
      </p:pic>
    </p:spTree>
    <p:extLst>
      <p:ext uri="{BB962C8B-B14F-4D97-AF65-F5344CB8AC3E}">
        <p14:creationId xmlns:p14="http://schemas.microsoft.com/office/powerpoint/2010/main" val="3309670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5AFECD-C1FE-4313-95E3-0C0212C5DEE6}"/>
              </a:ext>
            </a:extLst>
          </p:cNvPr>
          <p:cNvSpPr/>
          <p:nvPr/>
        </p:nvSpPr>
        <p:spPr>
          <a:xfrm>
            <a:off x="506136" y="350298"/>
            <a:ext cx="11112616" cy="5978753"/>
          </a:xfrm>
          <a:prstGeom prst="rect">
            <a:avLst/>
          </a:prstGeom>
        </p:spPr>
        <p:txBody>
          <a:bodyPr wrap="square">
            <a:spAutoFit/>
          </a:bodyPr>
          <a:lstStyle/>
          <a:p>
            <a:pPr>
              <a:lnSpc>
                <a:spcPct val="107000"/>
              </a:lnSpc>
              <a:spcAft>
                <a:spcPts val="800"/>
              </a:spcAft>
            </a:pPr>
            <a:r>
              <a:rPr lang="en-GB" sz="1600" b="1" u="sng" dirty="0">
                <a:solidFill>
                  <a:srgbClr val="2F5496"/>
                </a:solidFill>
                <a:ea typeface="Calibri" panose="020F0502020204030204" pitchFamily="34" charset="0"/>
                <a:cs typeface="Arial" panose="020B0604020202020204" pitchFamily="34" charset="0"/>
              </a:rPr>
              <a:t>TEA- TIME QUIZ </a:t>
            </a:r>
            <a:endParaRPr lang="en-GB" sz="1600" dirty="0">
              <a:effectLst/>
              <a:ea typeface="Calibri" panose="020F0502020204030204" pitchFamily="34" charset="0"/>
              <a:cs typeface="Times New Roman" panose="02020603050405020304" pitchFamily="18" charset="0"/>
            </a:endParaRPr>
          </a:p>
          <a:p>
            <a:pPr>
              <a:lnSpc>
                <a:spcPct val="107000"/>
              </a:lnSpc>
              <a:spcAft>
                <a:spcPts val="0"/>
              </a:spcAft>
            </a:pPr>
            <a:r>
              <a:rPr lang="en-GB" sz="1600" dirty="0">
                <a:solidFill>
                  <a:srgbClr val="2F5496"/>
                </a:solidFill>
                <a:ea typeface="Calibri" panose="020F0502020204030204" pitchFamily="34" charset="0"/>
                <a:cs typeface="Arial" panose="020B0604020202020204" pitchFamily="34" charset="0"/>
              </a:rPr>
              <a:t>Read the statements below and take a note of the answer(s) you believe to be correct. </a:t>
            </a:r>
            <a:endParaRPr lang="en-GB" sz="1600" dirty="0">
              <a:effectLst/>
              <a:ea typeface="Calibri" panose="020F0502020204030204" pitchFamily="34" charset="0"/>
              <a:cs typeface="Times New Roman" panose="02020603050405020304" pitchFamily="18" charset="0"/>
            </a:endParaRPr>
          </a:p>
          <a:p>
            <a:pPr marL="342900" indent="-342900">
              <a:lnSpc>
                <a:spcPct val="107000"/>
              </a:lnSpc>
              <a:buSzPts val="1400"/>
              <a:buFont typeface="Arial" panose="020B0604020202020204" pitchFamily="34" charset="0"/>
              <a:buAutoNum type="arabicParenR"/>
            </a:pPr>
            <a:r>
              <a:rPr lang="en-GB" sz="1600" i="1" dirty="0">
                <a:solidFill>
                  <a:srgbClr val="2F5496"/>
                </a:solidFill>
                <a:ea typeface="Calibri" panose="020F0502020204030204" pitchFamily="34" charset="0"/>
                <a:cs typeface="Arial" panose="020B0604020202020204" pitchFamily="34" charset="0"/>
              </a:rPr>
              <a:t>Which of the following key trigger thresholds should prompt an urgent review by a clinician with competencies in the assessment of acute illness?</a:t>
            </a:r>
            <a:endParaRPr lang="en-GB" sz="1600" dirty="0">
              <a:effectLst/>
              <a:ea typeface="Calibri" panose="020F0502020204030204" pitchFamily="34" charset="0"/>
              <a:cs typeface="Times New Roman" panose="02020603050405020304" pitchFamily="18" charset="0"/>
            </a:endParaRPr>
          </a:p>
          <a:p>
            <a:pPr marL="800100" lvl="1" indent="-342900">
              <a:buFont typeface="+mj-lt"/>
              <a:buAutoNum type="alphaLcParenR"/>
            </a:pPr>
            <a:r>
              <a:rPr lang="en-GB" sz="1600" dirty="0">
                <a:solidFill>
                  <a:srgbClr val="2F5496"/>
                </a:solidFill>
                <a:ea typeface="Calibri" panose="020F0502020204030204" pitchFamily="34" charset="0"/>
                <a:cs typeface="Times New Roman" panose="02020603050405020304" pitchFamily="18" charset="0"/>
              </a:rPr>
              <a:t>1-4</a:t>
            </a:r>
            <a:endParaRPr lang="en-GB" sz="1600" dirty="0">
              <a:effectLst/>
              <a:ea typeface="Calibri" panose="020F0502020204030204" pitchFamily="34" charset="0"/>
              <a:cs typeface="Times New Roman" panose="02020603050405020304" pitchFamily="18" charset="0"/>
            </a:endParaRPr>
          </a:p>
          <a:p>
            <a:pPr marL="800100" lvl="1" indent="-342900">
              <a:buFont typeface="+mj-lt"/>
              <a:buAutoNum type="alphaLcParenR"/>
            </a:pPr>
            <a:r>
              <a:rPr lang="en-GB" sz="1600" dirty="0">
                <a:solidFill>
                  <a:srgbClr val="2F5496"/>
                </a:solidFill>
                <a:ea typeface="Calibri" panose="020F0502020204030204" pitchFamily="34" charset="0"/>
                <a:cs typeface="Times New Roman" panose="02020603050405020304" pitchFamily="18" charset="0"/>
              </a:rPr>
              <a:t>A single RED score (3 in a single parameter)</a:t>
            </a:r>
            <a:endParaRPr lang="en-GB" sz="1600" dirty="0">
              <a:effectLst/>
              <a:ea typeface="Calibri" panose="020F0502020204030204" pitchFamily="34" charset="0"/>
              <a:cs typeface="Times New Roman" panose="02020603050405020304" pitchFamily="18" charset="0"/>
            </a:endParaRPr>
          </a:p>
          <a:p>
            <a:pPr marL="800100" lvl="1" indent="-342900">
              <a:buFont typeface="+mj-lt"/>
              <a:buAutoNum type="alphaLcParenR"/>
            </a:pPr>
            <a:r>
              <a:rPr lang="en-GB" sz="1600" dirty="0">
                <a:solidFill>
                  <a:srgbClr val="2F5496"/>
                </a:solidFill>
                <a:ea typeface="Calibri" panose="020F0502020204030204" pitchFamily="34" charset="0"/>
                <a:cs typeface="Times New Roman" panose="02020603050405020304" pitchFamily="18" charset="0"/>
              </a:rPr>
              <a:t>5-6</a:t>
            </a:r>
            <a:endParaRPr lang="en-GB" sz="1600" dirty="0">
              <a:effectLst/>
              <a:ea typeface="Calibri" panose="020F0502020204030204" pitchFamily="34" charset="0"/>
              <a:cs typeface="Times New Roman" panose="02020603050405020304" pitchFamily="18" charset="0"/>
            </a:endParaRPr>
          </a:p>
          <a:p>
            <a:pPr marL="800100" lvl="1" indent="-342900">
              <a:buFont typeface="+mj-lt"/>
              <a:buAutoNum type="alphaLcParenR"/>
            </a:pPr>
            <a:r>
              <a:rPr lang="en-GB" sz="1600" dirty="0">
                <a:solidFill>
                  <a:srgbClr val="2F5496"/>
                </a:solidFill>
                <a:ea typeface="Calibri" panose="020F0502020204030204" pitchFamily="34" charset="0"/>
                <a:cs typeface="Times New Roman" panose="02020603050405020304" pitchFamily="18" charset="0"/>
              </a:rPr>
              <a:t>7 or more</a:t>
            </a:r>
            <a:endParaRPr lang="en-GB" sz="1600" dirty="0">
              <a:effectLst/>
              <a:ea typeface="Calibri" panose="020F0502020204030204" pitchFamily="34" charset="0"/>
              <a:cs typeface="Times New Roman" panose="02020603050405020304" pitchFamily="18" charset="0"/>
            </a:endParaRPr>
          </a:p>
          <a:p>
            <a:pPr marL="457200">
              <a:spcAft>
                <a:spcPts val="0"/>
              </a:spcAft>
            </a:pPr>
            <a:r>
              <a:rPr lang="en-GB" sz="1600" dirty="0">
                <a:solidFill>
                  <a:srgbClr val="2F5496"/>
                </a:solidFill>
                <a:effectLst/>
                <a:ea typeface="Calibri" panose="020F0502020204030204" pitchFamily="34" charset="0"/>
                <a:cs typeface="Times New Roman" panose="02020603050405020304" pitchFamily="18" charset="0"/>
              </a:rPr>
              <a:t> </a:t>
            </a:r>
            <a:endParaRPr lang="en-GB" sz="1600" dirty="0">
              <a:effectLst/>
              <a:ea typeface="Calibri" panose="020F0502020204030204" pitchFamily="34" charset="0"/>
              <a:cs typeface="Times New Roman" panose="02020603050405020304" pitchFamily="18" charset="0"/>
            </a:endParaRPr>
          </a:p>
          <a:p>
            <a:pPr marL="342900" lvl="0" indent="-342900">
              <a:lnSpc>
                <a:spcPct val="107000"/>
              </a:lnSpc>
              <a:spcAft>
                <a:spcPts val="0"/>
              </a:spcAft>
              <a:buSzPts val="1400"/>
              <a:buFont typeface="Arial" panose="020B0604020202020204" pitchFamily="34" charset="0"/>
              <a:buAutoNum type="arabicParenR"/>
            </a:pPr>
            <a:r>
              <a:rPr lang="en-GB" sz="1600" i="1" dirty="0">
                <a:solidFill>
                  <a:srgbClr val="2F5496"/>
                </a:solidFill>
                <a:ea typeface="Calibri" panose="020F0502020204030204" pitchFamily="34" charset="0"/>
                <a:cs typeface="Arial" panose="020B0604020202020204" pitchFamily="34" charset="0"/>
              </a:rPr>
              <a:t>Marie is a 67-year-old patient who has been commenced on 4L/ min O2 therapy via simple mask (28%) and is under 2 hourly observations. She does NOT have underlying</a:t>
            </a:r>
            <a:r>
              <a:rPr lang="en-GB" sz="1600" dirty="0">
                <a:ea typeface="Calibri" panose="020F0502020204030204" pitchFamily="34" charset="0"/>
                <a:cs typeface="Times New Roman" panose="02020603050405020304" pitchFamily="18" charset="0"/>
              </a:rPr>
              <a:t> </a:t>
            </a:r>
            <a:r>
              <a:rPr lang="en-GB" sz="1600" i="1" dirty="0">
                <a:solidFill>
                  <a:srgbClr val="2F5496"/>
                </a:solidFill>
                <a:ea typeface="Calibri" panose="020F0502020204030204" pitchFamily="34" charset="0"/>
                <a:cs typeface="Arial" panose="020B0604020202020204" pitchFamily="34" charset="0"/>
              </a:rPr>
              <a:t>hypercapnic respiratory failure such as COPD. Which Sp02 scale should be used hen recording her oxygen saturations on the NEWS chart? </a:t>
            </a:r>
            <a:endParaRPr lang="en-GB" sz="1600" dirty="0">
              <a:effectLst/>
              <a:ea typeface="Calibri" panose="020F0502020204030204" pitchFamily="34" charset="0"/>
              <a:cs typeface="Times New Roman" panose="02020603050405020304" pitchFamily="18" charset="0"/>
            </a:endParaRPr>
          </a:p>
          <a:p>
            <a:pPr marL="800100" lvl="1" indent="-342900">
              <a:buFont typeface="+mj-lt"/>
              <a:buAutoNum type="alphaLcParenR"/>
            </a:pPr>
            <a:r>
              <a:rPr lang="en-GB" sz="1600" dirty="0">
                <a:solidFill>
                  <a:srgbClr val="2F5496"/>
                </a:solidFill>
                <a:ea typeface="Calibri" panose="020F0502020204030204" pitchFamily="34" charset="0"/>
                <a:cs typeface="Times New Roman" panose="02020603050405020304" pitchFamily="18" charset="0"/>
              </a:rPr>
              <a:t>Scale 1</a:t>
            </a:r>
            <a:endParaRPr lang="en-GB" sz="1600" dirty="0">
              <a:effectLst/>
              <a:ea typeface="Calibri" panose="020F0502020204030204" pitchFamily="34" charset="0"/>
              <a:cs typeface="Times New Roman" panose="02020603050405020304" pitchFamily="18" charset="0"/>
            </a:endParaRPr>
          </a:p>
          <a:p>
            <a:pPr marL="800100" lvl="1" indent="-342900">
              <a:buFont typeface="+mj-lt"/>
              <a:buAutoNum type="alphaLcParenR"/>
            </a:pPr>
            <a:r>
              <a:rPr lang="en-GB" sz="1600" dirty="0">
                <a:solidFill>
                  <a:srgbClr val="2F5496"/>
                </a:solidFill>
                <a:ea typeface="Calibri" panose="020F0502020204030204" pitchFamily="34" charset="0"/>
                <a:cs typeface="Times New Roman" panose="02020603050405020304" pitchFamily="18" charset="0"/>
              </a:rPr>
              <a:t>Scale 2</a:t>
            </a:r>
            <a:endParaRPr lang="en-GB" sz="1600" dirty="0">
              <a:effectLst/>
              <a:ea typeface="Calibri" panose="020F0502020204030204" pitchFamily="34" charset="0"/>
              <a:cs typeface="Times New Roman" panose="02020603050405020304" pitchFamily="18" charset="0"/>
            </a:endParaRPr>
          </a:p>
          <a:p>
            <a:pPr marL="800100" lvl="1" indent="-342900">
              <a:buFont typeface="+mj-lt"/>
              <a:buAutoNum type="alphaLcParenR"/>
            </a:pPr>
            <a:r>
              <a:rPr lang="en-GB" sz="1600" dirty="0">
                <a:solidFill>
                  <a:srgbClr val="2F5496"/>
                </a:solidFill>
                <a:ea typeface="Calibri" panose="020F0502020204030204" pitchFamily="34" charset="0"/>
                <a:cs typeface="Times New Roman" panose="02020603050405020304" pitchFamily="18" charset="0"/>
              </a:rPr>
              <a:t>Both scales 1 and 2</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ffectLst/>
                <a:ea typeface="Calibri" panose="020F0502020204030204" pitchFamily="34" charset="0"/>
                <a:cs typeface="Times New Roman" panose="02020603050405020304" pitchFamily="18" charset="0"/>
              </a:rPr>
              <a:t> </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SzPts val="1400"/>
              <a:buFont typeface="Arial" panose="020B0604020202020204" pitchFamily="34" charset="0"/>
              <a:buAutoNum type="arabicParenR"/>
            </a:pPr>
            <a:r>
              <a:rPr lang="en-GB" sz="1600" i="1" dirty="0">
                <a:solidFill>
                  <a:srgbClr val="2F5496"/>
                </a:solidFill>
                <a:ea typeface="Calibri" panose="020F0502020204030204" pitchFamily="34" charset="0"/>
                <a:cs typeface="Times New Roman" panose="02020603050405020304" pitchFamily="18" charset="0"/>
              </a:rPr>
              <a:t>A parameter’s normal ‘healthy’ range is allocated a score of 0</a:t>
            </a:r>
            <a:r>
              <a:rPr lang="en-GB" sz="1600" dirty="0">
                <a:solidFill>
                  <a:srgbClr val="2F5496"/>
                </a:solidFill>
                <a:ea typeface="Calibri" panose="020F0502020204030204" pitchFamily="34" charset="0"/>
                <a:cs typeface="Times New Roman" panose="02020603050405020304" pitchFamily="18" charset="0"/>
              </a:rPr>
              <a:t>.</a:t>
            </a:r>
            <a:endParaRPr lang="en-GB" sz="1600" dirty="0">
              <a:effectLst/>
              <a:ea typeface="Calibri" panose="020F0502020204030204" pitchFamily="34" charset="0"/>
              <a:cs typeface="Times New Roman" panose="02020603050405020304" pitchFamily="18" charset="0"/>
            </a:endParaRPr>
          </a:p>
          <a:p>
            <a:pPr marL="800100" lvl="1" indent="-342900">
              <a:buFont typeface="+mj-lt"/>
              <a:buAutoNum type="alphaLcParenR"/>
            </a:pPr>
            <a:r>
              <a:rPr lang="en-GB" sz="1600" dirty="0">
                <a:solidFill>
                  <a:srgbClr val="2F5496"/>
                </a:solidFill>
                <a:ea typeface="Calibri" panose="020F0502020204030204" pitchFamily="34" charset="0"/>
                <a:cs typeface="Times New Roman" panose="02020603050405020304" pitchFamily="18" charset="0"/>
              </a:rPr>
              <a:t>True</a:t>
            </a:r>
            <a:endParaRPr lang="en-GB" sz="1600" dirty="0">
              <a:effectLst/>
              <a:ea typeface="Calibri" panose="020F0502020204030204" pitchFamily="34" charset="0"/>
              <a:cs typeface="Times New Roman" panose="02020603050405020304" pitchFamily="18" charset="0"/>
            </a:endParaRPr>
          </a:p>
          <a:p>
            <a:pPr marL="800100" lvl="1" indent="-342900">
              <a:buFont typeface="+mj-lt"/>
              <a:buAutoNum type="alphaLcParenR"/>
            </a:pPr>
            <a:r>
              <a:rPr lang="en-GB" sz="1600" dirty="0">
                <a:solidFill>
                  <a:srgbClr val="2F5496"/>
                </a:solidFill>
                <a:ea typeface="Calibri" panose="020F0502020204030204" pitchFamily="34" charset="0"/>
                <a:cs typeface="Times New Roman" panose="02020603050405020304" pitchFamily="18" charset="0"/>
              </a:rPr>
              <a:t>False</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ffectLst/>
                <a:ea typeface="Calibri" panose="020F0502020204030204" pitchFamily="34" charset="0"/>
                <a:cs typeface="Times New Roman" panose="02020603050405020304" pitchFamily="18" charset="0"/>
              </a:rPr>
              <a:t> </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SzPts val="1400"/>
              <a:buFont typeface="Arial" panose="020B0604020202020204" pitchFamily="34" charset="0"/>
              <a:buAutoNum type="arabicParenR"/>
            </a:pPr>
            <a:r>
              <a:rPr lang="en-GB" sz="1600" i="1" dirty="0">
                <a:solidFill>
                  <a:srgbClr val="2F5496"/>
                </a:solidFill>
                <a:ea typeface="Calibri" panose="020F0502020204030204" pitchFamily="34" charset="0"/>
                <a:cs typeface="Times New Roman" panose="02020603050405020304" pitchFamily="18" charset="0"/>
              </a:rPr>
              <a:t>The use of supplemental oxygen adds a value of 3 to the aggregated score</a:t>
            </a:r>
            <a:r>
              <a:rPr lang="en-GB" sz="1600" dirty="0">
                <a:solidFill>
                  <a:srgbClr val="2F5496"/>
                </a:solidFill>
                <a:ea typeface="Calibri" panose="020F0502020204030204" pitchFamily="34" charset="0"/>
                <a:cs typeface="Times New Roman" panose="02020603050405020304" pitchFamily="18" charset="0"/>
              </a:rPr>
              <a:t>.</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mj-lt"/>
              <a:buAutoNum type="alphaLcParenR"/>
            </a:pPr>
            <a:r>
              <a:rPr lang="en-GB" sz="1600" dirty="0">
                <a:solidFill>
                  <a:srgbClr val="2F5496"/>
                </a:solidFill>
                <a:ea typeface="Calibri" panose="020F0502020204030204" pitchFamily="34" charset="0"/>
                <a:cs typeface="Times New Roman" panose="02020603050405020304" pitchFamily="18" charset="0"/>
              </a:rPr>
              <a:t>True</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mj-lt"/>
              <a:buAutoNum type="alphaLcParenR"/>
            </a:pPr>
            <a:r>
              <a:rPr lang="en-GB" sz="1600" dirty="0">
                <a:solidFill>
                  <a:srgbClr val="2F5496"/>
                </a:solidFill>
                <a:ea typeface="Calibri" panose="020F0502020204030204" pitchFamily="34" charset="0"/>
                <a:cs typeface="Times New Roman" panose="02020603050405020304" pitchFamily="18" charset="0"/>
              </a:rPr>
              <a:t>False</a:t>
            </a:r>
            <a:endParaRPr lang="en-GB"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1363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8342A1-1C2C-4400-99F7-30F789E64496}"/>
              </a:ext>
            </a:extLst>
          </p:cNvPr>
          <p:cNvSpPr/>
          <p:nvPr/>
        </p:nvSpPr>
        <p:spPr>
          <a:xfrm>
            <a:off x="531303" y="423216"/>
            <a:ext cx="10349218" cy="735394"/>
          </a:xfrm>
          <a:prstGeom prst="rect">
            <a:avLst/>
          </a:prstGeom>
        </p:spPr>
        <p:txBody>
          <a:bodyPr wrap="square">
            <a:spAutoFit/>
          </a:bodyPr>
          <a:lstStyle/>
          <a:p>
            <a:pPr>
              <a:lnSpc>
                <a:spcPct val="107000"/>
              </a:lnSpc>
              <a:spcAft>
                <a:spcPts val="800"/>
              </a:spcAft>
            </a:pPr>
            <a:r>
              <a:rPr lang="en-GB" sz="1600" b="1" u="sng" dirty="0">
                <a:solidFill>
                  <a:srgbClr val="2F5496"/>
                </a:solidFill>
                <a:latin typeface="Calibri" panose="020F0502020204030204" pitchFamily="34" charset="0"/>
                <a:ea typeface="Calibri" panose="020F0502020204030204" pitchFamily="34" charset="0"/>
                <a:cs typeface="Arial" panose="020B0604020202020204" pitchFamily="34" charset="0"/>
              </a:rPr>
              <a:t>ANSWERS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i="1" dirty="0">
                <a:solidFill>
                  <a:srgbClr val="2F5496"/>
                </a:solidFill>
                <a:latin typeface="Calibri" panose="020F0502020204030204" pitchFamily="34" charset="0"/>
                <a:ea typeface="Calibri" panose="020F0502020204030204" pitchFamily="34" charset="0"/>
                <a:cs typeface="Arial" panose="020B0604020202020204" pitchFamily="34" charset="0"/>
              </a:rPr>
              <a:t>1) </a:t>
            </a:r>
            <a:r>
              <a:rPr lang="en-GB" sz="1600" dirty="0">
                <a:solidFill>
                  <a:srgbClr val="FF3300"/>
                </a:solidFill>
                <a:latin typeface="Calibri" panose="020F0502020204030204" pitchFamily="34" charset="0"/>
                <a:ea typeface="Calibri" panose="020F0502020204030204" pitchFamily="34" charset="0"/>
                <a:cs typeface="Times New Roman" panose="02020603050405020304" pitchFamily="18" charset="0"/>
              </a:rPr>
              <a:t>(b) A single RED score and; (c) A medium NEW score of 5-6</a:t>
            </a:r>
            <a:r>
              <a:rPr lang="en-GB" sz="1600" dirty="0">
                <a:solidFill>
                  <a:srgbClr val="2F5496"/>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rgbClr val="2F5496"/>
                </a:solidFill>
                <a:latin typeface="Calibri" panose="020F0502020204030204" pitchFamily="34" charset="0"/>
                <a:ea typeface="Calibri" panose="020F0502020204030204" pitchFamily="34" charset="0"/>
                <a:cs typeface="Times New Roman" panose="02020603050405020304" pitchFamily="18" charset="0"/>
              </a:rPr>
              <a:t>	</a:t>
            </a:r>
            <a:endParaRPr lang="en-GB" dirty="0"/>
          </a:p>
        </p:txBody>
      </p:sp>
      <p:pic>
        <p:nvPicPr>
          <p:cNvPr id="3" name="Picture 2">
            <a:extLst>
              <a:ext uri="{FF2B5EF4-FFF2-40B4-BE49-F238E27FC236}">
                <a16:creationId xmlns:a16="http://schemas.microsoft.com/office/drawing/2014/main" id="{7E1C3F8A-FDAF-40DE-A635-EC317CA30BA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219" y="1158610"/>
            <a:ext cx="7771722" cy="3599815"/>
          </a:xfrm>
          <a:prstGeom prst="rect">
            <a:avLst/>
          </a:prstGeom>
          <a:noFill/>
          <a:ln>
            <a:noFill/>
          </a:ln>
        </p:spPr>
      </p:pic>
      <p:sp>
        <p:nvSpPr>
          <p:cNvPr id="4" name="Rectangle 3">
            <a:extLst>
              <a:ext uri="{FF2B5EF4-FFF2-40B4-BE49-F238E27FC236}">
                <a16:creationId xmlns:a16="http://schemas.microsoft.com/office/drawing/2014/main" id="{A54006BE-1DB0-4948-8DA8-A6DF006FB003}"/>
              </a:ext>
            </a:extLst>
          </p:cNvPr>
          <p:cNvSpPr/>
          <p:nvPr/>
        </p:nvSpPr>
        <p:spPr>
          <a:xfrm>
            <a:off x="531303" y="4755155"/>
            <a:ext cx="9669710" cy="830997"/>
          </a:xfrm>
          <a:prstGeom prst="rect">
            <a:avLst/>
          </a:prstGeom>
        </p:spPr>
        <p:txBody>
          <a:bodyPr wrap="square">
            <a:spAutoFit/>
          </a:bodyPr>
          <a:lstStyle/>
          <a:p>
            <a:pPr lvl="0">
              <a:spcAft>
                <a:spcPts val="0"/>
              </a:spcAft>
            </a:pPr>
            <a:r>
              <a:rPr lang="en-GB" sz="1600" dirty="0">
                <a:solidFill>
                  <a:schemeClr val="accent1">
                    <a:lumMod val="75000"/>
                  </a:schemeClr>
                </a:solidFill>
                <a:ea typeface="Calibri" panose="020F0502020204030204" pitchFamily="34" charset="0"/>
                <a:cs typeface="Times New Roman" panose="02020603050405020304" pitchFamily="18" charset="0"/>
              </a:rPr>
              <a:t>2.)  </a:t>
            </a:r>
            <a:r>
              <a:rPr lang="en-GB" sz="1600" dirty="0">
                <a:solidFill>
                  <a:srgbClr val="FF0000"/>
                </a:solidFill>
                <a:ea typeface="Calibri" panose="020F0502020204030204" pitchFamily="34" charset="0"/>
                <a:cs typeface="Times New Roman" panose="02020603050405020304" pitchFamily="18" charset="0"/>
              </a:rPr>
              <a:t>(a) Scale 1 only</a:t>
            </a:r>
            <a:endParaRPr lang="en-GB" sz="1600" dirty="0">
              <a:ea typeface="Calibri" panose="020F0502020204030204" pitchFamily="34" charset="0"/>
              <a:cs typeface="Times New Roman" panose="02020603050405020304" pitchFamily="18" charset="0"/>
            </a:endParaRPr>
          </a:p>
          <a:p>
            <a:pPr lvl="0">
              <a:spcAft>
                <a:spcPts val="0"/>
              </a:spcAft>
            </a:pPr>
            <a:r>
              <a:rPr lang="en-GB" sz="1600" dirty="0">
                <a:solidFill>
                  <a:schemeClr val="accent1">
                    <a:lumMod val="75000"/>
                  </a:schemeClr>
                </a:solidFill>
                <a:ea typeface="Calibri" panose="020F0502020204030204" pitchFamily="34" charset="0"/>
                <a:cs typeface="Times New Roman" panose="02020603050405020304" pitchFamily="18" charset="0"/>
              </a:rPr>
              <a:t>3.)  </a:t>
            </a:r>
            <a:r>
              <a:rPr lang="en-GB" sz="1600" dirty="0">
                <a:solidFill>
                  <a:srgbClr val="FF0000"/>
                </a:solidFill>
                <a:ea typeface="Calibri" panose="020F0502020204030204" pitchFamily="34" charset="0"/>
                <a:cs typeface="Times New Roman" panose="02020603050405020304" pitchFamily="18" charset="0"/>
              </a:rPr>
              <a:t>(a) True</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i="1" dirty="0">
                <a:solidFill>
                  <a:srgbClr val="2F5496"/>
                </a:solidFill>
                <a:ea typeface="Calibri" panose="020F0502020204030204" pitchFamily="34" charset="0"/>
                <a:cs typeface="Times New Roman" panose="02020603050405020304" pitchFamily="18" charset="0"/>
              </a:rPr>
              <a:t>4.)  </a:t>
            </a:r>
            <a:r>
              <a:rPr lang="en-GB" sz="1600" dirty="0">
                <a:solidFill>
                  <a:srgbClr val="FF0000"/>
                </a:solidFill>
                <a:ea typeface="Calibri" panose="020F0502020204030204" pitchFamily="34" charset="0"/>
                <a:cs typeface="Times New Roman" panose="02020603050405020304" pitchFamily="18" charset="0"/>
              </a:rPr>
              <a:t>(b) False. Supplemental oxygen adds a value of 2 to the aggregated score. </a:t>
            </a:r>
            <a:endParaRPr lang="en-GB"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725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CDA3EA-0AFE-49AC-A00C-4FA5646988AA}"/>
              </a:ext>
            </a:extLst>
          </p:cNvPr>
          <p:cNvSpPr/>
          <p:nvPr/>
        </p:nvSpPr>
        <p:spPr>
          <a:xfrm>
            <a:off x="571849" y="509552"/>
            <a:ext cx="11048301" cy="5016758"/>
          </a:xfrm>
          <a:prstGeom prst="rect">
            <a:avLst/>
          </a:prstGeom>
        </p:spPr>
        <p:txBody>
          <a:bodyPr wrap="square">
            <a:spAutoFit/>
          </a:bodyPr>
          <a:lstStyle/>
          <a:p>
            <a:pPr>
              <a:spcAft>
                <a:spcPts val="0"/>
              </a:spcAft>
            </a:pPr>
            <a:r>
              <a:rPr lang="en-GB" sz="1600" b="1" u="sng" dirty="0">
                <a:solidFill>
                  <a:srgbClr val="2F5496"/>
                </a:solidFill>
                <a:ea typeface="Calibri" panose="020F0502020204030204" pitchFamily="34" charset="0"/>
                <a:cs typeface="Arial" panose="020B0604020202020204" pitchFamily="34" charset="0"/>
              </a:rPr>
              <a:t>INTRODUCTION</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Early warning score systems are structured communication tools that have been adopted throughout all healthcare settings including the NHS. Their purpose are to facilitate early detection of clinical deterioration by categorising a patient’s severity of illness and prompting nursing staff to escalate for urgent medical review at specific trigger levels.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The aim of this e-learning module is to provide the learner with an overview of the National Early Warning Score version 2 (NEWS2) - the standardisation of assessment of acute illness severity in patients aged 16 years and over.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u="sng" dirty="0">
                <a:solidFill>
                  <a:srgbClr val="2F5496"/>
                </a:solidFill>
                <a:ea typeface="Calibri" panose="020F0502020204030204" pitchFamily="34" charset="0"/>
                <a:cs typeface="Arial" panose="020B0604020202020204" pitchFamily="34" charset="0"/>
              </a:rPr>
              <a:t>Learning Outcomes</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dirty="0">
                <a:solidFill>
                  <a:srgbClr val="2F5496"/>
                </a:solidFill>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By the end of this module the learner should be able to:</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ffectLst/>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Describe what the National Early Warning Score is and its benefits</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List the main ways in which NEWS is to be used</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Describe the updates of the National Early Warning Score 2</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Identify the six physiological parameters and scoring included within the NEWS</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Track and trigger (Think Sepsis!)</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Accurately record and score parameters</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Perform a NEWS calculation</a:t>
            </a:r>
            <a:endParaRPr lang="en-GB"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5032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75FF4BA-569C-48BE-9EAA-E8270F513173}"/>
              </a:ext>
            </a:extLst>
          </p:cNvPr>
          <p:cNvSpPr/>
          <p:nvPr/>
        </p:nvSpPr>
        <p:spPr>
          <a:xfrm>
            <a:off x="427838" y="450343"/>
            <a:ext cx="10930856" cy="5262979"/>
          </a:xfrm>
          <a:prstGeom prst="rect">
            <a:avLst/>
          </a:prstGeom>
        </p:spPr>
        <p:txBody>
          <a:bodyPr wrap="square">
            <a:spAutoFit/>
          </a:bodyPr>
          <a:lstStyle/>
          <a:p>
            <a:pPr>
              <a:spcAft>
                <a:spcPts val="0"/>
              </a:spcAft>
            </a:pPr>
            <a:r>
              <a:rPr lang="en-GB" sz="1600" b="1" u="sng" dirty="0">
                <a:solidFill>
                  <a:srgbClr val="2F5496"/>
                </a:solidFill>
                <a:ea typeface="Calibri" panose="020F0502020204030204" pitchFamily="34" charset="0"/>
                <a:cs typeface="Arial" panose="020B0604020202020204" pitchFamily="34" charset="0"/>
              </a:rPr>
              <a:t>THE NATIONAL EARLY WARNING SCORE (NEWS)</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dirty="0">
                <a:solidFill>
                  <a:srgbClr val="2F5496"/>
                </a:solidFill>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The NEWS assessment tool is a standardised early warning system adopted by the majority of health and social care providers, including the NHS. Introduced in 2012 by the Royal College of Physicians (RCP), </a:t>
            </a:r>
            <a:br>
              <a:rPr lang="en-GB" sz="1600" dirty="0">
                <a:solidFill>
                  <a:srgbClr val="2F5496"/>
                </a:solidFill>
                <a:ea typeface="Calibri" panose="020F0502020204030204" pitchFamily="34" charset="0"/>
                <a:cs typeface="Arial" panose="020B0604020202020204" pitchFamily="34" charset="0"/>
              </a:rPr>
            </a:br>
            <a:r>
              <a:rPr lang="en-GB" sz="1600" dirty="0">
                <a:solidFill>
                  <a:srgbClr val="2F5496"/>
                </a:solidFill>
                <a:ea typeface="Calibri" panose="020F0502020204030204" pitchFamily="34" charset="0"/>
                <a:cs typeface="Arial" panose="020B0604020202020204" pitchFamily="34" charset="0"/>
              </a:rPr>
              <a:t>NEWS was created to standardise the process of recording, scoring and responding to changes in routinely measured physiological parameters in acutely ill patients. The aggregate of the score gives a very accurate measure of the severity of illness in a patient and to prioritise the level of care required.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It is important to emphasise that the NEWS assessment tool is designed and is only to be used in those patients of aged 16 years and above. It is </a:t>
            </a:r>
            <a:r>
              <a:rPr lang="en-GB" sz="1600" b="1" dirty="0">
                <a:solidFill>
                  <a:srgbClr val="FF0000"/>
                </a:solidFill>
                <a:ea typeface="Calibri" panose="020F0502020204030204" pitchFamily="34" charset="0"/>
                <a:cs typeface="Arial" panose="020B0604020202020204" pitchFamily="34" charset="0"/>
              </a:rPr>
              <a:t>NOT</a:t>
            </a:r>
            <a:r>
              <a:rPr lang="en-GB" sz="1600" dirty="0">
                <a:solidFill>
                  <a:srgbClr val="2F5496"/>
                </a:solidFill>
                <a:ea typeface="Calibri" panose="020F0502020204030204" pitchFamily="34" charset="0"/>
                <a:cs typeface="Arial" panose="020B0604020202020204" pitchFamily="34" charset="0"/>
              </a:rPr>
              <a:t> recommended for recording the clinical observations of expectant mothers or children as their physiological response may differ.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u="sng" dirty="0">
                <a:solidFill>
                  <a:srgbClr val="2F5496"/>
                </a:solidFill>
                <a:ea typeface="Calibri" panose="020F0502020204030204" pitchFamily="34" charset="0"/>
                <a:cs typeface="Arial" panose="020B0604020202020204" pitchFamily="34" charset="0"/>
              </a:rPr>
              <a:t>BENEFITS OF NEWS CHARTS</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u="none" strike="noStrike" dirty="0">
                <a:solidFill>
                  <a:srgbClr val="2F5496"/>
                </a:solidFill>
                <a:effectLst/>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pPr>
            <a:r>
              <a:rPr lang="en-GB" sz="1600" dirty="0">
                <a:solidFill>
                  <a:srgbClr val="2F5496"/>
                </a:solidFill>
                <a:ea typeface="Calibri" panose="020F0502020204030204" pitchFamily="34" charset="0"/>
                <a:cs typeface="Arial" panose="020B0604020202020204" pitchFamily="34" charset="0"/>
              </a:rPr>
              <a:t>Facilitates timely triage to the most appropriate clinical setting</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pPr>
            <a:r>
              <a:rPr lang="en-GB" sz="1600" dirty="0">
                <a:solidFill>
                  <a:srgbClr val="2F5496"/>
                </a:solidFill>
                <a:ea typeface="Calibri" panose="020F0502020204030204" pitchFamily="34" charset="0"/>
                <a:cs typeface="Arial" panose="020B0604020202020204" pitchFamily="34" charset="0"/>
              </a:rPr>
              <a:t>Ensures all clinical staff who move between health care settings, use a common language and a standardised assessment of acute illness severity</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pPr>
            <a:r>
              <a:rPr lang="en-GB" sz="1600" dirty="0">
                <a:solidFill>
                  <a:srgbClr val="2F5496"/>
                </a:solidFill>
                <a:ea typeface="Calibri" panose="020F0502020204030204" pitchFamily="34" charset="0"/>
                <a:cs typeface="Arial" panose="020B0604020202020204" pitchFamily="34" charset="0"/>
              </a:rPr>
              <a:t>Standardises acute illness assessment in pre-hospital settings</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pPr>
            <a:r>
              <a:rPr lang="en-GB" sz="1600" dirty="0">
                <a:solidFill>
                  <a:srgbClr val="2F5496"/>
                </a:solidFill>
                <a:ea typeface="Calibri" panose="020F0502020204030204" pitchFamily="34" charset="0"/>
                <a:cs typeface="Arial" panose="020B0604020202020204" pitchFamily="34" charset="0"/>
              </a:rPr>
              <a:t>Aids the recognition of clinical deterioration</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pPr>
            <a:r>
              <a:rPr lang="en-GB" sz="1600" dirty="0">
                <a:solidFill>
                  <a:srgbClr val="2F5496"/>
                </a:solidFill>
                <a:ea typeface="Calibri" panose="020F0502020204030204" pitchFamily="34" charset="0"/>
                <a:cs typeface="Arial" panose="020B0604020202020204" pitchFamily="34" charset="0"/>
              </a:rPr>
              <a:t>Defines the appropriate triage and level of ongoing acute care</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pPr>
            <a:r>
              <a:rPr lang="en-GB" sz="1600" dirty="0">
                <a:solidFill>
                  <a:srgbClr val="2F5496"/>
                </a:solidFill>
                <a:ea typeface="Calibri" panose="020F0502020204030204" pitchFamily="34" charset="0"/>
                <a:cs typeface="Arial" panose="020B0604020202020204" pitchFamily="34" charset="0"/>
              </a:rPr>
              <a:t>To ensure communication about deteriorating patients between professionals across healthcare settings is consistent.</a:t>
            </a:r>
            <a:endParaRPr lang="en-GB"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7036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287282-9688-427D-8FE1-C20C48E079E0}"/>
              </a:ext>
            </a:extLst>
          </p:cNvPr>
          <p:cNvSpPr/>
          <p:nvPr/>
        </p:nvSpPr>
        <p:spPr>
          <a:xfrm>
            <a:off x="520116" y="297373"/>
            <a:ext cx="10947633" cy="5893921"/>
          </a:xfrm>
          <a:prstGeom prst="rect">
            <a:avLst/>
          </a:prstGeom>
        </p:spPr>
        <p:txBody>
          <a:bodyPr wrap="square">
            <a:spAutoFit/>
          </a:bodyPr>
          <a:lstStyle/>
          <a:p>
            <a:pPr>
              <a:spcAft>
                <a:spcPts val="0"/>
              </a:spcAft>
            </a:pPr>
            <a:r>
              <a:rPr lang="en-GB" sz="1600" b="1" u="sng" dirty="0">
                <a:solidFill>
                  <a:srgbClr val="2F5496"/>
                </a:solidFill>
                <a:ea typeface="Calibri" panose="020F0502020204030204" pitchFamily="34" charset="0"/>
                <a:cs typeface="Arial" panose="020B0604020202020204" pitchFamily="34" charset="0"/>
              </a:rPr>
              <a:t>NEWS2 CHART UPDATE</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Whilst NEWS had been shown to be a highly effective system for detecting patients at risk of clinical deterioration or death, the Royal College of Physicians received feedback and suggestion for improvement prompting a timelier clinical response, with the aim of improving patient outcomes in the NHS. </a:t>
            </a:r>
          </a:p>
          <a:p>
            <a:pPr>
              <a:spcAft>
                <a:spcPts val="0"/>
              </a:spcAft>
            </a:pPr>
            <a:endParaRPr lang="en-GB" sz="1600" dirty="0">
              <a:effectLst/>
              <a:ea typeface="Calibri" panose="020F0502020204030204" pitchFamily="34" charset="0"/>
              <a:cs typeface="Times New Roman" panose="02020603050405020304" pitchFamily="18" charset="0"/>
            </a:endParaRPr>
          </a:p>
          <a:p>
            <a:pPr lvl="1"/>
            <a:r>
              <a:rPr lang="en-GB" sz="1600" dirty="0">
                <a:solidFill>
                  <a:srgbClr val="2F5496"/>
                </a:solidFill>
                <a:ea typeface="Calibri" panose="020F0502020204030204" pitchFamily="34" charset="0"/>
                <a:cs typeface="Arial" panose="020B0604020202020204" pitchFamily="34" charset="0"/>
              </a:rPr>
              <a:t>In 2017, </a:t>
            </a:r>
            <a:r>
              <a:rPr lang="en-GB" sz="1600" b="1" dirty="0">
                <a:solidFill>
                  <a:srgbClr val="2F5496"/>
                </a:solidFill>
                <a:ea typeface="Calibri" panose="020F0502020204030204" pitchFamily="34" charset="0"/>
                <a:cs typeface="Arial" panose="020B0604020202020204" pitchFamily="34" charset="0"/>
              </a:rPr>
              <a:t>NEWS2</a:t>
            </a:r>
            <a:r>
              <a:rPr lang="en-GB" sz="1600" dirty="0">
                <a:solidFill>
                  <a:srgbClr val="2F5496"/>
                </a:solidFill>
                <a:ea typeface="Calibri" panose="020F0502020204030204" pitchFamily="34" charset="0"/>
                <a:cs typeface="Arial" panose="020B0604020202020204" pitchFamily="34" charset="0"/>
              </a:rPr>
              <a:t> received formal endorsement from NHS England and NHS Improvement:</a:t>
            </a:r>
            <a:endParaRPr lang="en-GB" sz="1600" dirty="0">
              <a:effectLst/>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The recording of physiological parameters has been reordered to align with the Resuscitation Council (UK) ABCDE sequence</a:t>
            </a:r>
            <a:endParaRPr lang="en-GB" sz="1600" dirty="0">
              <a:effectLst/>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The ranges for the boundaries of each parameter score are now shown on the chart</a:t>
            </a:r>
            <a:endParaRPr lang="en-GB" sz="1600" dirty="0">
              <a:effectLst/>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The chart has a dedicated section (SpO2 Scale 2) for use in patients with hypercapnic respiratory failure (Type 2) or COPD who have clinically recommended oxygen saturation of 88–92%</a:t>
            </a:r>
            <a:endParaRPr lang="en-GB" sz="1600" dirty="0">
              <a:effectLst/>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The section of the chart for recording the rate of (L/min) and method/device for supplemental oxygen delivery has been improved</a:t>
            </a:r>
            <a:endParaRPr lang="en-GB" sz="1600" dirty="0">
              <a:effectLst/>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Recognising that patients with as NEW Score of 5 threshold for urgent clinical review and action</a:t>
            </a:r>
            <a:endParaRPr lang="en-GB" sz="1600" dirty="0">
              <a:effectLst/>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The addition of ‘new confusion’ (which includes disorientation, delirium or any new alteration to mentation) to the AVPU score, which becomes ACVPU (where C represents confusion)</a:t>
            </a:r>
            <a:endParaRPr lang="en-GB" sz="1600" dirty="0">
              <a:effectLst/>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The chart has a new colour scheme, reflecting the fact that the original red–amber–green colours were not ideal for staff with red/green colour blindness (RCP, 2017)</a:t>
            </a:r>
            <a:endParaRPr lang="en-GB" sz="1600" dirty="0">
              <a:effectLst/>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A total NEWS score of 5 or greater or score of 3 in a single parameter should prompt clinicians to THINK SEPSIS! </a:t>
            </a:r>
          </a:p>
          <a:p>
            <a:pPr marL="800100" lvl="1" indent="-342900">
              <a:buFont typeface="Symbol" panose="05050102010706020507" pitchFamily="18" charset="2"/>
              <a:buChar char=""/>
            </a:pPr>
            <a:r>
              <a:rPr lang="en-GB" sz="1600" dirty="0">
                <a:solidFill>
                  <a:srgbClr val="2F5496"/>
                </a:solidFill>
                <a:ea typeface="Calibri" panose="020F0502020204030204" pitchFamily="34" charset="0"/>
                <a:cs typeface="Arial" panose="020B0604020202020204" pitchFamily="34" charset="0"/>
              </a:rPr>
              <a:t>Sepsis should be considered in any person with a known infection, signs or symptoms of infection, in people at high risk if infection due to immune incompetency/ suppression (those undergoing chemotherapy or have underlying auto- immune disorders</a:t>
            </a:r>
            <a:r>
              <a:rPr lang="en-GB" dirty="0">
                <a:solidFill>
                  <a:srgbClr val="2F5496"/>
                </a:solidFill>
                <a:latin typeface="Calibri" panose="020F0502020204030204" pitchFamily="34" charset="0"/>
                <a:ea typeface="Calibri" panose="020F0502020204030204" pitchFamily="34" charset="0"/>
                <a:cs typeface="Arial" panose="020B0604020202020204" pitchFamily="34" charset="0"/>
              </a:rPr>
              <a:t>)</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spcAft>
                <a:spcPts val="0"/>
              </a:spcAft>
            </a:pPr>
            <a:r>
              <a:rPr lang="en-GB" b="1" dirty="0">
                <a:solidFill>
                  <a:srgbClr val="FF0000"/>
                </a:solidFill>
                <a:latin typeface="Calibri" panose="020F0502020204030204" pitchFamily="34" charset="0"/>
                <a:ea typeface="Calibri" panose="020F0502020204030204" pitchFamily="34" charset="0"/>
                <a:cs typeface="Arial" panose="020B0604020202020204" pitchFamily="34" charset="0"/>
              </a:rPr>
              <a:t>SPOTTING THE SIGNS OF SEPSIS EARLY CAN SAVE THOUSANDS OF LIVES.</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9396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E4D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40FD64A-B02D-40C5-99B6-221708EDD8CE}"/>
              </a:ext>
            </a:extLst>
          </p:cNvPr>
          <p:cNvPicPr/>
          <p:nvPr/>
        </p:nvPicPr>
        <p:blipFill rotWithShape="1">
          <a:blip r:embed="rId2">
            <a:extLst>
              <a:ext uri="{28A0092B-C50C-407E-A947-70E740481C1C}">
                <a14:useLocalDpi xmlns:a14="http://schemas.microsoft.com/office/drawing/2010/main" val="0"/>
              </a:ext>
            </a:extLst>
          </a:blip>
          <a:srcRect t="9412" r="1" b="14623"/>
          <a:stretch/>
        </p:blipFill>
        <p:spPr bwMode="auto">
          <a:xfrm>
            <a:off x="643467" y="643467"/>
            <a:ext cx="10905066" cy="5052658"/>
          </a:xfrm>
          <a:prstGeom prst="rect">
            <a:avLst/>
          </a:prstGeom>
          <a:extLst>
            <a:ext uri="{53640926-AAD7-44d8-BBD7-CCE9431645EC}">
              <a14:shadowObscured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xt>
            <a:ext uri="{FAA26D3D-D897-4be2-8F04-BA451C77F1D7}">
              <ma14:placeholder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xt>
          </a:extLst>
        </p:spPr>
      </p:pic>
      <p:sp>
        <p:nvSpPr>
          <p:cNvPr id="10" name="Rectangle 9">
            <a:extLst>
              <a:ext uri="{FF2B5EF4-FFF2-40B4-BE49-F238E27FC236}">
                <a16:creationId xmlns:a16="http://schemas.microsoft.com/office/drawing/2014/main" id="{4C61BD32-7542-4D52-BA5A-3ADE869BF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4933BBC-A81C-4315-B331-A01086959BE6}"/>
              </a:ext>
            </a:extLst>
          </p:cNvPr>
          <p:cNvSpPr/>
          <p:nvPr/>
        </p:nvSpPr>
        <p:spPr>
          <a:xfrm>
            <a:off x="555166" y="55364"/>
            <a:ext cx="1585499" cy="369332"/>
          </a:xfrm>
          <a:prstGeom prst="rect">
            <a:avLst/>
          </a:prstGeom>
        </p:spPr>
        <p:txBody>
          <a:bodyPr wrap="none">
            <a:spAutoFit/>
          </a:bodyPr>
          <a:lstStyle/>
          <a:p>
            <a:pPr>
              <a:spcAft>
                <a:spcPts val="600"/>
              </a:spcAft>
            </a:pPr>
            <a:r>
              <a:rPr lang="en-GB" b="1"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NEWS2 CHART</a:t>
            </a:r>
            <a:endParaRPr lang="en-GB"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08D93D56-950E-4220-8131-302F5ABFFAFA}"/>
              </a:ext>
            </a:extLst>
          </p:cNvPr>
          <p:cNvSpPr/>
          <p:nvPr/>
        </p:nvSpPr>
        <p:spPr>
          <a:xfrm>
            <a:off x="555165" y="5710029"/>
            <a:ext cx="10993367" cy="553998"/>
          </a:xfrm>
          <a:prstGeom prst="rect">
            <a:avLst/>
          </a:prstGeom>
        </p:spPr>
        <p:txBody>
          <a:bodyPr wrap="square">
            <a:spAutoFit/>
          </a:bodyPr>
          <a:lstStyle/>
          <a:p>
            <a:pPr>
              <a:spcAft>
                <a:spcPts val="0"/>
              </a:spcAft>
            </a:pPr>
            <a:r>
              <a:rPr lang="en-GB" sz="1000" i="1" dirty="0">
                <a:solidFill>
                  <a:schemeClr val="bg1"/>
                </a:solidFill>
                <a:latin typeface="Calibri" panose="020F0502020204030204" pitchFamily="34" charset="0"/>
                <a:ea typeface="Calibri" panose="020F0502020204030204" pitchFamily="34" charset="0"/>
                <a:cs typeface="Times New Roman" panose="02020603050405020304" pitchFamily="18" charset="0"/>
              </a:rPr>
              <a:t>A printable version of this chart is available at the end of this document or can be downloaded from: </a:t>
            </a:r>
            <a:r>
              <a:rPr lang="en-GB" sz="1000" i="1" u="sng" dirty="0">
                <a:solidFill>
                  <a:schemeClr val="bg1"/>
                </a:solidFill>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https://portal.hbcompliance.co.uk/downloads/resources/candidate/online-training/news2-chart.pdf</a:t>
            </a:r>
            <a:endParaRPr lang="en-GB" sz="10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a:spcBef>
                <a:spcPts val="1200"/>
              </a:spcBef>
              <a:spcAft>
                <a:spcPts val="0"/>
              </a:spcAft>
            </a:pPr>
            <a:r>
              <a:rPr lang="en-GB" sz="1000" i="1" dirty="0">
                <a:solidFill>
                  <a:schemeClr val="bg1"/>
                </a:solidFill>
                <a:latin typeface="Calibri" panose="020F0502020204030204" pitchFamily="34" charset="0"/>
                <a:ea typeface="Calibri" panose="020F0502020204030204" pitchFamily="34" charset="0"/>
                <a:cs typeface="Times New Roman" panose="02020603050405020304" pitchFamily="18" charset="0"/>
              </a:rPr>
              <a:t>This chart and additional resources are also available from: </a:t>
            </a:r>
            <a:r>
              <a:rPr lang="en-GB" sz="1000" i="1" u="sng" dirty="0">
                <a:solidFill>
                  <a:schemeClr val="bg1"/>
                </a:solidFill>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https://www.rcplondon.ac.uk/projects/outputs/national-early-warning-score-news-2</a:t>
            </a:r>
            <a:r>
              <a:rPr lang="en-GB" sz="1000" i="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endParaRPr lang="en-GB" sz="10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40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C33EB84-AB41-43C5-BF30-61F243ECAF18}"/>
              </a:ext>
            </a:extLst>
          </p:cNvPr>
          <p:cNvSpPr/>
          <p:nvPr/>
        </p:nvSpPr>
        <p:spPr>
          <a:xfrm>
            <a:off x="436228" y="266596"/>
            <a:ext cx="11543252" cy="6001643"/>
          </a:xfrm>
          <a:prstGeom prst="rect">
            <a:avLst/>
          </a:prstGeom>
        </p:spPr>
        <p:txBody>
          <a:bodyPr wrap="square">
            <a:spAutoFit/>
          </a:bodyPr>
          <a:lstStyle/>
          <a:p>
            <a:pPr>
              <a:spcAft>
                <a:spcPts val="0"/>
              </a:spcAft>
            </a:pPr>
            <a:r>
              <a:rPr lang="en-GB" sz="1600" b="1" u="sng" dirty="0">
                <a:solidFill>
                  <a:srgbClr val="2F5496"/>
                </a:solidFill>
                <a:ea typeface="Calibri" panose="020F0502020204030204" pitchFamily="34" charset="0"/>
                <a:cs typeface="Arial" panose="020B0604020202020204" pitchFamily="34" charset="0"/>
              </a:rPr>
              <a:t>TRACK AND TRIGGER</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ffectLst/>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Arial" panose="020B0604020202020204" pitchFamily="34" charset="0"/>
              </a:rPr>
              <a:t>There are TWO main ways in which NEWS should be used:</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ffectLst/>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en-GB" sz="1600" b="1" i="1" dirty="0">
                <a:solidFill>
                  <a:srgbClr val="2F5496"/>
                </a:solidFill>
                <a:ea typeface="Calibri" panose="020F0502020204030204" pitchFamily="34" charset="0"/>
                <a:cs typeface="Arial" panose="020B0604020202020204" pitchFamily="34" charset="0"/>
              </a:rPr>
              <a:t>TRACK</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pPr>
            <a:r>
              <a:rPr lang="en-GB" sz="1600" dirty="0">
                <a:solidFill>
                  <a:srgbClr val="2F5496"/>
                </a:solidFill>
                <a:ea typeface="Calibri" panose="020F0502020204030204" pitchFamily="34" charset="0"/>
                <a:cs typeface="Arial" panose="020B0604020202020204" pitchFamily="34" charset="0"/>
              </a:rPr>
              <a:t>To provide a continuous record of a patient’s physiological status throughout their patient journey</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u="none" strike="noStrike" dirty="0">
                <a:solidFill>
                  <a:srgbClr val="2F5496"/>
                </a:solidFill>
                <a:effectLst/>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en-GB" sz="1600" b="1" i="1" dirty="0">
                <a:solidFill>
                  <a:srgbClr val="2F5496"/>
                </a:solidFill>
                <a:ea typeface="Calibri" panose="020F0502020204030204" pitchFamily="34" charset="0"/>
                <a:cs typeface="Arial" panose="020B0604020202020204" pitchFamily="34" charset="0"/>
              </a:rPr>
              <a:t>TRIGGER</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pPr>
            <a:r>
              <a:rPr lang="en-GB" sz="1600" dirty="0">
                <a:solidFill>
                  <a:srgbClr val="2F5496"/>
                </a:solidFill>
                <a:ea typeface="Calibri" panose="020F0502020204030204" pitchFamily="34" charset="0"/>
                <a:cs typeface="Arial" panose="020B0604020202020204" pitchFamily="34" charset="0"/>
              </a:rPr>
              <a:t>To provide a standardised platform for the initial assessment of the severity of an acute illness wherever assessment occurs.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u="none" strike="noStrike" dirty="0">
                <a:solidFill>
                  <a:srgbClr val="2F5496"/>
                </a:solidFill>
                <a:effectLst/>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dirty="0">
                <a:solidFill>
                  <a:srgbClr val="2F5496"/>
                </a:solidFill>
                <a:ea typeface="Calibri" panose="020F0502020204030204" pitchFamily="34" charset="0"/>
                <a:cs typeface="Arial" panose="020B0604020202020204" pitchFamily="34" charset="0"/>
              </a:rPr>
              <a:t>The SIX Physiological Principles of NEWS:</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ffectLst/>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en-GB" sz="1600" dirty="0">
                <a:solidFill>
                  <a:srgbClr val="2F5496"/>
                </a:solidFill>
                <a:ea typeface="Calibri" panose="020F0502020204030204" pitchFamily="34" charset="0"/>
                <a:cs typeface="Arial" panose="020B0604020202020204" pitchFamily="34" charset="0"/>
              </a:rPr>
              <a:t>Oxygen saturations (Sp02)- </a:t>
            </a:r>
            <a:r>
              <a:rPr lang="en-GB" sz="1600" i="1" dirty="0">
                <a:solidFill>
                  <a:srgbClr val="2F5496"/>
                </a:solidFill>
                <a:ea typeface="Calibri" panose="020F0502020204030204" pitchFamily="34" charset="0"/>
                <a:cs typeface="Arial" panose="020B0604020202020204" pitchFamily="34" charset="0"/>
              </a:rPr>
              <a:t>A weighting score of 2 should be added for any patients requiring supplemental oxygen delivered by a mask or nasal cannula</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en-GB" sz="1600" dirty="0">
                <a:solidFill>
                  <a:srgbClr val="2F5496"/>
                </a:solidFill>
                <a:ea typeface="Calibri" panose="020F0502020204030204" pitchFamily="34" charset="0"/>
                <a:cs typeface="Arial" panose="020B0604020202020204" pitchFamily="34" charset="0"/>
              </a:rPr>
              <a:t>Respiratory Rate (RR)</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en-GB" sz="1600" dirty="0">
                <a:solidFill>
                  <a:srgbClr val="2F5496"/>
                </a:solidFill>
                <a:ea typeface="Calibri" panose="020F0502020204030204" pitchFamily="34" charset="0"/>
                <a:cs typeface="Arial" panose="020B0604020202020204" pitchFamily="34" charset="0"/>
              </a:rPr>
              <a:t>Temperature 	</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en-GB" sz="1600" dirty="0">
                <a:solidFill>
                  <a:srgbClr val="2F5496"/>
                </a:solidFill>
                <a:ea typeface="Calibri" panose="020F0502020204030204" pitchFamily="34" charset="0"/>
                <a:cs typeface="Arial" panose="020B0604020202020204" pitchFamily="34" charset="0"/>
              </a:rPr>
              <a:t>Systolic blood pressure (B.P) (although both diastolic and systolic pressure are recorded, only the systolic measurement is scored) </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en-GB" sz="1600" dirty="0">
                <a:solidFill>
                  <a:srgbClr val="2F5496"/>
                </a:solidFill>
                <a:ea typeface="Calibri" panose="020F0502020204030204" pitchFamily="34" charset="0"/>
                <a:cs typeface="Arial" panose="020B0604020202020204" pitchFamily="34" charset="0"/>
              </a:rPr>
              <a:t>Pulse rate (bpm)</a:t>
            </a:r>
            <a:endParaRPr lang="en-GB" sz="1600" dirty="0">
              <a:effectLst/>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en-GB" sz="1600" dirty="0">
                <a:solidFill>
                  <a:srgbClr val="2F5496"/>
                </a:solidFill>
                <a:ea typeface="Calibri" panose="020F0502020204030204" pitchFamily="34" charset="0"/>
                <a:cs typeface="Arial" panose="020B0604020202020204" pitchFamily="34" charset="0"/>
              </a:rPr>
              <a:t>Level of consciousness or new/ sudden onset of confusion.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ffectLst/>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dirty="0">
                <a:solidFill>
                  <a:srgbClr val="FF0000"/>
                </a:solidFill>
                <a:ea typeface="Calibri" panose="020F0502020204030204" pitchFamily="34" charset="0"/>
                <a:cs typeface="Times New Roman" panose="02020603050405020304" pitchFamily="18" charset="0"/>
              </a:rPr>
              <a:t>IMPORTANT:</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FF0000"/>
                </a:solidFill>
                <a:effectLst/>
                <a:ea typeface="Calibri" panose="020F0502020204030204" pitchFamily="34" charset="0"/>
                <a:cs typeface="Times New Roman" panose="02020603050405020304" pitchFamily="18"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FF0000"/>
                </a:solidFill>
                <a:ea typeface="Calibri" panose="020F0502020204030204" pitchFamily="34" charset="0"/>
                <a:cs typeface="Times New Roman" panose="02020603050405020304" pitchFamily="18" charset="0"/>
              </a:rPr>
              <a:t>The NEWS may be unreliable in patients with spinal cord injury (especially tetraplegia or high-level paraplegia), owing to functional disturbances of the autonomic nervous system. Use with caution.</a:t>
            </a:r>
            <a:endParaRPr lang="en-GB"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3740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2" name="Table 1">
                <a:extLst>
                  <a:ext uri="{FF2B5EF4-FFF2-40B4-BE49-F238E27FC236}">
                    <a16:creationId xmlns:a16="http://schemas.microsoft.com/office/drawing/2014/main" id="{521DBFCE-6F13-4343-9B4E-EABDC13E7816}"/>
                  </a:ext>
                </a:extLst>
              </p:cNvPr>
              <p:cNvGraphicFramePr>
                <a:graphicFrameLocks noGrp="1"/>
              </p:cNvGraphicFramePr>
              <p:nvPr>
                <p:extLst>
                  <p:ext uri="{D42A27DB-BD31-4B8C-83A1-F6EECF244321}">
                    <p14:modId xmlns:p14="http://schemas.microsoft.com/office/powerpoint/2010/main" val="3561075579"/>
                  </p:ext>
                </p:extLst>
              </p:nvPr>
            </p:nvGraphicFramePr>
            <p:xfrm>
              <a:off x="578153" y="795636"/>
              <a:ext cx="10905066" cy="4986811"/>
            </p:xfrm>
            <a:graphic>
              <a:graphicData uri="http://schemas.openxmlformats.org/drawingml/2006/table">
                <a:tbl>
                  <a:tblPr firstRow="1" firstCol="1" bandRow="1"/>
                  <a:tblGrid>
                    <a:gridCol w="2154930">
                      <a:extLst>
                        <a:ext uri="{9D8B030D-6E8A-4147-A177-3AD203B41FA5}">
                          <a16:colId xmlns:a16="http://schemas.microsoft.com/office/drawing/2014/main" val="4262758275"/>
                        </a:ext>
                      </a:extLst>
                    </a:gridCol>
                    <a:gridCol w="8750136">
                      <a:extLst>
                        <a:ext uri="{9D8B030D-6E8A-4147-A177-3AD203B41FA5}">
                          <a16:colId xmlns:a16="http://schemas.microsoft.com/office/drawing/2014/main" val="3880383752"/>
                        </a:ext>
                      </a:extLst>
                    </a:gridCol>
                  </a:tblGrid>
                  <a:tr h="987879">
                    <a:tc>
                      <a:txBody>
                        <a:bodyPr/>
                        <a:lstStyle/>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RESPIRATORY</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RATE (RR)</a:t>
                          </a:r>
                          <a:endParaRPr lang="en-GB" sz="1900" b="0" i="0" u="none" strike="noStrike">
                            <a:effectLst/>
                            <a:latin typeface="Arial" panose="020B0604020202020204" pitchFamily="34" charset="0"/>
                          </a:endParaRPr>
                        </a:p>
                        <a:p>
                          <a:pPr indent="457200" algn="ctr" fontAlgn="t">
                            <a:lnSpc>
                              <a:spcPct val="107000"/>
                            </a:lnSpc>
                            <a:spcBef>
                              <a:spcPts val="0"/>
                            </a:spcBef>
                            <a:spcAft>
                              <a:spcPts val="800"/>
                            </a:spcAft>
                          </a:pPr>
                          <a:r>
                            <a:rPr lang="en-GB" sz="1100" b="1" i="0" u="none" strike="noStrike">
                              <a:effectLst/>
                              <a:latin typeface="Calibri" panose="020F0502020204030204" pitchFamily="34" charset="0"/>
                              <a:ea typeface="Calibri" panose="020F0502020204030204" pitchFamily="34" charset="0"/>
                              <a:cs typeface="Times New Roman" panose="02020603050405020304" pitchFamily="18" charset="0"/>
                            </a:rPr>
                            <a:t> </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a:noFill/>
                        </a:lnR>
                        <a:lnT>
                          <a:noFill/>
                        </a:lnT>
                        <a:lnB w="19050" cap="flat" cmpd="sng" algn="ctr">
                          <a:solidFill>
                            <a:srgbClr val="F4B083"/>
                          </a:solidFill>
                          <a:prstDash val="solid"/>
                          <a:round/>
                          <a:headEnd type="none" w="med" len="med"/>
                          <a:tailEnd type="none" w="med" len="med"/>
                        </a:lnB>
                      </a:tcPr>
                    </a:tc>
                    <a:tc>
                      <a:txBody>
                        <a:bodyPr/>
                        <a:lstStyle/>
                        <a:p>
                          <a:pPr algn="l"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An elevated respiratory rate is a strong indicator of acute illness, distress or pain. It can also indicate the onset of conditions such as sepsis remote from the lungs or a disturbance of the central nervous system or metabolic function such as metabolic acidosis.</a:t>
                          </a:r>
                          <a:endParaRPr lang="en-GB" sz="1900" b="0" i="0" u="none" strike="noStrike">
                            <a:effectLst/>
                            <a:latin typeface="Arial" panose="020B0604020202020204" pitchFamily="34" charset="0"/>
                          </a:endParaRPr>
                        </a:p>
                        <a:p>
                          <a:pPr algn="l"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 decrease in respiratory rate could indicate a reaction to certain medication or central nervous system depression.</a:t>
                          </a:r>
                          <a:endParaRPr lang="en-GB" sz="1900" b="0" i="0" u="none" strike="noStrike">
                            <a:effectLst/>
                            <a:latin typeface="Arial" panose="020B0604020202020204" pitchFamily="34" charset="0"/>
                          </a:endParaRPr>
                        </a:p>
                        <a:p>
                          <a:pPr algn="l"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When patient is receiving supplemental oxygen, the rate of oxygen delivery (L/min) and the delivery system (e.g. mask or nasal cannula) should be also documented on the NEWS in the assigned section.</a:t>
                          </a:r>
                          <a:endParaRPr lang="en-GB" sz="1900" b="0" i="0" u="none" strike="noStrike">
                            <a:effectLst/>
                            <a:latin typeface="Arial" panose="020B0604020202020204" pitchFamily="34" charset="0"/>
                          </a:endParaRPr>
                        </a:p>
                      </a:txBody>
                      <a:tcPr marL="70535" marR="70535" marT="9796" marB="0">
                        <a:lnL>
                          <a:noFill/>
                        </a:lnL>
                        <a:lnR w="12700" cap="flat" cmpd="sng" algn="ctr">
                          <a:solidFill>
                            <a:srgbClr val="F4B083"/>
                          </a:solidFill>
                          <a:prstDash val="solid"/>
                          <a:round/>
                          <a:headEnd type="none" w="med" len="med"/>
                          <a:tailEnd type="none" w="med" len="med"/>
                        </a:lnR>
                        <a:lnT>
                          <a:noFill/>
                        </a:lnT>
                        <a:lnB w="19050" cap="flat" cmpd="sng" algn="ctr">
                          <a:solidFill>
                            <a:srgbClr val="F4B083"/>
                          </a:solidFill>
                          <a:prstDash val="solid"/>
                          <a:round/>
                          <a:headEnd type="none" w="med" len="med"/>
                          <a:tailEnd type="none" w="med" len="med"/>
                        </a:lnB>
                      </a:tcPr>
                    </a:tc>
                    <a:extLst>
                      <a:ext uri="{0D108BD9-81ED-4DB2-BD59-A6C34878D82A}">
                        <a16:rowId xmlns:a16="http://schemas.microsoft.com/office/drawing/2014/main" val="523227842"/>
                      </a:ext>
                    </a:extLst>
                  </a:tr>
                  <a:tr h="987879">
                    <a:tc>
                      <a:txBody>
                        <a:bodyPr/>
                        <a:lstStyle/>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OXYGEN SATURATIONS/</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PULSE OXIMETRY</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t>
                          </a:r>
                          <a:r>
                            <a:rPr lang="en-GB" sz="1200" b="1" i="1"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Sp02</a:t>
                          </a: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905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tc>
                      <a:txBody>
                        <a:bodyPr/>
                        <a:lstStyle/>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Remember to add a weighting score of 2 for any patients requiring supplemental oxygen delivered by a mask or nasal cannulae.</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 reduction in oxygen saturation could indicate a disturbance of pulmonary and/or cardiac function. The patient’s oxygen saturations should be recorded in the SpO2 Scale 1 section of the NEWS. </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For patients with confirmed hypercapnic respiratory failure such as COPD, their oxygen saturations should be recorded in the </a:t>
                          </a:r>
                          <a:r>
                            <a:rPr lang="en-GB" sz="1200" b="1" i="0" u="none" strike="noStrike">
                              <a:solidFill>
                                <a:srgbClr val="FF0000"/>
                              </a:solidFill>
                              <a:effectLst/>
                              <a:latin typeface="Calibri" panose="020F0502020204030204" pitchFamily="34" charset="0"/>
                              <a:ea typeface="Calibri" panose="020F0502020204030204" pitchFamily="34" charset="0"/>
                              <a:cs typeface="Arial" panose="020B0604020202020204" pitchFamily="34" charset="0"/>
                            </a:rPr>
                            <a:t>SpO2 Scale 2</a:t>
                          </a: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 section of NEWS. </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905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extLst>
                      <a:ext uri="{0D108BD9-81ED-4DB2-BD59-A6C34878D82A}">
                        <a16:rowId xmlns:a16="http://schemas.microsoft.com/office/drawing/2014/main" val="2138106551"/>
                      </a:ext>
                    </a:extLst>
                  </a:tr>
                  <a:tr h="987879">
                    <a:tc>
                      <a:txBody>
                        <a:bodyPr/>
                        <a:lstStyle/>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SYSTOLIC</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BLOOD PRESSURE</a:t>
                          </a:r>
                          <a:endParaRPr lang="en-GB" sz="1900" b="0" i="0" u="none" strike="noStrike">
                            <a:effectLst/>
                            <a:latin typeface="Arial" panose="020B0604020202020204" pitchFamily="34" charset="0"/>
                          </a:endParaRPr>
                        </a:p>
                        <a:p>
                          <a:pPr algn="ctr"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t>
                          </a:r>
                          <a14:m>
                            <m:oMath xmlns:m="http://schemas.openxmlformats.org/officeDocument/2006/math">
                              <m:f>
                                <m:fPr>
                                  <m:ctrlPr>
                                    <a:rPr lang="ar-AE" sz="1600" b="0" i="1" u="none" strike="noStrike">
                                      <a:solidFill>
                                        <a:srgbClr val="2F5496"/>
                                      </a:solidFill>
                                      <a:effectLst/>
                                      <a:latin typeface="Cambria Math" panose="02040503050406030204" pitchFamily="18" charset="0"/>
                                      <a:ea typeface="Calibri" panose="020F0502020204030204" pitchFamily="34" charset="0"/>
                                      <a:cs typeface="Arial" panose="020B0604020202020204" pitchFamily="34" charset="0"/>
                                    </a:rPr>
                                  </m:ctrlPr>
                                </m:fPr>
                                <m:num>
                                  <m:r>
                                    <a:rPr lang="ar-AE" sz="1600" b="1" i="1" u="none" strike="noStrike">
                                      <a:solidFill>
                                        <a:srgbClr val="2F5496"/>
                                      </a:solidFill>
                                      <a:effectLst/>
                                      <a:latin typeface="Cambria Math" panose="02040503050406030204" pitchFamily="18" charset="0"/>
                                      <a:ea typeface="Calibri" panose="020F0502020204030204" pitchFamily="34" charset="0"/>
                                      <a:cs typeface="Arial" panose="020B0604020202020204" pitchFamily="34" charset="0"/>
                                    </a:rPr>
                                    <m:t>𝒔𝒚𝒔𝒕𝒐𝒍𝒊𝒄</m:t>
                                  </m:r>
                                </m:num>
                                <m:den>
                                  <m:r>
                                    <a:rPr lang="ar-AE" sz="1600" b="1" i="1" u="none" strike="noStrike">
                                      <a:solidFill>
                                        <a:srgbClr val="2F5496"/>
                                      </a:solidFill>
                                      <a:effectLst/>
                                      <a:latin typeface="Cambria Math" panose="02040503050406030204" pitchFamily="18" charset="0"/>
                                      <a:ea typeface="Calibri" panose="020F0502020204030204" pitchFamily="34" charset="0"/>
                                      <a:cs typeface="Arial" panose="020B0604020202020204" pitchFamily="34" charset="0"/>
                                    </a:rPr>
                                    <m:t>𝒅𝒊𝒂𝒔𝒕𝒐𝒍𝒊𝒄</m:t>
                                  </m:r>
                                </m:den>
                              </m:f>
                            </m:oMath>
                          </a14:m>
                          <a:r>
                            <a:rPr lang="ar-AE" sz="14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t>
                          </a:r>
                          <a:endParaRPr lang="ar-AE"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tcPr>
                    </a:tc>
                    <a:tc>
                      <a:txBody>
                        <a:bodyPr/>
                        <a:lstStyle/>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Hypotension (low blood pressure) may indicate a cardiac condition, sepsis, hypovolemia, or central nervous system depression. It is important to bear in mind that some individuals have a naturally low blood pressure (≤ 100 mmHg). </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Hypertension is of less importance in the assessment of acutely ill patients as it could be the result of pain and distress. Severe hypertension (systolic pressure ≥ 200mmHg). Whilst hypertension should be monitored, though consider whether the hypertension could be causing or exacerbating the symptoms.</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tcPr>
                    </a:tc>
                    <a:extLst>
                      <a:ext uri="{0D108BD9-81ED-4DB2-BD59-A6C34878D82A}">
                        <a16:rowId xmlns:a16="http://schemas.microsoft.com/office/drawing/2014/main" val="513310714"/>
                      </a:ext>
                    </a:extLst>
                  </a:tr>
                  <a:tr h="611694">
                    <a:tc>
                      <a:txBody>
                        <a:bodyPr/>
                        <a:lstStyle/>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PULSE RATE</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(BPM)</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tc>
                      <a:txBody>
                        <a:bodyPr/>
                        <a:lstStyle/>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Bradycardia (low heart rate) maybe a consequence of medication such as beta-blockers. But it also could indicate central nervous system depression, hypothermia, hypothyroidism or heart block.</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Tachycardia (high heart rate) could be caused by pain and distress.</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extLst>
                      <a:ext uri="{0D108BD9-81ED-4DB2-BD59-A6C34878D82A}">
                        <a16:rowId xmlns:a16="http://schemas.microsoft.com/office/drawing/2014/main" val="181963366"/>
                      </a:ext>
                    </a:extLst>
                  </a:tr>
                  <a:tr h="987879">
                    <a:tc>
                      <a:txBody>
                        <a:bodyPr/>
                        <a:lstStyle/>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LEVEL OF CONSCIOUSNESS</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(ACVPU)</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tcPr>
                    </a:tc>
                    <a:tc>
                      <a:txBody>
                        <a:bodyPr/>
                        <a:lstStyle/>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Alert – The patient is awake</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Confusion – The patient is confused</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Voice – The patient responds to verbal stimulation</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Pain – The patient responds to painful stimulation</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Unresponsive – The patient is completely unresponsive</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tcPr>
                    </a:tc>
                    <a:extLst>
                      <a:ext uri="{0D108BD9-81ED-4DB2-BD59-A6C34878D82A}">
                        <a16:rowId xmlns:a16="http://schemas.microsoft.com/office/drawing/2014/main" val="1050229729"/>
                      </a:ext>
                    </a:extLst>
                  </a:tr>
                  <a:tr h="423601">
                    <a:tc>
                      <a:txBody>
                        <a:bodyPr/>
                        <a:lstStyle/>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TEMPERATURE</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t>
                          </a:r>
                          <a:r>
                            <a:rPr lang="en-GB" sz="1200" b="1" i="0" u="none" strike="noStrike">
                              <a:solidFill>
                                <a:srgbClr val="2F5496"/>
                              </a:solidFill>
                              <a:effectLst/>
                              <a:latin typeface="Noteworthy Light"/>
                              <a:ea typeface="Calibri" panose="020F0502020204030204" pitchFamily="34" charset="0"/>
                              <a:cs typeface="Noteworthy Light"/>
                            </a:rPr>
                            <a:t>℃</a:t>
                          </a: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tc>
                      <a:txBody>
                        <a:bodyPr/>
                        <a:lstStyle/>
                        <a:p>
                          <a:pPr algn="l" fontAlgn="t">
                            <a:spcBef>
                              <a:spcPts val="0"/>
                            </a:spcBef>
                            <a:spcAft>
                              <a:spcPts val="0"/>
                            </a:spcAft>
                          </a:pPr>
                          <a:r>
                            <a:rPr lang="en-GB" sz="1200" b="0" i="0" u="none" strike="noStrike" dirty="0">
                              <a:solidFill>
                                <a:srgbClr val="2F5496"/>
                              </a:solidFill>
                              <a:effectLst/>
                              <a:latin typeface="Calibri" panose="020F0502020204030204" pitchFamily="34" charset="0"/>
                              <a:ea typeface="Calibri" panose="020F0502020204030204" pitchFamily="34" charset="0"/>
                              <a:cs typeface="Arial" panose="020B0604020202020204" pitchFamily="34" charset="0"/>
                            </a:rPr>
                            <a:t>A high temperature reading (pyrexia) may indicate an infection. A low temperature reading may indicate hypothermia</a:t>
                          </a:r>
                          <a:endParaRPr lang="en-GB" sz="1900" b="0" i="0" u="none" strike="noStrike" dirty="0">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extLst>
                      <a:ext uri="{0D108BD9-81ED-4DB2-BD59-A6C34878D82A}">
                        <a16:rowId xmlns:a16="http://schemas.microsoft.com/office/drawing/2014/main" val="2564802897"/>
                      </a:ext>
                    </a:extLst>
                  </a:tr>
                </a:tbl>
              </a:graphicData>
            </a:graphic>
          </p:graphicFrame>
        </mc:Choice>
        <mc:Fallback>
          <p:graphicFrame>
            <p:nvGraphicFramePr>
              <p:cNvPr id="2" name="Table 1">
                <a:extLst>
                  <a:ext uri="{FF2B5EF4-FFF2-40B4-BE49-F238E27FC236}">
                    <a16:creationId xmlns:a16="http://schemas.microsoft.com/office/drawing/2014/main" id="{521DBFCE-6F13-4343-9B4E-EABDC13E7816}"/>
                  </a:ext>
                </a:extLst>
              </p:cNvPr>
              <p:cNvGraphicFramePr>
                <a:graphicFrameLocks noGrp="1"/>
              </p:cNvGraphicFramePr>
              <p:nvPr>
                <p:extLst>
                  <p:ext uri="{D42A27DB-BD31-4B8C-83A1-F6EECF244321}">
                    <p14:modId xmlns:p14="http://schemas.microsoft.com/office/powerpoint/2010/main" val="3561075579"/>
                  </p:ext>
                </p:extLst>
              </p:nvPr>
            </p:nvGraphicFramePr>
            <p:xfrm>
              <a:off x="578153" y="795636"/>
              <a:ext cx="10905066" cy="4986811"/>
            </p:xfrm>
            <a:graphic>
              <a:graphicData uri="http://schemas.openxmlformats.org/drawingml/2006/table">
                <a:tbl>
                  <a:tblPr firstRow="1" firstCol="1" bandRow="1"/>
                  <a:tblGrid>
                    <a:gridCol w="2154930">
                      <a:extLst>
                        <a:ext uri="{9D8B030D-6E8A-4147-A177-3AD203B41FA5}">
                          <a16:colId xmlns:a16="http://schemas.microsoft.com/office/drawing/2014/main" val="4262758275"/>
                        </a:ext>
                      </a:extLst>
                    </a:gridCol>
                    <a:gridCol w="8750136">
                      <a:extLst>
                        <a:ext uri="{9D8B030D-6E8A-4147-A177-3AD203B41FA5}">
                          <a16:colId xmlns:a16="http://schemas.microsoft.com/office/drawing/2014/main" val="3880383752"/>
                        </a:ext>
                      </a:extLst>
                    </a:gridCol>
                  </a:tblGrid>
                  <a:tr h="987879">
                    <a:tc>
                      <a:txBody>
                        <a:bodyPr/>
                        <a:lstStyle/>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RESPIRATORY</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RATE (RR)</a:t>
                          </a:r>
                          <a:endParaRPr lang="en-GB" sz="1900" b="0" i="0" u="none" strike="noStrike">
                            <a:effectLst/>
                            <a:latin typeface="Arial" panose="020B0604020202020204" pitchFamily="34" charset="0"/>
                          </a:endParaRPr>
                        </a:p>
                        <a:p>
                          <a:pPr indent="457200" algn="ctr" fontAlgn="t">
                            <a:lnSpc>
                              <a:spcPct val="107000"/>
                            </a:lnSpc>
                            <a:spcBef>
                              <a:spcPts val="0"/>
                            </a:spcBef>
                            <a:spcAft>
                              <a:spcPts val="800"/>
                            </a:spcAft>
                          </a:pPr>
                          <a:r>
                            <a:rPr lang="en-GB" sz="1100" b="1" i="0" u="none" strike="noStrike">
                              <a:effectLst/>
                              <a:latin typeface="Calibri" panose="020F0502020204030204" pitchFamily="34" charset="0"/>
                              <a:ea typeface="Calibri" panose="020F0502020204030204" pitchFamily="34" charset="0"/>
                              <a:cs typeface="Times New Roman" panose="02020603050405020304" pitchFamily="18" charset="0"/>
                            </a:rPr>
                            <a:t> </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a:noFill/>
                        </a:lnR>
                        <a:lnT>
                          <a:noFill/>
                        </a:lnT>
                        <a:lnB w="19050" cap="flat" cmpd="sng" algn="ctr">
                          <a:solidFill>
                            <a:srgbClr val="F4B083"/>
                          </a:solidFill>
                          <a:prstDash val="solid"/>
                          <a:round/>
                          <a:headEnd type="none" w="med" len="med"/>
                          <a:tailEnd type="none" w="med" len="med"/>
                        </a:lnB>
                      </a:tcPr>
                    </a:tc>
                    <a:tc>
                      <a:txBody>
                        <a:bodyPr/>
                        <a:lstStyle/>
                        <a:p>
                          <a:pPr algn="l"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An elevated respiratory rate is a strong indicator of acute illness, distress or pain. It can also indicate the onset of conditions such as sepsis remote from the lungs or a disturbance of the central nervous system or metabolic function such as metabolic acidosis.</a:t>
                          </a:r>
                          <a:endParaRPr lang="en-GB" sz="1900" b="0" i="0" u="none" strike="noStrike">
                            <a:effectLst/>
                            <a:latin typeface="Arial" panose="020B0604020202020204" pitchFamily="34" charset="0"/>
                          </a:endParaRPr>
                        </a:p>
                        <a:p>
                          <a:pPr algn="l"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 decrease in respiratory rate could indicate a reaction to certain medication or central nervous system depression.</a:t>
                          </a:r>
                          <a:endParaRPr lang="en-GB" sz="1900" b="0" i="0" u="none" strike="noStrike">
                            <a:effectLst/>
                            <a:latin typeface="Arial" panose="020B0604020202020204" pitchFamily="34" charset="0"/>
                          </a:endParaRPr>
                        </a:p>
                        <a:p>
                          <a:pPr algn="l"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When patient is receiving supplemental oxygen, the rate of oxygen delivery (L/min) and the delivery system (e.g. mask or nasal cannula) should be also documented on the NEWS in the assigned section.</a:t>
                          </a:r>
                          <a:endParaRPr lang="en-GB" sz="1900" b="0" i="0" u="none" strike="noStrike">
                            <a:effectLst/>
                            <a:latin typeface="Arial" panose="020B0604020202020204" pitchFamily="34" charset="0"/>
                          </a:endParaRPr>
                        </a:p>
                      </a:txBody>
                      <a:tcPr marL="70535" marR="70535" marT="9796" marB="0">
                        <a:lnL>
                          <a:noFill/>
                        </a:lnL>
                        <a:lnR w="12700" cap="flat" cmpd="sng" algn="ctr">
                          <a:solidFill>
                            <a:srgbClr val="F4B083"/>
                          </a:solidFill>
                          <a:prstDash val="solid"/>
                          <a:round/>
                          <a:headEnd type="none" w="med" len="med"/>
                          <a:tailEnd type="none" w="med" len="med"/>
                        </a:lnR>
                        <a:lnT>
                          <a:noFill/>
                        </a:lnT>
                        <a:lnB w="19050" cap="flat" cmpd="sng" algn="ctr">
                          <a:solidFill>
                            <a:srgbClr val="F4B083"/>
                          </a:solidFill>
                          <a:prstDash val="solid"/>
                          <a:round/>
                          <a:headEnd type="none" w="med" len="med"/>
                          <a:tailEnd type="none" w="med" len="med"/>
                        </a:lnB>
                      </a:tcPr>
                    </a:tc>
                    <a:extLst>
                      <a:ext uri="{0D108BD9-81ED-4DB2-BD59-A6C34878D82A}">
                        <a16:rowId xmlns:a16="http://schemas.microsoft.com/office/drawing/2014/main" val="523227842"/>
                      </a:ext>
                    </a:extLst>
                  </a:tr>
                  <a:tr h="987879">
                    <a:tc>
                      <a:txBody>
                        <a:bodyPr/>
                        <a:lstStyle/>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OXYGEN SATURATIONS/</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PULSE OXIMETRY</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t>
                          </a:r>
                          <a:r>
                            <a:rPr lang="en-GB" sz="1200" b="1" i="1"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Sp02</a:t>
                          </a: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905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tc>
                      <a:txBody>
                        <a:bodyPr/>
                        <a:lstStyle/>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Remember to add a weighting score of 2 for any patients requiring supplemental oxygen delivered by a mask or nasal cannulae.</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 reduction in oxygen saturation could indicate a disturbance of pulmonary and/or cardiac function. The patient’s oxygen saturations should be recorded in the SpO2 Scale 1 section of the NEWS. </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For patients with confirmed hypercapnic respiratory failure such as COPD, their oxygen saturations should be recorded in the </a:t>
                          </a:r>
                          <a:r>
                            <a:rPr lang="en-GB" sz="1200" b="1" i="0" u="none" strike="noStrike">
                              <a:solidFill>
                                <a:srgbClr val="FF0000"/>
                              </a:solidFill>
                              <a:effectLst/>
                              <a:latin typeface="Calibri" panose="020F0502020204030204" pitchFamily="34" charset="0"/>
                              <a:ea typeface="Calibri" panose="020F0502020204030204" pitchFamily="34" charset="0"/>
                              <a:cs typeface="Arial" panose="020B0604020202020204" pitchFamily="34" charset="0"/>
                            </a:rPr>
                            <a:t>SpO2 Scale 2</a:t>
                          </a: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 section of NEWS. </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905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extLst>
                      <a:ext uri="{0D108BD9-81ED-4DB2-BD59-A6C34878D82A}">
                        <a16:rowId xmlns:a16="http://schemas.microsoft.com/office/drawing/2014/main" val="2138106551"/>
                      </a:ext>
                    </a:extLst>
                  </a:tr>
                  <a:tr h="987879">
                    <a:tc>
                      <a:txBody>
                        <a:bodyPr/>
                        <a:lstStyle/>
                        <a:p>
                          <a:endParaRPr lang="en-US"/>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blipFill>
                          <a:blip r:embed="rId2"/>
                          <a:stretch>
                            <a:fillRect l="-282" t="-202454" r="-406497" b="-207975"/>
                          </a:stretch>
                        </a:blipFill>
                      </a:tcPr>
                    </a:tc>
                    <a:tc>
                      <a:txBody>
                        <a:bodyPr/>
                        <a:lstStyle/>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Hypotension (low blood pressure) may indicate a cardiac condition, sepsis, hypovolemia, or central nervous system depression. It is important to bear in mind that some individuals have a naturally low blood pressure (≤ 100 mmHg). </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Hypertension is of less importance in the assessment of acutely ill patients as it could be the result of pain and distress. Severe hypertension (systolic pressure ≥ 200mmHg). Whilst hypertension should be monitored, though consider whether the hypertension could be causing or exacerbating the symptoms.</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tcPr>
                    </a:tc>
                    <a:extLst>
                      <a:ext uri="{0D108BD9-81ED-4DB2-BD59-A6C34878D82A}">
                        <a16:rowId xmlns:a16="http://schemas.microsoft.com/office/drawing/2014/main" val="513310714"/>
                      </a:ext>
                    </a:extLst>
                  </a:tr>
                  <a:tr h="611694">
                    <a:tc>
                      <a:txBody>
                        <a:bodyPr/>
                        <a:lstStyle/>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PULSE RATE</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(BPM)</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tc>
                      <a:txBody>
                        <a:bodyPr/>
                        <a:lstStyle/>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Bradycardia (low heart rate) maybe a consequence of medication such as beta-blockers. But it also could indicate central nervous system depression, hypothermia, hypothyroidism or heart block.</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Tachycardia (high heart rate) could be caused by pain and distress.</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extLst>
                      <a:ext uri="{0D108BD9-81ED-4DB2-BD59-A6C34878D82A}">
                        <a16:rowId xmlns:a16="http://schemas.microsoft.com/office/drawing/2014/main" val="181963366"/>
                      </a:ext>
                    </a:extLst>
                  </a:tr>
                  <a:tr h="987879">
                    <a:tc>
                      <a:txBody>
                        <a:bodyPr/>
                        <a:lstStyle/>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LEVEL OF CONSCIOUSNESS</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(ACVPU)</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tcPr>
                    </a:tc>
                    <a:tc>
                      <a:txBody>
                        <a:bodyPr/>
                        <a:lstStyle/>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Alert – The patient is awake</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Confusion – The patient is confused</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Voice – The patient responds to verbal stimulation</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Pain – The patient responds to painful stimulation</a:t>
                          </a:r>
                          <a:endParaRPr lang="en-GB" sz="1900" b="0" i="0" u="none" strike="noStrike">
                            <a:effectLst/>
                            <a:latin typeface="Arial" panose="020B0604020202020204" pitchFamily="34" charset="0"/>
                          </a:endParaRPr>
                        </a:p>
                        <a:p>
                          <a:pPr algn="l" fontAlgn="t">
                            <a:spcBef>
                              <a:spcPts val="0"/>
                            </a:spcBef>
                            <a:spcAft>
                              <a:spcPts val="0"/>
                            </a:spcAft>
                          </a:pPr>
                          <a:r>
                            <a:rPr lang="en-GB" sz="1200" b="0"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Unresponsive – The patient is completely unresponsive</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tcPr>
                    </a:tc>
                    <a:extLst>
                      <a:ext uri="{0D108BD9-81ED-4DB2-BD59-A6C34878D82A}">
                        <a16:rowId xmlns:a16="http://schemas.microsoft.com/office/drawing/2014/main" val="1050229729"/>
                      </a:ext>
                    </a:extLst>
                  </a:tr>
                  <a:tr h="423601">
                    <a:tc>
                      <a:txBody>
                        <a:bodyPr/>
                        <a:lstStyle/>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TEMPERATURE</a:t>
                          </a:r>
                          <a:endParaRPr lang="en-GB" sz="1900" b="0" i="0" u="none" strike="noStrike">
                            <a:effectLst/>
                            <a:latin typeface="Arial" panose="020B0604020202020204" pitchFamily="34" charset="0"/>
                          </a:endParaRPr>
                        </a:p>
                        <a:p>
                          <a:pPr algn="ctr" fontAlgn="t">
                            <a:spcBef>
                              <a:spcPts val="0"/>
                            </a:spcBef>
                            <a:spcAft>
                              <a:spcPts val="0"/>
                            </a:spcAft>
                          </a:pP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t>
                          </a:r>
                          <a:r>
                            <a:rPr lang="en-GB" sz="1200" b="1" i="0" u="none" strike="noStrike">
                              <a:solidFill>
                                <a:srgbClr val="2F5496"/>
                              </a:solidFill>
                              <a:effectLst/>
                              <a:latin typeface="Noteworthy Light"/>
                              <a:ea typeface="Calibri" panose="020F0502020204030204" pitchFamily="34" charset="0"/>
                              <a:cs typeface="Noteworthy Light"/>
                            </a:rPr>
                            <a:t>℃</a:t>
                          </a:r>
                          <a:r>
                            <a:rPr lang="en-GB" sz="1200" b="1" i="0" u="none" strike="noStrike">
                              <a:solidFill>
                                <a:srgbClr val="2F5496"/>
                              </a:solidFill>
                              <a:effectLst/>
                              <a:latin typeface="Calibri" panose="020F0502020204030204" pitchFamily="34" charset="0"/>
                              <a:ea typeface="Calibri" panose="020F0502020204030204" pitchFamily="34" charset="0"/>
                              <a:cs typeface="Arial" panose="020B0604020202020204" pitchFamily="34" charset="0"/>
                            </a:rPr>
                            <a:t>)</a:t>
                          </a:r>
                          <a:endParaRPr lang="en-GB" sz="1900" b="0" i="0" u="none" strike="noStrike">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tc>
                      <a:txBody>
                        <a:bodyPr/>
                        <a:lstStyle/>
                        <a:p>
                          <a:pPr algn="l" fontAlgn="t">
                            <a:spcBef>
                              <a:spcPts val="0"/>
                            </a:spcBef>
                            <a:spcAft>
                              <a:spcPts val="0"/>
                            </a:spcAft>
                          </a:pPr>
                          <a:r>
                            <a:rPr lang="en-GB" sz="1200" b="0" i="0" u="none" strike="noStrike" dirty="0">
                              <a:solidFill>
                                <a:srgbClr val="2F5496"/>
                              </a:solidFill>
                              <a:effectLst/>
                              <a:latin typeface="Calibri" panose="020F0502020204030204" pitchFamily="34" charset="0"/>
                              <a:ea typeface="Calibri" panose="020F0502020204030204" pitchFamily="34" charset="0"/>
                              <a:cs typeface="Arial" panose="020B0604020202020204" pitchFamily="34" charset="0"/>
                            </a:rPr>
                            <a:t>A high temperature reading (pyrexia) may indicate an infection. A low temperature reading may indicate hypothermia</a:t>
                          </a:r>
                          <a:endParaRPr lang="en-GB" sz="1900" b="0" i="0" u="none" strike="noStrike" dirty="0">
                            <a:effectLst/>
                            <a:latin typeface="Arial" panose="020B0604020202020204" pitchFamily="34" charset="0"/>
                          </a:endParaRPr>
                        </a:p>
                      </a:txBody>
                      <a:tcPr marL="70535" marR="70535" marT="9796" marB="0">
                        <a:lnL w="12700" cap="flat" cmpd="sng" algn="ctr">
                          <a:solidFill>
                            <a:srgbClr val="F4B083"/>
                          </a:solidFill>
                          <a:prstDash val="solid"/>
                          <a:round/>
                          <a:headEnd type="none" w="med" len="med"/>
                          <a:tailEnd type="none" w="med" len="med"/>
                        </a:lnL>
                        <a:lnR w="12700" cap="flat" cmpd="sng" algn="ctr">
                          <a:solidFill>
                            <a:srgbClr val="F4B083"/>
                          </a:solidFill>
                          <a:prstDash val="solid"/>
                          <a:round/>
                          <a:headEnd type="none" w="med" len="med"/>
                          <a:tailEnd type="none" w="med" len="med"/>
                        </a:lnR>
                        <a:lnT w="12700" cap="flat" cmpd="sng" algn="ctr">
                          <a:solidFill>
                            <a:srgbClr val="F4B083"/>
                          </a:solidFill>
                          <a:prstDash val="solid"/>
                          <a:round/>
                          <a:headEnd type="none" w="med" len="med"/>
                          <a:tailEnd type="none" w="med" len="med"/>
                        </a:lnT>
                        <a:lnB w="12700" cap="flat" cmpd="sng" algn="ctr">
                          <a:solidFill>
                            <a:srgbClr val="F4B083"/>
                          </a:solidFill>
                          <a:prstDash val="solid"/>
                          <a:round/>
                          <a:headEnd type="none" w="med" len="med"/>
                          <a:tailEnd type="none" w="med" len="med"/>
                        </a:lnB>
                        <a:solidFill>
                          <a:srgbClr val="FBE4D5"/>
                        </a:solidFill>
                      </a:tcPr>
                    </a:tc>
                    <a:extLst>
                      <a:ext uri="{0D108BD9-81ED-4DB2-BD59-A6C34878D82A}">
                        <a16:rowId xmlns:a16="http://schemas.microsoft.com/office/drawing/2014/main" val="2564802897"/>
                      </a:ext>
                    </a:extLst>
                  </a:tr>
                </a:tbl>
              </a:graphicData>
            </a:graphic>
          </p:graphicFrame>
        </mc:Fallback>
      </mc:AlternateContent>
    </p:spTree>
    <p:extLst>
      <p:ext uri="{BB962C8B-B14F-4D97-AF65-F5344CB8AC3E}">
        <p14:creationId xmlns:p14="http://schemas.microsoft.com/office/powerpoint/2010/main" val="890373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AB2895-6BA8-4BE4-8D5C-EB1116D47FC5}"/>
              </a:ext>
            </a:extLst>
          </p:cNvPr>
          <p:cNvSpPr/>
          <p:nvPr/>
        </p:nvSpPr>
        <p:spPr>
          <a:xfrm>
            <a:off x="500743" y="336857"/>
            <a:ext cx="11190514" cy="1569660"/>
          </a:xfrm>
          <a:prstGeom prst="rect">
            <a:avLst/>
          </a:prstGeom>
        </p:spPr>
        <p:txBody>
          <a:bodyPr wrap="square">
            <a:spAutoFit/>
          </a:bodyPr>
          <a:lstStyle/>
          <a:p>
            <a:pPr>
              <a:spcAft>
                <a:spcPts val="0"/>
              </a:spcAft>
            </a:pPr>
            <a:r>
              <a:rPr lang="en-GB" sz="1600" b="1" u="sng" dirty="0">
                <a:solidFill>
                  <a:srgbClr val="2F5496"/>
                </a:solidFill>
                <a:ea typeface="Calibri" panose="020F0502020204030204" pitchFamily="34" charset="0"/>
                <a:cs typeface="Times New Roman" panose="02020603050405020304" pitchFamily="18" charset="0"/>
              </a:rPr>
              <a:t>SUPPLEMENTAL OXYGEN</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i="1" u="none" strike="noStrike" dirty="0">
                <a:solidFill>
                  <a:srgbClr val="2F5496"/>
                </a:solidFill>
                <a:effectLst/>
                <a:ea typeface="Calibri" panose="020F0502020204030204" pitchFamily="34" charset="0"/>
                <a:cs typeface="Times New Roman" panose="02020603050405020304" pitchFamily="18"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dirty="0">
                <a:solidFill>
                  <a:srgbClr val="2F5496"/>
                </a:solidFill>
                <a:ea typeface="Calibri" panose="020F0502020204030204" pitchFamily="34" charset="0"/>
                <a:cs typeface="Times New Roman" panose="02020603050405020304" pitchFamily="18" charset="0"/>
              </a:rPr>
              <a:t>When supplementary oxygen is being used, the rate of oxygen delivery (L/min) and the method/ system used should be documented on the NEWS chart using the BTS (British Thoracic Society) codes as follows:</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dirty="0">
                <a:solidFill>
                  <a:srgbClr val="FF0000"/>
                </a:solidFill>
                <a:effectLst/>
                <a:ea typeface="Calibri" panose="020F0502020204030204" pitchFamily="34" charset="0"/>
                <a:cs typeface="Times New Roman" panose="02020603050405020304" pitchFamily="18" charset="0"/>
              </a:rPr>
              <a:t> </a:t>
            </a:r>
            <a:endParaRPr lang="en-GB" sz="1600" dirty="0">
              <a:effectLst/>
              <a:ea typeface="Calibri" panose="020F0502020204030204" pitchFamily="34" charset="0"/>
              <a:cs typeface="Times New Roman" panose="02020603050405020304" pitchFamily="18" charset="0"/>
            </a:endParaRPr>
          </a:p>
          <a:p>
            <a:pPr>
              <a:spcAft>
                <a:spcPts val="0"/>
              </a:spcAft>
            </a:pPr>
            <a:r>
              <a:rPr lang="en-GB" sz="1600" b="1" dirty="0">
                <a:solidFill>
                  <a:srgbClr val="FF0000"/>
                </a:solidFill>
                <a:ea typeface="Calibri" panose="020F0502020204030204" pitchFamily="34" charset="0"/>
                <a:cs typeface="Times New Roman" panose="02020603050405020304" pitchFamily="18" charset="0"/>
              </a:rPr>
              <a:t>BTS codes to be used when documenting supplemental oxygen (</a:t>
            </a:r>
            <a:r>
              <a:rPr lang="en-GB" sz="1600" b="1" dirty="0">
                <a:solidFill>
                  <a:srgbClr val="FF0000"/>
                </a:solidFill>
                <a:ea typeface="Calibri" panose="020F0502020204030204" pitchFamily="34" charset="0"/>
                <a:cs typeface="Arial" panose="020B0604020202020204" pitchFamily="34" charset="0"/>
              </a:rPr>
              <a:t>O</a:t>
            </a:r>
            <a:r>
              <a:rPr lang="en-GB" sz="1600" b="1" baseline="-25000" dirty="0">
                <a:solidFill>
                  <a:srgbClr val="FF0000"/>
                </a:solidFill>
                <a:ea typeface="Calibri" panose="020F0502020204030204" pitchFamily="34" charset="0"/>
                <a:cs typeface="Arial" panose="020B0604020202020204" pitchFamily="34" charset="0"/>
              </a:rPr>
              <a:t>2</a:t>
            </a:r>
            <a:r>
              <a:rPr lang="en-GB" sz="1600" b="1" dirty="0">
                <a:solidFill>
                  <a:srgbClr val="FF0000"/>
                </a:solidFill>
                <a:ea typeface="Calibri" panose="020F0502020204030204" pitchFamily="34" charset="0"/>
                <a:cs typeface="Times New Roman" panose="02020603050405020304" pitchFamily="18" charset="0"/>
              </a:rPr>
              <a:t>‎</a:t>
            </a:r>
            <a:r>
              <a:rPr lang="en-GB" sz="1600" dirty="0">
                <a:solidFill>
                  <a:srgbClr val="FF0000"/>
                </a:solidFill>
                <a:ea typeface="Calibri" panose="020F0502020204030204" pitchFamily="34" charset="0"/>
                <a:cs typeface="Arial" panose="020B0604020202020204" pitchFamily="34" charset="0"/>
              </a:rPr>
              <a:t>‎</a:t>
            </a:r>
            <a:r>
              <a:rPr lang="en-GB" sz="1600" b="1" dirty="0">
                <a:solidFill>
                  <a:srgbClr val="FF0000"/>
                </a:solidFill>
                <a:ea typeface="Calibri" panose="020F0502020204030204" pitchFamily="34" charset="0"/>
                <a:cs typeface="Arial" panose="020B0604020202020204" pitchFamily="34" charset="0"/>
              </a:rPr>
              <a:t>)</a:t>
            </a:r>
            <a:r>
              <a:rPr lang="en-GB" sz="1600" b="1" baseline="-25000" dirty="0">
                <a:solidFill>
                  <a:srgbClr val="FF0000"/>
                </a:solidFill>
                <a:ea typeface="Calibri" panose="020F0502020204030204" pitchFamily="34" charset="0"/>
                <a:cs typeface="Arial" panose="020B0604020202020204" pitchFamily="34" charset="0"/>
              </a:rPr>
              <a:t> </a:t>
            </a:r>
            <a:endParaRPr lang="en-GB" sz="1600" dirty="0">
              <a:effectLst/>
              <a:ea typeface="Calibri" panose="020F0502020204030204" pitchFamily="34"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670C723D-D8CC-491A-AB9E-9278BB75A5A6}"/>
              </a:ext>
            </a:extLst>
          </p:cNvPr>
          <p:cNvGraphicFramePr>
            <a:graphicFrameLocks noGrp="1"/>
          </p:cNvGraphicFramePr>
          <p:nvPr>
            <p:extLst>
              <p:ext uri="{D42A27DB-BD31-4B8C-83A1-F6EECF244321}">
                <p14:modId xmlns:p14="http://schemas.microsoft.com/office/powerpoint/2010/main" val="3780793645"/>
              </p:ext>
            </p:extLst>
          </p:nvPr>
        </p:nvGraphicFramePr>
        <p:xfrm>
          <a:off x="613150" y="1993621"/>
          <a:ext cx="8856980" cy="2133600"/>
        </p:xfrm>
        <a:graphic>
          <a:graphicData uri="http://schemas.openxmlformats.org/drawingml/2006/table">
            <a:tbl>
              <a:tblPr firstRow="1" firstCol="1" bandRow="1">
                <a:tableStyleId>{5C22544A-7EE6-4342-B048-85BDC9FD1C3A}</a:tableStyleId>
              </a:tblPr>
              <a:tblGrid>
                <a:gridCol w="1797050">
                  <a:extLst>
                    <a:ext uri="{9D8B030D-6E8A-4147-A177-3AD203B41FA5}">
                      <a16:colId xmlns:a16="http://schemas.microsoft.com/office/drawing/2014/main" val="2504667096"/>
                    </a:ext>
                  </a:extLst>
                </a:gridCol>
                <a:gridCol w="7059930">
                  <a:extLst>
                    <a:ext uri="{9D8B030D-6E8A-4147-A177-3AD203B41FA5}">
                      <a16:colId xmlns:a16="http://schemas.microsoft.com/office/drawing/2014/main" val="2269397426"/>
                    </a:ext>
                  </a:extLst>
                </a:gridCol>
              </a:tblGrid>
              <a:tr h="0">
                <a:tc>
                  <a:txBody>
                    <a:bodyPr/>
                    <a:lstStyle/>
                    <a:p>
                      <a:pPr algn="ctr">
                        <a:spcAft>
                          <a:spcPts val="0"/>
                        </a:spcAft>
                      </a:pPr>
                      <a:r>
                        <a:rPr lang="en-GB" sz="1400" dirty="0">
                          <a:solidFill>
                            <a:schemeClr val="tx1"/>
                          </a:solidFill>
                          <a:effectLst/>
                        </a:rPr>
                        <a:t>A</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GB" sz="1400" dirty="0">
                          <a:solidFill>
                            <a:schemeClr val="tx1"/>
                          </a:solidFill>
                          <a:effectLst/>
                        </a:rPr>
                        <a:t>Breathing air with no intervention required</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555340098"/>
                  </a:ext>
                </a:extLst>
              </a:tr>
              <a:tr h="0">
                <a:tc>
                  <a:txBody>
                    <a:bodyPr/>
                    <a:lstStyle/>
                    <a:p>
                      <a:pPr algn="ctr">
                        <a:spcAft>
                          <a:spcPts val="0"/>
                        </a:spcAft>
                      </a:pPr>
                      <a:r>
                        <a:rPr lang="en-GB" sz="1400" dirty="0">
                          <a:solidFill>
                            <a:schemeClr val="tx1"/>
                          </a:solidFill>
                          <a:effectLst/>
                        </a:rPr>
                        <a:t>N</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GB" sz="1400" dirty="0">
                          <a:solidFill>
                            <a:schemeClr val="tx1"/>
                          </a:solidFill>
                          <a:effectLst/>
                        </a:rPr>
                        <a:t>Nasal Cannula</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657046403"/>
                  </a:ext>
                </a:extLst>
              </a:tr>
              <a:tr h="0">
                <a:tc>
                  <a:txBody>
                    <a:bodyPr/>
                    <a:lstStyle/>
                    <a:p>
                      <a:pPr algn="ctr">
                        <a:spcAft>
                          <a:spcPts val="0"/>
                        </a:spcAft>
                      </a:pPr>
                      <a:r>
                        <a:rPr lang="en-GB" sz="1400" dirty="0">
                          <a:solidFill>
                            <a:schemeClr val="tx1"/>
                          </a:solidFill>
                          <a:effectLst/>
                        </a:rPr>
                        <a:t>SM</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GB" sz="1400" dirty="0">
                          <a:solidFill>
                            <a:schemeClr val="tx1"/>
                          </a:solidFill>
                          <a:effectLst/>
                        </a:rPr>
                        <a:t>Simple Mask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722154304"/>
                  </a:ext>
                </a:extLst>
              </a:tr>
              <a:tr h="0">
                <a:tc>
                  <a:txBody>
                    <a:bodyPr/>
                    <a:lstStyle/>
                    <a:p>
                      <a:pPr algn="ctr">
                        <a:spcAft>
                          <a:spcPts val="0"/>
                        </a:spcAft>
                      </a:pPr>
                      <a:r>
                        <a:rPr lang="en-GB" sz="1400" dirty="0">
                          <a:solidFill>
                            <a:schemeClr val="tx1"/>
                          </a:solidFill>
                          <a:effectLst/>
                        </a:rPr>
                        <a:t>VM</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GB" sz="1400" dirty="0">
                          <a:solidFill>
                            <a:schemeClr val="tx1"/>
                          </a:solidFill>
                          <a:effectLst/>
                        </a:rPr>
                        <a:t>Venturi Mask (V24, V28, V35, V40, V80)</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79395857"/>
                  </a:ext>
                </a:extLst>
              </a:tr>
              <a:tr h="0">
                <a:tc>
                  <a:txBody>
                    <a:bodyPr/>
                    <a:lstStyle/>
                    <a:p>
                      <a:pPr algn="ctr">
                        <a:spcAft>
                          <a:spcPts val="0"/>
                        </a:spcAft>
                      </a:pPr>
                      <a:r>
                        <a:rPr lang="en-GB" sz="1400" dirty="0">
                          <a:solidFill>
                            <a:schemeClr val="tx1"/>
                          </a:solidFill>
                          <a:effectLst/>
                        </a:rPr>
                        <a:t>NIV</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GB" sz="1400" dirty="0">
                          <a:solidFill>
                            <a:schemeClr val="tx1"/>
                          </a:solidFill>
                          <a:effectLst/>
                        </a:rPr>
                        <a:t>Non-Invasive Ventilation System</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471853333"/>
                  </a:ext>
                </a:extLst>
              </a:tr>
              <a:tr h="0">
                <a:tc>
                  <a:txBody>
                    <a:bodyPr/>
                    <a:lstStyle/>
                    <a:p>
                      <a:pPr algn="ctr">
                        <a:spcAft>
                          <a:spcPts val="0"/>
                        </a:spcAft>
                      </a:pPr>
                      <a:r>
                        <a:rPr lang="en-GB" sz="1400" dirty="0">
                          <a:solidFill>
                            <a:schemeClr val="tx1"/>
                          </a:solidFill>
                          <a:effectLst/>
                        </a:rPr>
                        <a:t>RM</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GB" sz="1400" dirty="0">
                          <a:solidFill>
                            <a:schemeClr val="tx1"/>
                          </a:solidFill>
                          <a:effectLst/>
                        </a:rPr>
                        <a:t>Reservoir Mask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3244249192"/>
                  </a:ext>
                </a:extLst>
              </a:tr>
              <a:tr h="0">
                <a:tc>
                  <a:txBody>
                    <a:bodyPr/>
                    <a:lstStyle/>
                    <a:p>
                      <a:pPr algn="ctr">
                        <a:spcAft>
                          <a:spcPts val="0"/>
                        </a:spcAft>
                      </a:pPr>
                      <a:r>
                        <a:rPr lang="en-GB" sz="1400" dirty="0">
                          <a:solidFill>
                            <a:schemeClr val="tx1"/>
                          </a:solidFill>
                          <a:effectLst/>
                        </a:rPr>
                        <a:t>TM</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GB" sz="1400" dirty="0">
                          <a:solidFill>
                            <a:schemeClr val="tx1"/>
                          </a:solidFill>
                          <a:effectLst/>
                        </a:rPr>
                        <a:t>Tracheostomy Mask</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987016153"/>
                  </a:ext>
                </a:extLst>
              </a:tr>
              <a:tr h="0">
                <a:tc>
                  <a:txBody>
                    <a:bodyPr/>
                    <a:lstStyle/>
                    <a:p>
                      <a:pPr algn="ctr">
                        <a:spcAft>
                          <a:spcPts val="0"/>
                        </a:spcAft>
                      </a:pPr>
                      <a:r>
                        <a:rPr lang="en-GB" sz="1400" dirty="0">
                          <a:solidFill>
                            <a:schemeClr val="tx1"/>
                          </a:solidFill>
                          <a:effectLst/>
                        </a:rPr>
                        <a:t>CP</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GB" sz="1400" dirty="0">
                          <a:solidFill>
                            <a:schemeClr val="tx1"/>
                          </a:solidFill>
                          <a:effectLst/>
                        </a:rPr>
                        <a:t>CPAP Mask (Continuous Positive Airway Pressure)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805771983"/>
                  </a:ext>
                </a:extLst>
              </a:tr>
              <a:tr h="0">
                <a:tc>
                  <a:txBody>
                    <a:bodyPr/>
                    <a:lstStyle/>
                    <a:p>
                      <a:pPr algn="ctr">
                        <a:spcAft>
                          <a:spcPts val="0"/>
                        </a:spcAft>
                      </a:pPr>
                      <a:r>
                        <a:rPr lang="en-GB" sz="1400" dirty="0">
                          <a:solidFill>
                            <a:schemeClr val="tx1"/>
                          </a:solidFill>
                          <a:effectLst/>
                        </a:rPr>
                        <a:t>H</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GB" sz="1400" dirty="0">
                          <a:solidFill>
                            <a:schemeClr val="tx1"/>
                          </a:solidFill>
                          <a:effectLst/>
                        </a:rPr>
                        <a:t>Humidified Oxygen (H28, H35, H40, H60)</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492243717"/>
                  </a:ext>
                </a:extLst>
              </a:tr>
              <a:tr h="0">
                <a:tc>
                  <a:txBody>
                    <a:bodyPr/>
                    <a:lstStyle/>
                    <a:p>
                      <a:pPr algn="ctr">
                        <a:spcAft>
                          <a:spcPts val="0"/>
                        </a:spcAft>
                      </a:pPr>
                      <a:r>
                        <a:rPr lang="en-GB" sz="1400" dirty="0">
                          <a:solidFill>
                            <a:schemeClr val="tx1"/>
                          </a:solidFill>
                          <a:effectLst/>
                        </a:rPr>
                        <a:t>OTH</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GB" sz="1400" dirty="0">
                          <a:solidFill>
                            <a:schemeClr val="tx1"/>
                          </a:solidFill>
                          <a:effectLst/>
                        </a:rPr>
                        <a:t>Other (please specify)</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2696021727"/>
                  </a:ext>
                </a:extLst>
              </a:tr>
            </a:tbl>
          </a:graphicData>
        </a:graphic>
      </p:graphicFrame>
      <p:sp>
        <p:nvSpPr>
          <p:cNvPr id="6" name="Rectangle 5">
            <a:extLst>
              <a:ext uri="{FF2B5EF4-FFF2-40B4-BE49-F238E27FC236}">
                <a16:creationId xmlns:a16="http://schemas.microsoft.com/office/drawing/2014/main" id="{BB385E53-9162-41B5-9779-AA4074297C34}"/>
              </a:ext>
            </a:extLst>
          </p:cNvPr>
          <p:cNvSpPr/>
          <p:nvPr/>
        </p:nvSpPr>
        <p:spPr>
          <a:xfrm>
            <a:off x="500742" y="4187597"/>
            <a:ext cx="11190513" cy="338554"/>
          </a:xfrm>
          <a:prstGeom prst="rect">
            <a:avLst/>
          </a:prstGeom>
        </p:spPr>
        <p:txBody>
          <a:bodyPr wrap="square">
            <a:spAutoFit/>
          </a:bodyPr>
          <a:lstStyle/>
          <a:p>
            <a:pPr>
              <a:spcAft>
                <a:spcPts val="0"/>
              </a:spcAft>
            </a:pPr>
            <a:r>
              <a:rPr lang="en-GB" sz="1600" i="1" dirty="0">
                <a:solidFill>
                  <a:srgbClr val="2F5496"/>
                </a:solidFill>
                <a:latin typeface="Calibri" panose="020F0502020204030204" pitchFamily="34" charset="0"/>
                <a:ea typeface="Calibri" panose="020F0502020204030204" pitchFamily="34" charset="0"/>
                <a:cs typeface="Times New Roman" panose="02020603050405020304" pitchFamily="18" charset="0"/>
              </a:rPr>
              <a:t>Example: The below example shows a flow rate of 10L/min of oxygen being delivered Venturi Mask (40%).</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0A495D80-E0EB-490A-A8BB-07B72CFF93C3}"/>
              </a:ext>
            </a:extLst>
          </p:cNvPr>
          <p:cNvGraphicFramePr>
            <a:graphicFrameLocks noGrp="1"/>
          </p:cNvGraphicFramePr>
          <p:nvPr>
            <p:extLst>
              <p:ext uri="{D42A27DB-BD31-4B8C-83A1-F6EECF244321}">
                <p14:modId xmlns:p14="http://schemas.microsoft.com/office/powerpoint/2010/main" val="505763767"/>
              </p:ext>
            </p:extLst>
          </p:nvPr>
        </p:nvGraphicFramePr>
        <p:xfrm>
          <a:off x="616960" y="4586527"/>
          <a:ext cx="8853170" cy="731520"/>
        </p:xfrm>
        <a:graphic>
          <a:graphicData uri="http://schemas.openxmlformats.org/drawingml/2006/table">
            <a:tbl>
              <a:tblPr firstRow="1" firstCol="1" bandRow="1">
                <a:tableStyleId>{5C22544A-7EE6-4342-B048-85BDC9FD1C3A}</a:tableStyleId>
              </a:tblPr>
              <a:tblGrid>
                <a:gridCol w="2427605">
                  <a:extLst>
                    <a:ext uri="{9D8B030D-6E8A-4147-A177-3AD203B41FA5}">
                      <a16:colId xmlns:a16="http://schemas.microsoft.com/office/drawing/2014/main" val="2418631122"/>
                    </a:ext>
                  </a:extLst>
                </a:gridCol>
                <a:gridCol w="1076325">
                  <a:extLst>
                    <a:ext uri="{9D8B030D-6E8A-4147-A177-3AD203B41FA5}">
                      <a16:colId xmlns:a16="http://schemas.microsoft.com/office/drawing/2014/main" val="347377785"/>
                    </a:ext>
                  </a:extLst>
                </a:gridCol>
                <a:gridCol w="629920">
                  <a:extLst>
                    <a:ext uri="{9D8B030D-6E8A-4147-A177-3AD203B41FA5}">
                      <a16:colId xmlns:a16="http://schemas.microsoft.com/office/drawing/2014/main" val="63368575"/>
                    </a:ext>
                  </a:extLst>
                </a:gridCol>
                <a:gridCol w="629920">
                  <a:extLst>
                    <a:ext uri="{9D8B030D-6E8A-4147-A177-3AD203B41FA5}">
                      <a16:colId xmlns:a16="http://schemas.microsoft.com/office/drawing/2014/main" val="1858142197"/>
                    </a:ext>
                  </a:extLst>
                </a:gridCol>
                <a:gridCol w="633730">
                  <a:extLst>
                    <a:ext uri="{9D8B030D-6E8A-4147-A177-3AD203B41FA5}">
                      <a16:colId xmlns:a16="http://schemas.microsoft.com/office/drawing/2014/main" val="2095777850"/>
                    </a:ext>
                  </a:extLst>
                </a:gridCol>
                <a:gridCol w="594360">
                  <a:extLst>
                    <a:ext uri="{9D8B030D-6E8A-4147-A177-3AD203B41FA5}">
                      <a16:colId xmlns:a16="http://schemas.microsoft.com/office/drawing/2014/main" val="46920167"/>
                    </a:ext>
                  </a:extLst>
                </a:gridCol>
                <a:gridCol w="594360">
                  <a:extLst>
                    <a:ext uri="{9D8B030D-6E8A-4147-A177-3AD203B41FA5}">
                      <a16:colId xmlns:a16="http://schemas.microsoft.com/office/drawing/2014/main" val="3834073249"/>
                    </a:ext>
                  </a:extLst>
                </a:gridCol>
                <a:gridCol w="594360">
                  <a:extLst>
                    <a:ext uri="{9D8B030D-6E8A-4147-A177-3AD203B41FA5}">
                      <a16:colId xmlns:a16="http://schemas.microsoft.com/office/drawing/2014/main" val="3431094157"/>
                    </a:ext>
                  </a:extLst>
                </a:gridCol>
                <a:gridCol w="594360">
                  <a:extLst>
                    <a:ext uri="{9D8B030D-6E8A-4147-A177-3AD203B41FA5}">
                      <a16:colId xmlns:a16="http://schemas.microsoft.com/office/drawing/2014/main" val="616950314"/>
                    </a:ext>
                  </a:extLst>
                </a:gridCol>
                <a:gridCol w="594360">
                  <a:extLst>
                    <a:ext uri="{9D8B030D-6E8A-4147-A177-3AD203B41FA5}">
                      <a16:colId xmlns:a16="http://schemas.microsoft.com/office/drawing/2014/main" val="867541984"/>
                    </a:ext>
                  </a:extLst>
                </a:gridCol>
                <a:gridCol w="483870">
                  <a:extLst>
                    <a:ext uri="{9D8B030D-6E8A-4147-A177-3AD203B41FA5}">
                      <a16:colId xmlns:a16="http://schemas.microsoft.com/office/drawing/2014/main" val="2508351262"/>
                    </a:ext>
                  </a:extLst>
                </a:gridCol>
              </a:tblGrid>
              <a:tr h="0">
                <a:tc>
                  <a:txBody>
                    <a:bodyPr/>
                    <a:lstStyle/>
                    <a:p>
                      <a:pPr>
                        <a:spcAft>
                          <a:spcPts val="0"/>
                        </a:spcAft>
                      </a:pPr>
                      <a:r>
                        <a:rPr lang="en-GB" sz="1600" u="none" strike="noStrike" dirty="0">
                          <a:solidFill>
                            <a:schemeClr val="bg1"/>
                          </a:solidFill>
                          <a:effectLst/>
                        </a:rPr>
                        <a:t> </a:t>
                      </a:r>
                      <a:endParaRPr lang="en-GB" sz="1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algn="ctr">
                        <a:spcAft>
                          <a:spcPts val="0"/>
                        </a:spcAft>
                      </a:pPr>
                      <a:r>
                        <a:rPr lang="en-GB" sz="1600" dirty="0">
                          <a:solidFill>
                            <a:schemeClr val="tx1"/>
                          </a:solidFill>
                          <a:effectLst/>
                        </a:rPr>
                        <a:t>A= Air</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en-GB" sz="1600" u="none" strike="noStrike" dirty="0">
                          <a:solidFill>
                            <a:schemeClr val="tx1"/>
                          </a:solidFill>
                          <a:effectLst/>
                        </a:rPr>
                        <a:t>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en-GB" sz="1600" u="none" strike="noStrike" dirty="0">
                          <a:solidFill>
                            <a:schemeClr val="tx1"/>
                          </a:solidFill>
                          <a:effectLst/>
                        </a:rPr>
                        <a:t>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en-GB" sz="1600" u="none" strike="noStrike" dirty="0">
                          <a:solidFill>
                            <a:schemeClr val="tx1"/>
                          </a:solidFill>
                          <a:effectLst/>
                        </a:rPr>
                        <a:t>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en-GB" sz="1600" u="none" strike="noStrike" dirty="0">
                          <a:solidFill>
                            <a:schemeClr val="tx1"/>
                          </a:solidFill>
                          <a:effectLst/>
                        </a:rPr>
                        <a:t>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en-GB" sz="1600" u="none" strike="noStrike" dirty="0">
                          <a:solidFill>
                            <a:schemeClr val="tx1"/>
                          </a:solidFill>
                          <a:effectLst/>
                        </a:rPr>
                        <a:t>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spcAft>
                          <a:spcPts val="0"/>
                        </a:spcAft>
                      </a:pPr>
                      <a:r>
                        <a:rPr lang="en-GB" sz="1600" dirty="0">
                          <a:solidFill>
                            <a:schemeClr val="tx1"/>
                          </a:solidFill>
                          <a:effectLst/>
                        </a:rPr>
                        <a:t>A</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spcAft>
                          <a:spcPts val="0"/>
                        </a:spcAft>
                      </a:pPr>
                      <a:r>
                        <a:rPr lang="en-GB" sz="1600" dirty="0">
                          <a:solidFill>
                            <a:schemeClr val="tx1"/>
                          </a:solidFill>
                          <a:effectLst/>
                        </a:rPr>
                        <a:t>A</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spcAft>
                          <a:spcPts val="0"/>
                        </a:spcAft>
                      </a:pPr>
                      <a:r>
                        <a:rPr lang="en-GB" sz="1600" dirty="0">
                          <a:solidFill>
                            <a:schemeClr val="tx1"/>
                          </a:solidFill>
                          <a:effectLst/>
                        </a:rPr>
                        <a:t>A</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spcAft>
                          <a:spcPts val="0"/>
                        </a:spcAft>
                      </a:pPr>
                      <a:r>
                        <a:rPr lang="en-GB" sz="1600" dirty="0">
                          <a:solidFill>
                            <a:schemeClr val="tx1"/>
                          </a:solidFill>
                          <a:effectLst/>
                        </a:rPr>
                        <a:t>A</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4109080123"/>
                  </a:ext>
                </a:extLst>
              </a:tr>
              <a:tr h="0">
                <a:tc>
                  <a:txBody>
                    <a:bodyPr/>
                    <a:lstStyle/>
                    <a:p>
                      <a:pPr algn="ctr">
                        <a:spcAft>
                          <a:spcPts val="0"/>
                        </a:spcAft>
                      </a:pPr>
                      <a:r>
                        <a:rPr lang="en-GB" sz="1600" dirty="0">
                          <a:solidFill>
                            <a:schemeClr val="bg1"/>
                          </a:solidFill>
                          <a:effectLst/>
                        </a:rPr>
                        <a:t>Air or oxygen?</a:t>
                      </a:r>
                      <a:endParaRPr lang="en-GB" sz="1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algn="ctr">
                        <a:spcAft>
                          <a:spcPts val="0"/>
                        </a:spcAft>
                      </a:pPr>
                      <a:r>
                        <a:rPr lang="en-GB" sz="1600" dirty="0">
                          <a:solidFill>
                            <a:schemeClr val="tx1"/>
                          </a:solidFill>
                          <a:effectLst/>
                        </a:rPr>
                        <a:t>O2 L/min</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spcAft>
                          <a:spcPts val="0"/>
                        </a:spcAft>
                      </a:pPr>
                      <a:r>
                        <a:rPr lang="en-GB" sz="1600" dirty="0">
                          <a:solidFill>
                            <a:schemeClr val="tx1"/>
                          </a:solidFill>
                          <a:effectLst/>
                        </a:rPr>
                        <a:t>10</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spcAft>
                          <a:spcPts val="0"/>
                        </a:spcAft>
                      </a:pPr>
                      <a:r>
                        <a:rPr lang="en-GB" sz="1600" dirty="0">
                          <a:solidFill>
                            <a:schemeClr val="tx1"/>
                          </a:solidFill>
                          <a:effectLst/>
                        </a:rPr>
                        <a:t>10</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spcAft>
                          <a:spcPts val="0"/>
                        </a:spcAft>
                      </a:pPr>
                      <a:r>
                        <a:rPr lang="en-GB" sz="1600" dirty="0">
                          <a:solidFill>
                            <a:schemeClr val="tx1"/>
                          </a:solidFill>
                          <a:effectLst/>
                        </a:rPr>
                        <a:t>10</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spcAft>
                          <a:spcPts val="0"/>
                        </a:spcAft>
                      </a:pPr>
                      <a:r>
                        <a:rPr lang="en-GB" sz="1600" dirty="0">
                          <a:solidFill>
                            <a:schemeClr val="tx1"/>
                          </a:solidFill>
                          <a:effectLst/>
                        </a:rPr>
                        <a:t>10</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spcAft>
                          <a:spcPts val="0"/>
                        </a:spcAft>
                      </a:pPr>
                      <a:r>
                        <a:rPr lang="en-GB" sz="1600" dirty="0">
                          <a:solidFill>
                            <a:schemeClr val="tx1"/>
                          </a:solidFill>
                          <a:effectLst/>
                        </a:rPr>
                        <a:t>10</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spcAft>
                          <a:spcPts val="0"/>
                        </a:spcAft>
                      </a:pPr>
                      <a:r>
                        <a:rPr lang="en-GB" sz="1600" dirty="0">
                          <a:solidFill>
                            <a:schemeClr val="tx1"/>
                          </a:solidFill>
                          <a:effectLst/>
                        </a:rPr>
                        <a:t>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spcAft>
                          <a:spcPts val="0"/>
                        </a:spcAft>
                      </a:pPr>
                      <a:r>
                        <a:rPr lang="en-GB" sz="1600" dirty="0">
                          <a:solidFill>
                            <a:schemeClr val="tx1"/>
                          </a:solidFill>
                          <a:effectLst/>
                        </a:rPr>
                        <a:t>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spcAft>
                          <a:spcPts val="0"/>
                        </a:spcAft>
                      </a:pPr>
                      <a:r>
                        <a:rPr lang="en-GB" sz="1600" dirty="0">
                          <a:solidFill>
                            <a:schemeClr val="tx1"/>
                          </a:solidFill>
                          <a:effectLst/>
                        </a:rPr>
                        <a:t>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spcAft>
                          <a:spcPts val="0"/>
                        </a:spcAft>
                      </a:pPr>
                      <a:r>
                        <a:rPr lang="en-GB" sz="1600" dirty="0">
                          <a:solidFill>
                            <a:schemeClr val="tx1"/>
                          </a:solidFill>
                          <a:effectLst/>
                        </a:rPr>
                        <a:t>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extLst>
                  <a:ext uri="{0D108BD9-81ED-4DB2-BD59-A6C34878D82A}">
                    <a16:rowId xmlns:a16="http://schemas.microsoft.com/office/drawing/2014/main" val="4263099770"/>
                  </a:ext>
                </a:extLst>
              </a:tr>
              <a:tr h="0">
                <a:tc>
                  <a:txBody>
                    <a:bodyPr/>
                    <a:lstStyle/>
                    <a:p>
                      <a:pPr>
                        <a:spcAft>
                          <a:spcPts val="0"/>
                        </a:spcAft>
                      </a:pPr>
                      <a:r>
                        <a:rPr lang="en-GB" sz="1600" u="none" strike="noStrike" dirty="0">
                          <a:solidFill>
                            <a:schemeClr val="bg1"/>
                          </a:solidFill>
                          <a:effectLst/>
                        </a:rPr>
                        <a:t> </a:t>
                      </a:r>
                      <a:endParaRPr lang="en-GB" sz="1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algn="ctr">
                        <a:spcAft>
                          <a:spcPts val="0"/>
                        </a:spcAft>
                      </a:pPr>
                      <a:r>
                        <a:rPr lang="en-GB" sz="1600">
                          <a:solidFill>
                            <a:schemeClr val="tx1"/>
                          </a:solidFill>
                          <a:effectLst/>
                        </a:rPr>
                        <a:t>Device</a:t>
                      </a:r>
                      <a:endParaRPr lang="en-GB" sz="1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600">
                          <a:solidFill>
                            <a:schemeClr val="tx1"/>
                          </a:solidFill>
                          <a:effectLst/>
                        </a:rPr>
                        <a:t>V40</a:t>
                      </a:r>
                      <a:endParaRPr lang="en-GB" sz="1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600">
                          <a:solidFill>
                            <a:schemeClr val="tx1"/>
                          </a:solidFill>
                          <a:effectLst/>
                        </a:rPr>
                        <a:t>V40</a:t>
                      </a:r>
                      <a:endParaRPr lang="en-GB" sz="1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600">
                          <a:solidFill>
                            <a:schemeClr val="tx1"/>
                          </a:solidFill>
                          <a:effectLst/>
                        </a:rPr>
                        <a:t>V40</a:t>
                      </a:r>
                      <a:endParaRPr lang="en-GB" sz="1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600">
                          <a:solidFill>
                            <a:schemeClr val="tx1"/>
                          </a:solidFill>
                          <a:effectLst/>
                        </a:rPr>
                        <a:t>V40</a:t>
                      </a:r>
                      <a:endParaRPr lang="en-GB" sz="1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600">
                          <a:solidFill>
                            <a:schemeClr val="tx1"/>
                          </a:solidFill>
                          <a:effectLst/>
                        </a:rPr>
                        <a:t>V40</a:t>
                      </a:r>
                      <a:endParaRPr lang="en-GB" sz="1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600">
                          <a:solidFill>
                            <a:schemeClr val="tx1"/>
                          </a:solidFill>
                          <a:effectLst/>
                        </a:rPr>
                        <a:t> </a:t>
                      </a:r>
                      <a:endParaRPr lang="en-GB" sz="1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600">
                          <a:solidFill>
                            <a:schemeClr val="tx1"/>
                          </a:solidFill>
                          <a:effectLst/>
                        </a:rPr>
                        <a:t> </a:t>
                      </a:r>
                      <a:endParaRPr lang="en-GB" sz="1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600">
                          <a:solidFill>
                            <a:schemeClr val="tx1"/>
                          </a:solidFill>
                          <a:effectLst/>
                        </a:rPr>
                        <a:t> </a:t>
                      </a:r>
                      <a:endParaRPr lang="en-GB" sz="14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n-GB" sz="1600" dirty="0">
                          <a:solidFill>
                            <a:schemeClr val="tx1"/>
                          </a:solidFill>
                          <a:effectLst/>
                        </a:rPr>
                        <a:t> </a:t>
                      </a:r>
                      <a:endParaRPr lang="en-GB" sz="1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8438208"/>
                  </a:ext>
                </a:extLst>
              </a:tr>
            </a:tbl>
          </a:graphicData>
        </a:graphic>
      </p:graphicFrame>
      <p:pic>
        <p:nvPicPr>
          <p:cNvPr id="8" name="reminder-smiley-face.jpg">
            <a:extLst>
              <a:ext uri="{FF2B5EF4-FFF2-40B4-BE49-F238E27FC236}">
                <a16:creationId xmlns:a16="http://schemas.microsoft.com/office/drawing/2014/main" id="{0FA31DD6-C2FF-4AE6-A090-BE60712BB823}"/>
              </a:ext>
            </a:extLst>
          </p:cNvPr>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13150" y="5427196"/>
            <a:ext cx="1085850" cy="819150"/>
          </a:xfrm>
          <a:prstGeom prst="rect">
            <a:avLst/>
          </a:prstGeom>
        </p:spPr>
      </p:pic>
      <p:sp>
        <p:nvSpPr>
          <p:cNvPr id="9" name="Rectangle 8">
            <a:extLst>
              <a:ext uri="{FF2B5EF4-FFF2-40B4-BE49-F238E27FC236}">
                <a16:creationId xmlns:a16="http://schemas.microsoft.com/office/drawing/2014/main" id="{FEF5DDF7-4FC5-4232-8C32-DA45E279EE26}"/>
              </a:ext>
            </a:extLst>
          </p:cNvPr>
          <p:cNvSpPr/>
          <p:nvPr/>
        </p:nvSpPr>
        <p:spPr>
          <a:xfrm>
            <a:off x="1881930" y="5513605"/>
            <a:ext cx="8688198" cy="584775"/>
          </a:xfrm>
          <a:prstGeom prst="rect">
            <a:avLst/>
          </a:prstGeom>
        </p:spPr>
        <p:txBody>
          <a:bodyPr wrap="square">
            <a:spAutoFit/>
          </a:bodyPr>
          <a:lstStyle/>
          <a:p>
            <a:pPr>
              <a:spcAft>
                <a:spcPts val="0"/>
              </a:spcAft>
            </a:pPr>
            <a:r>
              <a:rPr lang="en-GB"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TO ADD A VALUE OF “2” TO THE TOTAL NEWS SCORE FOR THOSE INDIVIDUALS WHO REQUIRE SUPPLEMENTARY OXYGEN</a:t>
            </a:r>
            <a:endParaRPr lang="en-GB" sz="1600" b="1"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2391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AEC321-3277-40E6-B96F-E6AB5A8BC900}"/>
              </a:ext>
            </a:extLst>
          </p:cNvPr>
          <p:cNvSpPr/>
          <p:nvPr/>
        </p:nvSpPr>
        <p:spPr>
          <a:xfrm>
            <a:off x="473203" y="291410"/>
            <a:ext cx="3997505" cy="369332"/>
          </a:xfrm>
          <a:prstGeom prst="rect">
            <a:avLst/>
          </a:prstGeom>
        </p:spPr>
        <p:txBody>
          <a:bodyPr wrap="none">
            <a:spAutoFit/>
          </a:bodyPr>
          <a:lstStyle/>
          <a:p>
            <a:pPr>
              <a:spcAft>
                <a:spcPts val="0"/>
              </a:spcAft>
            </a:pPr>
            <a:r>
              <a:rPr lang="en-GB" b="1" u="sng" dirty="0">
                <a:solidFill>
                  <a:srgbClr val="2F5496"/>
                </a:solidFill>
                <a:latin typeface="Calibri" panose="020F0502020204030204" pitchFamily="34" charset="0"/>
                <a:ea typeface="Calibri" panose="020F0502020204030204" pitchFamily="34" charset="0"/>
                <a:cs typeface="Times New Roman" panose="02020603050405020304" pitchFamily="18" charset="0"/>
              </a:rPr>
              <a:t>PHYSIOLOGICAL PARAMETER SCORING: </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646382D9-CE81-493D-914B-DD8A916D7AA8}"/>
              </a:ext>
            </a:extLst>
          </p:cNvPr>
          <p:cNvPicPr/>
          <p:nvPr/>
        </p:nvPicPr>
        <p:blipFill>
          <a:blip r:embed="rId2"/>
          <a:stretch>
            <a:fillRect/>
          </a:stretch>
        </p:blipFill>
        <p:spPr>
          <a:xfrm>
            <a:off x="473203" y="892599"/>
            <a:ext cx="9560030" cy="4971305"/>
          </a:xfrm>
          <a:prstGeom prst="rect">
            <a:avLst/>
          </a:prstGeom>
        </p:spPr>
      </p:pic>
    </p:spTree>
    <p:extLst>
      <p:ext uri="{BB962C8B-B14F-4D97-AF65-F5344CB8AC3E}">
        <p14:creationId xmlns:p14="http://schemas.microsoft.com/office/powerpoint/2010/main" val="640260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1713</Words>
  <Application>Microsoft Office PowerPoint</Application>
  <PresentationFormat>Widescreen</PresentationFormat>
  <Paragraphs>260</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Cambria Math</vt:lpstr>
      <vt:lpstr>Noteworthy Light</vt:lpstr>
      <vt:lpstr>Symbol</vt:lpstr>
      <vt:lpstr>Office Theme</vt:lpstr>
      <vt:lpstr>National  Early Warning Score 2 (NEWS2)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Early Warning Score 2 (NEWS2)</dc:title>
  <dc:creator>Lynne Thomson</dc:creator>
  <cp:lastModifiedBy>Lynne Thomson</cp:lastModifiedBy>
  <cp:revision>3</cp:revision>
  <dcterms:created xsi:type="dcterms:W3CDTF">2019-08-22T13:43:48Z</dcterms:created>
  <dcterms:modified xsi:type="dcterms:W3CDTF">2019-08-22T14:02:57Z</dcterms:modified>
</cp:coreProperties>
</file>