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36" r:id="rId2"/>
    <p:sldId id="321" r:id="rId3"/>
    <p:sldId id="323" r:id="rId4"/>
    <p:sldId id="324" r:id="rId5"/>
    <p:sldId id="338" r:id="rId6"/>
    <p:sldId id="359" r:id="rId7"/>
    <p:sldId id="360" r:id="rId8"/>
    <p:sldId id="361" r:id="rId9"/>
    <p:sldId id="362" r:id="rId10"/>
    <p:sldId id="363" r:id="rId11"/>
    <p:sldId id="364" r:id="rId12"/>
    <p:sldId id="365" r:id="rId13"/>
    <p:sldId id="366" r:id="rId14"/>
    <p:sldId id="367" r:id="rId15"/>
    <p:sldId id="368" r:id="rId16"/>
    <p:sldId id="369" r:id="rId17"/>
    <p:sldId id="370"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383" r:id="rId31"/>
    <p:sldId id="384" r:id="rId32"/>
    <p:sldId id="385" r:id="rId33"/>
    <p:sldId id="386" r:id="rId34"/>
    <p:sldId id="387" r:id="rId35"/>
    <p:sldId id="388" r:id="rId36"/>
    <p:sldId id="389" r:id="rId37"/>
    <p:sldId id="390" r:id="rId38"/>
    <p:sldId id="391" r:id="rId39"/>
    <p:sldId id="392" r:id="rId40"/>
    <p:sldId id="33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69" d="100"/>
          <a:sy n="69" d="100"/>
        </p:scale>
        <p:origin x="5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a:t>
            </a:fld>
            <a:endParaRPr lang="en-GB"/>
          </a:p>
        </p:txBody>
      </p:sp>
    </p:spTree>
    <p:extLst>
      <p:ext uri="{BB962C8B-B14F-4D97-AF65-F5344CB8AC3E}">
        <p14:creationId xmlns:p14="http://schemas.microsoft.com/office/powerpoint/2010/main" val="29242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a:t>
            </a:fld>
            <a:endParaRPr lang="en-GB"/>
          </a:p>
        </p:txBody>
      </p:sp>
    </p:spTree>
    <p:extLst>
      <p:ext uri="{BB962C8B-B14F-4D97-AF65-F5344CB8AC3E}">
        <p14:creationId xmlns:p14="http://schemas.microsoft.com/office/powerpoint/2010/main" val="146322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a:t>
            </a:fld>
            <a:endParaRPr lang="en-GB"/>
          </a:p>
        </p:txBody>
      </p:sp>
    </p:spTree>
    <p:extLst>
      <p:ext uri="{BB962C8B-B14F-4D97-AF65-F5344CB8AC3E}">
        <p14:creationId xmlns:p14="http://schemas.microsoft.com/office/powerpoint/2010/main" val="290286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234912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14</a:t>
            </a:fld>
            <a:endParaRPr lang="en-GB"/>
          </a:p>
        </p:txBody>
      </p:sp>
    </p:spTree>
    <p:extLst>
      <p:ext uri="{BB962C8B-B14F-4D97-AF65-F5344CB8AC3E}">
        <p14:creationId xmlns:p14="http://schemas.microsoft.com/office/powerpoint/2010/main" val="282491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250871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a:t>
            </a:fld>
            <a:endParaRPr lang="en-GB"/>
          </a:p>
        </p:txBody>
      </p:sp>
    </p:spTree>
    <p:extLst>
      <p:ext uri="{BB962C8B-B14F-4D97-AF65-F5344CB8AC3E}">
        <p14:creationId xmlns:p14="http://schemas.microsoft.com/office/powerpoint/2010/main" val="3626225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17</a:t>
            </a:fld>
            <a:endParaRPr lang="en-GB"/>
          </a:p>
        </p:txBody>
      </p:sp>
    </p:spTree>
    <p:extLst>
      <p:ext uri="{BB962C8B-B14F-4D97-AF65-F5344CB8AC3E}">
        <p14:creationId xmlns:p14="http://schemas.microsoft.com/office/powerpoint/2010/main" val="1916341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18</a:t>
            </a:fld>
            <a:endParaRPr lang="en-GB"/>
          </a:p>
        </p:txBody>
      </p:sp>
    </p:spTree>
    <p:extLst>
      <p:ext uri="{BB962C8B-B14F-4D97-AF65-F5344CB8AC3E}">
        <p14:creationId xmlns:p14="http://schemas.microsoft.com/office/powerpoint/2010/main" val="2611981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19</a:t>
            </a:fld>
            <a:endParaRPr lang="en-GB"/>
          </a:p>
        </p:txBody>
      </p:sp>
    </p:spTree>
    <p:extLst>
      <p:ext uri="{BB962C8B-B14F-4D97-AF65-F5344CB8AC3E}">
        <p14:creationId xmlns:p14="http://schemas.microsoft.com/office/powerpoint/2010/main" val="296142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20</a:t>
            </a:fld>
            <a:endParaRPr lang="en-GB"/>
          </a:p>
        </p:txBody>
      </p:sp>
    </p:spTree>
    <p:extLst>
      <p:ext uri="{BB962C8B-B14F-4D97-AF65-F5344CB8AC3E}">
        <p14:creationId xmlns:p14="http://schemas.microsoft.com/office/powerpoint/2010/main" val="3128778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21</a:t>
            </a:fld>
            <a:endParaRPr lang="en-GB"/>
          </a:p>
        </p:txBody>
      </p:sp>
    </p:spTree>
    <p:extLst>
      <p:ext uri="{BB962C8B-B14F-4D97-AF65-F5344CB8AC3E}">
        <p14:creationId xmlns:p14="http://schemas.microsoft.com/office/powerpoint/2010/main" val="394653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22</a:t>
            </a:fld>
            <a:endParaRPr lang="en-GB"/>
          </a:p>
        </p:txBody>
      </p:sp>
    </p:spTree>
    <p:extLst>
      <p:ext uri="{BB962C8B-B14F-4D97-AF65-F5344CB8AC3E}">
        <p14:creationId xmlns:p14="http://schemas.microsoft.com/office/powerpoint/2010/main" val="3090109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23</a:t>
            </a:fld>
            <a:endParaRPr lang="en-GB"/>
          </a:p>
        </p:txBody>
      </p:sp>
    </p:spTree>
    <p:extLst>
      <p:ext uri="{BB962C8B-B14F-4D97-AF65-F5344CB8AC3E}">
        <p14:creationId xmlns:p14="http://schemas.microsoft.com/office/powerpoint/2010/main" val="358139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24</a:t>
            </a:fld>
            <a:endParaRPr lang="en-GB"/>
          </a:p>
        </p:txBody>
      </p:sp>
    </p:spTree>
    <p:extLst>
      <p:ext uri="{BB962C8B-B14F-4D97-AF65-F5344CB8AC3E}">
        <p14:creationId xmlns:p14="http://schemas.microsoft.com/office/powerpoint/2010/main" val="2009554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25</a:t>
            </a:fld>
            <a:endParaRPr lang="en-GB"/>
          </a:p>
        </p:txBody>
      </p:sp>
    </p:spTree>
    <p:extLst>
      <p:ext uri="{BB962C8B-B14F-4D97-AF65-F5344CB8AC3E}">
        <p14:creationId xmlns:p14="http://schemas.microsoft.com/office/powerpoint/2010/main" val="4106276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26</a:t>
            </a:fld>
            <a:endParaRPr lang="en-GB"/>
          </a:p>
        </p:txBody>
      </p:sp>
    </p:spTree>
    <p:extLst>
      <p:ext uri="{BB962C8B-B14F-4D97-AF65-F5344CB8AC3E}">
        <p14:creationId xmlns:p14="http://schemas.microsoft.com/office/powerpoint/2010/main" val="39152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27</a:t>
            </a:fld>
            <a:endParaRPr lang="en-GB"/>
          </a:p>
        </p:txBody>
      </p:sp>
    </p:spTree>
    <p:extLst>
      <p:ext uri="{BB962C8B-B14F-4D97-AF65-F5344CB8AC3E}">
        <p14:creationId xmlns:p14="http://schemas.microsoft.com/office/powerpoint/2010/main" val="1837694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28</a:t>
            </a:fld>
            <a:endParaRPr lang="en-GB"/>
          </a:p>
        </p:txBody>
      </p:sp>
    </p:spTree>
    <p:extLst>
      <p:ext uri="{BB962C8B-B14F-4D97-AF65-F5344CB8AC3E}">
        <p14:creationId xmlns:p14="http://schemas.microsoft.com/office/powerpoint/2010/main" val="932179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29</a:t>
            </a:fld>
            <a:endParaRPr lang="en-GB"/>
          </a:p>
        </p:txBody>
      </p:sp>
    </p:spTree>
    <p:extLst>
      <p:ext uri="{BB962C8B-B14F-4D97-AF65-F5344CB8AC3E}">
        <p14:creationId xmlns:p14="http://schemas.microsoft.com/office/powerpoint/2010/main" val="250439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30</a:t>
            </a:fld>
            <a:endParaRPr lang="en-GB"/>
          </a:p>
        </p:txBody>
      </p:sp>
    </p:spTree>
    <p:extLst>
      <p:ext uri="{BB962C8B-B14F-4D97-AF65-F5344CB8AC3E}">
        <p14:creationId xmlns:p14="http://schemas.microsoft.com/office/powerpoint/2010/main" val="834635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31</a:t>
            </a:fld>
            <a:endParaRPr lang="en-GB"/>
          </a:p>
        </p:txBody>
      </p:sp>
    </p:spTree>
    <p:extLst>
      <p:ext uri="{BB962C8B-B14F-4D97-AF65-F5344CB8AC3E}">
        <p14:creationId xmlns:p14="http://schemas.microsoft.com/office/powerpoint/2010/main" val="378291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32</a:t>
            </a:fld>
            <a:endParaRPr lang="en-GB"/>
          </a:p>
        </p:txBody>
      </p:sp>
    </p:spTree>
    <p:extLst>
      <p:ext uri="{BB962C8B-B14F-4D97-AF65-F5344CB8AC3E}">
        <p14:creationId xmlns:p14="http://schemas.microsoft.com/office/powerpoint/2010/main" val="2898703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33</a:t>
            </a:fld>
            <a:endParaRPr lang="en-GB"/>
          </a:p>
        </p:txBody>
      </p:sp>
    </p:spTree>
    <p:extLst>
      <p:ext uri="{BB962C8B-B14F-4D97-AF65-F5344CB8AC3E}">
        <p14:creationId xmlns:p14="http://schemas.microsoft.com/office/powerpoint/2010/main" val="117638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34</a:t>
            </a:fld>
            <a:endParaRPr lang="en-GB"/>
          </a:p>
        </p:txBody>
      </p:sp>
    </p:spTree>
    <p:extLst>
      <p:ext uri="{BB962C8B-B14F-4D97-AF65-F5344CB8AC3E}">
        <p14:creationId xmlns:p14="http://schemas.microsoft.com/office/powerpoint/2010/main" val="1143370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35</a:t>
            </a:fld>
            <a:endParaRPr lang="en-GB"/>
          </a:p>
        </p:txBody>
      </p:sp>
    </p:spTree>
    <p:extLst>
      <p:ext uri="{BB962C8B-B14F-4D97-AF65-F5344CB8AC3E}">
        <p14:creationId xmlns:p14="http://schemas.microsoft.com/office/powerpoint/2010/main" val="148432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36</a:t>
            </a:fld>
            <a:endParaRPr lang="en-GB"/>
          </a:p>
        </p:txBody>
      </p:sp>
    </p:spTree>
    <p:extLst>
      <p:ext uri="{BB962C8B-B14F-4D97-AF65-F5344CB8AC3E}">
        <p14:creationId xmlns:p14="http://schemas.microsoft.com/office/powerpoint/2010/main" val="3664902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37</a:t>
            </a:fld>
            <a:endParaRPr lang="en-GB"/>
          </a:p>
        </p:txBody>
      </p:sp>
    </p:spTree>
    <p:extLst>
      <p:ext uri="{BB962C8B-B14F-4D97-AF65-F5344CB8AC3E}">
        <p14:creationId xmlns:p14="http://schemas.microsoft.com/office/powerpoint/2010/main" val="1344355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38</a:t>
            </a:fld>
            <a:endParaRPr lang="en-GB"/>
          </a:p>
        </p:txBody>
      </p:sp>
    </p:spTree>
    <p:extLst>
      <p:ext uri="{BB962C8B-B14F-4D97-AF65-F5344CB8AC3E}">
        <p14:creationId xmlns:p14="http://schemas.microsoft.com/office/powerpoint/2010/main" val="4103079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39</a:t>
            </a:fld>
            <a:endParaRPr lang="en-GB"/>
          </a:p>
        </p:txBody>
      </p:sp>
    </p:spTree>
    <p:extLst>
      <p:ext uri="{BB962C8B-B14F-4D97-AF65-F5344CB8AC3E}">
        <p14:creationId xmlns:p14="http://schemas.microsoft.com/office/powerpoint/2010/main" val="5718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40</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199565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409809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164884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367726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17/09/2024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17/09/2024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17/09/2024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17/09/2024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937051"/>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Clinical Risk Assessment, Formulation and Management</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4753994"/>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Correct </a:t>
            </a:r>
            <a:r>
              <a:rPr lang="en-GB" b="1" u="sng" spc="20" dirty="0">
                <a:solidFill>
                  <a:srgbClr val="2F5496"/>
                </a:solidFill>
                <a:uFill>
                  <a:solidFill>
                    <a:srgbClr val="2F5496"/>
                  </a:solidFill>
                </a:uFill>
                <a:cs typeface="Calibri"/>
              </a:rPr>
              <a:t>PEWS chart </a:t>
            </a:r>
            <a:endParaRPr sz="1650" dirty="0" smtClean="0">
              <a:latin typeface="Times New Roman"/>
              <a:cs typeface="Times New Roman"/>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Clear </a:t>
            </a:r>
            <a:r>
              <a:rPr lang="en-GB" sz="1600" spc="15" dirty="0">
                <a:solidFill>
                  <a:srgbClr val="2F5496"/>
                </a:solidFill>
                <a:cs typeface="Calibri"/>
              </a:rPr>
              <a:t>age bands are at the top and bottom of the chart to make it easier to select the correct age chart.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When printing the chart, make sure that it's done in a way so that both of the age bands are visible when the chart is folded</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b="1" u="sng" spc="15" dirty="0">
                <a:solidFill>
                  <a:srgbClr val="2F5496"/>
                </a:solidFill>
                <a:cs typeface="Calibri"/>
              </a:rPr>
              <a:t>Colour coding and scoring </a:t>
            </a:r>
            <a:endParaRPr lang="en-GB" b="1" u="sng"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PEWS scores are calculated by assessing a patient's symptoms in each of the seven categories</a:t>
            </a:r>
            <a:r>
              <a:rPr lang="en-GB" sz="1600" spc="15" dirty="0" smtClean="0">
                <a:solidFill>
                  <a:srgbClr val="2F5496"/>
                </a:solidFill>
                <a:cs typeface="Calibri"/>
              </a:rPr>
              <a:t>.</a:t>
            </a:r>
          </a:p>
          <a:p>
            <a:pPr marL="12700" marR="5080">
              <a:lnSpc>
                <a:spcPct val="105100"/>
              </a:lnSpc>
              <a:spcBef>
                <a:spcPts val="5"/>
              </a:spcBef>
            </a:pPr>
            <a:r>
              <a:rPr lang="en-GB" sz="1600" spc="15" dirty="0" smtClean="0">
                <a:solidFill>
                  <a:srgbClr val="2F5496"/>
                </a:solidFill>
                <a:cs typeface="Calibri"/>
              </a:rPr>
              <a:t>You </a:t>
            </a:r>
            <a:r>
              <a:rPr lang="en-GB" sz="1600" spc="15" dirty="0">
                <a:solidFill>
                  <a:srgbClr val="2F5496"/>
                </a:solidFill>
                <a:cs typeface="Calibri"/>
              </a:rPr>
              <a:t>will give the patient a score in each category, which will be colour coded and range </a:t>
            </a:r>
            <a:r>
              <a:rPr lang="en-GB" sz="1600" spc="15" dirty="0" smtClean="0">
                <a:solidFill>
                  <a:srgbClr val="2F5496"/>
                </a:solidFill>
                <a:cs typeface="Calibri"/>
              </a:rPr>
              <a:t>from</a:t>
            </a:r>
          </a:p>
          <a:p>
            <a:pPr marL="12700" marR="5080">
              <a:lnSpc>
                <a:spcPct val="105100"/>
              </a:lnSpc>
              <a:spcBef>
                <a:spcPts val="5"/>
              </a:spcBef>
            </a:pPr>
            <a:r>
              <a:rPr lang="en-GB" sz="1600" spc="15" dirty="0" smtClean="0">
                <a:solidFill>
                  <a:srgbClr val="2F5496"/>
                </a:solidFill>
                <a:cs typeface="Calibri"/>
              </a:rPr>
              <a:t>0 </a:t>
            </a:r>
            <a:r>
              <a:rPr lang="en-GB" sz="1600" spc="15" dirty="0">
                <a:solidFill>
                  <a:srgbClr val="2F5496"/>
                </a:solidFill>
                <a:cs typeface="Calibri"/>
              </a:rPr>
              <a:t>(low) to 4 (high).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b="1" u="sng" spc="15" dirty="0">
                <a:solidFill>
                  <a:srgbClr val="2F5496"/>
                </a:solidFill>
                <a:cs typeface="Calibri"/>
              </a:rPr>
              <a:t>Escalation</a:t>
            </a:r>
            <a:endParaRPr lang="en-GB" sz="1600" b="1" u="sng"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escalation process relating to the PEWS chart comprises two stages. Firstly, collecting all relevant patient information, including the PEWS score, your clinical intuition, parent and/or carer observations and any specific concerns, for example sepsis.  Secondly, the escalation section outlines the next steps that clinicians should take when escalating concerns and observations. </a:t>
            </a:r>
            <a:endParaRPr lang="en-GB" sz="1600" spc="15" dirty="0">
              <a:solidFill>
                <a:srgbClr val="2F5496"/>
              </a:solidFill>
              <a:cs typeface="Calibri"/>
            </a:endParaRPr>
          </a:p>
        </p:txBody>
      </p:sp>
      <p:pic>
        <p:nvPicPr>
          <p:cNvPr id="4098" name="Picture 2" descr="colour score t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843" y="2385251"/>
            <a:ext cx="638175" cy="1238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617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81137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Top of the chart</a:t>
            </a:r>
            <a:endParaRPr sz="1650" dirty="0" smtClean="0">
              <a:latin typeface="Times New Roman"/>
              <a:cs typeface="Times New Roman"/>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This </a:t>
            </a:r>
            <a:r>
              <a:rPr lang="en-GB" sz="1600" spc="15" dirty="0">
                <a:solidFill>
                  <a:srgbClr val="2F5496"/>
                </a:solidFill>
                <a:cs typeface="Calibri"/>
              </a:rPr>
              <a:t>is the section of the chart we'll be looking at next</a:t>
            </a:r>
            <a:endParaRPr lang="en-GB" sz="1600" spc="15" dirty="0">
              <a:solidFill>
                <a:srgbClr val="2F5496"/>
              </a:solidFill>
              <a:cs typeface="Calibri"/>
            </a:endParaRPr>
          </a:p>
        </p:txBody>
      </p:sp>
      <p:pic>
        <p:nvPicPr>
          <p:cNvPr id="2" name="Picture 1"/>
          <p:cNvPicPr>
            <a:picLocks noChangeAspect="1"/>
          </p:cNvPicPr>
          <p:nvPr/>
        </p:nvPicPr>
        <p:blipFill>
          <a:blip r:embed="rId4"/>
          <a:stretch>
            <a:fillRect/>
          </a:stretch>
        </p:blipFill>
        <p:spPr>
          <a:xfrm>
            <a:off x="714276" y="1863291"/>
            <a:ext cx="10658672" cy="3013508"/>
          </a:xfrm>
          <a:prstGeom prst="rect">
            <a:avLst/>
          </a:prstGeom>
        </p:spPr>
      </p:pic>
    </p:spTree>
    <p:custDataLst>
      <p:tags r:id="rId1"/>
    </p:custDataLst>
    <p:extLst>
      <p:ext uri="{BB962C8B-B14F-4D97-AF65-F5344CB8AC3E}">
        <p14:creationId xmlns:p14="http://schemas.microsoft.com/office/powerpoint/2010/main" val="209360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6" y="335750"/>
            <a:ext cx="10544175" cy="6272871"/>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Age Bands</a:t>
            </a:r>
            <a:endParaRPr sz="1650" dirty="0" smtClean="0">
              <a:latin typeface="Times New Roman"/>
              <a:cs typeface="Times New Roman"/>
            </a:endParaRP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Clear age bands are at the top and bottom of the chart to make it easier to select the correct age chart. </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When printing the chart, make sure that it's done in a way so that both of the age bands are visible when the chart is folded</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b="1" u="sng" spc="15" dirty="0" smtClean="0">
                <a:solidFill>
                  <a:srgbClr val="2F5496"/>
                </a:solidFill>
                <a:cs typeface="Calibri"/>
              </a:rPr>
              <a:t>Patient Details</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After you have selected the correct age PEWS chart, the first section of the form you will complete is the patient details section. We have used the 5-12 years chart images throughout this course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Age group picture – There are pictures that represent each age group to aid selection of correct age chart</a:t>
            </a:r>
          </a:p>
          <a:p>
            <a:pPr marL="298450" marR="5080" indent="-285750">
              <a:lnSpc>
                <a:spcPct val="105100"/>
              </a:lnSpc>
              <a:spcBef>
                <a:spcPts val="5"/>
              </a:spcBef>
              <a:buFont typeface="Arial" panose="020B0604020202020204" pitchFamily="34" charset="0"/>
              <a:buChar char="•"/>
            </a:pP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Patient details box – The patient details box is large enough for both handwriting and</a:t>
            </a:r>
          </a:p>
          <a:p>
            <a:pPr marL="12700" marR="5080">
              <a:lnSpc>
                <a:spcPct val="105100"/>
              </a:lnSpc>
              <a:spcBef>
                <a:spcPts val="5"/>
              </a:spcBef>
            </a:pPr>
            <a:r>
              <a:rPr lang="en-GB" sz="1600" spc="15" dirty="0" smtClean="0">
                <a:solidFill>
                  <a:srgbClr val="2F5496"/>
                </a:solidFill>
                <a:cs typeface="Calibri"/>
              </a:rPr>
              <a:t>adhesive patient labels</a:t>
            </a:r>
          </a:p>
          <a:p>
            <a:pPr marL="298450" marR="5080" indent="-285750">
              <a:lnSpc>
                <a:spcPct val="105100"/>
              </a:lnSpc>
              <a:spcBef>
                <a:spcPts val="5"/>
              </a:spcBef>
              <a:buFont typeface="Arial" panose="020B0604020202020204" pitchFamily="34" charset="0"/>
              <a:buChar char="•"/>
            </a:pP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Colour score table – This is a reference table showing the numerical value that each colour scores. You can see </a:t>
            </a:r>
          </a:p>
          <a:p>
            <a:pPr marL="12700" marR="5080">
              <a:lnSpc>
                <a:spcPct val="105100"/>
              </a:lnSpc>
              <a:spcBef>
                <a:spcPts val="5"/>
              </a:spcBef>
            </a:pPr>
            <a:r>
              <a:rPr lang="en-GB" sz="1600" spc="15" dirty="0" smtClean="0">
                <a:solidFill>
                  <a:srgbClr val="2F5496"/>
                </a:solidFill>
                <a:cs typeface="Calibri"/>
              </a:rPr>
              <a:t>that any scores plotted in the white box will score 0, the yellow box will score 1, the orange box will score 2 </a:t>
            </a:r>
          </a:p>
          <a:p>
            <a:pPr marL="12700" marR="5080">
              <a:lnSpc>
                <a:spcPct val="105100"/>
              </a:lnSpc>
              <a:spcBef>
                <a:spcPts val="5"/>
              </a:spcBef>
            </a:pPr>
            <a:r>
              <a:rPr lang="en-GB" sz="1600" spc="15" dirty="0" smtClean="0">
                <a:solidFill>
                  <a:srgbClr val="2F5496"/>
                </a:solidFill>
                <a:cs typeface="Calibri"/>
              </a:rPr>
              <a:t>and the pink box will score 4. These will then be added up to give an overall PEWS score.</a:t>
            </a:r>
            <a:endParaRPr lang="en-GB" sz="1600" spc="15" dirty="0">
              <a:solidFill>
                <a:srgbClr val="2F5496"/>
              </a:solidFill>
              <a:cs typeface="Calibri"/>
            </a:endParaRPr>
          </a:p>
        </p:txBody>
      </p:sp>
      <p:pic>
        <p:nvPicPr>
          <p:cNvPr id="6146" name="Picture 2" descr="MfgLugUqLcjlKQXi-5-12%2520y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1154" y="2980810"/>
            <a:ext cx="1126837" cy="11226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5-12 detail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251" b="60905"/>
          <a:stretch/>
        </p:blipFill>
        <p:spPr bwMode="auto">
          <a:xfrm>
            <a:off x="10627106" y="5731166"/>
            <a:ext cx="470993" cy="8774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5-12 detail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31" t="47427" r="1129" b="4000"/>
          <a:stretch/>
        </p:blipFill>
        <p:spPr bwMode="auto">
          <a:xfrm>
            <a:off x="8377382" y="4267202"/>
            <a:ext cx="3001818" cy="10966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192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6" y="335750"/>
            <a:ext cx="10544175" cy="158697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Alarm Limits</a:t>
            </a:r>
            <a:endParaRPr sz="1650" dirty="0" smtClean="0">
              <a:latin typeface="Times New Roman"/>
              <a:cs typeface="Times New Roman"/>
            </a:endParaRP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This </a:t>
            </a:r>
            <a:r>
              <a:rPr lang="en-GB" sz="1600" spc="15" dirty="0">
                <a:solidFill>
                  <a:srgbClr val="2F5496"/>
                </a:solidFill>
                <a:cs typeface="Calibri"/>
              </a:rPr>
              <a:t>box on the PEWS chart allows clinicians to refer back to what ranges device alarm limits should be set at.</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Some monitoring devices revert to manufacturer settings when switched off and therefore alarm limits need resetting each time they are switched on.</a:t>
            </a:r>
            <a:endParaRPr lang="en-GB" sz="1600" spc="15" dirty="0">
              <a:solidFill>
                <a:srgbClr val="2F5496"/>
              </a:solidFill>
              <a:cs typeface="Calibri"/>
            </a:endParaRPr>
          </a:p>
        </p:txBody>
      </p:sp>
      <p:pic>
        <p:nvPicPr>
          <p:cNvPr id="7172" name="Picture 4" descr="Have you set ypur alarm limi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615" y="2347912"/>
            <a:ext cx="3076575" cy="40100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845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6" y="335750"/>
            <a:ext cx="10544175" cy="1846018"/>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Additional risk factors </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is vital to complete this section to ensure appropriate interpretation of the PEWS chart and escalation of care, if required.</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This box helps nursing staff maintain a situational awareness of additional risk factors that can affect their patients and it also acts as an educational tool as it gives guidance on how a specific risk factor may affect their clinical assessment.</a:t>
            </a:r>
            <a:endParaRPr lang="en-GB" sz="1600" spc="15" dirty="0">
              <a:solidFill>
                <a:srgbClr val="2F5496"/>
              </a:solidFill>
              <a:cs typeface="Calibri"/>
            </a:endParaRPr>
          </a:p>
        </p:txBody>
      </p:sp>
      <p:pic>
        <p:nvPicPr>
          <p:cNvPr id="8194" name="Picture 2" descr="Additional risk fac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890" y="2566698"/>
            <a:ext cx="9344025" cy="3990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250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6" y="335750"/>
            <a:ext cx="10544175" cy="619849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Date</a:t>
            </a:r>
            <a:r>
              <a:rPr lang="en-GB" b="1" u="sng" spc="20" dirty="0">
                <a:solidFill>
                  <a:srgbClr val="2F5496"/>
                </a:solidFill>
                <a:uFill>
                  <a:solidFill>
                    <a:srgbClr val="2F5496"/>
                  </a:solidFill>
                </a:uFill>
                <a:cs typeface="Calibri"/>
              </a:rPr>
              <a:t>, time and frequency </a:t>
            </a: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This </a:t>
            </a:r>
            <a:r>
              <a:rPr lang="en-GB" sz="1600" spc="15" dirty="0">
                <a:solidFill>
                  <a:srgbClr val="2F5496"/>
                </a:solidFill>
                <a:cs typeface="Calibri"/>
              </a:rPr>
              <a:t>is where the date and time of the observations will be </a:t>
            </a:r>
            <a:r>
              <a:rPr lang="en-GB" sz="1600" spc="15" dirty="0" smtClean="0">
                <a:solidFill>
                  <a:srgbClr val="2F5496"/>
                </a:solidFill>
                <a:cs typeface="Calibri"/>
              </a:rPr>
              <a:t>recorded. It </a:t>
            </a:r>
            <a:r>
              <a:rPr lang="en-GB" sz="1600" spc="15" dirty="0">
                <a:solidFill>
                  <a:srgbClr val="2F5496"/>
                </a:solidFill>
                <a:cs typeface="Calibri"/>
              </a:rPr>
              <a:t>is important to record the observations frequently to accurately determine escalation or de-escalation </a:t>
            </a:r>
            <a:r>
              <a:rPr lang="en-GB" sz="1600" spc="15" dirty="0" smtClean="0">
                <a:solidFill>
                  <a:srgbClr val="2F5496"/>
                </a:solidFill>
                <a:cs typeface="Calibri"/>
              </a:rPr>
              <a:t>decisions. </a:t>
            </a:r>
          </a:p>
          <a:p>
            <a:pPr marL="12700">
              <a:lnSpc>
                <a:spcPct val="100000"/>
              </a:lnSpc>
              <a:spcBef>
                <a:spcPts val="135"/>
              </a:spcBef>
            </a:pPr>
            <a:r>
              <a:rPr lang="en-GB" sz="1600" spc="15" dirty="0" smtClean="0">
                <a:solidFill>
                  <a:srgbClr val="2F5496"/>
                </a:solidFill>
                <a:cs typeface="Calibri"/>
              </a:rPr>
              <a:t>One </a:t>
            </a:r>
            <a:r>
              <a:rPr lang="en-GB" sz="1600" spc="15" dirty="0">
                <a:solidFill>
                  <a:srgbClr val="2F5496"/>
                </a:solidFill>
                <a:cs typeface="Calibri"/>
              </a:rPr>
              <a:t>hour should be recorded as '1⁰</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b="1" u="sng" spc="15" dirty="0">
                <a:solidFill>
                  <a:srgbClr val="2F5496"/>
                </a:solidFill>
                <a:cs typeface="Calibri"/>
              </a:rPr>
              <a:t>Parent and/or carer </a:t>
            </a:r>
            <a:r>
              <a:rPr lang="en-GB" b="1" u="sng" spc="15" dirty="0" smtClean="0">
                <a:solidFill>
                  <a:srgbClr val="2F5496"/>
                </a:solidFill>
                <a:cs typeface="Calibri"/>
              </a:rPr>
              <a:t>section</a:t>
            </a:r>
          </a:p>
          <a:p>
            <a:pPr marL="12700">
              <a:lnSpc>
                <a:spcPct val="100000"/>
              </a:lnSpc>
              <a:spcBef>
                <a:spcPts val="135"/>
              </a:spcBef>
            </a:pPr>
            <a:endParaRPr lang="en-GB" b="1" u="sng"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In this section, you will record the parent and/or carer's assessment of the child's health, and this is one of the most important sections of the chart.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Parents and/or carers have a unique understanding of their child and can identify behaviours which might indicate that their health has deteriorated. </a:t>
            </a:r>
            <a:r>
              <a:rPr lang="en-GB" sz="1600" spc="15" dirty="0" smtClean="0">
                <a:solidFill>
                  <a:srgbClr val="2F5496"/>
                </a:solidFill>
                <a:cs typeface="Calibri"/>
              </a:rPr>
              <a:t> You </a:t>
            </a:r>
            <a:r>
              <a:rPr lang="en-GB" sz="1600" spc="15" dirty="0">
                <a:solidFill>
                  <a:srgbClr val="2F5496"/>
                </a:solidFill>
                <a:cs typeface="Calibri"/>
              </a:rPr>
              <a:t>can escalate the child's care based only on the response from parents and/or carer, regardless of what the PEWS score is.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This section of the PEWS chart is intended for you to record patient observations reported by parents and/or carers. </a:t>
            </a:r>
            <a:r>
              <a:rPr lang="en-GB" sz="1600" spc="15" dirty="0" smtClean="0">
                <a:solidFill>
                  <a:srgbClr val="2F5496"/>
                </a:solidFill>
                <a:cs typeface="Calibri"/>
              </a:rPr>
              <a:t>Parents </a:t>
            </a:r>
            <a:r>
              <a:rPr lang="en-GB" sz="1600" spc="15" dirty="0">
                <a:solidFill>
                  <a:srgbClr val="2F5496"/>
                </a:solidFill>
                <a:cs typeface="Calibri"/>
              </a:rPr>
              <a:t>and/or carers have unique knowledge about children, and their insights can be invaluable for </a:t>
            </a:r>
            <a:r>
              <a:rPr lang="en-GB" sz="1600" spc="15" dirty="0" smtClean="0">
                <a:solidFill>
                  <a:srgbClr val="2F5496"/>
                </a:solidFill>
                <a:cs typeface="Calibri"/>
              </a:rPr>
              <a:t>clinicians. Make </a:t>
            </a:r>
            <a:r>
              <a:rPr lang="en-GB" sz="1600" spc="15" dirty="0">
                <a:solidFill>
                  <a:srgbClr val="2F5496"/>
                </a:solidFill>
                <a:cs typeface="Calibri"/>
              </a:rPr>
              <a:t>sure you ask the question exactly as it is written, as it is carefully worded to give parents the confidence to tell clinicians what they have observed. By using the same phrasing in every interaction, parents should get used to hearing it and develop confidence to tell clinicians what they see.</a:t>
            </a:r>
          </a:p>
          <a:p>
            <a:pPr marL="12700">
              <a:lnSpc>
                <a:spcPct val="100000"/>
              </a:lnSpc>
              <a:spcBef>
                <a:spcPts val="135"/>
              </a:spcBef>
            </a:pPr>
            <a:r>
              <a:rPr lang="en-GB" sz="1600" spc="15" dirty="0" smtClean="0">
                <a:solidFill>
                  <a:srgbClr val="2F5496"/>
                </a:solidFill>
                <a:cs typeface="Calibri"/>
              </a:rPr>
              <a:t>Listen </a:t>
            </a:r>
            <a:r>
              <a:rPr lang="en-GB" sz="1600" spc="15" dirty="0">
                <a:solidFill>
                  <a:srgbClr val="2F5496"/>
                </a:solidFill>
                <a:cs typeface="Calibri"/>
              </a:rPr>
              <a:t>to a parent and/or carer's response and write down if you think they are telling you that the child is worse (W), better (B) or the same (S). There are also entries you can make for parent and/or carer asleep (A) and parent unavailable (U</a:t>
            </a:r>
            <a:r>
              <a:rPr lang="en-GB" sz="1600" spc="15" dirty="0" smtClean="0">
                <a:solidFill>
                  <a:srgbClr val="2F5496"/>
                </a:solidFill>
                <a:cs typeface="Calibri"/>
              </a:rPr>
              <a:t>).</a:t>
            </a:r>
            <a:endParaRPr lang="en-GB" sz="1600" spc="15" dirty="0">
              <a:solidFill>
                <a:srgbClr val="2F5496"/>
              </a:solidFill>
              <a:cs typeface="Calibri"/>
            </a:endParaRPr>
          </a:p>
        </p:txBody>
      </p:sp>
      <p:pic>
        <p:nvPicPr>
          <p:cNvPr id="9218" name="Picture 2" descr="Observation s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16" y="4020733"/>
            <a:ext cx="10730399" cy="6898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245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184858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Airway and breathing section of the </a:t>
            </a:r>
            <a:r>
              <a:rPr lang="en-GB" b="1" u="sng" spc="20" dirty="0" smtClean="0">
                <a:solidFill>
                  <a:srgbClr val="2F5496"/>
                </a:solidFill>
                <a:uFill>
                  <a:solidFill>
                    <a:srgbClr val="2F5496"/>
                  </a:solidFill>
                </a:uFill>
                <a:cs typeface="Calibri"/>
              </a:rPr>
              <a:t>chart</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The airway and breathing section of the chart consists of</a:t>
            </a:r>
            <a:r>
              <a:rPr lang="en-GB" sz="1600" spc="15" dirty="0" smtClean="0">
                <a:solidFill>
                  <a:srgbClr val="2F5496"/>
                </a:solidFill>
                <a:cs typeface="Calibri"/>
              </a:rPr>
              <a:t>:</a:t>
            </a: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Respiratory</a:t>
            </a:r>
            <a:r>
              <a:rPr lang="en-GB" sz="1600" spc="15" dirty="0" smtClean="0">
                <a:solidFill>
                  <a:srgbClr val="2F5496"/>
                </a:solidFill>
                <a:cs typeface="Calibri"/>
              </a:rPr>
              <a:t> Rate</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Respiratory Distress</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Oxygen Saturation</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Oxygen</a:t>
            </a:r>
            <a:endParaRPr lang="en-GB" sz="1600" spc="15" dirty="0">
              <a:solidFill>
                <a:srgbClr val="2F5496"/>
              </a:solidFill>
              <a:cs typeface="Calibri"/>
            </a:endParaRPr>
          </a:p>
        </p:txBody>
      </p:sp>
      <p:pic>
        <p:nvPicPr>
          <p:cNvPr id="10242" name="Picture 2" descr="Airway and Breath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3" y="2036554"/>
            <a:ext cx="10945956" cy="46772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112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5505994"/>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Respiratory Rate</a:t>
            </a:r>
          </a:p>
          <a:p>
            <a:pPr marL="12700">
              <a:lnSpc>
                <a:spcPct val="100000"/>
              </a:lnSpc>
              <a:spcBef>
                <a:spcPts val="135"/>
              </a:spcBef>
            </a:pPr>
            <a:endParaRPr lang="en-GB" b="1" u="sng"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When you have counted a child’s respiratory rate you will plot it in this section as shown </a:t>
            </a:r>
            <a:r>
              <a:rPr lang="en-GB" sz="1600" spc="15" dirty="0" smtClean="0">
                <a:solidFill>
                  <a:srgbClr val="2F5496"/>
                </a:solidFill>
                <a:cs typeface="Calibri"/>
              </a:rPr>
              <a:t>below</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In this example, our patient has a respiratory rate of 47. We can see that the dot has been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plotted </a:t>
            </a:r>
            <a:r>
              <a:rPr lang="en-GB" sz="1600" spc="15" dirty="0">
                <a:solidFill>
                  <a:srgbClr val="2F5496"/>
                </a:solidFill>
                <a:cs typeface="Calibri"/>
              </a:rPr>
              <a:t>in an orange box and therefore this would score a 2</a:t>
            </a:r>
            <a:r>
              <a:rPr lang="en-GB" sz="1600" spc="15" dirty="0" smtClean="0">
                <a:solidFill>
                  <a:srgbClr val="2F5496"/>
                </a:solidFill>
                <a:cs typeface="Calibri"/>
              </a:rPr>
              <a:t>.</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At the top of the respiratory rate section, you can see a box labelled value. This box allows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you </a:t>
            </a:r>
            <a:r>
              <a:rPr lang="en-GB" sz="1600" spc="15" dirty="0">
                <a:solidFill>
                  <a:srgbClr val="2F5496"/>
                </a:solidFill>
                <a:cs typeface="Calibri"/>
              </a:rPr>
              <a:t>to document our reading of </a:t>
            </a:r>
            <a:r>
              <a:rPr lang="en-GB" sz="1600" spc="15" dirty="0" smtClean="0">
                <a:solidFill>
                  <a:srgbClr val="2F5496"/>
                </a:solidFill>
                <a:cs typeface="Calibri"/>
              </a:rPr>
              <a:t>47.</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Writing </a:t>
            </a:r>
            <a:r>
              <a:rPr lang="en-GB" sz="1600" spc="15" dirty="0">
                <a:solidFill>
                  <a:srgbClr val="2F5496"/>
                </a:solidFill>
                <a:cs typeface="Calibri"/>
              </a:rPr>
              <a:t>numbers in this box achieves two things: firstly it allows for more detailed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assessment </a:t>
            </a:r>
            <a:r>
              <a:rPr lang="en-GB" sz="1600" spc="15" dirty="0">
                <a:solidFill>
                  <a:srgbClr val="2F5496"/>
                </a:solidFill>
                <a:cs typeface="Calibri"/>
              </a:rPr>
              <a:t>of trends; and keeps the area where you plot your dots free from other text,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again </a:t>
            </a:r>
            <a:r>
              <a:rPr lang="en-GB" sz="1600" spc="15" dirty="0">
                <a:solidFill>
                  <a:srgbClr val="2F5496"/>
                </a:solidFill>
                <a:cs typeface="Calibri"/>
              </a:rPr>
              <a:t>making it easier to assess trends</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                                                               The scale for the respiratory rate section on this chart goes from 10-50. </a:t>
            </a:r>
          </a:p>
          <a:p>
            <a:pPr marL="12700">
              <a:lnSpc>
                <a:spcPct val="100000"/>
              </a:lnSpc>
              <a:spcBef>
                <a:spcPts val="135"/>
              </a:spcBef>
            </a:pPr>
            <a:r>
              <a:rPr lang="en-GB" sz="1600" spc="15" dirty="0" smtClean="0">
                <a:solidFill>
                  <a:srgbClr val="2F5496"/>
                </a:solidFill>
                <a:cs typeface="Calibri"/>
              </a:rPr>
              <a:t>    </a:t>
            </a:r>
            <a:endParaRPr lang="en-GB" sz="1600"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An                                                          Any </a:t>
            </a:r>
            <a:r>
              <a:rPr lang="en-GB" sz="1600" spc="15" dirty="0">
                <a:solidFill>
                  <a:srgbClr val="2F5496"/>
                </a:solidFill>
                <a:cs typeface="Calibri"/>
              </a:rPr>
              <a:t>respiratory rate that is less than 10 or greater than 50 will be plotted in these </a:t>
            </a:r>
            <a:r>
              <a:rPr lang="en-GB" sz="1600" spc="15" dirty="0" smtClean="0">
                <a:solidFill>
                  <a:srgbClr val="2F5496"/>
                </a:solidFill>
                <a:cs typeface="Calibri"/>
              </a:rPr>
              <a:t/>
            </a:r>
            <a:br>
              <a:rPr lang="en-GB" sz="1600" spc="15" dirty="0" smtClean="0">
                <a:solidFill>
                  <a:srgbClr val="2F5496"/>
                </a:solidFill>
                <a:cs typeface="Calibri"/>
              </a:rPr>
            </a:br>
            <a:r>
              <a:rPr lang="en-GB" sz="1600" spc="15" dirty="0" smtClean="0">
                <a:solidFill>
                  <a:srgbClr val="2F5496"/>
                </a:solidFill>
                <a:cs typeface="Calibri"/>
              </a:rPr>
              <a:t>                                                               &lt;</a:t>
            </a:r>
            <a:r>
              <a:rPr lang="en-GB" sz="1600" spc="15" dirty="0">
                <a:solidFill>
                  <a:srgbClr val="2F5496"/>
                </a:solidFill>
                <a:cs typeface="Calibri"/>
              </a:rPr>
              <a:t>10 or &gt;50 boxes.</a:t>
            </a:r>
          </a:p>
          <a:p>
            <a:pPr marL="12700">
              <a:lnSpc>
                <a:spcPct val="100000"/>
              </a:lnSpc>
              <a:spcBef>
                <a:spcPts val="135"/>
              </a:spcBef>
            </a:pPr>
            <a:endParaRPr lang="en-GB" sz="1600" spc="15" dirty="0">
              <a:solidFill>
                <a:srgbClr val="2F5496"/>
              </a:solidFill>
              <a:cs typeface="Calibri"/>
            </a:endParaRPr>
          </a:p>
        </p:txBody>
      </p:sp>
      <p:pic>
        <p:nvPicPr>
          <p:cNvPr id="11268" name="Picture 4" descr="o8n2IXN6lkifgh1w-Respiratory%2520r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085" y="1250517"/>
            <a:ext cx="2596860" cy="256631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6eh8k37nEasjXBOt-resp%2520rate%2520scor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3647" y="5197199"/>
            <a:ext cx="4166753" cy="151162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2qJpdJ01H0zHERu6-Respiratory%2520rate%2520extrem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57" y="3880649"/>
            <a:ext cx="2735407" cy="27032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35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2384627"/>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Respiratory </a:t>
            </a:r>
            <a:r>
              <a:rPr lang="en-GB" b="1" u="sng" spc="15" dirty="0" smtClean="0">
                <a:solidFill>
                  <a:srgbClr val="2F5496"/>
                </a:solidFill>
                <a:cs typeface="Calibri"/>
              </a:rPr>
              <a:t>distress</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This is sometimes called respiratory effort and should be assessed and plotted in this section.</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After assessing your patient and identifying any signs of respiratory distress, you can use the guidelines here to determine whether that symptom is either mild, moderate or severe. </a:t>
            </a:r>
            <a:endParaRPr lang="en-GB" sz="1600" spc="15" dirty="0" smtClean="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b="1" u="sng" spc="15" dirty="0">
                <a:solidFill>
                  <a:srgbClr val="2F5496"/>
                </a:solidFill>
                <a:cs typeface="Calibri"/>
              </a:rPr>
              <a:t>Signs of respiratory distress vary according to age group</a:t>
            </a:r>
          </a:p>
          <a:p>
            <a:pPr marL="12700">
              <a:lnSpc>
                <a:spcPct val="100000"/>
              </a:lnSpc>
              <a:spcBef>
                <a:spcPts val="135"/>
              </a:spcBef>
            </a:pPr>
            <a:endParaRPr lang="en-GB" sz="1600" spc="15" dirty="0">
              <a:solidFill>
                <a:srgbClr val="2F5496"/>
              </a:solidFill>
              <a:cs typeface="Calibri"/>
            </a:endParaRPr>
          </a:p>
        </p:txBody>
      </p:sp>
      <p:pic>
        <p:nvPicPr>
          <p:cNvPr id="12290" name="Picture 2" descr="Wooi6-PzWAk8_p3T-different%2520age%2520groups%2520resp%2520distre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56" y="2376920"/>
            <a:ext cx="486727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PbNBswAS80DccNA-resp%2520distress%2520scor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831" y="3944622"/>
            <a:ext cx="6193848" cy="1374803"/>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2">
            <a:extLst>
              <a:ext uri="{FF2B5EF4-FFF2-40B4-BE49-F238E27FC236}">
                <a16:creationId xmlns:a16="http://schemas.microsoft.com/office/drawing/2014/main" id="{E54CC5E5-9E20-47B7-BD37-EBA7DE8A4B9C}"/>
              </a:ext>
            </a:extLst>
          </p:cNvPr>
          <p:cNvSpPr txBox="1"/>
          <p:nvPr/>
        </p:nvSpPr>
        <p:spPr>
          <a:xfrm>
            <a:off x="6216072" y="2493977"/>
            <a:ext cx="5185352" cy="509755"/>
          </a:xfrm>
          <a:prstGeom prst="rect">
            <a:avLst/>
          </a:prstGeom>
        </p:spPr>
        <p:txBody>
          <a:bodyPr vert="horz" wrap="square" lIns="0" tIns="17145" rIns="0" bIns="0" rtlCol="0">
            <a:spAutoFit/>
          </a:bodyPr>
          <a:lstStyle/>
          <a:p>
            <a:pPr marL="12700">
              <a:lnSpc>
                <a:spcPct val="100000"/>
              </a:lnSpc>
              <a:spcBef>
                <a:spcPts val="135"/>
              </a:spcBef>
            </a:pPr>
            <a:r>
              <a:rPr lang="en-GB" sz="1600" spc="15" dirty="0">
                <a:solidFill>
                  <a:srgbClr val="2F5496"/>
                </a:solidFill>
                <a:cs typeface="Calibri"/>
              </a:rPr>
              <a:t>If your assessment identifies more than one sign of respiratory distress, you will plot the most severe sign.</a:t>
            </a:r>
            <a:endParaRPr lang="en-GB" sz="1400" spc="15" dirty="0">
              <a:solidFill>
                <a:srgbClr val="2F5496"/>
              </a:solidFill>
              <a:cs typeface="Calibri"/>
            </a:endParaRPr>
          </a:p>
        </p:txBody>
      </p:sp>
    </p:spTree>
    <p:custDataLst>
      <p:tags r:id="rId1"/>
    </p:custDataLst>
    <p:extLst>
      <p:ext uri="{BB962C8B-B14F-4D97-AF65-F5344CB8AC3E}">
        <p14:creationId xmlns:p14="http://schemas.microsoft.com/office/powerpoint/2010/main" val="330226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4159472"/>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Oxygen saturations </a:t>
            </a:r>
            <a:endParaRPr lang="en-GB" b="1" u="sng" spc="15" dirty="0" smtClean="0">
              <a:solidFill>
                <a:srgbClr val="2F5496"/>
              </a:solidFill>
              <a:cs typeface="Calibri"/>
            </a:endParaRP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Whether your patient is on continuous or intermittent oxygen saturation monitoring, the results are documented in the SpO2 section</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scoring for oxygen saturations is shown in </a:t>
            </a:r>
            <a:r>
              <a:rPr lang="en-GB" sz="1600" spc="15" dirty="0" smtClean="0">
                <a:solidFill>
                  <a:srgbClr val="2F5496"/>
                </a:solidFill>
                <a:cs typeface="Calibri"/>
              </a:rPr>
              <a:t>this table:</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You can see that oxygen saturations of greater than or equal to 95% will score 0, 92-94% will be in the yellow box scoring 1, and if they equal less than or equal to 91% they are in the pink box scoring 4. It is worth noting that there is no orange box in this section. You document this on the chart by writing the actual oxygen saturation of your patient in the correct coloured box.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Let's assume our patient has an oxygen saturation of 93% this </a:t>
            </a:r>
            <a:r>
              <a:rPr lang="en-GB" sz="1600" spc="15" dirty="0" smtClean="0">
                <a:solidFill>
                  <a:srgbClr val="2F5496"/>
                </a:solidFill>
                <a:cs typeface="Calibri"/>
              </a:rPr>
              <a:t>would</a:t>
            </a:r>
          </a:p>
          <a:p>
            <a:pPr marL="12700">
              <a:lnSpc>
                <a:spcPct val="100000"/>
              </a:lnSpc>
              <a:spcBef>
                <a:spcPts val="135"/>
              </a:spcBef>
            </a:pPr>
            <a:r>
              <a:rPr lang="en-GB" sz="1600" spc="15" dirty="0" smtClean="0">
                <a:solidFill>
                  <a:srgbClr val="2F5496"/>
                </a:solidFill>
                <a:cs typeface="Calibri"/>
              </a:rPr>
              <a:t>be </a:t>
            </a:r>
            <a:r>
              <a:rPr lang="en-GB" sz="1600" spc="15" dirty="0">
                <a:solidFill>
                  <a:srgbClr val="2F5496"/>
                </a:solidFill>
                <a:cs typeface="Calibri"/>
              </a:rPr>
              <a:t>written in the yellow box, scoring 1.</a:t>
            </a:r>
          </a:p>
        </p:txBody>
      </p:sp>
      <p:pic>
        <p:nvPicPr>
          <p:cNvPr id="13314" name="Picture 2" descr="T769c1RFtWF_chif-scoring%2520sp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575" y="1142654"/>
            <a:ext cx="4599134" cy="130561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iQQm8Ck2UJpyN2X-Airway%2520and%2520Breathing%2520short%2520redbox%2520SpO2%2520with%2520numb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629" y="3510972"/>
            <a:ext cx="5114925" cy="30956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36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5493170"/>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Oxygen </a:t>
            </a:r>
            <a:r>
              <a:rPr lang="en-GB" b="1" u="sng" spc="15" dirty="0" smtClean="0">
                <a:solidFill>
                  <a:srgbClr val="2F5496"/>
                </a:solidFill>
                <a:cs typeface="Calibri"/>
              </a:rPr>
              <a:t>Delivery </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your patient is receiving oxygen, this will be documented in the oxygen section</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scoring  for oxygen delivery rates is shown in </a:t>
            </a:r>
            <a:r>
              <a:rPr lang="en-GB" sz="1600" spc="15" dirty="0" smtClean="0">
                <a:solidFill>
                  <a:srgbClr val="2F5496"/>
                </a:solidFill>
                <a:cs typeface="Calibri"/>
              </a:rPr>
              <a:t>this table</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				</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	</a:t>
            </a:r>
            <a:r>
              <a:rPr lang="en-GB" sz="1600" spc="15" dirty="0" smtClean="0">
                <a:solidFill>
                  <a:srgbClr val="2F5496"/>
                </a:solidFill>
                <a:cs typeface="Calibri"/>
              </a:rPr>
              <a:t>				</a:t>
            </a:r>
          </a:p>
          <a:p>
            <a:pPr marL="12700">
              <a:lnSpc>
                <a:spcPct val="100000"/>
              </a:lnSpc>
              <a:spcBef>
                <a:spcPts val="135"/>
              </a:spcBef>
            </a:pPr>
            <a:r>
              <a:rPr lang="en-GB" sz="1600" spc="15" dirty="0">
                <a:solidFill>
                  <a:srgbClr val="2F5496"/>
                </a:solidFill>
                <a:cs typeface="Calibri"/>
              </a:rPr>
              <a:t>	</a:t>
            </a:r>
            <a:r>
              <a:rPr lang="en-GB" sz="1600" spc="15" dirty="0" smtClean="0">
                <a:solidFill>
                  <a:srgbClr val="2F5496"/>
                </a:solidFill>
                <a:cs typeface="Calibri"/>
              </a:rPr>
              <a:t>					Write </a:t>
            </a:r>
            <a:r>
              <a:rPr lang="en-GB" sz="1600" spc="15" dirty="0">
                <a:solidFill>
                  <a:srgbClr val="2F5496"/>
                </a:solidFill>
                <a:cs typeface="Calibri"/>
              </a:rPr>
              <a:t>the appropriate delivery method taken from these key codes.</a:t>
            </a:r>
          </a:p>
        </p:txBody>
      </p:sp>
      <p:pic>
        <p:nvPicPr>
          <p:cNvPr id="14338" name="Picture 2" descr="M_5VRIFjDaE3k9_a-oxygen%2520delivery%2520step%252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559" y="1114666"/>
            <a:ext cx="3477204" cy="288706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fDLsnVZPLDAX1E3-oxygen%2520large%2520delivery%2520meth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66" y="3365428"/>
            <a:ext cx="5848335" cy="33032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037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6542176"/>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Oxygen </a:t>
            </a:r>
            <a:r>
              <a:rPr lang="en-GB" b="1" u="sng" spc="15" dirty="0" smtClean="0">
                <a:solidFill>
                  <a:srgbClr val="2F5496"/>
                </a:solidFill>
                <a:cs typeface="Calibri"/>
              </a:rPr>
              <a:t>Delivery (cont.) </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You </a:t>
            </a:r>
            <a:r>
              <a:rPr lang="en-GB" sz="1600" spc="15" dirty="0">
                <a:solidFill>
                  <a:srgbClr val="2F5496"/>
                </a:solidFill>
                <a:cs typeface="Calibri"/>
              </a:rPr>
              <a:t>will notice this row is labelled, "</a:t>
            </a:r>
            <a:r>
              <a:rPr lang="en-GB" sz="1600" spc="15" dirty="0" smtClean="0">
                <a:solidFill>
                  <a:srgbClr val="2F5496"/>
                </a:solidFill>
                <a:cs typeface="Calibri"/>
              </a:rPr>
              <a:t>oxygen as </a:t>
            </a:r>
            <a:r>
              <a:rPr lang="en-GB" sz="1600" spc="15" dirty="0">
                <a:solidFill>
                  <a:srgbClr val="2F5496"/>
                </a:solidFill>
                <a:cs typeface="Calibri"/>
              </a:rPr>
              <a:t>per PGD or prescription". This </a:t>
            </a:r>
            <a:r>
              <a:rPr lang="en-GB" sz="1600" spc="15" dirty="0" smtClean="0">
                <a:solidFill>
                  <a:srgbClr val="2F5496"/>
                </a:solidFill>
                <a:cs typeface="Calibri"/>
              </a:rPr>
              <a:t>is</a:t>
            </a:r>
          </a:p>
          <a:p>
            <a:pPr marL="12700">
              <a:lnSpc>
                <a:spcPct val="100000"/>
              </a:lnSpc>
              <a:spcBef>
                <a:spcPts val="135"/>
              </a:spcBef>
            </a:pPr>
            <a:r>
              <a:rPr lang="en-GB" sz="1600" spc="15" dirty="0" smtClean="0">
                <a:solidFill>
                  <a:srgbClr val="2F5496"/>
                </a:solidFill>
                <a:cs typeface="Calibri"/>
              </a:rPr>
              <a:t>because, except </a:t>
            </a:r>
            <a:r>
              <a:rPr lang="en-GB" sz="1600" spc="15" dirty="0">
                <a:solidFill>
                  <a:srgbClr val="2F5496"/>
                </a:solidFill>
                <a:cs typeface="Calibri"/>
              </a:rPr>
              <a:t>in an emergency, oxygen should </a:t>
            </a:r>
            <a:r>
              <a:rPr lang="en-GB" sz="1600" spc="15" dirty="0" smtClean="0">
                <a:solidFill>
                  <a:srgbClr val="2F5496"/>
                </a:solidFill>
                <a:cs typeface="Calibri"/>
              </a:rPr>
              <a:t>always be </a:t>
            </a:r>
            <a:r>
              <a:rPr lang="en-GB" sz="1600" spc="15" dirty="0">
                <a:solidFill>
                  <a:srgbClr val="2F5496"/>
                </a:solidFill>
                <a:cs typeface="Calibri"/>
              </a:rPr>
              <a:t>prescribed via </a:t>
            </a:r>
            <a:r>
              <a:rPr lang="en-GB" sz="1600" spc="15" dirty="0" smtClean="0">
                <a:solidFill>
                  <a:srgbClr val="2F5496"/>
                </a:solidFill>
                <a:cs typeface="Calibri"/>
              </a:rPr>
              <a:t>a</a:t>
            </a:r>
          </a:p>
          <a:p>
            <a:pPr marL="12700">
              <a:lnSpc>
                <a:spcPct val="100000"/>
              </a:lnSpc>
              <a:spcBef>
                <a:spcPts val="135"/>
              </a:spcBef>
            </a:pPr>
            <a:r>
              <a:rPr lang="en-GB" sz="1600" spc="15" dirty="0" smtClean="0">
                <a:solidFill>
                  <a:srgbClr val="2F5496"/>
                </a:solidFill>
                <a:cs typeface="Calibri"/>
              </a:rPr>
              <a:t>Patient </a:t>
            </a:r>
            <a:r>
              <a:rPr lang="en-GB" sz="1600" spc="15" dirty="0">
                <a:solidFill>
                  <a:srgbClr val="2F5496"/>
                </a:solidFill>
                <a:cs typeface="Calibri"/>
              </a:rPr>
              <a:t>Group Directive </a:t>
            </a:r>
            <a:r>
              <a:rPr lang="en-GB" sz="1600" spc="15" dirty="0" smtClean="0">
                <a:solidFill>
                  <a:srgbClr val="2F5496"/>
                </a:solidFill>
                <a:cs typeface="Calibri"/>
              </a:rPr>
              <a:t>or a </a:t>
            </a:r>
            <a:r>
              <a:rPr lang="en-GB" sz="1600" spc="15" dirty="0">
                <a:solidFill>
                  <a:srgbClr val="2F5496"/>
                </a:solidFill>
                <a:cs typeface="Calibri"/>
              </a:rPr>
              <a:t>prescription.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When scoring, mark a % with a dot, and L/min with a ‘X’. </a:t>
            </a:r>
          </a:p>
          <a:p>
            <a:pPr marL="12700">
              <a:lnSpc>
                <a:spcPct val="100000"/>
              </a:lnSpc>
              <a:spcBef>
                <a:spcPts val="135"/>
              </a:spcBef>
            </a:pPr>
            <a:r>
              <a:rPr lang="en-GB" sz="1600" spc="15" dirty="0">
                <a:solidFill>
                  <a:srgbClr val="2F5496"/>
                </a:solidFill>
                <a:cs typeface="Calibri"/>
              </a:rPr>
              <a:t>If the patient is not on oxygen but just room air this would be documented </a:t>
            </a:r>
            <a:r>
              <a:rPr lang="en-GB" sz="1600" spc="15" dirty="0" smtClean="0">
                <a:solidFill>
                  <a:srgbClr val="2F5496"/>
                </a:solidFill>
                <a:cs typeface="Calibri"/>
              </a:rPr>
              <a:t>in</a:t>
            </a:r>
          </a:p>
          <a:p>
            <a:pPr marL="12700">
              <a:lnSpc>
                <a:spcPct val="100000"/>
              </a:lnSpc>
              <a:spcBef>
                <a:spcPts val="135"/>
              </a:spcBef>
            </a:pPr>
            <a:r>
              <a:rPr lang="en-GB" sz="1600" spc="15" dirty="0" smtClean="0">
                <a:solidFill>
                  <a:srgbClr val="2F5496"/>
                </a:solidFill>
                <a:cs typeface="Calibri"/>
              </a:rPr>
              <a:t>the </a:t>
            </a:r>
            <a:r>
              <a:rPr lang="en-GB" sz="1600" spc="15" dirty="0">
                <a:solidFill>
                  <a:srgbClr val="2F5496"/>
                </a:solidFill>
                <a:cs typeface="Calibri"/>
              </a:rPr>
              <a:t>white box labelled, "Air", scoring 0. </a:t>
            </a:r>
          </a:p>
          <a:p>
            <a:pPr marL="12700">
              <a:lnSpc>
                <a:spcPct val="100000"/>
              </a:lnSpc>
              <a:spcBef>
                <a:spcPts val="135"/>
              </a:spcBef>
            </a:pPr>
            <a:r>
              <a:rPr lang="en-GB" sz="1600" spc="15" dirty="0">
                <a:solidFill>
                  <a:srgbClr val="2F5496"/>
                </a:solidFill>
                <a:cs typeface="Calibri"/>
              </a:rPr>
              <a:t>Less than four litres a minute or less than 50% humidified oxygen would </a:t>
            </a:r>
            <a:r>
              <a:rPr lang="en-GB" sz="1600" spc="15" dirty="0" smtClean="0">
                <a:solidFill>
                  <a:srgbClr val="2F5496"/>
                </a:solidFill>
                <a:cs typeface="Calibri"/>
              </a:rPr>
              <a:t>be</a:t>
            </a:r>
          </a:p>
          <a:p>
            <a:pPr marL="12700">
              <a:lnSpc>
                <a:spcPct val="100000"/>
              </a:lnSpc>
              <a:spcBef>
                <a:spcPts val="135"/>
              </a:spcBef>
            </a:pPr>
            <a:r>
              <a:rPr lang="en-GB" sz="1600" spc="15" dirty="0" smtClean="0">
                <a:solidFill>
                  <a:srgbClr val="2F5496"/>
                </a:solidFill>
                <a:cs typeface="Calibri"/>
              </a:rPr>
              <a:t>documented </a:t>
            </a:r>
            <a:r>
              <a:rPr lang="en-GB" sz="1600" spc="15" dirty="0">
                <a:solidFill>
                  <a:srgbClr val="2F5496"/>
                </a:solidFill>
                <a:cs typeface="Calibri"/>
              </a:rPr>
              <a:t>in the orange box scoring 2</a:t>
            </a:r>
            <a:r>
              <a:rPr lang="en-GB" sz="1600" spc="15" dirty="0" smtClean="0">
                <a:solidFill>
                  <a:srgbClr val="2F5496"/>
                </a:solidFill>
                <a:cs typeface="Calibri"/>
              </a:rPr>
              <a:t>.</a:t>
            </a: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Greater than or equal to four litres a minute or greater than or equal to </a:t>
            </a:r>
            <a:r>
              <a:rPr lang="en-GB" sz="1600" spc="15" dirty="0" smtClean="0">
                <a:solidFill>
                  <a:srgbClr val="2F5496"/>
                </a:solidFill>
                <a:cs typeface="Calibri"/>
              </a:rPr>
              <a:t>50%</a:t>
            </a:r>
          </a:p>
          <a:p>
            <a:pPr marL="12700">
              <a:lnSpc>
                <a:spcPct val="100000"/>
              </a:lnSpc>
              <a:spcBef>
                <a:spcPts val="135"/>
              </a:spcBef>
            </a:pPr>
            <a:r>
              <a:rPr lang="en-GB" sz="1600" spc="15" dirty="0" smtClean="0">
                <a:solidFill>
                  <a:srgbClr val="2F5496"/>
                </a:solidFill>
                <a:cs typeface="Calibri"/>
              </a:rPr>
              <a:t>humidified </a:t>
            </a:r>
            <a:r>
              <a:rPr lang="en-GB" sz="1600" spc="15" dirty="0">
                <a:solidFill>
                  <a:srgbClr val="2F5496"/>
                </a:solidFill>
                <a:cs typeface="Calibri"/>
              </a:rPr>
              <a:t>oxygen is documented in the pink box scoring 4.</a:t>
            </a:r>
            <a:endParaRPr lang="en-GB" sz="1600" spc="15" dirty="0" smtClean="0">
              <a:solidFill>
                <a:srgbClr val="2F5496"/>
              </a:solidFill>
              <a:cs typeface="Calibri"/>
            </a:endParaRPr>
          </a:p>
        </p:txBody>
      </p:sp>
      <p:pic>
        <p:nvPicPr>
          <p:cNvPr id="14340" name="Picture 4" descr="BW689p-aC5KUHfFJ-Airway%2520and%2520Breathing%2520short%2520P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149" y="455826"/>
            <a:ext cx="3974615" cy="588955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0QQw_1QAJHX25kC-oxygen%2520large%2520dot%2520or%2520cro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814" y="2006496"/>
            <a:ext cx="5143500" cy="2905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91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3356688"/>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Oxygen </a:t>
            </a:r>
            <a:r>
              <a:rPr lang="en-GB" b="1" u="sng" spc="15" dirty="0" smtClean="0">
                <a:solidFill>
                  <a:srgbClr val="2F5496"/>
                </a:solidFill>
                <a:cs typeface="Calibri"/>
              </a:rPr>
              <a:t>Delivery (cont.)</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Some of your patients will be requiring higher levels of support, for example high flow of oxygen, CPAP, </a:t>
            </a:r>
            <a:r>
              <a:rPr lang="en-GB" sz="1600" spc="15" dirty="0" err="1">
                <a:solidFill>
                  <a:srgbClr val="2F5496"/>
                </a:solidFill>
                <a:cs typeface="Calibri"/>
              </a:rPr>
              <a:t>BiPAP</a:t>
            </a:r>
            <a:r>
              <a:rPr lang="en-GB" sz="1600" spc="15" dirty="0">
                <a:solidFill>
                  <a:srgbClr val="2F5496"/>
                </a:solidFill>
                <a:cs typeface="Calibri"/>
              </a:rPr>
              <a:t>. Patients receiving this kind of support automatically score 4. This is because it is an enhanced level of respiratory support and therefore scoring 4 demonstrates that they are sick enough to require this additional support.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It is worth noting that this automatic score of 4 is regardless of the level of flow being delivered and regardless of whether that flow is air or oxygen. Because all patients on high flow, CPAP, </a:t>
            </a:r>
            <a:r>
              <a:rPr lang="en-GB" sz="1600" spc="15" dirty="0" err="1">
                <a:solidFill>
                  <a:srgbClr val="2F5496"/>
                </a:solidFill>
                <a:cs typeface="Calibri"/>
              </a:rPr>
              <a:t>BiPAP</a:t>
            </a:r>
            <a:r>
              <a:rPr lang="en-GB" sz="1600" spc="15" dirty="0">
                <a:solidFill>
                  <a:srgbClr val="2F5496"/>
                </a:solidFill>
                <a:cs typeface="Calibri"/>
              </a:rPr>
              <a:t> automatically score 4, you need a way of detecting whether these patients deteriorate further.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This is done by writing the flow of oxygen the patient is receiving in the pink box. This allows clinical staff to observe the trend of whether a patient is requiring increased or decreased support. For these patients, under delivery, you simply write CPAP or </a:t>
            </a:r>
            <a:r>
              <a:rPr lang="en-GB" sz="1600" spc="15" dirty="0" err="1">
                <a:solidFill>
                  <a:srgbClr val="2F5496"/>
                </a:solidFill>
                <a:cs typeface="Calibri"/>
              </a:rPr>
              <a:t>BiPAP</a:t>
            </a:r>
            <a:r>
              <a:rPr lang="en-GB" sz="1600" spc="15" dirty="0">
                <a:solidFill>
                  <a:srgbClr val="2F5496"/>
                </a:solidFill>
                <a:cs typeface="Calibri"/>
              </a:rPr>
              <a:t>, etc.</a:t>
            </a:r>
            <a:endParaRPr lang="en-GB" sz="1600" spc="15" dirty="0" smtClean="0">
              <a:solidFill>
                <a:srgbClr val="2F5496"/>
              </a:solidFill>
              <a:cs typeface="Calibri"/>
            </a:endParaRPr>
          </a:p>
        </p:txBody>
      </p:sp>
      <p:pic>
        <p:nvPicPr>
          <p:cNvPr id="16386" name="Picture 2" descr="VR0SSWt8wDQTujNP-oxygen%252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779" y="3418320"/>
            <a:ext cx="5894243" cy="3329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08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1879361"/>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Circulation</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circulation section of the chart consists of</a:t>
            </a:r>
            <a:r>
              <a:rPr lang="en-GB" sz="1600" spc="15" dirty="0" smtClean="0">
                <a:solidFill>
                  <a:srgbClr val="2F5496"/>
                </a:solidFill>
                <a:cs typeface="Calibri"/>
              </a:rPr>
              <a:t>:</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Heart Rate</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Blood Pressure</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CRT (Capillary Refill Time)</a:t>
            </a:r>
          </a:p>
          <a:p>
            <a:pPr marL="298450" indent="-285750">
              <a:lnSpc>
                <a:spcPct val="100000"/>
              </a:lnSpc>
              <a:spcBef>
                <a:spcPts val="135"/>
              </a:spcBef>
              <a:buFont typeface="Arial" panose="020B0604020202020204" pitchFamily="34" charset="0"/>
              <a:buChar char="•"/>
            </a:pPr>
            <a:r>
              <a:rPr lang="en-GB" sz="1600" spc="15" dirty="0" smtClean="0">
                <a:solidFill>
                  <a:srgbClr val="2F5496"/>
                </a:solidFill>
                <a:cs typeface="Calibri"/>
              </a:rPr>
              <a:t>PEWS Score</a:t>
            </a:r>
          </a:p>
        </p:txBody>
      </p:sp>
      <p:pic>
        <p:nvPicPr>
          <p:cNvPr id="17410" name="Picture 2" descr="5-12 Circul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47" y="2067332"/>
            <a:ext cx="10228908" cy="46739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50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5505994"/>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Heart Rate</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Heart rate is scored using </a:t>
            </a:r>
            <a:r>
              <a:rPr lang="en-GB" sz="1600" spc="15" dirty="0" smtClean="0">
                <a:solidFill>
                  <a:srgbClr val="2F5496"/>
                </a:solidFill>
                <a:cs typeface="Calibri"/>
              </a:rPr>
              <a:t>this table:</a:t>
            </a:r>
          </a:p>
          <a:p>
            <a:pPr marL="12700">
              <a:lnSpc>
                <a:spcPct val="100000"/>
              </a:lnSpc>
              <a:spcBef>
                <a:spcPts val="135"/>
              </a:spcBef>
            </a:pPr>
            <a:endParaRPr lang="en-GB" sz="1600" b="1" u="sng" spc="15" dirty="0">
              <a:solidFill>
                <a:srgbClr val="2F5496"/>
              </a:solidFill>
              <a:cs typeface="Calibri"/>
            </a:endParaRPr>
          </a:p>
          <a:p>
            <a:pPr marL="12700">
              <a:lnSpc>
                <a:spcPct val="100000"/>
              </a:lnSpc>
              <a:spcBef>
                <a:spcPts val="135"/>
              </a:spcBef>
            </a:pPr>
            <a:endParaRPr lang="en-GB" sz="1600" b="1" u="sng" spc="15" dirty="0" smtClean="0">
              <a:solidFill>
                <a:srgbClr val="2F5496"/>
              </a:solidFill>
              <a:cs typeface="Calibri"/>
            </a:endParaRPr>
          </a:p>
          <a:p>
            <a:pPr marL="12700">
              <a:lnSpc>
                <a:spcPct val="100000"/>
              </a:lnSpc>
              <a:spcBef>
                <a:spcPts val="135"/>
              </a:spcBef>
            </a:pPr>
            <a:endParaRPr lang="en-GB" sz="1600" b="1" u="sng" spc="15" dirty="0">
              <a:solidFill>
                <a:srgbClr val="2F5496"/>
              </a:solidFill>
              <a:cs typeface="Calibri"/>
            </a:endParaRPr>
          </a:p>
          <a:p>
            <a:pPr marL="12700">
              <a:lnSpc>
                <a:spcPct val="100000"/>
              </a:lnSpc>
              <a:spcBef>
                <a:spcPts val="135"/>
              </a:spcBef>
            </a:pPr>
            <a:endParaRPr lang="en-GB" sz="1600" b="1" u="sng"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Heart rate is documented in the heart rate section by using a dot, and the number is recorded in </a:t>
            </a:r>
            <a:r>
              <a:rPr lang="en-GB" sz="1600" spc="15" dirty="0" smtClean="0">
                <a:solidFill>
                  <a:srgbClr val="2F5496"/>
                </a:solidFill>
                <a:cs typeface="Calibri"/>
              </a:rPr>
              <a:t>the</a:t>
            </a:r>
          </a:p>
          <a:p>
            <a:pPr marL="12700">
              <a:lnSpc>
                <a:spcPct val="100000"/>
              </a:lnSpc>
              <a:spcBef>
                <a:spcPts val="135"/>
              </a:spcBef>
            </a:pPr>
            <a:r>
              <a:rPr lang="en-GB" sz="1600" spc="15" dirty="0" smtClean="0">
                <a:solidFill>
                  <a:srgbClr val="2F5496"/>
                </a:solidFill>
                <a:cs typeface="Calibri"/>
              </a:rPr>
              <a:t>'value</a:t>
            </a:r>
            <a:r>
              <a:rPr lang="en-GB" sz="1600" spc="15" dirty="0">
                <a:solidFill>
                  <a:srgbClr val="2F5496"/>
                </a:solidFill>
                <a:cs typeface="Calibri"/>
              </a:rPr>
              <a:t>' box. </a:t>
            </a:r>
            <a:r>
              <a:rPr lang="en-GB" sz="1600" spc="15" dirty="0" smtClean="0">
                <a:solidFill>
                  <a:srgbClr val="2F5496"/>
                </a:solidFill>
                <a:cs typeface="Calibri"/>
              </a:rPr>
              <a:t> If </a:t>
            </a:r>
            <a:r>
              <a:rPr lang="en-GB" sz="1600" spc="15" dirty="0">
                <a:solidFill>
                  <a:srgbClr val="2F5496"/>
                </a:solidFill>
                <a:cs typeface="Calibri"/>
              </a:rPr>
              <a:t>the patient has a heart rate of 120 this dot will appear here as </a:t>
            </a:r>
            <a:r>
              <a:rPr lang="en-GB" sz="1600" spc="15" dirty="0" smtClean="0">
                <a:solidFill>
                  <a:srgbClr val="2F5496"/>
                </a:solidFill>
                <a:cs typeface="Calibri"/>
              </a:rPr>
              <a:t>shown. If </a:t>
            </a:r>
            <a:r>
              <a:rPr lang="en-GB" sz="1600" spc="15" dirty="0">
                <a:solidFill>
                  <a:srgbClr val="2F5496"/>
                </a:solidFill>
                <a:cs typeface="Calibri"/>
              </a:rPr>
              <a:t>a mark sits </a:t>
            </a:r>
            <a:r>
              <a:rPr lang="en-GB" sz="1600" spc="15" dirty="0" smtClean="0">
                <a:solidFill>
                  <a:srgbClr val="2F5496"/>
                </a:solidFill>
                <a:cs typeface="Calibri"/>
              </a:rPr>
              <a:t>on</a:t>
            </a:r>
          </a:p>
          <a:p>
            <a:pPr marL="12700">
              <a:lnSpc>
                <a:spcPct val="100000"/>
              </a:lnSpc>
              <a:spcBef>
                <a:spcPts val="135"/>
              </a:spcBef>
            </a:pPr>
            <a:r>
              <a:rPr lang="en-GB" sz="1600" spc="15" dirty="0" smtClean="0">
                <a:solidFill>
                  <a:srgbClr val="2F5496"/>
                </a:solidFill>
                <a:cs typeface="Calibri"/>
              </a:rPr>
              <a:t>the </a:t>
            </a:r>
            <a:r>
              <a:rPr lang="en-GB" sz="1600" spc="15" dirty="0">
                <a:solidFill>
                  <a:srgbClr val="2F5496"/>
                </a:solidFill>
                <a:cs typeface="Calibri"/>
              </a:rPr>
              <a:t>line that separates colours, you should score the patient with the highest scoring colour. In this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example</a:t>
            </a:r>
            <a:r>
              <a:rPr lang="en-GB" sz="1600" spc="15" dirty="0">
                <a:solidFill>
                  <a:srgbClr val="2F5496"/>
                </a:solidFill>
                <a:cs typeface="Calibri"/>
              </a:rPr>
              <a:t>, yellow scores one and white scores 0, so the score for a heart rate of 120 is 1.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So the score for a heart rate of 120 is 1</a:t>
            </a:r>
            <a:r>
              <a:rPr lang="en-GB" sz="1600" spc="15" dirty="0" smtClean="0">
                <a:solidFill>
                  <a:srgbClr val="2F5496"/>
                </a:solidFill>
                <a:cs typeface="Calibri"/>
              </a:rPr>
              <a:t>.</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The number 120 is written in the white value box at the top. If this patient’s heart rate had been 70</a:t>
            </a:r>
            <a:r>
              <a:rPr lang="en-GB" sz="1600" spc="15" dirty="0" smtClean="0">
                <a:solidFill>
                  <a:srgbClr val="2F5496"/>
                </a:solidFill>
                <a:cs typeface="Calibri"/>
              </a:rPr>
              <a:t>,</a:t>
            </a:r>
          </a:p>
          <a:p>
            <a:pPr marL="12700">
              <a:lnSpc>
                <a:spcPct val="100000"/>
              </a:lnSpc>
              <a:spcBef>
                <a:spcPts val="135"/>
              </a:spcBef>
            </a:pPr>
            <a:r>
              <a:rPr lang="en-GB" sz="1600" spc="15" dirty="0" smtClean="0">
                <a:solidFill>
                  <a:srgbClr val="2F5496"/>
                </a:solidFill>
                <a:cs typeface="Calibri"/>
              </a:rPr>
              <a:t>that </a:t>
            </a:r>
            <a:r>
              <a:rPr lang="en-GB" sz="1600" spc="15" dirty="0">
                <a:solidFill>
                  <a:srgbClr val="2F5496"/>
                </a:solidFill>
                <a:cs typeface="Calibri"/>
              </a:rPr>
              <a:t>dot would sit on the line between a yellow box scoring 1 and an orange box scoring 2, and so </a:t>
            </a:r>
            <a:r>
              <a:rPr lang="en-GB" sz="1600" spc="15" dirty="0" smtClean="0">
                <a:solidFill>
                  <a:srgbClr val="2F5496"/>
                </a:solidFill>
                <a:cs typeface="Calibri"/>
              </a:rPr>
              <a:t>the</a:t>
            </a:r>
          </a:p>
          <a:p>
            <a:pPr marL="12700">
              <a:lnSpc>
                <a:spcPct val="100000"/>
              </a:lnSpc>
              <a:spcBef>
                <a:spcPts val="135"/>
              </a:spcBef>
            </a:pPr>
            <a:r>
              <a:rPr lang="en-GB" sz="1600" spc="15" dirty="0" smtClean="0">
                <a:solidFill>
                  <a:srgbClr val="2F5496"/>
                </a:solidFill>
                <a:cs typeface="Calibri"/>
              </a:rPr>
              <a:t>patient </a:t>
            </a:r>
            <a:r>
              <a:rPr lang="en-GB" sz="1600" spc="15" dirty="0">
                <a:solidFill>
                  <a:srgbClr val="2F5496"/>
                </a:solidFill>
                <a:cs typeface="Calibri"/>
              </a:rPr>
              <a:t>would score 2. It therefore does not matter if the highest scoring box is above or below the </a:t>
            </a:r>
            <a:r>
              <a:rPr lang="en-GB" sz="1600" spc="15" dirty="0" smtClean="0">
                <a:solidFill>
                  <a:srgbClr val="2F5496"/>
                </a:solidFill>
                <a:cs typeface="Calibri"/>
              </a:rPr>
              <a:t>dot,</a:t>
            </a:r>
          </a:p>
          <a:p>
            <a:pPr marL="12700">
              <a:lnSpc>
                <a:spcPct val="100000"/>
              </a:lnSpc>
              <a:spcBef>
                <a:spcPts val="135"/>
              </a:spcBef>
            </a:pPr>
            <a:r>
              <a:rPr lang="en-GB" sz="1600" spc="15" dirty="0" smtClean="0">
                <a:solidFill>
                  <a:srgbClr val="2F5496"/>
                </a:solidFill>
                <a:cs typeface="Calibri"/>
              </a:rPr>
              <a:t>you </a:t>
            </a:r>
            <a:r>
              <a:rPr lang="en-GB" sz="1600" spc="15" dirty="0">
                <a:solidFill>
                  <a:srgbClr val="2F5496"/>
                </a:solidFill>
                <a:cs typeface="Calibri"/>
              </a:rPr>
              <a:t>still score using the highest scoring colour. </a:t>
            </a:r>
          </a:p>
          <a:p>
            <a:pPr marL="12700">
              <a:lnSpc>
                <a:spcPct val="100000"/>
              </a:lnSpc>
              <a:spcBef>
                <a:spcPts val="135"/>
              </a:spcBef>
            </a:pPr>
            <a:endParaRPr lang="en-GB" sz="1600"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In this section we can see, again, there are boxes at the top and the bottom for documenting </a:t>
            </a:r>
            <a:r>
              <a:rPr lang="en-GB" sz="1600" spc="15" dirty="0" smtClean="0">
                <a:solidFill>
                  <a:srgbClr val="2F5496"/>
                </a:solidFill>
                <a:cs typeface="Calibri"/>
              </a:rPr>
              <a:t>extreme</a:t>
            </a:r>
          </a:p>
          <a:p>
            <a:pPr marL="12700">
              <a:lnSpc>
                <a:spcPct val="100000"/>
              </a:lnSpc>
              <a:spcBef>
                <a:spcPts val="135"/>
              </a:spcBef>
            </a:pPr>
            <a:r>
              <a:rPr lang="en-GB" sz="1600" spc="15" dirty="0" smtClean="0">
                <a:solidFill>
                  <a:srgbClr val="2F5496"/>
                </a:solidFill>
                <a:cs typeface="Calibri"/>
              </a:rPr>
              <a:t>measurements</a:t>
            </a:r>
            <a:r>
              <a:rPr lang="en-GB" sz="1600" spc="15" dirty="0">
                <a:solidFill>
                  <a:srgbClr val="2F5496"/>
                </a:solidFill>
                <a:cs typeface="Calibri"/>
              </a:rPr>
              <a:t>, in this case, a heart rate of greater than 190 or less than 50. </a:t>
            </a:r>
            <a:endParaRPr lang="en-GB" sz="1600" spc="15" dirty="0" smtClean="0">
              <a:solidFill>
                <a:srgbClr val="2F5496"/>
              </a:solidFill>
              <a:cs typeface="Calibri"/>
            </a:endParaRPr>
          </a:p>
        </p:txBody>
      </p:sp>
      <p:pic>
        <p:nvPicPr>
          <p:cNvPr id="18434" name="Picture 2" descr="GTR56pvi3hl5VmJN-heart%2520rate%2520scoring%2520ta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739" y="187971"/>
            <a:ext cx="52768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UPJ3dcyjVyvtALYd-circulation%2520short%2520with%2520dot%2520and%2520number.jpg"/>
          <p:cNvPicPr>
            <a:picLocks noChangeAspect="1" noChangeArrowheads="1"/>
          </p:cNvPicPr>
          <p:nvPr/>
        </p:nvPicPr>
        <p:blipFill rotWithShape="1">
          <a:blip r:embed="rId5">
            <a:extLst>
              <a:ext uri="{28A0092B-C50C-407E-A947-70E740481C1C}">
                <a14:useLocalDpi xmlns:a14="http://schemas.microsoft.com/office/drawing/2010/main" val="0"/>
              </a:ext>
            </a:extLst>
          </a:blip>
          <a:srcRect r="4575"/>
          <a:stretch/>
        </p:blipFill>
        <p:spPr bwMode="auto">
          <a:xfrm>
            <a:off x="9460776" y="1726811"/>
            <a:ext cx="2731224" cy="43414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162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5480346"/>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Blood Pressure</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Instructions on how to complete this section are shown on the </a:t>
            </a:r>
            <a:r>
              <a:rPr lang="en-GB" sz="1600" spc="15" dirty="0" smtClean="0">
                <a:solidFill>
                  <a:srgbClr val="2F5496"/>
                </a:solidFill>
                <a:cs typeface="Calibri"/>
              </a:rPr>
              <a:t>chart.</a:t>
            </a: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Blood pressure is documented using arrows that are drawn in a very specific direction</a:t>
            </a:r>
            <a:r>
              <a:rPr lang="en-GB" sz="1600" spc="15" dirty="0" smtClean="0">
                <a:solidFill>
                  <a:srgbClr val="2F5496"/>
                </a:solidFill>
                <a:cs typeface="Calibri"/>
              </a:rPr>
              <a:t>.</a:t>
            </a:r>
          </a:p>
          <a:p>
            <a:pPr marL="12700">
              <a:lnSpc>
                <a:spcPct val="100000"/>
              </a:lnSpc>
              <a:spcBef>
                <a:spcPts val="135"/>
              </a:spcBef>
            </a:pPr>
            <a:r>
              <a:rPr lang="en-GB" sz="1600" spc="15" dirty="0" smtClean="0">
                <a:solidFill>
                  <a:srgbClr val="2F5496"/>
                </a:solidFill>
                <a:cs typeface="Calibri"/>
              </a:rPr>
              <a:t>The </a:t>
            </a:r>
            <a:r>
              <a:rPr lang="en-GB" sz="1600" spc="15" dirty="0">
                <a:solidFill>
                  <a:srgbClr val="2F5496"/>
                </a:solidFill>
                <a:cs typeface="Calibri"/>
              </a:rPr>
              <a:t>point of each arrow shows the exact </a:t>
            </a:r>
            <a:r>
              <a:rPr lang="en-GB" sz="1600" spc="15" dirty="0" smtClean="0">
                <a:solidFill>
                  <a:srgbClr val="2F5496"/>
                </a:solidFill>
                <a:cs typeface="Calibri"/>
              </a:rPr>
              <a:t>reading. Systolic </a:t>
            </a:r>
            <a:r>
              <a:rPr lang="en-GB" sz="1600" spc="15" dirty="0">
                <a:solidFill>
                  <a:srgbClr val="2F5496"/>
                </a:solidFill>
                <a:cs typeface="Calibri"/>
              </a:rPr>
              <a:t>blood pressure </a:t>
            </a:r>
            <a:r>
              <a:rPr lang="en-GB" sz="1600" spc="15" dirty="0" smtClean="0">
                <a:solidFill>
                  <a:srgbClr val="2F5496"/>
                </a:solidFill>
                <a:cs typeface="Calibri"/>
              </a:rPr>
              <a:t>is</a:t>
            </a:r>
          </a:p>
          <a:p>
            <a:pPr marL="12700">
              <a:lnSpc>
                <a:spcPct val="100000"/>
              </a:lnSpc>
              <a:spcBef>
                <a:spcPts val="135"/>
              </a:spcBef>
            </a:pPr>
            <a:r>
              <a:rPr lang="en-GB" sz="1600" spc="15" dirty="0" smtClean="0">
                <a:solidFill>
                  <a:srgbClr val="2F5496"/>
                </a:solidFill>
                <a:cs typeface="Calibri"/>
              </a:rPr>
              <a:t>documented </a:t>
            </a:r>
            <a:r>
              <a:rPr lang="en-GB" sz="1600" spc="15" dirty="0">
                <a:solidFill>
                  <a:srgbClr val="2F5496"/>
                </a:solidFill>
                <a:cs typeface="Calibri"/>
              </a:rPr>
              <a:t>using an arrow pointing upwards, and diastolic is documented using </a:t>
            </a:r>
            <a:r>
              <a:rPr lang="en-GB" sz="1600" spc="15" dirty="0" smtClean="0">
                <a:solidFill>
                  <a:srgbClr val="2F5496"/>
                </a:solidFill>
                <a:cs typeface="Calibri"/>
              </a:rPr>
              <a:t>an</a:t>
            </a:r>
          </a:p>
          <a:p>
            <a:pPr marL="12700">
              <a:lnSpc>
                <a:spcPct val="100000"/>
              </a:lnSpc>
              <a:spcBef>
                <a:spcPts val="135"/>
              </a:spcBef>
            </a:pPr>
            <a:r>
              <a:rPr lang="en-GB" sz="1600" spc="15" dirty="0" smtClean="0">
                <a:solidFill>
                  <a:srgbClr val="2F5496"/>
                </a:solidFill>
                <a:cs typeface="Calibri"/>
              </a:rPr>
              <a:t>arrow </a:t>
            </a:r>
            <a:r>
              <a:rPr lang="en-GB" sz="1600" spc="15" dirty="0">
                <a:solidFill>
                  <a:srgbClr val="2F5496"/>
                </a:solidFill>
                <a:cs typeface="Calibri"/>
              </a:rPr>
              <a:t>pointing downwards.</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Mean blood pressures can also be documented using a dot but is not scored.  </a:t>
            </a:r>
          </a:p>
          <a:p>
            <a:pPr marL="12700">
              <a:lnSpc>
                <a:spcPct val="100000"/>
              </a:lnSpc>
              <a:spcBef>
                <a:spcPts val="135"/>
              </a:spcBef>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If the patient’s heart rate is taken electronically, this should be cross-checked </a:t>
            </a:r>
            <a:r>
              <a:rPr lang="en-GB" sz="1600" spc="15" dirty="0" smtClean="0">
                <a:solidFill>
                  <a:srgbClr val="2F5496"/>
                </a:solidFill>
                <a:cs typeface="Calibri"/>
              </a:rPr>
              <a:t>by</a:t>
            </a:r>
          </a:p>
          <a:p>
            <a:pPr marL="12700">
              <a:lnSpc>
                <a:spcPct val="100000"/>
              </a:lnSpc>
              <a:spcBef>
                <a:spcPts val="135"/>
              </a:spcBef>
            </a:pPr>
            <a:r>
              <a:rPr lang="en-GB" sz="1600" spc="15" dirty="0" smtClean="0">
                <a:solidFill>
                  <a:srgbClr val="2F5496"/>
                </a:solidFill>
                <a:cs typeface="Calibri"/>
              </a:rPr>
              <a:t>auscultation </a:t>
            </a:r>
            <a:r>
              <a:rPr lang="en-GB" sz="1600" spc="15" dirty="0">
                <a:solidFill>
                  <a:srgbClr val="2F5496"/>
                </a:solidFill>
                <a:cs typeface="Calibri"/>
              </a:rPr>
              <a:t>or palpation of the pulse, as set out by the </a:t>
            </a:r>
            <a:r>
              <a:rPr lang="en-GB" sz="1600" spc="15" dirty="0" smtClean="0">
                <a:solidFill>
                  <a:srgbClr val="2F5496"/>
                </a:solidFill>
                <a:cs typeface="Calibri"/>
              </a:rPr>
              <a:t>RCN.</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our example patient has a blood pressure of 112 / 60, you will document it on </a:t>
            </a:r>
            <a:r>
              <a:rPr lang="en-GB" sz="1600" spc="15" dirty="0" smtClean="0">
                <a:solidFill>
                  <a:srgbClr val="2F5496"/>
                </a:solidFill>
                <a:cs typeface="Calibri"/>
              </a:rPr>
              <a:t>the</a:t>
            </a:r>
          </a:p>
          <a:p>
            <a:pPr marL="12700">
              <a:lnSpc>
                <a:spcPct val="100000"/>
              </a:lnSpc>
              <a:spcBef>
                <a:spcPts val="135"/>
              </a:spcBef>
            </a:pPr>
            <a:r>
              <a:rPr lang="en-GB" sz="1600" spc="15" dirty="0" smtClean="0">
                <a:solidFill>
                  <a:srgbClr val="2F5496"/>
                </a:solidFill>
                <a:cs typeface="Calibri"/>
              </a:rPr>
              <a:t>chart </a:t>
            </a:r>
            <a:r>
              <a:rPr lang="en-GB" sz="1600" spc="15" dirty="0">
                <a:solidFill>
                  <a:srgbClr val="2F5496"/>
                </a:solidFill>
                <a:cs typeface="Calibri"/>
              </a:rPr>
              <a:t>like this. </a:t>
            </a:r>
            <a:r>
              <a:rPr lang="en-GB" sz="1600" spc="15" dirty="0" smtClean="0">
                <a:solidFill>
                  <a:srgbClr val="2F5496"/>
                </a:solidFill>
                <a:cs typeface="Calibri"/>
              </a:rPr>
              <a:t>The </a:t>
            </a:r>
            <a:r>
              <a:rPr lang="en-GB" sz="1600" spc="15" dirty="0">
                <a:solidFill>
                  <a:srgbClr val="2F5496"/>
                </a:solidFill>
                <a:cs typeface="Calibri"/>
              </a:rPr>
              <a:t>numbers 112 / 60 are written in the white value box at the </a:t>
            </a:r>
            <a:r>
              <a:rPr lang="en-GB" sz="1600" spc="15" dirty="0" smtClean="0">
                <a:solidFill>
                  <a:srgbClr val="2F5496"/>
                </a:solidFill>
                <a:cs typeface="Calibri"/>
              </a:rPr>
              <a:t>top.</a:t>
            </a:r>
          </a:p>
          <a:p>
            <a:pPr marL="12700">
              <a:lnSpc>
                <a:spcPct val="100000"/>
              </a:lnSpc>
              <a:spcBef>
                <a:spcPts val="135"/>
              </a:spcBef>
            </a:pPr>
            <a:r>
              <a:rPr lang="en-GB" sz="1600" spc="15" dirty="0" smtClean="0">
                <a:solidFill>
                  <a:srgbClr val="2F5496"/>
                </a:solidFill>
                <a:cs typeface="Calibri"/>
              </a:rPr>
              <a:t>Blood </a:t>
            </a:r>
            <a:r>
              <a:rPr lang="en-GB" sz="1600" spc="15" dirty="0">
                <a:solidFill>
                  <a:srgbClr val="2F5496"/>
                </a:solidFill>
                <a:cs typeface="Calibri"/>
              </a:rPr>
              <a:t>pressure is only scored using the systolic measurements. In this example, </a:t>
            </a:r>
            <a:r>
              <a:rPr lang="en-GB" sz="1600" spc="15" dirty="0" smtClean="0">
                <a:solidFill>
                  <a:srgbClr val="2F5496"/>
                </a:solidFill>
                <a:cs typeface="Calibri"/>
              </a:rPr>
              <a:t>a</a:t>
            </a:r>
          </a:p>
          <a:p>
            <a:pPr marL="12700">
              <a:lnSpc>
                <a:spcPct val="100000"/>
              </a:lnSpc>
              <a:spcBef>
                <a:spcPts val="135"/>
              </a:spcBef>
            </a:pPr>
            <a:r>
              <a:rPr lang="en-GB" sz="1600" spc="15" dirty="0" smtClean="0">
                <a:solidFill>
                  <a:srgbClr val="2F5496"/>
                </a:solidFill>
                <a:cs typeface="Calibri"/>
              </a:rPr>
              <a:t>systolic </a:t>
            </a:r>
            <a:r>
              <a:rPr lang="en-GB" sz="1600" spc="15" dirty="0">
                <a:solidFill>
                  <a:srgbClr val="2F5496"/>
                </a:solidFill>
                <a:cs typeface="Calibri"/>
              </a:rPr>
              <a:t>blood pressure of 112 sits in a yellow box therefore scoring 1.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As with other sections, you have boxes to document extreme blood </a:t>
            </a:r>
            <a:r>
              <a:rPr lang="en-GB" sz="1600" spc="15" dirty="0" smtClean="0">
                <a:solidFill>
                  <a:srgbClr val="2F5496"/>
                </a:solidFill>
                <a:cs typeface="Calibri"/>
              </a:rPr>
              <a:t>pressure</a:t>
            </a:r>
          </a:p>
          <a:p>
            <a:pPr marL="12700">
              <a:lnSpc>
                <a:spcPct val="100000"/>
              </a:lnSpc>
              <a:spcBef>
                <a:spcPts val="135"/>
              </a:spcBef>
            </a:pPr>
            <a:r>
              <a:rPr lang="en-GB" sz="1600" spc="15" dirty="0" smtClean="0">
                <a:solidFill>
                  <a:srgbClr val="2F5496"/>
                </a:solidFill>
                <a:cs typeface="Calibri"/>
              </a:rPr>
              <a:t>measurements </a:t>
            </a:r>
            <a:r>
              <a:rPr lang="en-GB" sz="1600" spc="15" dirty="0">
                <a:solidFill>
                  <a:srgbClr val="2F5496"/>
                </a:solidFill>
                <a:cs typeface="Calibri"/>
              </a:rPr>
              <a:t>at the top and bottom of this section.</a:t>
            </a:r>
          </a:p>
        </p:txBody>
      </p:sp>
      <p:pic>
        <p:nvPicPr>
          <p:cNvPr id="19458" name="Picture 2" descr="hdXdBUWyLhLOcHKv-blood%2520pressure%2520with%2520text%2520and%2520arrows.jpg"/>
          <p:cNvPicPr>
            <a:picLocks noChangeAspect="1" noChangeArrowheads="1"/>
          </p:cNvPicPr>
          <p:nvPr/>
        </p:nvPicPr>
        <p:blipFill rotWithShape="1">
          <a:blip r:embed="rId4">
            <a:extLst>
              <a:ext uri="{28A0092B-C50C-407E-A947-70E740481C1C}">
                <a14:useLocalDpi xmlns:a14="http://schemas.microsoft.com/office/drawing/2010/main" val="0"/>
              </a:ext>
            </a:extLst>
          </a:blip>
          <a:srcRect r="4728"/>
          <a:stretch/>
        </p:blipFill>
        <p:spPr bwMode="auto">
          <a:xfrm>
            <a:off x="8126557" y="399328"/>
            <a:ext cx="4065443" cy="6105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325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3938899"/>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CRT (Capillary Refill Time</a:t>
            </a:r>
            <a:r>
              <a:rPr lang="en-GB" b="1" u="sng" spc="15" dirty="0" smtClean="0">
                <a:solidFill>
                  <a:srgbClr val="2F5496"/>
                </a:solidFill>
                <a:cs typeface="Calibri"/>
              </a:rPr>
              <a:t>)</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Capillary Refill Time is recorded in the CRT section.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It is documented by recording the number of seconds it has taken for the </a:t>
            </a:r>
            <a:r>
              <a:rPr lang="en-GB" sz="1600" spc="15" dirty="0" smtClean="0">
                <a:solidFill>
                  <a:srgbClr val="2F5496"/>
                </a:solidFill>
                <a:cs typeface="Calibri"/>
              </a:rPr>
              <a:t>child’s</a:t>
            </a:r>
          </a:p>
          <a:p>
            <a:pPr marL="12700">
              <a:lnSpc>
                <a:spcPct val="100000"/>
              </a:lnSpc>
              <a:spcBef>
                <a:spcPts val="135"/>
              </a:spcBef>
            </a:pPr>
            <a:r>
              <a:rPr lang="en-GB" sz="1600" spc="15" dirty="0" smtClean="0">
                <a:solidFill>
                  <a:srgbClr val="2F5496"/>
                </a:solidFill>
                <a:cs typeface="Calibri"/>
              </a:rPr>
              <a:t>capillaries </a:t>
            </a:r>
            <a:r>
              <a:rPr lang="en-GB" sz="1600" spc="15" dirty="0">
                <a:solidFill>
                  <a:srgbClr val="2F5496"/>
                </a:solidFill>
                <a:cs typeface="Calibri"/>
              </a:rPr>
              <a:t>to refill.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A Capillary Refill Time of less than or equal to 2 seconds would be documented </a:t>
            </a:r>
            <a:r>
              <a:rPr lang="en-GB" sz="1600" spc="15" dirty="0" smtClean="0">
                <a:solidFill>
                  <a:srgbClr val="2F5496"/>
                </a:solidFill>
                <a:cs typeface="Calibri"/>
              </a:rPr>
              <a:t>in</a:t>
            </a:r>
          </a:p>
          <a:p>
            <a:pPr marL="12700">
              <a:lnSpc>
                <a:spcPct val="100000"/>
              </a:lnSpc>
              <a:spcBef>
                <a:spcPts val="135"/>
              </a:spcBef>
            </a:pPr>
            <a:r>
              <a:rPr lang="en-GB" sz="1600" spc="15" dirty="0" smtClean="0">
                <a:solidFill>
                  <a:srgbClr val="2F5496"/>
                </a:solidFill>
                <a:cs typeface="Calibri"/>
              </a:rPr>
              <a:t>the </a:t>
            </a:r>
            <a:r>
              <a:rPr lang="en-GB" sz="1600" spc="15" dirty="0">
                <a:solidFill>
                  <a:srgbClr val="2F5496"/>
                </a:solidFill>
                <a:cs typeface="Calibri"/>
              </a:rPr>
              <a:t>white box scoring zero.</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A Capillary Refill Time of 3 seconds or more would be documented in the orange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box </a:t>
            </a:r>
            <a:r>
              <a:rPr lang="en-GB" sz="1600" spc="15" dirty="0">
                <a:solidFill>
                  <a:srgbClr val="2F5496"/>
                </a:solidFill>
                <a:cs typeface="Calibri"/>
              </a:rPr>
              <a:t>scoring two.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For example, using our patient, if Peter has a Capillary Refill Time of 2 seconds a </a:t>
            </a: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n</a:t>
            </a:r>
            <a:r>
              <a:rPr lang="en-GB" sz="1600" spc="15" dirty="0" smtClean="0">
                <a:solidFill>
                  <a:srgbClr val="2F5496"/>
                </a:solidFill>
                <a:cs typeface="Calibri"/>
              </a:rPr>
              <a:t>umber </a:t>
            </a:r>
            <a:r>
              <a:rPr lang="en-GB" sz="1600" spc="15" dirty="0">
                <a:solidFill>
                  <a:srgbClr val="2F5496"/>
                </a:solidFill>
                <a:cs typeface="Calibri"/>
              </a:rPr>
              <a:t>2 is documented in the white box scoring zero.</a:t>
            </a:r>
          </a:p>
        </p:txBody>
      </p:sp>
      <p:pic>
        <p:nvPicPr>
          <p:cNvPr id="20482" name="Picture 2" descr="v2I4x87lEndhQWDA-CRT%2520with%2520numb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00928"/>
            <a:ext cx="4267200" cy="6105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88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4975080"/>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Disability and </a:t>
            </a:r>
            <a:r>
              <a:rPr lang="en-GB" b="1" u="sng" spc="15" dirty="0" smtClean="0">
                <a:solidFill>
                  <a:srgbClr val="2F5496"/>
                </a:solidFill>
                <a:cs typeface="Calibri"/>
              </a:rPr>
              <a:t>Exposure</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red and blue boxes do not score. They are simply an indication of where </a:t>
            </a:r>
            <a:r>
              <a:rPr lang="en-GB" sz="1600" spc="15" dirty="0" smtClean="0">
                <a:solidFill>
                  <a:srgbClr val="2F5496"/>
                </a:solidFill>
                <a:cs typeface="Calibri"/>
              </a:rPr>
              <a:t>a</a:t>
            </a:r>
          </a:p>
          <a:p>
            <a:pPr marL="12700">
              <a:lnSpc>
                <a:spcPct val="100000"/>
              </a:lnSpc>
              <a:spcBef>
                <a:spcPts val="135"/>
              </a:spcBef>
            </a:pPr>
            <a:r>
              <a:rPr lang="en-GB" sz="1600" spc="15" dirty="0" smtClean="0">
                <a:solidFill>
                  <a:srgbClr val="2F5496"/>
                </a:solidFill>
                <a:cs typeface="Calibri"/>
              </a:rPr>
              <a:t>child’s </a:t>
            </a:r>
            <a:r>
              <a:rPr lang="en-GB" sz="1600" spc="15" dirty="0">
                <a:solidFill>
                  <a:srgbClr val="2F5496"/>
                </a:solidFill>
                <a:cs typeface="Calibri"/>
              </a:rPr>
              <a:t>temperature is too hot or too cold</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As with previous sections there is a place to document the actual value of </a:t>
            </a:r>
            <a:r>
              <a:rPr lang="en-GB" sz="1600" spc="15" dirty="0" smtClean="0">
                <a:solidFill>
                  <a:srgbClr val="2F5496"/>
                </a:solidFill>
                <a:cs typeface="Calibri"/>
              </a:rPr>
              <a:t>the</a:t>
            </a:r>
          </a:p>
          <a:p>
            <a:pPr marL="12700">
              <a:lnSpc>
                <a:spcPct val="100000"/>
              </a:lnSpc>
              <a:spcBef>
                <a:spcPts val="135"/>
              </a:spcBef>
            </a:pPr>
            <a:r>
              <a:rPr lang="en-GB" sz="1600" spc="15" dirty="0" smtClean="0">
                <a:solidFill>
                  <a:srgbClr val="2F5496"/>
                </a:solidFill>
                <a:cs typeface="Calibri"/>
              </a:rPr>
              <a:t>temperature </a:t>
            </a:r>
            <a:r>
              <a:rPr lang="en-GB" sz="1600" spc="15" dirty="0">
                <a:solidFill>
                  <a:srgbClr val="2F5496"/>
                </a:solidFill>
                <a:cs typeface="Calibri"/>
              </a:rPr>
              <a:t>in the white value box at the top. If our patient had a </a:t>
            </a:r>
            <a:r>
              <a:rPr lang="en-GB" sz="1600" spc="15" dirty="0" smtClean="0">
                <a:solidFill>
                  <a:srgbClr val="2F5496"/>
                </a:solidFill>
                <a:cs typeface="Calibri"/>
              </a:rPr>
              <a:t>temperature</a:t>
            </a:r>
          </a:p>
          <a:p>
            <a:pPr marL="12700">
              <a:lnSpc>
                <a:spcPct val="100000"/>
              </a:lnSpc>
              <a:spcBef>
                <a:spcPts val="135"/>
              </a:spcBef>
            </a:pPr>
            <a:r>
              <a:rPr lang="en-GB" sz="1600" spc="15" dirty="0" smtClean="0">
                <a:solidFill>
                  <a:srgbClr val="2F5496"/>
                </a:solidFill>
                <a:cs typeface="Calibri"/>
              </a:rPr>
              <a:t>of </a:t>
            </a:r>
            <a:r>
              <a:rPr lang="en-GB" sz="1600" spc="15" dirty="0">
                <a:solidFill>
                  <a:srgbClr val="2F5496"/>
                </a:solidFill>
                <a:cs typeface="Calibri"/>
              </a:rPr>
              <a:t>37°C it would be documented by placing a dot as shown. The site used to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record </a:t>
            </a:r>
            <a:r>
              <a:rPr lang="en-GB" sz="1600" spc="15" dirty="0">
                <a:solidFill>
                  <a:srgbClr val="2F5496"/>
                </a:solidFill>
                <a:cs typeface="Calibri"/>
              </a:rPr>
              <a:t>the temperature must be documented on the chart: A (axilla), T (</a:t>
            </a:r>
            <a:r>
              <a:rPr lang="en-GB" sz="1600" spc="15" dirty="0" smtClean="0">
                <a:solidFill>
                  <a:srgbClr val="2F5496"/>
                </a:solidFill>
                <a:cs typeface="Calibri"/>
              </a:rPr>
              <a:t>tympanic)</a:t>
            </a:r>
          </a:p>
          <a:p>
            <a:pPr marL="12700">
              <a:lnSpc>
                <a:spcPct val="100000"/>
              </a:lnSpc>
              <a:spcBef>
                <a:spcPts val="135"/>
              </a:spcBef>
            </a:pPr>
            <a:r>
              <a:rPr lang="en-GB" sz="1600" spc="15" dirty="0" smtClean="0">
                <a:solidFill>
                  <a:srgbClr val="2F5496"/>
                </a:solidFill>
                <a:cs typeface="Calibri"/>
              </a:rPr>
              <a:t> </a:t>
            </a:r>
            <a:r>
              <a:rPr lang="en-GB" sz="1600" spc="15" dirty="0">
                <a:solidFill>
                  <a:srgbClr val="2F5496"/>
                </a:solidFill>
                <a:cs typeface="Calibri"/>
              </a:rPr>
              <a:t>or S (skin). In our example, we would record a T for tympanic here</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 </a:t>
            </a:r>
          </a:p>
          <a:p>
            <a:pPr marL="12700">
              <a:lnSpc>
                <a:spcPct val="100000"/>
              </a:lnSpc>
              <a:spcBef>
                <a:spcPts val="135"/>
              </a:spcBef>
            </a:pPr>
            <a:r>
              <a:rPr lang="en-GB" sz="1600" spc="15" dirty="0" smtClean="0">
                <a:solidFill>
                  <a:srgbClr val="2F5496"/>
                </a:solidFill>
                <a:cs typeface="Calibri"/>
              </a:rPr>
              <a:t>T                                                               There </a:t>
            </a:r>
            <a:r>
              <a:rPr lang="en-GB" sz="1600" spc="15" dirty="0">
                <a:solidFill>
                  <a:srgbClr val="2F5496"/>
                </a:solidFill>
                <a:cs typeface="Calibri"/>
              </a:rPr>
              <a:t>are also boxes to record extreme temperature measurements with a box for </a:t>
            </a:r>
            <a:r>
              <a:rPr lang="en-GB" sz="1600" spc="15" dirty="0" smtClean="0">
                <a:solidFill>
                  <a:srgbClr val="2F5496"/>
                </a:solidFill>
                <a:cs typeface="Calibri"/>
              </a:rPr>
              <a:t>                        </a:t>
            </a:r>
          </a:p>
          <a:p>
            <a:pPr marL="12700">
              <a:lnSpc>
                <a:spcPct val="100000"/>
              </a:lnSpc>
              <a:spcBef>
                <a:spcPts val="135"/>
              </a:spcBef>
            </a:pPr>
            <a:r>
              <a:rPr lang="en-GB" sz="1600" spc="15" dirty="0">
                <a:solidFill>
                  <a:srgbClr val="2F5496"/>
                </a:solidFill>
                <a:cs typeface="Calibri"/>
              </a:rPr>
              <a:t> </a:t>
            </a:r>
            <a:r>
              <a:rPr lang="en-GB" sz="1600" spc="15" dirty="0" smtClean="0">
                <a:solidFill>
                  <a:srgbClr val="2F5496"/>
                </a:solidFill>
                <a:cs typeface="Calibri"/>
              </a:rPr>
              <a:t>                                                                greater </a:t>
            </a:r>
            <a:r>
              <a:rPr lang="en-GB" sz="1600" spc="15" dirty="0">
                <a:solidFill>
                  <a:srgbClr val="2F5496"/>
                </a:solidFill>
                <a:cs typeface="Calibri"/>
              </a:rPr>
              <a:t>than 39°C at the top of this section and less than 34.5°C at the bottom of this </a:t>
            </a: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 </a:t>
            </a:r>
            <a:r>
              <a:rPr lang="en-GB" sz="1600" spc="15" dirty="0" smtClean="0">
                <a:solidFill>
                  <a:srgbClr val="2F5496"/>
                </a:solidFill>
                <a:cs typeface="Calibri"/>
              </a:rPr>
              <a:t>                                                                section</a:t>
            </a:r>
            <a:r>
              <a:rPr lang="en-GB" sz="1600" spc="15" dirty="0">
                <a:solidFill>
                  <a:srgbClr val="2F5496"/>
                </a:solidFill>
                <a:cs typeface="Calibri"/>
              </a:rPr>
              <a:t>.</a:t>
            </a:r>
          </a:p>
        </p:txBody>
      </p:sp>
      <p:pic>
        <p:nvPicPr>
          <p:cNvPr id="21506" name="Picture 2" descr="cMvqpQkH6aUyLrk5-Temperature%2520with%2520blue%2520bo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448" y="274637"/>
            <a:ext cx="4255758" cy="357692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ewk68G6CqzmOOsE-Temperature%2520zoomed%2520text%2520and%2520dot%2520and%2520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814" y="2918691"/>
            <a:ext cx="3080785" cy="3618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878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418876"/>
            <a:ext cx="10544175" cy="5234125"/>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Sepsis THINK! Could this be sepsis</a:t>
            </a:r>
            <a:r>
              <a:rPr lang="en-GB" b="1" u="sng" spc="15" dirty="0" smtClean="0">
                <a:solidFill>
                  <a:srgbClr val="2F5496"/>
                </a:solidFill>
                <a:cs typeface="Calibri"/>
              </a:rPr>
              <a:t>?</a:t>
            </a:r>
            <a:endParaRPr lang="en-GB" b="1" u="sng" spc="15" dirty="0">
              <a:solidFill>
                <a:srgbClr val="2F5496"/>
              </a:solidFill>
              <a:cs typeface="Calibri"/>
            </a:endParaRP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Nurses </a:t>
            </a:r>
            <a:r>
              <a:rPr lang="en-GB" sz="1600" spc="15" dirty="0">
                <a:solidFill>
                  <a:srgbClr val="2F5496"/>
                </a:solidFill>
                <a:cs typeface="Calibri"/>
              </a:rPr>
              <a:t>should use </a:t>
            </a:r>
            <a:r>
              <a:rPr lang="en-GB" sz="1600" spc="15" dirty="0" err="1">
                <a:solidFill>
                  <a:srgbClr val="2F5496"/>
                </a:solidFill>
                <a:cs typeface="Calibri"/>
              </a:rPr>
              <a:t>AoMRC</a:t>
            </a:r>
            <a:r>
              <a:rPr lang="en-GB" sz="1600" spc="15" dirty="0">
                <a:solidFill>
                  <a:srgbClr val="2F5496"/>
                </a:solidFill>
                <a:cs typeface="Calibri"/>
              </a:rPr>
              <a:t>  </a:t>
            </a:r>
            <a:r>
              <a:rPr lang="en-GB" sz="1600" spc="15" dirty="0" smtClean="0">
                <a:solidFill>
                  <a:srgbClr val="2F5496"/>
                </a:solidFill>
                <a:cs typeface="Calibri"/>
              </a:rPr>
              <a:t>guidance to </a:t>
            </a:r>
            <a:r>
              <a:rPr lang="en-GB" sz="1600" spc="15" dirty="0">
                <a:solidFill>
                  <a:srgbClr val="2F5496"/>
                </a:solidFill>
                <a:cs typeface="Calibri"/>
              </a:rPr>
              <a:t>ascertain whether the child has suspected sepsis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or </a:t>
            </a:r>
            <a:r>
              <a:rPr lang="en-GB" sz="1600" spc="15" dirty="0">
                <a:solidFill>
                  <a:srgbClr val="2F5496"/>
                </a:solidFill>
                <a:cs typeface="Calibri"/>
              </a:rPr>
              <a:t>not and should document 'yes' or 'no' in the 'suspicion of sepsis of septic shock' row</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a:solidFill>
                  <a:srgbClr val="2F5496"/>
                </a:solidFill>
                <a:cs typeface="Calibri"/>
              </a:rPr>
              <a:t>If you suspect sepsis, then the patient should be escalated as per national guidelines.</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Information and guidance about sepsis can be found on NHS England's website: NHS England » </a:t>
            </a:r>
            <a:r>
              <a:rPr lang="en-GB" sz="1600" spc="15" dirty="0" smtClean="0">
                <a:solidFill>
                  <a:srgbClr val="2F5496"/>
                </a:solidFill>
                <a:cs typeface="Calibri"/>
              </a:rPr>
              <a:t>Sepsis</a:t>
            </a: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UK Sepsis Trust has developed the Sepsis </a:t>
            </a:r>
            <a:r>
              <a:rPr lang="en-GB" sz="1600" spc="15" dirty="0" smtClean="0">
                <a:solidFill>
                  <a:srgbClr val="2F5496"/>
                </a:solidFill>
                <a:cs typeface="Calibri"/>
              </a:rPr>
              <a:t>Six to </a:t>
            </a:r>
            <a:r>
              <a:rPr lang="en-GB" sz="1600" spc="15" dirty="0">
                <a:solidFill>
                  <a:srgbClr val="2F5496"/>
                </a:solidFill>
                <a:cs typeface="Calibri"/>
              </a:rPr>
              <a:t>support clinicians screening patients for sepsis, and deciding on next steps of care. </a:t>
            </a:r>
          </a:p>
        </p:txBody>
      </p:sp>
      <p:pic>
        <p:nvPicPr>
          <p:cNvPr id="22530" name="Picture 2" descr="DYZ3yCYQyRzgGZ3--sepsis%2520guidelinesbo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1284" y="141789"/>
            <a:ext cx="376237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apLmh3PbgsIfHkhE-sepsis%2520gri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9210"/>
            <a:ext cx="12221707" cy="3645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397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2643672"/>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AVPU</a:t>
            </a:r>
          </a:p>
          <a:p>
            <a:pPr marL="12700">
              <a:lnSpc>
                <a:spcPct val="100000"/>
              </a:lnSpc>
              <a:spcBef>
                <a:spcPts val="135"/>
              </a:spcBef>
            </a:pPr>
            <a:endParaRPr lang="en-GB" b="1" u="sng"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The AVPU section is used to assess and document the child’s level of </a:t>
            </a:r>
            <a:r>
              <a:rPr lang="en-GB" sz="1600" spc="15" dirty="0" smtClean="0">
                <a:solidFill>
                  <a:srgbClr val="2F5496"/>
                </a:solidFill>
                <a:cs typeface="Calibri"/>
              </a:rPr>
              <a:t>consciousness.</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AVPU stands for Alert, responsive to Voice, responsive to Pain or Unresponsive.</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On completion of your AVPU assessment, document either A,V, P or U in the box shown below marked with a blue circle. The pale blue box to the left of it gives guidance on the code to use.</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We will look at how to escalate AVPU when we cover the escalation criteria. </a:t>
            </a:r>
          </a:p>
        </p:txBody>
      </p:sp>
      <p:pic>
        <p:nvPicPr>
          <p:cNvPr id="23554" name="Picture 2" descr="Disabilty Exposure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10" y="2957342"/>
            <a:ext cx="11976628" cy="32080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5498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995051"/>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lang="en-GB" sz="1600" b="1" spc="15" dirty="0" smtClean="0">
                <a:solidFill>
                  <a:srgbClr val="2F5496"/>
                </a:solidFill>
                <a:latin typeface="Calibri"/>
                <a:cs typeface="Calibri"/>
              </a:rPr>
              <a:t>What is PEWS and why do we need it?</a:t>
            </a:r>
            <a:endParaRPr sz="1600" dirty="0" smtClean="0">
              <a:latin typeface="Calibri"/>
              <a:cs typeface="Calibri"/>
            </a:endParaRPr>
          </a:p>
          <a:p>
            <a:pPr>
              <a:lnSpc>
                <a:spcPct val="100000"/>
              </a:lnSpc>
              <a:spcBef>
                <a:spcPts val="35"/>
              </a:spcBef>
            </a:pPr>
            <a:endParaRPr sz="1600" dirty="0" smtClean="0">
              <a:latin typeface="Times New Roman"/>
              <a:cs typeface="Times New Roman"/>
            </a:endParaRPr>
          </a:p>
          <a:p>
            <a:pPr marL="298450" indent="-285750">
              <a:lnSpc>
                <a:spcPct val="100000"/>
              </a:lnSpc>
              <a:spcBef>
                <a:spcPts val="5"/>
              </a:spcBef>
              <a:buFont typeface="Arial" panose="020B0604020202020204" pitchFamily="34" charset="0"/>
              <a:buChar char="•"/>
            </a:pPr>
            <a:r>
              <a:rPr lang="en-GB" sz="1600" spc="15" dirty="0" smtClean="0">
                <a:solidFill>
                  <a:srgbClr val="2F5496"/>
                </a:solidFill>
                <a:cs typeface="Calibri"/>
              </a:rPr>
              <a:t>The </a:t>
            </a:r>
            <a:r>
              <a:rPr lang="en-GB" sz="1600" spc="15" dirty="0">
                <a:solidFill>
                  <a:srgbClr val="2F5496"/>
                </a:solidFill>
                <a:cs typeface="Calibri"/>
              </a:rPr>
              <a:t>Paediatric Early Warning System (PEWS) aims to help clinicians detect early signs of clinical deterioration in children.</a:t>
            </a:r>
          </a:p>
          <a:p>
            <a:pPr marL="298450" indent="-285750">
              <a:lnSpc>
                <a:spcPct val="100000"/>
              </a:lnSpc>
              <a:spcBef>
                <a:spcPts val="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The national PEWS provides a single common language for organisations for the identification of deterioration in patients. </a:t>
            </a:r>
          </a:p>
          <a:p>
            <a:pPr marL="298450" indent="-285750">
              <a:lnSpc>
                <a:spcPct val="100000"/>
              </a:lnSpc>
              <a:spcBef>
                <a:spcPts val="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It can be used for children aged 0 to 18 years old. </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2643672"/>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Pain score and blood glucose </a:t>
            </a:r>
            <a:endParaRPr lang="en-GB" b="1" u="sng" spc="15" dirty="0" smtClean="0">
              <a:solidFill>
                <a:srgbClr val="2F5496"/>
              </a:solidFill>
              <a:cs typeface="Calibri"/>
            </a:endParaRPr>
          </a:p>
          <a:p>
            <a:pPr marL="12700">
              <a:lnSpc>
                <a:spcPct val="100000"/>
              </a:lnSpc>
              <a:spcBef>
                <a:spcPts val="135"/>
              </a:spcBef>
            </a:pPr>
            <a:endParaRPr lang="en-GB" b="1" u="sng"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Blood glucose results can be entered into this box</a:t>
            </a:r>
            <a:r>
              <a:rPr lang="en-GB" sz="1600" spc="15" dirty="0" smtClean="0">
                <a:solidFill>
                  <a:srgbClr val="2F5496"/>
                </a:solidFill>
                <a:cs typeface="Calibri"/>
              </a:rPr>
              <a:t>.</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endParaRPr lang="en-GB" sz="1600" spc="15" dirty="0" smtClean="0">
              <a:solidFill>
                <a:srgbClr val="2F5496"/>
              </a:solidFill>
              <a:cs typeface="Calibri"/>
            </a:endParaRP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endParaRPr lang="en-GB" sz="1600" spc="15" dirty="0" smtClean="0">
              <a:solidFill>
                <a:srgbClr val="2F5496"/>
              </a:solidFill>
              <a:cs typeface="Calibri"/>
            </a:endParaRP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spc="15" dirty="0">
                <a:solidFill>
                  <a:srgbClr val="2F5496"/>
                </a:solidFill>
                <a:cs typeface="Calibri"/>
              </a:rPr>
              <a:t>Using the pain assessment tool recommended by your organisation, and in line with local policies, you should record the patient reported pain score in this box. </a:t>
            </a:r>
          </a:p>
        </p:txBody>
      </p:sp>
      <p:pic>
        <p:nvPicPr>
          <p:cNvPr id="24578" name="Picture 2" descr="FUyST5FSZuG7IMtn-Blood%2520Glucose%2520%2526%2520Pain%2520Score%2520blue%2520circle%25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8" y="1272164"/>
            <a:ext cx="12017952" cy="63297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SZE0uUxWLamXc-dg-Blood%2520Glucose%2520%2526%2520Pain%2520Score%2520blue%2520circle%252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59" y="3210985"/>
            <a:ext cx="12017952" cy="632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419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4936608"/>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Clinical </a:t>
            </a:r>
            <a:r>
              <a:rPr lang="en-GB" b="1" u="sng" spc="15" dirty="0" smtClean="0">
                <a:solidFill>
                  <a:srgbClr val="2F5496"/>
                </a:solidFill>
                <a:cs typeface="Calibri"/>
              </a:rPr>
              <a:t>Intuition</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Sometimes you look at your patient and you know they just do not look right. You may not be able to easily explain why you think this, but something doesn’t seem right and it is giving you cause for concern; this is clinical intuition. The clinical intuition section gives you permission to escalate based on your clinical intuition, even if the PEWS score is low and even if the parent and/or carer does not think their child is worse. </a:t>
            </a: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your clinical intuition is telling you that something is wrong,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document </a:t>
            </a:r>
            <a:r>
              <a:rPr lang="en-GB" sz="1600" spc="15" dirty="0">
                <a:solidFill>
                  <a:srgbClr val="2F5496"/>
                </a:solidFill>
                <a:cs typeface="Calibri"/>
              </a:rPr>
              <a:t>here “Y” for yes and use the escalation pathway to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escalate</a:t>
            </a:r>
            <a:r>
              <a:rPr lang="en-GB" sz="1600" spc="15" dirty="0">
                <a:solidFill>
                  <a:srgbClr val="2F5496"/>
                </a:solidFill>
                <a:cs typeface="Calibri"/>
              </a:rPr>
              <a:t>. Otherwise, mark an "N" for no.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You can escalate based on clinical intuition alone, even if the PEWS score is low or if a parent and/or carer has not expressed concern</a:t>
            </a:r>
            <a:r>
              <a:rPr lang="en-GB" sz="1600" spc="15" dirty="0" smtClean="0">
                <a:solidFill>
                  <a:srgbClr val="2F5496"/>
                </a:solidFill>
                <a:cs typeface="Calibri"/>
              </a:rPr>
              <a:t>.</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Document </a:t>
            </a:r>
            <a:r>
              <a:rPr lang="en-GB" sz="1600" spc="15" dirty="0">
                <a:solidFill>
                  <a:srgbClr val="2F5496"/>
                </a:solidFill>
                <a:cs typeface="Calibri"/>
              </a:rPr>
              <a:t>here “Y” for yes and use the escalation pathway to escalate.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Otherwise, mark an "N" for </a:t>
            </a:r>
            <a:r>
              <a:rPr lang="en-GB" sz="1600" spc="15" dirty="0" smtClean="0">
                <a:solidFill>
                  <a:srgbClr val="2F5496"/>
                </a:solidFill>
                <a:cs typeface="Calibri"/>
              </a:rPr>
              <a:t>no</a:t>
            </a:r>
          </a:p>
        </p:txBody>
      </p:sp>
      <p:pic>
        <p:nvPicPr>
          <p:cNvPr id="25602" name="Picture 2" descr="PEK52HYk4G6NZ0lY-Clinical%2520Intuition%2520blue%2520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539" y="1791530"/>
            <a:ext cx="5124450" cy="981076"/>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iuwkM3wrPnV49fFm-Clinical%2520Intuition%2520blue%2520circle%2520%2526%2520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901" y="4928898"/>
            <a:ext cx="5610225" cy="981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387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3628557"/>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Process and </a:t>
            </a:r>
            <a:r>
              <a:rPr lang="en-GB" b="1" u="sng" spc="15" dirty="0" smtClean="0">
                <a:solidFill>
                  <a:srgbClr val="2F5496"/>
                </a:solidFill>
                <a:cs typeface="Calibri"/>
              </a:rPr>
              <a:t>Signature</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These boxes provide a space for indicating that a clinical assessment has been completed, and to record the time you have escalated care to another team, such as the nurse in charge or a medical team.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information from the parent and/or carer or your clinical intuition suggests that the child requires escalation to the nurse in charge and a medical review within 15 minutes, this is the escalation section you should use.</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The box </a:t>
            </a:r>
            <a:r>
              <a:rPr lang="en-GB" sz="1600" spc="15" dirty="0" err="1">
                <a:solidFill>
                  <a:srgbClr val="2F5496"/>
                </a:solidFill>
                <a:cs typeface="Calibri"/>
              </a:rPr>
              <a:t>labelled,"PICU</a:t>
            </a:r>
            <a:r>
              <a:rPr lang="en-GB" sz="1600" spc="15" dirty="0">
                <a:solidFill>
                  <a:srgbClr val="2F5496"/>
                </a:solidFill>
                <a:cs typeface="Calibri"/>
              </a:rPr>
              <a:t>/transport team called", allows hospitals with intensive care facilities to document when they have escalated to the intensive care team. For clinicians in hospitals which do not have onsite intensive care facilities, this space should be used to record when the regional critical care transport team have been contacted. </a:t>
            </a:r>
          </a:p>
          <a:p>
            <a:pPr marL="12700">
              <a:lnSpc>
                <a:spcPct val="100000"/>
              </a:lnSpc>
              <a:spcBef>
                <a:spcPts val="135"/>
              </a:spcBef>
            </a:pPr>
            <a:endParaRPr lang="en-GB" sz="1600"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In the escalated row, either mark Y, for yes, if you are escalating the patient’s care, or write plan, to indicate you have put a patient care plan in place.</a:t>
            </a:r>
            <a:endParaRPr lang="en-GB" sz="1600" spc="15" dirty="0" smtClean="0">
              <a:solidFill>
                <a:srgbClr val="2F5496"/>
              </a:solidFill>
              <a:cs typeface="Calibri"/>
            </a:endParaRPr>
          </a:p>
        </p:txBody>
      </p:sp>
      <p:pic>
        <p:nvPicPr>
          <p:cNvPr id="26626" name="Picture 2" descr="Trigger Crite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4264822"/>
            <a:ext cx="11924145" cy="17744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97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584134"/>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a:t>
            </a:r>
            <a:r>
              <a:rPr lang="en-GB" b="1" u="sng" spc="15" dirty="0" smtClean="0">
                <a:solidFill>
                  <a:srgbClr val="2F5496"/>
                </a:solidFill>
                <a:cs typeface="Calibri"/>
              </a:rPr>
              <a:t>Level</a:t>
            </a:r>
          </a:p>
          <a:p>
            <a:pPr marL="12700">
              <a:lnSpc>
                <a:spcPct val="100000"/>
              </a:lnSpc>
              <a:spcBef>
                <a:spcPts val="135"/>
              </a:spcBef>
            </a:pPr>
            <a:endParaRPr lang="en-GB" b="1" u="sng" spc="15" dirty="0">
              <a:solidFill>
                <a:srgbClr val="2F5496"/>
              </a:solidFill>
              <a:cs typeface="Calibri"/>
            </a:endParaRPr>
          </a:p>
        </p:txBody>
      </p:sp>
      <p:pic>
        <p:nvPicPr>
          <p:cNvPr id="27652" name="Picture 4" descr="escalation lev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88" y="841808"/>
            <a:ext cx="11858625" cy="50958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18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86375"/>
            <a:ext cx="10544175" cy="2199961"/>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a:t>
            </a:r>
            <a:r>
              <a:rPr lang="en-GB" b="1" u="sng" spc="15" dirty="0" smtClean="0">
                <a:solidFill>
                  <a:srgbClr val="2F5496"/>
                </a:solidFill>
                <a:cs typeface="Calibri"/>
              </a:rPr>
              <a:t>Level</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b="1" u="sng" spc="15" dirty="0" smtClean="0">
                <a:solidFill>
                  <a:srgbClr val="2F5496"/>
                </a:solidFill>
                <a:cs typeface="Calibri"/>
              </a:rPr>
              <a:t>LOW (L)</a:t>
            </a: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The first section, coloured in yellow, relates to children</a:t>
            </a:r>
          </a:p>
          <a:p>
            <a:pPr marL="12700">
              <a:lnSpc>
                <a:spcPct val="100000"/>
              </a:lnSpc>
              <a:spcBef>
                <a:spcPts val="135"/>
              </a:spcBef>
            </a:pPr>
            <a:r>
              <a:rPr lang="en-GB" sz="1600" spc="15" dirty="0" smtClean="0">
                <a:solidFill>
                  <a:srgbClr val="2F5496"/>
                </a:solidFill>
                <a:cs typeface="Calibri"/>
              </a:rPr>
              <a:t>whose clinical condition is slight cause for concern and</a:t>
            </a:r>
          </a:p>
          <a:p>
            <a:pPr marL="12700">
              <a:lnSpc>
                <a:spcPct val="100000"/>
              </a:lnSpc>
              <a:spcBef>
                <a:spcPts val="135"/>
              </a:spcBef>
            </a:pPr>
            <a:r>
              <a:rPr lang="en-GB" sz="1600" spc="15" dirty="0" smtClean="0">
                <a:solidFill>
                  <a:srgbClr val="2F5496"/>
                </a:solidFill>
                <a:cs typeface="Calibri"/>
              </a:rPr>
              <a:t>therefore may require escalation to the nurse in charge</a:t>
            </a:r>
          </a:p>
          <a:p>
            <a:pPr marL="12700">
              <a:lnSpc>
                <a:spcPct val="100000"/>
              </a:lnSpc>
              <a:spcBef>
                <a:spcPts val="135"/>
              </a:spcBef>
            </a:pPr>
            <a:r>
              <a:rPr lang="en-GB" sz="1600" spc="15" dirty="0" smtClean="0">
                <a:solidFill>
                  <a:srgbClr val="2F5496"/>
                </a:solidFill>
                <a:cs typeface="Calibri"/>
              </a:rPr>
              <a:t>and possibly to the medical team</a:t>
            </a:r>
          </a:p>
          <a:p>
            <a:pPr marL="12700">
              <a:lnSpc>
                <a:spcPct val="100000"/>
              </a:lnSpc>
              <a:spcBef>
                <a:spcPts val="135"/>
              </a:spcBef>
            </a:pPr>
            <a:endParaRPr lang="en-GB" b="1" u="sng" spc="15" dirty="0">
              <a:solidFill>
                <a:srgbClr val="2F5496"/>
              </a:solidFill>
              <a:cs typeface="Calibri"/>
            </a:endParaRPr>
          </a:p>
        </p:txBody>
      </p:sp>
      <p:pic>
        <p:nvPicPr>
          <p:cNvPr id="27652"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17886" r="61552" b="4325"/>
          <a:stretch/>
        </p:blipFill>
        <p:spPr bwMode="auto">
          <a:xfrm>
            <a:off x="1357746" y="1950172"/>
            <a:ext cx="2438400" cy="4875501"/>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2">
            <a:extLst>
              <a:ext uri="{FF2B5EF4-FFF2-40B4-BE49-F238E27FC236}">
                <a16:creationId xmlns:a16="http://schemas.microsoft.com/office/drawing/2014/main" id="{E54CC5E5-9E20-47B7-BD37-EBA7DE8A4B9C}"/>
              </a:ext>
            </a:extLst>
          </p:cNvPr>
          <p:cNvSpPr txBox="1"/>
          <p:nvPr/>
        </p:nvSpPr>
        <p:spPr>
          <a:xfrm>
            <a:off x="6474986" y="86375"/>
            <a:ext cx="4996577" cy="2161489"/>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a:t>
            </a:r>
            <a:r>
              <a:rPr lang="en-GB" b="1" u="sng" spc="15" dirty="0" smtClean="0">
                <a:solidFill>
                  <a:srgbClr val="2F5496"/>
                </a:solidFill>
                <a:cs typeface="Calibri"/>
              </a:rPr>
              <a:t>Level</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b="1" u="sng" spc="15" dirty="0" smtClean="0">
                <a:solidFill>
                  <a:srgbClr val="2F5496"/>
                </a:solidFill>
                <a:cs typeface="Calibri"/>
              </a:rPr>
              <a:t>MEDIUM (M)</a:t>
            </a: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The second section, coloured in orange, relates to children whose clinical condition is a moderate cause for concern and therefore requires escalation to the nurse in charge and a medical review within 30 minutes.</a:t>
            </a:r>
          </a:p>
          <a:p>
            <a:pPr marL="12700">
              <a:lnSpc>
                <a:spcPct val="100000"/>
              </a:lnSpc>
              <a:spcBef>
                <a:spcPts val="135"/>
              </a:spcBef>
            </a:pPr>
            <a:endParaRPr lang="en-GB" b="1" u="sng" spc="15" dirty="0">
              <a:solidFill>
                <a:srgbClr val="2F5496"/>
              </a:solidFill>
              <a:cs typeface="Calibri"/>
            </a:endParaRPr>
          </a:p>
        </p:txBody>
      </p:sp>
      <p:pic>
        <p:nvPicPr>
          <p:cNvPr id="6"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38136" r="40835" b="5049"/>
          <a:stretch/>
        </p:blipFill>
        <p:spPr bwMode="auto">
          <a:xfrm>
            <a:off x="7426036" y="1950172"/>
            <a:ext cx="2493820" cy="48385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340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86375"/>
            <a:ext cx="10544175" cy="2199961"/>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a:t>
            </a:r>
            <a:r>
              <a:rPr lang="en-GB" b="1" u="sng" spc="15" dirty="0" smtClean="0">
                <a:solidFill>
                  <a:srgbClr val="2F5496"/>
                </a:solidFill>
                <a:cs typeface="Calibri"/>
              </a:rPr>
              <a:t>Level</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b="1" u="sng" spc="15" dirty="0" smtClean="0">
                <a:solidFill>
                  <a:srgbClr val="2F5496"/>
                </a:solidFill>
                <a:cs typeface="Calibri"/>
              </a:rPr>
              <a:t>HIGH (H)</a:t>
            </a: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The third section, coloured in pink, relates to children</a:t>
            </a:r>
          </a:p>
          <a:p>
            <a:pPr marL="12700">
              <a:lnSpc>
                <a:spcPct val="100000"/>
              </a:lnSpc>
              <a:spcBef>
                <a:spcPts val="135"/>
              </a:spcBef>
            </a:pPr>
            <a:r>
              <a:rPr lang="en-GB" sz="1600" spc="15" dirty="0" smtClean="0">
                <a:solidFill>
                  <a:srgbClr val="2F5496"/>
                </a:solidFill>
                <a:cs typeface="Calibri"/>
              </a:rPr>
              <a:t>whose clinical condition is a serious cause for concern and</a:t>
            </a:r>
          </a:p>
          <a:p>
            <a:pPr marL="12700">
              <a:lnSpc>
                <a:spcPct val="100000"/>
              </a:lnSpc>
              <a:spcBef>
                <a:spcPts val="135"/>
              </a:spcBef>
            </a:pPr>
            <a:r>
              <a:rPr lang="en-GB" sz="1600" spc="15" dirty="0" smtClean="0">
                <a:solidFill>
                  <a:srgbClr val="2F5496"/>
                </a:solidFill>
                <a:cs typeface="Calibri"/>
              </a:rPr>
              <a:t>therefore requires escalation to the nurse in charge</a:t>
            </a:r>
          </a:p>
          <a:p>
            <a:pPr marL="12700">
              <a:lnSpc>
                <a:spcPct val="100000"/>
              </a:lnSpc>
              <a:spcBef>
                <a:spcPts val="135"/>
              </a:spcBef>
            </a:pPr>
            <a:r>
              <a:rPr lang="en-GB" sz="1600" spc="15" dirty="0" smtClean="0">
                <a:solidFill>
                  <a:srgbClr val="2F5496"/>
                </a:solidFill>
                <a:cs typeface="Calibri"/>
              </a:rPr>
              <a:t>and a medical review within 15 minutes.</a:t>
            </a:r>
          </a:p>
          <a:p>
            <a:pPr marL="12700">
              <a:lnSpc>
                <a:spcPct val="100000"/>
              </a:lnSpc>
              <a:spcBef>
                <a:spcPts val="135"/>
              </a:spcBef>
            </a:pPr>
            <a:endParaRPr lang="en-GB" b="1" u="sng" spc="15" dirty="0">
              <a:solidFill>
                <a:srgbClr val="2F5496"/>
              </a:solidFill>
              <a:cs typeface="Calibri"/>
            </a:endParaRPr>
          </a:p>
        </p:txBody>
      </p:sp>
      <p:sp>
        <p:nvSpPr>
          <p:cNvPr id="4" name="object 2">
            <a:extLst>
              <a:ext uri="{FF2B5EF4-FFF2-40B4-BE49-F238E27FC236}">
                <a16:creationId xmlns:a16="http://schemas.microsoft.com/office/drawing/2014/main" id="{E54CC5E5-9E20-47B7-BD37-EBA7DE8A4B9C}"/>
              </a:ext>
            </a:extLst>
          </p:cNvPr>
          <p:cNvSpPr txBox="1"/>
          <p:nvPr/>
        </p:nvSpPr>
        <p:spPr>
          <a:xfrm>
            <a:off x="6474986" y="86375"/>
            <a:ext cx="4996577" cy="2161489"/>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Escalation </a:t>
            </a:r>
            <a:r>
              <a:rPr lang="en-GB" b="1" u="sng" spc="15" dirty="0" smtClean="0">
                <a:solidFill>
                  <a:srgbClr val="2F5496"/>
                </a:solidFill>
                <a:cs typeface="Calibri"/>
              </a:rPr>
              <a:t>Level</a:t>
            </a:r>
          </a:p>
          <a:p>
            <a:pPr marL="12700">
              <a:lnSpc>
                <a:spcPct val="100000"/>
              </a:lnSpc>
              <a:spcBef>
                <a:spcPts val="135"/>
              </a:spcBef>
            </a:pPr>
            <a:endParaRPr lang="en-GB" b="1" u="sng" spc="15" dirty="0">
              <a:solidFill>
                <a:srgbClr val="2F5496"/>
              </a:solidFill>
              <a:cs typeface="Calibri"/>
            </a:endParaRPr>
          </a:p>
          <a:p>
            <a:pPr marL="12700">
              <a:lnSpc>
                <a:spcPct val="100000"/>
              </a:lnSpc>
              <a:spcBef>
                <a:spcPts val="135"/>
              </a:spcBef>
            </a:pPr>
            <a:r>
              <a:rPr lang="en-GB" b="1" u="sng" spc="15" dirty="0" smtClean="0">
                <a:solidFill>
                  <a:srgbClr val="2F5496"/>
                </a:solidFill>
                <a:cs typeface="Calibri"/>
              </a:rPr>
              <a:t>EMERGECNY (E)</a:t>
            </a:r>
            <a:endParaRPr lang="en-GB" b="1" u="sng" spc="15" dirty="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The forth section, coloured in red, relates to children whose clinical condition is an emergency and therefore requires emergency escalation to the nurse in charge and a 2222 call.</a:t>
            </a:r>
          </a:p>
          <a:p>
            <a:pPr marL="12700">
              <a:lnSpc>
                <a:spcPct val="100000"/>
              </a:lnSpc>
              <a:spcBef>
                <a:spcPts val="135"/>
              </a:spcBef>
            </a:pPr>
            <a:endParaRPr lang="en-GB" b="1" u="sng" spc="15" dirty="0">
              <a:solidFill>
                <a:srgbClr val="2F5496"/>
              </a:solidFill>
              <a:cs typeface="Calibri"/>
            </a:endParaRPr>
          </a:p>
        </p:txBody>
      </p:sp>
      <p:pic>
        <p:nvPicPr>
          <p:cNvPr id="7"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58932" r="20506" b="5231"/>
          <a:stretch/>
        </p:blipFill>
        <p:spPr bwMode="auto">
          <a:xfrm>
            <a:off x="1847273" y="1959409"/>
            <a:ext cx="2438400" cy="4829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79728" b="5049"/>
          <a:stretch/>
        </p:blipFill>
        <p:spPr bwMode="auto">
          <a:xfrm>
            <a:off x="7771249" y="1959409"/>
            <a:ext cx="2404049" cy="48385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239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86375"/>
            <a:ext cx="10544175" cy="1620315"/>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PEWS escalation </a:t>
            </a:r>
          </a:p>
          <a:p>
            <a:pPr marL="12700">
              <a:lnSpc>
                <a:spcPct val="100000"/>
              </a:lnSpc>
              <a:spcBef>
                <a:spcPts val="135"/>
              </a:spcBef>
            </a:pPr>
            <a:r>
              <a:rPr lang="en-GB" b="1" u="sng" spc="15" dirty="0" smtClean="0">
                <a:solidFill>
                  <a:srgbClr val="2F5496"/>
                </a:solidFill>
                <a:cs typeface="Calibri"/>
              </a:rPr>
              <a:t>LOW (L)</a:t>
            </a: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the patient has a PEWS score between 1 and 4, or there </a:t>
            </a:r>
            <a:r>
              <a:rPr lang="en-GB" sz="1600" spc="15" dirty="0" smtClean="0">
                <a:solidFill>
                  <a:srgbClr val="2F5496"/>
                </a:solidFill>
                <a:cs typeface="Calibri"/>
              </a:rPr>
              <a:t>is</a:t>
            </a:r>
          </a:p>
          <a:p>
            <a:pPr marL="12700">
              <a:lnSpc>
                <a:spcPct val="100000"/>
              </a:lnSpc>
              <a:spcBef>
                <a:spcPts val="135"/>
              </a:spcBef>
            </a:pPr>
            <a:r>
              <a:rPr lang="en-GB" sz="1600" spc="15" dirty="0" smtClean="0">
                <a:solidFill>
                  <a:srgbClr val="2F5496"/>
                </a:solidFill>
                <a:cs typeface="Calibri"/>
              </a:rPr>
              <a:t>information </a:t>
            </a:r>
            <a:r>
              <a:rPr lang="en-GB" sz="1600" spc="15" dirty="0">
                <a:solidFill>
                  <a:srgbClr val="2F5496"/>
                </a:solidFill>
                <a:cs typeface="Calibri"/>
              </a:rPr>
              <a:t>from the parent and/or carer, or your </a:t>
            </a:r>
            <a:r>
              <a:rPr lang="en-GB" sz="1600" spc="15" dirty="0" smtClean="0">
                <a:solidFill>
                  <a:srgbClr val="2F5496"/>
                </a:solidFill>
                <a:cs typeface="Calibri"/>
              </a:rPr>
              <a:t>clinical</a:t>
            </a:r>
          </a:p>
          <a:p>
            <a:pPr marL="12700">
              <a:lnSpc>
                <a:spcPct val="100000"/>
              </a:lnSpc>
              <a:spcBef>
                <a:spcPts val="135"/>
              </a:spcBef>
            </a:pPr>
            <a:r>
              <a:rPr lang="en-GB" sz="1600" spc="15" dirty="0" smtClean="0">
                <a:solidFill>
                  <a:srgbClr val="2F5496"/>
                </a:solidFill>
                <a:cs typeface="Calibri"/>
              </a:rPr>
              <a:t>intuition </a:t>
            </a:r>
            <a:r>
              <a:rPr lang="en-GB" sz="1600" spc="15" dirty="0">
                <a:solidFill>
                  <a:srgbClr val="2F5496"/>
                </a:solidFill>
                <a:cs typeface="Calibri"/>
              </a:rPr>
              <a:t>suggests that the patient is at low risk, this </a:t>
            </a:r>
            <a:r>
              <a:rPr lang="en-GB" sz="1600" spc="15" dirty="0" smtClean="0">
                <a:solidFill>
                  <a:srgbClr val="2F5496"/>
                </a:solidFill>
                <a:cs typeface="Calibri"/>
              </a:rPr>
              <a:t>requires</a:t>
            </a:r>
          </a:p>
          <a:p>
            <a:pPr marL="12700">
              <a:lnSpc>
                <a:spcPct val="100000"/>
              </a:lnSpc>
              <a:spcBef>
                <a:spcPts val="135"/>
              </a:spcBef>
            </a:pPr>
            <a:r>
              <a:rPr lang="en-GB" sz="1600" spc="15" dirty="0" smtClean="0">
                <a:solidFill>
                  <a:srgbClr val="2F5496"/>
                </a:solidFill>
                <a:cs typeface="Calibri"/>
              </a:rPr>
              <a:t>informing </a:t>
            </a:r>
            <a:r>
              <a:rPr lang="en-GB" sz="1600" spc="15" dirty="0">
                <a:solidFill>
                  <a:srgbClr val="2F5496"/>
                </a:solidFill>
                <a:cs typeface="Calibri"/>
              </a:rPr>
              <a:t>the nurse in charge and a possible medical review. </a:t>
            </a:r>
            <a:endParaRPr lang="en-GB" b="1" u="sng" spc="15" dirty="0">
              <a:solidFill>
                <a:srgbClr val="2F5496"/>
              </a:solidFill>
              <a:cs typeface="Calibri"/>
            </a:endParaRPr>
          </a:p>
        </p:txBody>
      </p:sp>
      <p:sp>
        <p:nvSpPr>
          <p:cNvPr id="4" name="object 2">
            <a:extLst>
              <a:ext uri="{FF2B5EF4-FFF2-40B4-BE49-F238E27FC236}">
                <a16:creationId xmlns:a16="http://schemas.microsoft.com/office/drawing/2014/main" id="{E54CC5E5-9E20-47B7-BD37-EBA7DE8A4B9C}"/>
              </a:ext>
            </a:extLst>
          </p:cNvPr>
          <p:cNvSpPr txBox="1"/>
          <p:nvPr/>
        </p:nvSpPr>
        <p:spPr>
          <a:xfrm>
            <a:off x="6474986" y="86375"/>
            <a:ext cx="5615414" cy="1871666"/>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PEWS </a:t>
            </a:r>
            <a:r>
              <a:rPr lang="en-GB" b="1" u="sng" spc="15" dirty="0">
                <a:solidFill>
                  <a:srgbClr val="2F5496"/>
                </a:solidFill>
                <a:cs typeface="Calibri"/>
              </a:rPr>
              <a:t>escalation </a:t>
            </a:r>
          </a:p>
          <a:p>
            <a:pPr marL="12700">
              <a:lnSpc>
                <a:spcPct val="100000"/>
              </a:lnSpc>
              <a:spcBef>
                <a:spcPts val="135"/>
              </a:spcBef>
            </a:pPr>
            <a:r>
              <a:rPr lang="en-GB" b="1" u="sng" spc="15" dirty="0" smtClean="0">
                <a:solidFill>
                  <a:srgbClr val="2F5496"/>
                </a:solidFill>
                <a:cs typeface="Calibri"/>
              </a:rPr>
              <a:t>MEDIUM (M)</a:t>
            </a: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the patient has a PEWS score between 5 and 8, or there is information from the parent and/or carer, or your clinical intuition suggests that the patient is at medium risk, then requires informing the nurse in charge and a medical review within 30 minutes. </a:t>
            </a:r>
            <a:endParaRPr lang="en-GB" b="1" u="sng" spc="15" dirty="0">
              <a:solidFill>
                <a:srgbClr val="2F5496"/>
              </a:solidFill>
              <a:cs typeface="Calibri"/>
            </a:endParaRPr>
          </a:p>
        </p:txBody>
      </p:sp>
      <p:pic>
        <p:nvPicPr>
          <p:cNvPr id="6"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17886" r="61552" b="4325"/>
          <a:stretch/>
        </p:blipFill>
        <p:spPr bwMode="auto">
          <a:xfrm>
            <a:off x="1357746" y="1774683"/>
            <a:ext cx="2438400" cy="4875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38136" r="40835" b="5049"/>
          <a:stretch/>
        </p:blipFill>
        <p:spPr bwMode="auto">
          <a:xfrm>
            <a:off x="7426036" y="1774683"/>
            <a:ext cx="2493820" cy="48385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48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314036" y="86375"/>
            <a:ext cx="10973953" cy="1879361"/>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PEWS escalation </a:t>
            </a:r>
          </a:p>
          <a:p>
            <a:pPr marL="12700">
              <a:lnSpc>
                <a:spcPct val="100000"/>
              </a:lnSpc>
              <a:spcBef>
                <a:spcPts val="135"/>
              </a:spcBef>
            </a:pPr>
            <a:r>
              <a:rPr lang="en-GB" b="1" u="sng" spc="15" dirty="0" smtClean="0">
                <a:solidFill>
                  <a:srgbClr val="2F5496"/>
                </a:solidFill>
                <a:cs typeface="Calibri"/>
              </a:rPr>
              <a:t>HIGH (H)</a:t>
            </a: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the patient has an overall PEWS score between 9 and 12</a:t>
            </a:r>
            <a:r>
              <a:rPr lang="en-GB" sz="1600" spc="15" dirty="0" smtClean="0">
                <a:solidFill>
                  <a:srgbClr val="2F5496"/>
                </a:solidFill>
                <a:cs typeface="Calibri"/>
              </a:rPr>
              <a:t>, for </a:t>
            </a:r>
          </a:p>
          <a:p>
            <a:pPr marL="12700">
              <a:lnSpc>
                <a:spcPct val="100000"/>
              </a:lnSpc>
              <a:spcBef>
                <a:spcPts val="135"/>
              </a:spcBef>
            </a:pPr>
            <a:r>
              <a:rPr lang="en-GB" sz="1600" spc="15" dirty="0" smtClean="0">
                <a:solidFill>
                  <a:srgbClr val="2F5496"/>
                </a:solidFill>
                <a:cs typeface="Calibri"/>
              </a:rPr>
              <a:t>there </a:t>
            </a:r>
            <a:r>
              <a:rPr lang="en-GB" sz="1600" spc="15" dirty="0">
                <a:solidFill>
                  <a:srgbClr val="2F5496"/>
                </a:solidFill>
                <a:cs typeface="Calibri"/>
              </a:rPr>
              <a:t>is information from the parent and/or carer, or </a:t>
            </a:r>
            <a:r>
              <a:rPr lang="en-GB" sz="1600" spc="15" dirty="0" smtClean="0">
                <a:solidFill>
                  <a:srgbClr val="2F5496"/>
                </a:solidFill>
                <a:cs typeface="Calibri"/>
              </a:rPr>
              <a:t>your clinical</a:t>
            </a:r>
          </a:p>
          <a:p>
            <a:pPr marL="12700">
              <a:lnSpc>
                <a:spcPct val="100000"/>
              </a:lnSpc>
              <a:spcBef>
                <a:spcPts val="135"/>
              </a:spcBef>
            </a:pPr>
            <a:r>
              <a:rPr lang="en-GB" sz="1600" spc="15" dirty="0" smtClean="0">
                <a:solidFill>
                  <a:srgbClr val="2F5496"/>
                </a:solidFill>
                <a:cs typeface="Calibri"/>
              </a:rPr>
              <a:t>intuition </a:t>
            </a:r>
            <a:r>
              <a:rPr lang="en-GB" sz="1600" spc="15" dirty="0">
                <a:solidFill>
                  <a:srgbClr val="2F5496"/>
                </a:solidFill>
                <a:cs typeface="Calibri"/>
              </a:rPr>
              <a:t>suggests that the patient is at high risk, </a:t>
            </a:r>
            <a:r>
              <a:rPr lang="en-GB" sz="1600" spc="15" dirty="0" smtClean="0">
                <a:solidFill>
                  <a:srgbClr val="2F5496"/>
                </a:solidFill>
                <a:cs typeface="Calibri"/>
              </a:rPr>
              <a:t>you are required</a:t>
            </a:r>
          </a:p>
          <a:p>
            <a:pPr marL="12700">
              <a:lnSpc>
                <a:spcPct val="100000"/>
              </a:lnSpc>
              <a:spcBef>
                <a:spcPts val="135"/>
              </a:spcBef>
            </a:pPr>
            <a:r>
              <a:rPr lang="en-GB" sz="1600" spc="15" dirty="0" smtClean="0">
                <a:solidFill>
                  <a:srgbClr val="2F5496"/>
                </a:solidFill>
                <a:cs typeface="Calibri"/>
              </a:rPr>
              <a:t>to </a:t>
            </a:r>
            <a:r>
              <a:rPr lang="en-GB" sz="1600" spc="15" dirty="0">
                <a:solidFill>
                  <a:srgbClr val="2F5496"/>
                </a:solidFill>
                <a:cs typeface="Calibri"/>
              </a:rPr>
              <a:t>inform the nurse in charge and have a </a:t>
            </a:r>
            <a:r>
              <a:rPr lang="en-GB" sz="1600" spc="15" dirty="0" smtClean="0">
                <a:solidFill>
                  <a:srgbClr val="2F5496"/>
                </a:solidFill>
                <a:cs typeface="Calibri"/>
              </a:rPr>
              <a:t>medical review </a:t>
            </a:r>
            <a:r>
              <a:rPr lang="en-GB" sz="1600" spc="15" dirty="0">
                <a:solidFill>
                  <a:srgbClr val="2F5496"/>
                </a:solidFill>
                <a:cs typeface="Calibri"/>
              </a:rPr>
              <a:t>within 15 </a:t>
            </a: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minutes. </a:t>
            </a:r>
            <a:endParaRPr lang="en-GB" b="1" u="sng" spc="15" dirty="0">
              <a:solidFill>
                <a:srgbClr val="2F5496"/>
              </a:solidFill>
              <a:cs typeface="Calibri"/>
            </a:endParaRPr>
          </a:p>
        </p:txBody>
      </p:sp>
      <p:sp>
        <p:nvSpPr>
          <p:cNvPr id="4" name="object 2">
            <a:extLst>
              <a:ext uri="{FF2B5EF4-FFF2-40B4-BE49-F238E27FC236}">
                <a16:creationId xmlns:a16="http://schemas.microsoft.com/office/drawing/2014/main" id="{E54CC5E5-9E20-47B7-BD37-EBA7DE8A4B9C}"/>
              </a:ext>
            </a:extLst>
          </p:cNvPr>
          <p:cNvSpPr txBox="1"/>
          <p:nvPr/>
        </p:nvSpPr>
        <p:spPr>
          <a:xfrm>
            <a:off x="6474986" y="86375"/>
            <a:ext cx="5615414" cy="1871666"/>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PEWS </a:t>
            </a:r>
            <a:r>
              <a:rPr lang="en-GB" b="1" u="sng" spc="15" dirty="0">
                <a:solidFill>
                  <a:srgbClr val="2F5496"/>
                </a:solidFill>
                <a:cs typeface="Calibri"/>
              </a:rPr>
              <a:t>escalation </a:t>
            </a:r>
          </a:p>
          <a:p>
            <a:pPr marL="12700">
              <a:lnSpc>
                <a:spcPct val="100000"/>
              </a:lnSpc>
              <a:spcBef>
                <a:spcPts val="135"/>
              </a:spcBef>
            </a:pPr>
            <a:r>
              <a:rPr lang="en-GB" b="1" u="sng" spc="15" dirty="0" smtClean="0">
                <a:solidFill>
                  <a:srgbClr val="2F5496"/>
                </a:solidFill>
                <a:cs typeface="Calibri"/>
              </a:rPr>
              <a:t>EMERGENCY (E)</a:t>
            </a:r>
            <a:endParaRPr lang="en-GB" b="1" u="sng" spc="15" dirty="0">
              <a:solidFill>
                <a:srgbClr val="2F5496"/>
              </a:solidFill>
              <a:cs typeface="Calibri"/>
            </a:endParaRPr>
          </a:p>
          <a:p>
            <a:pPr marL="12700">
              <a:lnSpc>
                <a:spcPct val="100000"/>
              </a:lnSpc>
              <a:spcBef>
                <a:spcPts val="135"/>
              </a:spcBef>
            </a:pPr>
            <a:r>
              <a:rPr lang="en-GB" sz="1600" spc="15" dirty="0">
                <a:solidFill>
                  <a:srgbClr val="2F5496"/>
                </a:solidFill>
                <a:cs typeface="Calibri"/>
              </a:rPr>
              <a:t>If the patient has a PEWS score over 13, or there is information from the parent and/or carer, or your clinical intuition suggests that the patient requires emergency care, then this requires emergency escalation to the nurse in charge and an urgent 2222 call. </a:t>
            </a:r>
            <a:endParaRPr lang="en-GB" b="1" u="sng" spc="15" dirty="0">
              <a:solidFill>
                <a:srgbClr val="2F5496"/>
              </a:solidFill>
              <a:cs typeface="Calibri"/>
            </a:endParaRPr>
          </a:p>
        </p:txBody>
      </p:sp>
      <p:pic>
        <p:nvPicPr>
          <p:cNvPr id="7"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58932" r="20506" b="5231"/>
          <a:stretch/>
        </p:blipFill>
        <p:spPr bwMode="auto">
          <a:xfrm>
            <a:off x="1847273" y="1820866"/>
            <a:ext cx="2438400" cy="4829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scalation level.png"/>
          <p:cNvPicPr>
            <a:picLocks noChangeAspect="1" noChangeArrowheads="1"/>
          </p:cNvPicPr>
          <p:nvPr/>
        </p:nvPicPr>
        <p:blipFill rotWithShape="1">
          <a:blip r:embed="rId4">
            <a:extLst>
              <a:ext uri="{28A0092B-C50C-407E-A947-70E740481C1C}">
                <a14:useLocalDpi xmlns:a14="http://schemas.microsoft.com/office/drawing/2010/main" val="0"/>
              </a:ext>
            </a:extLst>
          </a:blip>
          <a:srcRect l="79728" b="5049"/>
          <a:stretch/>
        </p:blipFill>
        <p:spPr bwMode="auto">
          <a:xfrm>
            <a:off x="7771249" y="1820866"/>
            <a:ext cx="2404049" cy="48385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10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4" y="187971"/>
            <a:ext cx="10544175" cy="6188233"/>
          </a:xfrm>
          <a:prstGeom prst="rect">
            <a:avLst/>
          </a:prstGeom>
        </p:spPr>
        <p:txBody>
          <a:bodyPr vert="horz" wrap="square" lIns="0" tIns="17145" rIns="0" bIns="0" rtlCol="0">
            <a:spAutoFit/>
          </a:bodyPr>
          <a:lstStyle/>
          <a:p>
            <a:pPr marL="12700">
              <a:lnSpc>
                <a:spcPct val="100000"/>
              </a:lnSpc>
              <a:spcBef>
                <a:spcPts val="135"/>
              </a:spcBef>
            </a:pPr>
            <a:r>
              <a:rPr lang="en-GB" b="1" u="sng" spc="15" dirty="0">
                <a:solidFill>
                  <a:srgbClr val="2F5496"/>
                </a:solidFill>
                <a:cs typeface="Calibri"/>
              </a:rPr>
              <a:t>Using ISBAR as part of PEWS</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The </a:t>
            </a:r>
            <a:r>
              <a:rPr lang="en-GB" sz="1600" spc="15" dirty="0">
                <a:solidFill>
                  <a:srgbClr val="2F5496"/>
                </a:solidFill>
                <a:cs typeface="Calibri"/>
              </a:rPr>
              <a:t>PEWS chart indicates that the ISBAR communication tool should be used in the escalation process</a:t>
            </a:r>
            <a:r>
              <a:rPr lang="en-GB" sz="1600" spc="15" dirty="0" smtClean="0">
                <a:solidFill>
                  <a:srgbClr val="2F5496"/>
                </a:solidFill>
                <a:cs typeface="Calibri"/>
              </a:rPr>
              <a:t>.</a:t>
            </a:r>
          </a:p>
          <a:p>
            <a:pPr marL="12700">
              <a:lnSpc>
                <a:spcPct val="100000"/>
              </a:lnSpc>
              <a:spcBef>
                <a:spcPts val="135"/>
              </a:spcBef>
            </a:pPr>
            <a:r>
              <a:rPr lang="en-GB" sz="1600" spc="15" dirty="0">
                <a:solidFill>
                  <a:srgbClr val="2F5496"/>
                </a:solidFill>
                <a:cs typeface="Calibri"/>
              </a:rPr>
              <a:t>ISBAR is communication tool to structure your escalation to other teams in an ordered logical manner. To help you use ISBAR when you are escalating care we have included this script which you can use when you are escalating care</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b="1" u="sng" spc="15" dirty="0" smtClean="0">
                <a:solidFill>
                  <a:srgbClr val="2F5496"/>
                </a:solidFill>
                <a:cs typeface="Calibri"/>
              </a:rPr>
              <a:t>Identify</a:t>
            </a:r>
          </a:p>
          <a:p>
            <a:pPr marL="12700">
              <a:lnSpc>
                <a:spcPct val="100000"/>
              </a:lnSpc>
              <a:spcBef>
                <a:spcPts val="135"/>
              </a:spcBef>
            </a:pPr>
            <a:r>
              <a:rPr lang="en-GB" sz="1600" spc="15" dirty="0">
                <a:solidFill>
                  <a:srgbClr val="2F5496"/>
                </a:solidFill>
                <a:cs typeface="Calibri"/>
              </a:rPr>
              <a:t>I – IDENTIFY ‘ Is this Dr Thomas? This is staff nurse James Jones from Nightingale Ward. I am calling about Mohamed.’ </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b="1" u="sng" spc="15" dirty="0">
                <a:solidFill>
                  <a:srgbClr val="2F5496"/>
                </a:solidFill>
                <a:cs typeface="Calibri"/>
              </a:rPr>
              <a:t>Situation</a:t>
            </a:r>
          </a:p>
          <a:p>
            <a:pPr marL="12700">
              <a:lnSpc>
                <a:spcPct val="100000"/>
              </a:lnSpc>
              <a:spcBef>
                <a:spcPts val="135"/>
              </a:spcBef>
            </a:pPr>
            <a:r>
              <a:rPr lang="en-GB" sz="1600" spc="15" dirty="0">
                <a:solidFill>
                  <a:srgbClr val="2F5496"/>
                </a:solidFill>
                <a:cs typeface="Calibri"/>
              </a:rPr>
              <a:t>S – SITUATION ‘I am calling because Mohamed has a PEWS score of 8, has moderate respiratory distress, with oxygen saturations of 93%, in …% oxygen and is </a:t>
            </a:r>
            <a:r>
              <a:rPr lang="en-GB" sz="1600" spc="15" dirty="0" err="1">
                <a:solidFill>
                  <a:srgbClr val="2F5496"/>
                </a:solidFill>
                <a:cs typeface="Calibri"/>
              </a:rPr>
              <a:t>tachypnoeic</a:t>
            </a:r>
            <a:r>
              <a:rPr lang="en-GB" sz="1600" spc="15" dirty="0">
                <a:solidFill>
                  <a:srgbClr val="2F5496"/>
                </a:solidFill>
                <a:cs typeface="Calibri"/>
              </a:rPr>
              <a:t>. His mother states when he has breathed like this before he has required admission to HDU</a:t>
            </a:r>
            <a:r>
              <a:rPr lang="en-GB" sz="1600" spc="15" dirty="0" smtClean="0">
                <a:solidFill>
                  <a:srgbClr val="2F5496"/>
                </a:solidFill>
                <a:cs typeface="Calibri"/>
              </a:rPr>
              <a:t>.‘</a:t>
            </a:r>
          </a:p>
          <a:p>
            <a:pPr marL="12700">
              <a:lnSpc>
                <a:spcPct val="100000"/>
              </a:lnSpc>
              <a:spcBef>
                <a:spcPts val="135"/>
              </a:spcBef>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b="1" u="sng" spc="15" dirty="0" smtClean="0">
                <a:solidFill>
                  <a:srgbClr val="2F5496"/>
                </a:solidFill>
                <a:cs typeface="Calibri"/>
              </a:rPr>
              <a:t>Background</a:t>
            </a:r>
          </a:p>
          <a:p>
            <a:pPr marL="12700">
              <a:lnSpc>
                <a:spcPct val="100000"/>
              </a:lnSpc>
              <a:spcBef>
                <a:spcPts val="135"/>
              </a:spcBef>
            </a:pPr>
            <a:r>
              <a:rPr lang="en-GB" sz="1600" spc="15" dirty="0">
                <a:solidFill>
                  <a:srgbClr val="2F5496"/>
                </a:solidFill>
                <a:cs typeface="Calibri"/>
              </a:rPr>
              <a:t>B - BACKGROUND ‘Mohamed is 10 years old and admitted for exacerbation of his asthma via the emergency department this morning. They currently have hourly nebulisers prescribed but this requirement has increased.' </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b="1" u="sng" spc="15" dirty="0" smtClean="0">
                <a:solidFill>
                  <a:srgbClr val="2F5496"/>
                </a:solidFill>
                <a:cs typeface="Calibri"/>
              </a:rPr>
              <a:t>Assessment</a:t>
            </a:r>
          </a:p>
          <a:p>
            <a:pPr marL="12700">
              <a:lnSpc>
                <a:spcPct val="100000"/>
              </a:lnSpc>
              <a:spcBef>
                <a:spcPts val="135"/>
              </a:spcBef>
            </a:pPr>
            <a:r>
              <a:rPr lang="en-GB" sz="1600" spc="15" dirty="0">
                <a:solidFill>
                  <a:srgbClr val="2F5496"/>
                </a:solidFill>
                <a:cs typeface="Calibri"/>
              </a:rPr>
              <a:t>A – ASSESSMENT ‘I think his asthma is worse, based on the PEWS score and his mother’s concern.’ </a:t>
            </a:r>
          </a:p>
          <a:p>
            <a:pPr marL="298450" indent="-285750">
              <a:lnSpc>
                <a:spcPct val="100000"/>
              </a:lnSpc>
              <a:spcBef>
                <a:spcPts val="135"/>
              </a:spcBef>
              <a:buFont typeface="Arial" panose="020B0604020202020204" pitchFamily="34" charset="0"/>
              <a:buChar char="•"/>
            </a:pPr>
            <a:endParaRPr lang="en-GB" sz="1600" spc="15" dirty="0">
              <a:solidFill>
                <a:srgbClr val="2F5496"/>
              </a:solidFill>
              <a:cs typeface="Calibri"/>
            </a:endParaRPr>
          </a:p>
          <a:p>
            <a:pPr marL="298450" indent="-285750">
              <a:lnSpc>
                <a:spcPct val="100000"/>
              </a:lnSpc>
              <a:spcBef>
                <a:spcPts val="135"/>
              </a:spcBef>
              <a:buFont typeface="Arial" panose="020B0604020202020204" pitchFamily="34" charset="0"/>
              <a:buChar char="•"/>
            </a:pPr>
            <a:r>
              <a:rPr lang="en-GB" sz="1600" b="1" u="sng" spc="15" dirty="0" smtClean="0">
                <a:solidFill>
                  <a:srgbClr val="2F5496"/>
                </a:solidFill>
                <a:cs typeface="Calibri"/>
              </a:rPr>
              <a:t>Recommendation</a:t>
            </a:r>
          </a:p>
          <a:p>
            <a:pPr marL="12700">
              <a:lnSpc>
                <a:spcPct val="100000"/>
              </a:lnSpc>
              <a:spcBef>
                <a:spcPts val="135"/>
              </a:spcBef>
            </a:pPr>
            <a:r>
              <a:rPr lang="en-GB" sz="1600" spc="15" dirty="0">
                <a:solidFill>
                  <a:srgbClr val="2F5496"/>
                </a:solidFill>
                <a:cs typeface="Calibri"/>
              </a:rPr>
              <a:t>R – RECOMMENDATION ‘I would like you to review Mohamed within 15 minutes. Is there anything you would like me to do before you arrive?’ </a:t>
            </a:r>
            <a:endParaRPr lang="en-GB" sz="1600"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79153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43813" y="751389"/>
            <a:ext cx="10544175" cy="812402"/>
          </a:xfrm>
          <a:prstGeom prst="rect">
            <a:avLst/>
          </a:prstGeom>
        </p:spPr>
        <p:txBody>
          <a:bodyPr vert="horz" wrap="square" lIns="0" tIns="17145" rIns="0" bIns="0" rtlCol="0">
            <a:spAutoFit/>
          </a:bodyPr>
          <a:lstStyle/>
          <a:p>
            <a:pPr marL="12700">
              <a:lnSpc>
                <a:spcPct val="100000"/>
              </a:lnSpc>
              <a:spcBef>
                <a:spcPts val="135"/>
              </a:spcBef>
            </a:pPr>
            <a:r>
              <a:rPr lang="en-GB" b="1" u="sng" spc="15" dirty="0" smtClean="0">
                <a:solidFill>
                  <a:srgbClr val="2F5496"/>
                </a:solidFill>
                <a:cs typeface="Calibri"/>
              </a:rPr>
              <a:t>Comments</a:t>
            </a:r>
          </a:p>
          <a:p>
            <a:pPr marL="12700">
              <a:lnSpc>
                <a:spcPct val="100000"/>
              </a:lnSpc>
              <a:spcBef>
                <a:spcPts val="135"/>
              </a:spcBef>
            </a:pPr>
            <a:endParaRPr lang="en-GB" sz="1600" spc="15" dirty="0" smtClean="0">
              <a:solidFill>
                <a:srgbClr val="2F5496"/>
              </a:solidFill>
              <a:cs typeface="Calibri"/>
            </a:endParaRPr>
          </a:p>
          <a:p>
            <a:pPr marL="12700">
              <a:lnSpc>
                <a:spcPct val="100000"/>
              </a:lnSpc>
              <a:spcBef>
                <a:spcPts val="135"/>
              </a:spcBef>
            </a:pPr>
            <a:r>
              <a:rPr lang="en-GB" sz="1600" spc="15" dirty="0" smtClean="0">
                <a:solidFill>
                  <a:srgbClr val="2F5496"/>
                </a:solidFill>
                <a:cs typeface="Calibri"/>
              </a:rPr>
              <a:t>You </a:t>
            </a:r>
            <a:r>
              <a:rPr lang="en-GB" sz="1600" spc="15" dirty="0">
                <a:solidFill>
                  <a:srgbClr val="2F5496"/>
                </a:solidFill>
                <a:cs typeface="Calibri"/>
              </a:rPr>
              <a:t>can use the comments box to document any brief actions you or other clinicians have taken with regard to patient care.</a:t>
            </a:r>
            <a:endParaRPr lang="en-GB" sz="1600" spc="15" dirty="0" smtClean="0">
              <a:solidFill>
                <a:srgbClr val="2F5496"/>
              </a:solidFill>
              <a:cs typeface="Calibri"/>
            </a:endParaRPr>
          </a:p>
        </p:txBody>
      </p:sp>
      <p:pic>
        <p:nvPicPr>
          <p:cNvPr id="28674" name="Picture 2" descr="comments box.png"/>
          <p:cNvPicPr>
            <a:picLocks noChangeAspect="1" noChangeArrowheads="1"/>
          </p:cNvPicPr>
          <p:nvPr/>
        </p:nvPicPr>
        <p:blipFill rotWithShape="1">
          <a:blip r:embed="rId4">
            <a:extLst>
              <a:ext uri="{28A0092B-C50C-407E-A947-70E740481C1C}">
                <a14:useLocalDpi xmlns:a14="http://schemas.microsoft.com/office/drawing/2010/main" val="0"/>
              </a:ext>
            </a:extLst>
          </a:blip>
          <a:srcRect l="49564"/>
          <a:stretch/>
        </p:blipFill>
        <p:spPr bwMode="auto">
          <a:xfrm>
            <a:off x="2064597" y="2038065"/>
            <a:ext cx="7902608" cy="1743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488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47303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What is PEWS?</a:t>
            </a:r>
            <a:endParaRPr lang="en-GB" b="1" u="sng" spc="20" dirty="0" smtClean="0">
              <a:solidFill>
                <a:srgbClr val="2F5496"/>
              </a:solidFill>
              <a:uFill>
                <a:solidFill>
                  <a:srgbClr val="2F5496"/>
                </a:solidFill>
              </a:uFill>
              <a:cs typeface="Calibri"/>
            </a:endParaRPr>
          </a:p>
          <a:p>
            <a:pPr marL="12700" marR="5080">
              <a:lnSpc>
                <a:spcPct val="105100"/>
              </a:lnSpc>
              <a:spcBef>
                <a:spcPts val="5"/>
              </a:spcBef>
            </a:pPr>
            <a:endParaRPr lang="en-GB" sz="1650" dirty="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National </a:t>
            </a:r>
            <a:r>
              <a:rPr lang="en-GB" sz="1600" spc="15" dirty="0">
                <a:solidFill>
                  <a:srgbClr val="2F5496"/>
                </a:solidFill>
                <a:cs typeface="Calibri"/>
              </a:rPr>
              <a:t>reports into paediatric care have highlighted a combination of failures in the management of deterioration. These include failure to recognise signs of deterioration and failure to escalate concerns and respond to them</a:t>
            </a:r>
            <a:r>
              <a:rPr lang="en-GB" sz="1600" spc="15" dirty="0" smtClean="0">
                <a:solidFill>
                  <a:srgbClr val="2F5496"/>
                </a:solidFill>
                <a:cs typeface="Calibri"/>
              </a:rPr>
              <a:t>.</a:t>
            </a: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The </a:t>
            </a:r>
            <a:r>
              <a:rPr lang="en-GB" sz="1600" spc="15" dirty="0">
                <a:solidFill>
                  <a:srgbClr val="2F5496"/>
                </a:solidFill>
                <a:cs typeface="Calibri"/>
              </a:rPr>
              <a:t>range of PEWS tools currently in use have variations in:</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physiological parameters,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cut offs for alerting,</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escalation, and</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clinical areas within which a PEWS tool is used.</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PEWS </a:t>
            </a:r>
            <a:r>
              <a:rPr lang="en-GB" sz="1600" spc="15" dirty="0">
                <a:solidFill>
                  <a:srgbClr val="2F5496"/>
                </a:solidFill>
                <a:cs typeface="Calibri"/>
              </a:rPr>
              <a:t>is a system, comprising the standardised chart and an escalation process. The chart is filled in by clinicians for paediatric patients and aims to provide guidance on timely escalation. It can be used on any child under 18 years </a:t>
            </a:r>
            <a:r>
              <a:rPr lang="en-GB" sz="1600" spc="15" dirty="0" smtClean="0">
                <a:solidFill>
                  <a:srgbClr val="2F5496"/>
                </a:solidFill>
                <a:cs typeface="Calibri"/>
              </a:rPr>
              <a:t>old.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The </a:t>
            </a:r>
            <a:r>
              <a:rPr lang="en-GB" sz="1600" spc="15" dirty="0">
                <a:solidFill>
                  <a:srgbClr val="2F5496"/>
                </a:solidFill>
                <a:cs typeface="Calibri"/>
              </a:rPr>
              <a:t>PEWS score is based on physiology, but this is only one part of the system of recognising the sick and deteriorating child</a:t>
            </a:r>
            <a:r>
              <a:rPr lang="en-GB" sz="1600" spc="15" dirty="0" smtClean="0">
                <a:solidFill>
                  <a:srgbClr val="2F5496"/>
                </a:solidFill>
                <a:cs typeface="Calibri"/>
              </a:rPr>
              <a:t>.</a:t>
            </a:r>
          </a:p>
          <a:p>
            <a:pPr marL="12700" marR="5080">
              <a:lnSpc>
                <a:spcPct val="105100"/>
              </a:lnSpc>
              <a:spcBef>
                <a:spcPts val="5"/>
              </a:spcBef>
            </a:pPr>
            <a:endParaRPr sz="1600" dirty="0">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3695755"/>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Why do we need PEWS?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sz="1650" dirty="0" smtClean="0">
              <a:latin typeface="Times New Roman"/>
              <a:cs typeface="Times New Roman"/>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To enable </a:t>
            </a:r>
            <a:r>
              <a:rPr lang="en-GB" sz="1600" spc="15" dirty="0">
                <a:solidFill>
                  <a:srgbClr val="2F5496"/>
                </a:solidFill>
                <a:cs typeface="Calibri"/>
              </a:rPr>
              <a:t>early recognition and intervention in deterioration which can improve outcomes for infants and children with conditions that can lead to sepsis</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To ensure facilitation of escalation to appropriate teams, individuals or services</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provides a standardised scoring system for clinicians to use in all NHS organisations</a:t>
            </a:r>
            <a:r>
              <a:rPr lang="en-GB" sz="1600" spc="15" dirty="0" smtClean="0">
                <a:solidFill>
                  <a:srgbClr val="2F5496"/>
                </a:solidFill>
                <a:cs typeface="Calibri"/>
              </a:rPr>
              <a:t>.</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b="1" u="sng" spc="20" dirty="0" smtClean="0">
                <a:solidFill>
                  <a:srgbClr val="2F5496"/>
                </a:solidFill>
                <a:uFill>
                  <a:solidFill>
                    <a:srgbClr val="2F5496"/>
                  </a:solidFill>
                </a:uFill>
                <a:cs typeface="Calibri"/>
              </a:rPr>
              <a:t>Who is this training for?</a:t>
            </a:r>
            <a:endParaRPr lang="en-GB" sz="1600" spc="15" dirty="0" smtClean="0">
              <a:solidFill>
                <a:srgbClr val="2F5496"/>
              </a:solidFill>
              <a:cs typeface="Calibri"/>
            </a:endParaRP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This training is for anyone who uses or interacts with the PEWS chart</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p:txBody>
      </p:sp>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3146374"/>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The development of PEWS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 national PEWS has been developed with key stakeholders and designed with insights from population data and consensus building with healthcare professionals.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PEWS chart has been developed to ensure that deterioration is identified based on physiology assessments, clinical intuition and parent and/or carer information. This information is combined to create a total PEWS score, which is used to identify the patient’s escalation pathway.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PEWS is intended to guide clinical judgements and not replace it. Health professionals should ensure accurate taking and recording of a full set of vital signs to support a graduated and timely escalation process.</a:t>
            </a:r>
          </a:p>
          <a:p>
            <a:pPr marL="12700" marR="5080">
              <a:lnSpc>
                <a:spcPct val="105100"/>
              </a:lnSpc>
              <a:spcBef>
                <a:spcPts val="5"/>
              </a:spcBef>
            </a:pPr>
            <a:endParaRPr lang="en-GB" sz="1600" spc="15" dirty="0">
              <a:solidFill>
                <a:srgbClr val="2F5496"/>
              </a:solidFill>
              <a:cs typeface="Calibri"/>
            </a:endParaRPr>
          </a:p>
        </p:txBody>
      </p:sp>
    </p:spTree>
    <p:custDataLst>
      <p:tags r:id="rId1"/>
    </p:custDataLst>
    <p:extLst>
      <p:ext uri="{BB962C8B-B14F-4D97-AF65-F5344CB8AC3E}">
        <p14:creationId xmlns:p14="http://schemas.microsoft.com/office/powerpoint/2010/main" val="12075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280752" y="380198"/>
            <a:ext cx="3742722" cy="107811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The PEWS tool</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This is what the PEWS chart looks like</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p:txBody>
      </p:sp>
      <p:pic>
        <p:nvPicPr>
          <p:cNvPr id="1026" name="Picture 2" descr="5-12 chart jpg.jpg"/>
          <p:cNvPicPr>
            <a:picLocks noChangeAspect="1" noChangeArrowheads="1"/>
          </p:cNvPicPr>
          <p:nvPr/>
        </p:nvPicPr>
        <p:blipFill rotWithShape="1">
          <a:blip r:embed="rId4">
            <a:extLst>
              <a:ext uri="{28A0092B-C50C-407E-A947-70E740481C1C}">
                <a14:useLocalDpi xmlns:a14="http://schemas.microsoft.com/office/drawing/2010/main" val="0"/>
              </a:ext>
            </a:extLst>
          </a:blip>
          <a:srcRect b="43579"/>
          <a:stretch/>
        </p:blipFill>
        <p:spPr bwMode="auto">
          <a:xfrm>
            <a:off x="810955" y="380198"/>
            <a:ext cx="5445787" cy="6477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5-12 chart jpg.jpg"/>
          <p:cNvPicPr>
            <a:picLocks noChangeAspect="1" noChangeArrowheads="1"/>
          </p:cNvPicPr>
          <p:nvPr/>
        </p:nvPicPr>
        <p:blipFill rotWithShape="1">
          <a:blip r:embed="rId4">
            <a:extLst>
              <a:ext uri="{28A0092B-C50C-407E-A947-70E740481C1C}">
                <a14:useLocalDpi xmlns:a14="http://schemas.microsoft.com/office/drawing/2010/main" val="0"/>
              </a:ext>
            </a:extLst>
          </a:blip>
          <a:srcRect t="56702"/>
          <a:stretch/>
        </p:blipFill>
        <p:spPr bwMode="auto">
          <a:xfrm>
            <a:off x="6547703" y="1395707"/>
            <a:ext cx="5208821" cy="47548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35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4439036"/>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 PEWS tool through </a:t>
            </a:r>
            <a:r>
              <a:rPr lang="en-GB" b="1" u="sng" spc="20" dirty="0" smtClean="0">
                <a:solidFill>
                  <a:srgbClr val="2F5496"/>
                </a:solidFill>
                <a:uFill>
                  <a:solidFill>
                    <a:srgbClr val="2F5496"/>
                  </a:solidFill>
                </a:uFill>
                <a:cs typeface="Calibri"/>
              </a:rPr>
              <a:t>childhood</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We </a:t>
            </a:r>
            <a:r>
              <a:rPr lang="en-GB" sz="1600" spc="15" dirty="0">
                <a:solidFill>
                  <a:srgbClr val="2F5496"/>
                </a:solidFill>
                <a:cs typeface="Calibri"/>
              </a:rPr>
              <a:t>know that physiological changes occur throughout childhood and therefore affect observational parameters. For this reason, there are four separate PEWS charts for particular age groups: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&lt; 1 year old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1 to 4 years old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5 to 12 years old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Over 13 years old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chart for all age groups follows the same structure. </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There are pictures that represent each age group to, again, aid selection of </a:t>
            </a:r>
            <a:r>
              <a:rPr lang="en-GB" sz="1600" spc="15" dirty="0" smtClean="0">
                <a:solidFill>
                  <a:srgbClr val="2F5496"/>
                </a:solidFill>
                <a:cs typeface="Calibri"/>
              </a:rPr>
              <a:t>the</a:t>
            </a:r>
          </a:p>
          <a:p>
            <a:pPr marL="12700" marR="5080">
              <a:lnSpc>
                <a:spcPct val="105100"/>
              </a:lnSpc>
              <a:spcBef>
                <a:spcPts val="5"/>
              </a:spcBef>
            </a:pPr>
            <a:r>
              <a:rPr lang="en-GB" sz="1600" spc="15" dirty="0" smtClean="0">
                <a:solidFill>
                  <a:srgbClr val="2F5496"/>
                </a:solidFill>
                <a:cs typeface="Calibri"/>
              </a:rPr>
              <a:t>correct </a:t>
            </a:r>
            <a:r>
              <a:rPr lang="en-GB" sz="1600" spc="15" dirty="0">
                <a:solidFill>
                  <a:srgbClr val="2F5496"/>
                </a:solidFill>
                <a:cs typeface="Calibri"/>
              </a:rPr>
              <a:t>age chart.</a:t>
            </a:r>
            <a:endParaRPr lang="en-GB" sz="1600" spc="15" dirty="0">
              <a:solidFill>
                <a:srgbClr val="2F5496"/>
              </a:solidFill>
              <a:cs typeface="Calibri"/>
            </a:endParaRPr>
          </a:p>
        </p:txBody>
      </p:sp>
      <p:pic>
        <p:nvPicPr>
          <p:cNvPr id="2050" name="Picture 2" descr="age grou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907" y="1755407"/>
            <a:ext cx="4248150" cy="4533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150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819583"/>
          </a:xfrm>
          <a:prstGeom prst="rect">
            <a:avLst/>
          </a:prstGeom>
        </p:spPr>
        <p:txBody>
          <a:bodyPr vert="horz" wrap="square" lIns="0" tIns="17145" rIns="0" bIns="0" rtlCol="0">
            <a:spAutoFit/>
          </a:bodyPr>
          <a:lstStyle/>
          <a:p>
            <a:pPr marL="12700">
              <a:lnSpc>
                <a:spcPct val="100000"/>
              </a:lnSpc>
              <a:spcBef>
                <a:spcPts val="135"/>
              </a:spcBef>
            </a:pPr>
            <a:r>
              <a:rPr lang="en-GB" b="1" u="sng" spc="20" dirty="0">
                <a:solidFill>
                  <a:srgbClr val="2F5496"/>
                </a:solidFill>
                <a:uFill>
                  <a:solidFill>
                    <a:srgbClr val="2F5496"/>
                  </a:solidFill>
                </a:uFill>
                <a:cs typeface="Calibri"/>
              </a:rPr>
              <a:t>A PEWS tool through </a:t>
            </a:r>
            <a:r>
              <a:rPr lang="en-GB" b="1" u="sng" spc="20" dirty="0" smtClean="0">
                <a:solidFill>
                  <a:srgbClr val="2F5496"/>
                </a:solidFill>
                <a:uFill>
                  <a:solidFill>
                    <a:srgbClr val="2F5496"/>
                  </a:solidFill>
                </a:uFill>
                <a:cs typeface="Calibri"/>
              </a:rPr>
              <a:t>childhood (cont.)</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 PEWS score comprises</a:t>
            </a:r>
            <a:r>
              <a:rPr lang="en-GB" sz="1600" spc="15" dirty="0" smtClean="0">
                <a:solidFill>
                  <a:srgbClr val="2F5496"/>
                </a:solidFill>
                <a:cs typeface="Calibri"/>
              </a:rPr>
              <a:t>:</a:t>
            </a:r>
            <a:endParaRPr lang="en-GB" sz="1600" spc="15" dirty="0">
              <a:solidFill>
                <a:srgbClr val="2F5496"/>
              </a:solidFill>
              <a:cs typeface="Calibri"/>
            </a:endParaRPr>
          </a:p>
        </p:txBody>
      </p:sp>
      <p:pic>
        <p:nvPicPr>
          <p:cNvPr id="3074" name="Picture 2" descr="Screenshot 2023-07-04 1511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23" y="1558892"/>
            <a:ext cx="8487978" cy="49735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730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4246</Words>
  <Application>Microsoft Office PowerPoint</Application>
  <PresentationFormat>Widescreen</PresentationFormat>
  <Paragraphs>501</Paragraphs>
  <Slides>40</Slides>
  <Notes>40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54</cp:revision>
  <dcterms:created xsi:type="dcterms:W3CDTF">2024-07-16T13:12:44Z</dcterms:created>
  <dcterms:modified xsi:type="dcterms:W3CDTF">2024-09-17T16:23:24Z</dcterms:modified>
</cp:coreProperties>
</file>