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336" r:id="rId2"/>
    <p:sldId id="321" r:id="rId3"/>
    <p:sldId id="322" r:id="rId4"/>
    <p:sldId id="324" r:id="rId5"/>
    <p:sldId id="266" r:id="rId6"/>
    <p:sldId id="327" r:id="rId7"/>
    <p:sldId id="337" r:id="rId8"/>
    <p:sldId id="338" r:id="rId9"/>
    <p:sldId id="339" r:id="rId10"/>
    <p:sldId id="340" r:id="rId11"/>
    <p:sldId id="341" r:id="rId12"/>
    <p:sldId id="342" r:id="rId13"/>
    <p:sldId id="343" r:id="rId14"/>
    <p:sldId id="344" r:id="rId15"/>
    <p:sldId id="345"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831" autoAdjust="0"/>
    <p:restoredTop sz="94660"/>
  </p:normalViewPr>
  <p:slideViewPr>
    <p:cSldViewPr snapToGrid="0">
      <p:cViewPr varScale="1">
        <p:scale>
          <a:sx n="115" d="100"/>
          <a:sy n="115" d="100"/>
        </p:scale>
        <p:origin x="384"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6987100-7D0E-420E-B646-3AA59B3CC090}" type="datetimeFigureOut">
              <a:rPr lang="en-GB" smtClean="0"/>
              <a:t>16/07/2024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E3EABC2-C273-4C1E-8E46-224EBD3FEBED}" type="slidenum">
              <a:rPr lang="en-GB" smtClean="0"/>
              <a:t>‹#›</a:t>
            </a:fld>
            <a:endParaRPr lang="en-GB"/>
          </a:p>
        </p:txBody>
      </p:sp>
    </p:spTree>
    <p:extLst>
      <p:ext uri="{BB962C8B-B14F-4D97-AF65-F5344CB8AC3E}">
        <p14:creationId xmlns:p14="http://schemas.microsoft.com/office/powerpoint/2010/main" val="5144130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F0176DC-D9BD-4211-900A-1F512445363A}" type="slidenum">
              <a:rPr lang="en-GB" smtClean="0"/>
              <a:t>1</a:t>
            </a:fld>
            <a:endParaRPr lang="en-GB"/>
          </a:p>
        </p:txBody>
      </p:sp>
    </p:spTree>
    <p:extLst>
      <p:ext uri="{BB962C8B-B14F-4D97-AF65-F5344CB8AC3E}">
        <p14:creationId xmlns:p14="http://schemas.microsoft.com/office/powerpoint/2010/main" val="26214276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D976B71-B534-4F27-84F0-4FC13B638C33}" type="slidenum">
              <a:rPr lang="en-GB" smtClean="0"/>
              <a:t>2</a:t>
            </a:fld>
            <a:endParaRPr lang="en-GB"/>
          </a:p>
        </p:txBody>
      </p:sp>
    </p:spTree>
    <p:extLst>
      <p:ext uri="{BB962C8B-B14F-4D97-AF65-F5344CB8AC3E}">
        <p14:creationId xmlns:p14="http://schemas.microsoft.com/office/powerpoint/2010/main" val="14407610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F0176DC-D9BD-4211-900A-1F512445363A}" type="slidenum">
              <a:rPr lang="en-GB" smtClean="0"/>
              <a:t>3</a:t>
            </a:fld>
            <a:endParaRPr lang="en-GB"/>
          </a:p>
        </p:txBody>
      </p:sp>
    </p:spTree>
    <p:extLst>
      <p:ext uri="{BB962C8B-B14F-4D97-AF65-F5344CB8AC3E}">
        <p14:creationId xmlns:p14="http://schemas.microsoft.com/office/powerpoint/2010/main" val="14592145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F0176DC-D9BD-4211-900A-1F512445363A}" type="slidenum">
              <a:rPr lang="en-GB" smtClean="0"/>
              <a:t>4</a:t>
            </a:fld>
            <a:endParaRPr lang="en-GB"/>
          </a:p>
        </p:txBody>
      </p:sp>
    </p:spTree>
    <p:extLst>
      <p:ext uri="{BB962C8B-B14F-4D97-AF65-F5344CB8AC3E}">
        <p14:creationId xmlns:p14="http://schemas.microsoft.com/office/powerpoint/2010/main" val="15510832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F0176DC-D9BD-4211-900A-1F512445363A}" type="slidenum">
              <a:rPr lang="en-GB" smtClean="0"/>
              <a:t>14</a:t>
            </a:fld>
            <a:endParaRPr lang="en-GB"/>
          </a:p>
        </p:txBody>
      </p:sp>
    </p:spTree>
    <p:extLst>
      <p:ext uri="{BB962C8B-B14F-4D97-AF65-F5344CB8AC3E}">
        <p14:creationId xmlns:p14="http://schemas.microsoft.com/office/powerpoint/2010/main" val="32258575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D976B71-B534-4F27-84F0-4FC13B638C33}" type="slidenum">
              <a:rPr lang="en-GB" smtClean="0"/>
              <a:t>15</a:t>
            </a:fld>
            <a:endParaRPr lang="en-GB"/>
          </a:p>
        </p:txBody>
      </p:sp>
    </p:spTree>
    <p:extLst>
      <p:ext uri="{BB962C8B-B14F-4D97-AF65-F5344CB8AC3E}">
        <p14:creationId xmlns:p14="http://schemas.microsoft.com/office/powerpoint/2010/main" val="27845073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437047C4-4784-44D3-9C6E-9984DE397D20}" type="datetimeFigureOut">
              <a:rPr lang="en-GB" smtClean="0"/>
              <a:t>16/07/2024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427530F-6549-4F85-9DFB-42422E8137CA}" type="slidenum">
              <a:rPr lang="en-GB" smtClean="0"/>
              <a:t>‹#›</a:t>
            </a:fld>
            <a:endParaRPr lang="en-GB"/>
          </a:p>
        </p:txBody>
      </p:sp>
    </p:spTree>
    <p:extLst>
      <p:ext uri="{BB962C8B-B14F-4D97-AF65-F5344CB8AC3E}">
        <p14:creationId xmlns:p14="http://schemas.microsoft.com/office/powerpoint/2010/main" val="20652992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437047C4-4784-44D3-9C6E-9984DE397D20}" type="datetimeFigureOut">
              <a:rPr lang="en-GB" smtClean="0"/>
              <a:t>16/07/2024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427530F-6549-4F85-9DFB-42422E8137CA}" type="slidenum">
              <a:rPr lang="en-GB" smtClean="0"/>
              <a:t>‹#›</a:t>
            </a:fld>
            <a:endParaRPr lang="en-GB"/>
          </a:p>
        </p:txBody>
      </p:sp>
    </p:spTree>
    <p:extLst>
      <p:ext uri="{BB962C8B-B14F-4D97-AF65-F5344CB8AC3E}">
        <p14:creationId xmlns:p14="http://schemas.microsoft.com/office/powerpoint/2010/main" val="17951504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437047C4-4784-44D3-9C6E-9984DE397D20}" type="datetimeFigureOut">
              <a:rPr lang="en-GB" smtClean="0"/>
              <a:t>16/07/2024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427530F-6549-4F85-9DFB-42422E8137CA}" type="slidenum">
              <a:rPr lang="en-GB" smtClean="0"/>
              <a:t>‹#›</a:t>
            </a:fld>
            <a:endParaRPr lang="en-GB"/>
          </a:p>
        </p:txBody>
      </p:sp>
    </p:spTree>
    <p:extLst>
      <p:ext uri="{BB962C8B-B14F-4D97-AF65-F5344CB8AC3E}">
        <p14:creationId xmlns:p14="http://schemas.microsoft.com/office/powerpoint/2010/main" val="6685024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437047C4-4784-44D3-9C6E-9984DE397D20}" type="datetimeFigureOut">
              <a:rPr lang="en-GB" smtClean="0"/>
              <a:t>16/07/2024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427530F-6549-4F85-9DFB-42422E8137CA}" type="slidenum">
              <a:rPr lang="en-GB" smtClean="0"/>
              <a:t>‹#›</a:t>
            </a:fld>
            <a:endParaRPr lang="en-GB"/>
          </a:p>
        </p:txBody>
      </p:sp>
    </p:spTree>
    <p:extLst>
      <p:ext uri="{BB962C8B-B14F-4D97-AF65-F5344CB8AC3E}">
        <p14:creationId xmlns:p14="http://schemas.microsoft.com/office/powerpoint/2010/main" val="40618259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37047C4-4784-44D3-9C6E-9984DE397D20}" type="datetimeFigureOut">
              <a:rPr lang="en-GB" smtClean="0"/>
              <a:t>16/07/2024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427530F-6549-4F85-9DFB-42422E8137CA}" type="slidenum">
              <a:rPr lang="en-GB" smtClean="0"/>
              <a:t>‹#›</a:t>
            </a:fld>
            <a:endParaRPr lang="en-GB"/>
          </a:p>
        </p:txBody>
      </p:sp>
    </p:spTree>
    <p:extLst>
      <p:ext uri="{BB962C8B-B14F-4D97-AF65-F5344CB8AC3E}">
        <p14:creationId xmlns:p14="http://schemas.microsoft.com/office/powerpoint/2010/main" val="38628238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437047C4-4784-44D3-9C6E-9984DE397D20}" type="datetimeFigureOut">
              <a:rPr lang="en-GB" smtClean="0"/>
              <a:t>16/07/2024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427530F-6549-4F85-9DFB-42422E8137CA}" type="slidenum">
              <a:rPr lang="en-GB" smtClean="0"/>
              <a:t>‹#›</a:t>
            </a:fld>
            <a:endParaRPr lang="en-GB"/>
          </a:p>
        </p:txBody>
      </p:sp>
    </p:spTree>
    <p:extLst>
      <p:ext uri="{BB962C8B-B14F-4D97-AF65-F5344CB8AC3E}">
        <p14:creationId xmlns:p14="http://schemas.microsoft.com/office/powerpoint/2010/main" val="31330020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437047C4-4784-44D3-9C6E-9984DE397D20}" type="datetimeFigureOut">
              <a:rPr lang="en-GB" smtClean="0"/>
              <a:t>16/07/2024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427530F-6549-4F85-9DFB-42422E8137CA}" type="slidenum">
              <a:rPr lang="en-GB" smtClean="0"/>
              <a:t>‹#›</a:t>
            </a:fld>
            <a:endParaRPr lang="en-GB"/>
          </a:p>
        </p:txBody>
      </p:sp>
    </p:spTree>
    <p:extLst>
      <p:ext uri="{BB962C8B-B14F-4D97-AF65-F5344CB8AC3E}">
        <p14:creationId xmlns:p14="http://schemas.microsoft.com/office/powerpoint/2010/main" val="32982238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437047C4-4784-44D3-9C6E-9984DE397D20}" type="datetimeFigureOut">
              <a:rPr lang="en-GB" smtClean="0"/>
              <a:t>16/07/2024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427530F-6549-4F85-9DFB-42422E8137CA}" type="slidenum">
              <a:rPr lang="en-GB" smtClean="0"/>
              <a:t>‹#›</a:t>
            </a:fld>
            <a:endParaRPr lang="en-GB"/>
          </a:p>
        </p:txBody>
      </p:sp>
    </p:spTree>
    <p:extLst>
      <p:ext uri="{BB962C8B-B14F-4D97-AF65-F5344CB8AC3E}">
        <p14:creationId xmlns:p14="http://schemas.microsoft.com/office/powerpoint/2010/main" val="10907566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37047C4-4784-44D3-9C6E-9984DE397D20}" type="datetimeFigureOut">
              <a:rPr lang="en-GB" smtClean="0"/>
              <a:t>16/07/2024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427530F-6549-4F85-9DFB-42422E8137CA}" type="slidenum">
              <a:rPr lang="en-GB" smtClean="0"/>
              <a:t>‹#›</a:t>
            </a:fld>
            <a:endParaRPr lang="en-GB"/>
          </a:p>
        </p:txBody>
      </p:sp>
    </p:spTree>
    <p:extLst>
      <p:ext uri="{BB962C8B-B14F-4D97-AF65-F5344CB8AC3E}">
        <p14:creationId xmlns:p14="http://schemas.microsoft.com/office/powerpoint/2010/main" val="23986524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37047C4-4784-44D3-9C6E-9984DE397D20}" type="datetimeFigureOut">
              <a:rPr lang="en-GB" smtClean="0"/>
              <a:t>16/07/2024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427530F-6549-4F85-9DFB-42422E8137CA}" type="slidenum">
              <a:rPr lang="en-GB" smtClean="0"/>
              <a:t>‹#›</a:t>
            </a:fld>
            <a:endParaRPr lang="en-GB"/>
          </a:p>
        </p:txBody>
      </p:sp>
    </p:spTree>
    <p:extLst>
      <p:ext uri="{BB962C8B-B14F-4D97-AF65-F5344CB8AC3E}">
        <p14:creationId xmlns:p14="http://schemas.microsoft.com/office/powerpoint/2010/main" val="4863832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37047C4-4784-44D3-9C6E-9984DE397D20}" type="datetimeFigureOut">
              <a:rPr lang="en-GB" smtClean="0"/>
              <a:t>16/07/2024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427530F-6549-4F85-9DFB-42422E8137CA}" type="slidenum">
              <a:rPr lang="en-GB" smtClean="0"/>
              <a:t>‹#›</a:t>
            </a:fld>
            <a:endParaRPr lang="en-GB"/>
          </a:p>
        </p:txBody>
      </p:sp>
    </p:spTree>
    <p:extLst>
      <p:ext uri="{BB962C8B-B14F-4D97-AF65-F5344CB8AC3E}">
        <p14:creationId xmlns:p14="http://schemas.microsoft.com/office/powerpoint/2010/main" val="4713921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37047C4-4784-44D3-9C6E-9984DE397D20}" type="datetimeFigureOut">
              <a:rPr lang="en-GB" smtClean="0"/>
              <a:t>16/07/2024</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27530F-6549-4F85-9DFB-42422E8137CA}" type="slidenum">
              <a:rPr lang="en-GB" smtClean="0"/>
              <a:t>‹#›</a:t>
            </a:fld>
            <a:endParaRPr lang="en-GB"/>
          </a:p>
        </p:txBody>
      </p:sp>
    </p:spTree>
    <p:extLst>
      <p:ext uri="{BB962C8B-B14F-4D97-AF65-F5344CB8AC3E}">
        <p14:creationId xmlns:p14="http://schemas.microsoft.com/office/powerpoint/2010/main" val="24563552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ags" Target="../tags/tag1.xml"/><Relationship Id="rId6" Type="http://schemas.openxmlformats.org/officeDocument/2006/relationships/image" Target="../media/image1.png"/><Relationship Id="rId5" Type="http://schemas.openxmlformats.org/officeDocument/2006/relationships/notesSlide" Target="../notesSlides/notesSlide1.xml"/><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tags" Target="../tags/tag6.xml"/><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tags" Target="../tags/tag3.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utput_HD1080">
            <a:hlinkClick r:id="" action="ppaction://media"/>
            <a:extLst>
              <a:ext uri="{FF2B5EF4-FFF2-40B4-BE49-F238E27FC236}">
                <a16:creationId xmlns:a16="http://schemas.microsoft.com/office/drawing/2014/main" id="{1D1C198E-3878-4EC0-A7C2-676B2915FD9E}"/>
              </a:ext>
            </a:extLst>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0" y="0"/>
            <a:ext cx="12192000" cy="6858000"/>
          </a:xfrm>
          <a:prstGeom prst="rect">
            <a:avLst/>
          </a:prstGeom>
        </p:spPr>
      </p:pic>
      <p:sp>
        <p:nvSpPr>
          <p:cNvPr id="7" name="object 2">
            <a:extLst>
              <a:ext uri="{FF2B5EF4-FFF2-40B4-BE49-F238E27FC236}">
                <a16:creationId xmlns:a16="http://schemas.microsoft.com/office/drawing/2014/main" id="{35EDC85F-0971-4525-9F20-09F4633FFF14}"/>
              </a:ext>
            </a:extLst>
          </p:cNvPr>
          <p:cNvSpPr txBox="1">
            <a:spLocks/>
          </p:cNvSpPr>
          <p:nvPr/>
        </p:nvSpPr>
        <p:spPr>
          <a:xfrm>
            <a:off x="3689844" y="4592752"/>
            <a:ext cx="4812311" cy="960776"/>
          </a:xfrm>
          <a:prstGeom prst="rect">
            <a:avLst/>
          </a:prstGeom>
        </p:spPr>
        <p:txBody>
          <a:bodyPr vert="horz" wrap="square" lIns="0" tIns="12700" rIns="0" bIns="0" rtlCol="0">
            <a:spAutoFit/>
          </a:bodyPr>
          <a:lstStyle>
            <a:lvl1pPr>
              <a:defRPr sz="5600" b="0" i="0">
                <a:solidFill>
                  <a:srgbClr val="2F5496"/>
                </a:solidFill>
                <a:latin typeface="Calibri"/>
                <a:ea typeface="+mj-ea"/>
                <a:cs typeface="Calibri"/>
              </a:defRPr>
            </a:lvl1pPr>
          </a:lstStyle>
          <a:p>
            <a:pPr marL="11430" marR="5080" lvl="0" algn="ctr">
              <a:lnSpc>
                <a:spcPct val="110000"/>
              </a:lnSpc>
              <a:spcBef>
                <a:spcPts val="100"/>
              </a:spcBef>
              <a:defRPr/>
            </a:pPr>
            <a:r>
              <a:rPr lang="en-GB" sz="2800" b="1" kern="0" spc="-5" dirty="0">
                <a:ln>
                  <a:solidFill>
                    <a:schemeClr val="accent1">
                      <a:lumMod val="60000"/>
                      <a:lumOff val="40000"/>
                    </a:schemeClr>
                  </a:solidFill>
                </a:ln>
                <a:solidFill>
                  <a:schemeClr val="bg1"/>
                </a:solidFill>
              </a:rPr>
              <a:t>Psychological development during </a:t>
            </a:r>
            <a:r>
              <a:rPr lang="en-GB" sz="2800" b="1" kern="0" spc="-5" dirty="0" smtClean="0">
                <a:ln>
                  <a:solidFill>
                    <a:schemeClr val="accent1">
                      <a:lumMod val="60000"/>
                      <a:lumOff val="40000"/>
                    </a:schemeClr>
                  </a:solidFill>
                </a:ln>
                <a:solidFill>
                  <a:schemeClr val="bg1"/>
                </a:solidFill>
              </a:rPr>
              <a:t>adolescence</a:t>
            </a:r>
            <a:endParaRPr kumimoji="0" lang="en-GB" sz="2400" b="1" i="0" u="none" strike="noStrike" kern="0" cap="none" spc="-5" normalizeH="0" baseline="0" noProof="0" dirty="0">
              <a:ln>
                <a:solidFill>
                  <a:schemeClr val="accent1">
                    <a:lumMod val="60000"/>
                    <a:lumOff val="40000"/>
                  </a:schemeClr>
                </a:solidFill>
              </a:ln>
              <a:solidFill>
                <a:schemeClr val="bg1"/>
              </a:solidFill>
              <a:effectLst/>
              <a:uLnTx/>
              <a:uFillTx/>
              <a:latin typeface="Calibri"/>
              <a:ea typeface="+mj-ea"/>
              <a:cs typeface="Calibri"/>
            </a:endParaRPr>
          </a:p>
        </p:txBody>
      </p:sp>
    </p:spTree>
    <p:custDataLst>
      <p:tags r:id="rId1"/>
    </p:custDataLst>
    <p:extLst>
      <p:ext uri="{BB962C8B-B14F-4D97-AF65-F5344CB8AC3E}">
        <p14:creationId xmlns:p14="http://schemas.microsoft.com/office/powerpoint/2010/main" val="735842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22" fill="hold"/>
                                        <p:tgtEl>
                                          <p:spTgt spid="6"/>
                                        </p:tgtEl>
                                      </p:cBhvr>
                                    </p:cmd>
                                  </p:childTnLst>
                                </p:cTn>
                              </p:par>
                              <p:par>
                                <p:cTn id="7" presetID="42"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fade">
                                      <p:cBhvr>
                                        <p:cTn id="9" dur="8000"/>
                                        <p:tgtEl>
                                          <p:spTgt spid="7"/>
                                        </p:tgtEl>
                                      </p:cBhvr>
                                    </p:animEffect>
                                    <p:anim calcmode="lin" valueType="num">
                                      <p:cBhvr>
                                        <p:cTn id="10" dur="8000" fill="hold"/>
                                        <p:tgtEl>
                                          <p:spTgt spid="7"/>
                                        </p:tgtEl>
                                        <p:attrNameLst>
                                          <p:attrName>ppt_x</p:attrName>
                                        </p:attrNameLst>
                                      </p:cBhvr>
                                      <p:tavLst>
                                        <p:tav tm="0">
                                          <p:val>
                                            <p:strVal val="#ppt_x"/>
                                          </p:val>
                                        </p:tav>
                                        <p:tav tm="100000">
                                          <p:val>
                                            <p:strVal val="#ppt_x"/>
                                          </p:val>
                                        </p:tav>
                                      </p:tavLst>
                                    </p:anim>
                                    <p:anim calcmode="lin" valueType="num">
                                      <p:cBhvr>
                                        <p:cTn id="11" dur="8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6"/>
                </p:tgtEl>
              </p:cMediaNode>
            </p:video>
          </p:childTnLst>
        </p:cTn>
      </p:par>
    </p:tnLst>
    <p:bldLst>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E54CC5E5-9E20-47B7-BD37-EBA7DE8A4B9C}"/>
              </a:ext>
            </a:extLst>
          </p:cNvPr>
          <p:cNvSpPr txBox="1"/>
          <p:nvPr/>
        </p:nvSpPr>
        <p:spPr>
          <a:xfrm>
            <a:off x="241068" y="286557"/>
            <a:ext cx="11853949" cy="4023537"/>
          </a:xfrm>
          <a:prstGeom prst="rect">
            <a:avLst/>
          </a:prstGeom>
        </p:spPr>
        <p:txBody>
          <a:bodyPr vert="horz" wrap="square" lIns="0" tIns="17145" rIns="0" bIns="0" rtlCol="0">
            <a:spAutoFit/>
          </a:bodyPr>
          <a:lstStyle/>
          <a:p>
            <a:pPr marL="12700">
              <a:lnSpc>
                <a:spcPct val="100000"/>
              </a:lnSpc>
              <a:spcBef>
                <a:spcPts val="135"/>
              </a:spcBef>
            </a:pPr>
            <a:r>
              <a:rPr lang="en-GB" b="1" u="sng" spc="20" dirty="0" smtClean="0">
                <a:solidFill>
                  <a:srgbClr val="2F5496"/>
                </a:solidFill>
                <a:uFill>
                  <a:solidFill>
                    <a:srgbClr val="2F5496"/>
                  </a:solidFill>
                </a:uFill>
                <a:cs typeface="Calibri"/>
              </a:rPr>
              <a:t>Self Esteem</a:t>
            </a:r>
            <a:endParaRPr lang="en-GB" b="1" u="sng" spc="20" dirty="0" smtClean="0">
              <a:solidFill>
                <a:srgbClr val="2F5496"/>
              </a:solidFill>
              <a:uFill>
                <a:solidFill>
                  <a:srgbClr val="2F5496"/>
                </a:solidFill>
              </a:uFill>
              <a:cs typeface="Calibri"/>
            </a:endParaRP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Self-esteem includes beliefs we have about our self e.g. ‘I am clever/stupid’ and emotions such as being sad or happy and feeling a sense of pride or shame.</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How young people behave may be related to their self-esteem. Young people may evaluate themselves positively or negatively. How the self-concept is evaluated will influence behaviours. A young person with positive or high self-esteem may be confident, assertive and happy. A young person with low self-esteem may be shy, anxious or unhappy.</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Self-esteem can be related to a specific aspect of the self-concept. For example</a:t>
            </a:r>
            <a:r>
              <a:rPr lang="en-GB" spc="20" dirty="0" smtClean="0">
                <a:solidFill>
                  <a:srgbClr val="2F5496"/>
                </a:solidFill>
                <a:uFill>
                  <a:solidFill>
                    <a:srgbClr val="2F5496"/>
                  </a:solidFill>
                </a:uFill>
                <a:cs typeface="Calibri"/>
              </a:rPr>
              <a:t>:</a:t>
            </a:r>
            <a:endParaRPr lang="en-GB" spc="20" dirty="0">
              <a:solidFill>
                <a:srgbClr val="2F5496"/>
              </a:solidFill>
              <a:uFill>
                <a:solidFill>
                  <a:srgbClr val="2F5496"/>
                </a:solidFill>
              </a:uFill>
              <a:cs typeface="Calibri"/>
            </a:endParaRPr>
          </a:p>
          <a:p>
            <a:pPr marL="12700">
              <a:lnSpc>
                <a:spcPct val="100000"/>
              </a:lnSpc>
              <a:spcBef>
                <a:spcPts val="135"/>
              </a:spcBef>
            </a:pPr>
            <a:r>
              <a:rPr lang="en-GB" spc="20" dirty="0" smtClean="0">
                <a:solidFill>
                  <a:srgbClr val="2F5496"/>
                </a:solidFill>
                <a:uFill>
                  <a:solidFill>
                    <a:srgbClr val="2F5496"/>
                  </a:solidFill>
                </a:uFill>
                <a:cs typeface="Calibri"/>
              </a:rPr>
              <a:t>“I </a:t>
            </a:r>
            <a:r>
              <a:rPr lang="en-GB" spc="20" dirty="0">
                <a:solidFill>
                  <a:srgbClr val="2F5496"/>
                </a:solidFill>
                <a:uFill>
                  <a:solidFill>
                    <a:srgbClr val="2F5496"/>
                  </a:solidFill>
                </a:uFill>
                <a:cs typeface="Calibri"/>
              </a:rPr>
              <a:t>believe I am good at sports and feel proud of that</a:t>
            </a:r>
            <a:r>
              <a:rPr lang="en-GB" spc="20" dirty="0" smtClean="0">
                <a:solidFill>
                  <a:srgbClr val="2F5496"/>
                </a:solidFill>
                <a:uFill>
                  <a:solidFill>
                    <a:srgbClr val="2F5496"/>
                  </a:solidFill>
                </a:uFill>
                <a:cs typeface="Calibri"/>
              </a:rPr>
              <a:t>.”</a:t>
            </a:r>
            <a:endParaRPr lang="en-GB" spc="20" dirty="0">
              <a:solidFill>
                <a:srgbClr val="2F5496"/>
              </a:solidFill>
              <a:uFill>
                <a:solidFill>
                  <a:srgbClr val="2F5496"/>
                </a:solidFill>
              </a:uFill>
              <a:cs typeface="Calibri"/>
            </a:endParaRP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It can also be related to a more global component of the self-concept. For example</a:t>
            </a:r>
            <a:r>
              <a:rPr lang="en-GB" spc="20" dirty="0" smtClean="0">
                <a:solidFill>
                  <a:srgbClr val="2F5496"/>
                </a:solidFill>
                <a:uFill>
                  <a:solidFill>
                    <a:srgbClr val="2F5496"/>
                  </a:solidFill>
                </a:uFill>
                <a:cs typeface="Calibri"/>
              </a:rPr>
              <a:t>:</a:t>
            </a:r>
            <a:endParaRPr lang="en-GB" spc="20" dirty="0">
              <a:solidFill>
                <a:srgbClr val="2F5496"/>
              </a:solidFill>
              <a:uFill>
                <a:solidFill>
                  <a:srgbClr val="2F5496"/>
                </a:solidFill>
              </a:uFill>
              <a:cs typeface="Calibri"/>
            </a:endParaRPr>
          </a:p>
          <a:p>
            <a:pPr marL="12700">
              <a:lnSpc>
                <a:spcPct val="100000"/>
              </a:lnSpc>
              <a:spcBef>
                <a:spcPts val="135"/>
              </a:spcBef>
            </a:pPr>
            <a:r>
              <a:rPr lang="en-GB" spc="20" dirty="0" smtClean="0">
                <a:solidFill>
                  <a:srgbClr val="2F5496"/>
                </a:solidFill>
                <a:uFill>
                  <a:solidFill>
                    <a:srgbClr val="2F5496"/>
                  </a:solidFill>
                </a:uFill>
                <a:cs typeface="Calibri"/>
              </a:rPr>
              <a:t>“I </a:t>
            </a:r>
            <a:r>
              <a:rPr lang="en-GB" spc="20" dirty="0">
                <a:solidFill>
                  <a:srgbClr val="2F5496"/>
                </a:solidFill>
                <a:uFill>
                  <a:solidFill>
                    <a:srgbClr val="2F5496"/>
                  </a:solidFill>
                </a:uFill>
                <a:cs typeface="Calibri"/>
              </a:rPr>
              <a:t>believe I am a bad person, and do not deserve good things to happen</a:t>
            </a:r>
            <a:r>
              <a:rPr lang="en-GB" spc="20" dirty="0" smtClean="0">
                <a:solidFill>
                  <a:srgbClr val="2F5496"/>
                </a:solidFill>
                <a:uFill>
                  <a:solidFill>
                    <a:srgbClr val="2F5496"/>
                  </a:solidFill>
                </a:uFill>
                <a:cs typeface="Calibri"/>
              </a:rPr>
              <a:t>.”</a:t>
            </a:r>
            <a:endParaRPr lang="en-GB" spc="20" dirty="0">
              <a:solidFill>
                <a:srgbClr val="2F5496"/>
              </a:solidFill>
              <a:uFill>
                <a:solidFill>
                  <a:srgbClr val="2F5496"/>
                </a:solidFill>
              </a:uFill>
              <a:cs typeface="Calibri"/>
            </a:endParaRPr>
          </a:p>
        </p:txBody>
      </p:sp>
      <p:pic>
        <p:nvPicPr>
          <p:cNvPr id="1026" name="Picture 2" descr="https://portal.e-lfh.org.uk/ContentServer/content/AH_02_004/jpg/teens_girls_1_000042_new.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52559" y="3607298"/>
            <a:ext cx="3042457" cy="31204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4882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E54CC5E5-9E20-47B7-BD37-EBA7DE8A4B9C}"/>
              </a:ext>
            </a:extLst>
          </p:cNvPr>
          <p:cNvSpPr txBox="1"/>
          <p:nvPr/>
        </p:nvSpPr>
        <p:spPr>
          <a:xfrm>
            <a:off x="241068" y="286557"/>
            <a:ext cx="11853949" cy="3720890"/>
          </a:xfrm>
          <a:prstGeom prst="rect">
            <a:avLst/>
          </a:prstGeom>
        </p:spPr>
        <p:txBody>
          <a:bodyPr vert="horz" wrap="square" lIns="0" tIns="17145" rIns="0" bIns="0" rtlCol="0">
            <a:spAutoFit/>
          </a:bodyPr>
          <a:lstStyle/>
          <a:p>
            <a:pPr marL="12700">
              <a:lnSpc>
                <a:spcPct val="100000"/>
              </a:lnSpc>
              <a:spcBef>
                <a:spcPts val="135"/>
              </a:spcBef>
            </a:pPr>
            <a:r>
              <a:rPr lang="en-GB" b="1" u="sng" spc="20" dirty="0" smtClean="0">
                <a:solidFill>
                  <a:srgbClr val="2F5496"/>
                </a:solidFill>
                <a:uFill>
                  <a:solidFill>
                    <a:srgbClr val="2F5496"/>
                  </a:solidFill>
                </a:uFill>
                <a:cs typeface="Calibri"/>
              </a:rPr>
              <a:t>Risk Factors</a:t>
            </a:r>
            <a:endParaRPr lang="en-GB" b="1" u="sng" spc="20" dirty="0" smtClean="0">
              <a:solidFill>
                <a:srgbClr val="2F5496"/>
              </a:solidFill>
              <a:uFill>
                <a:solidFill>
                  <a:srgbClr val="2F5496"/>
                </a:solidFill>
              </a:uFill>
              <a:cs typeface="Calibri"/>
            </a:endParaRP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Self-esteem can be a generalised feeling about the self as well as judgement about value, worthiness and competence in a range of domains.</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Research suggests that relatively low self-esteem is not a risk factor for delinquency, violence towards others (including child and partner abuse), and drug or alcohol abuse, educational under attainment or racism.</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Low self-esteem is a risk factor for suicide, suicide attempts and depression, teenage pregnancy and victimisation by others although it is not the only risk factor. It is also associated with adolescent eating disorders and with economic outcomes in early adulthood although the causal mechanisms are unclear.</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The strongest influence on self-esteem is parenting style, physical and particularly sexual abuse.</a:t>
            </a:r>
            <a:endParaRPr lang="en-GB" spc="20" dirty="0">
              <a:solidFill>
                <a:srgbClr val="2F5496"/>
              </a:solidFill>
              <a:uFill>
                <a:solidFill>
                  <a:srgbClr val="2F5496"/>
                </a:solidFill>
              </a:uFill>
              <a:cs typeface="Calibri"/>
            </a:endParaRPr>
          </a:p>
        </p:txBody>
      </p:sp>
      <p:pic>
        <p:nvPicPr>
          <p:cNvPr id="2050" name="Picture 2" descr="https://portal.e-lfh.org.uk/ContentServer/content/AH_02_004/jpg/AH_02_004_12_5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76791" y="4172988"/>
            <a:ext cx="3018226" cy="25151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76853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E54CC5E5-9E20-47B7-BD37-EBA7DE8A4B9C}"/>
              </a:ext>
            </a:extLst>
          </p:cNvPr>
          <p:cNvSpPr txBox="1"/>
          <p:nvPr/>
        </p:nvSpPr>
        <p:spPr>
          <a:xfrm>
            <a:off x="241068" y="286557"/>
            <a:ext cx="11853949" cy="5711179"/>
          </a:xfrm>
          <a:prstGeom prst="rect">
            <a:avLst/>
          </a:prstGeom>
        </p:spPr>
        <p:txBody>
          <a:bodyPr vert="horz" wrap="square" lIns="0" tIns="17145" rIns="0" bIns="0" rtlCol="0">
            <a:spAutoFit/>
          </a:bodyPr>
          <a:lstStyle/>
          <a:p>
            <a:pPr marL="12700">
              <a:lnSpc>
                <a:spcPct val="100000"/>
              </a:lnSpc>
              <a:spcBef>
                <a:spcPts val="135"/>
              </a:spcBef>
            </a:pPr>
            <a:r>
              <a:rPr lang="en-GB" b="1" u="sng" spc="20" dirty="0" smtClean="0">
                <a:solidFill>
                  <a:srgbClr val="2F5496"/>
                </a:solidFill>
                <a:uFill>
                  <a:solidFill>
                    <a:srgbClr val="2F5496"/>
                  </a:solidFill>
                </a:uFill>
                <a:cs typeface="Calibri"/>
              </a:rPr>
              <a:t>Long Term Conditions</a:t>
            </a:r>
            <a:endParaRPr lang="en-GB" b="1" u="sng" spc="20" dirty="0" smtClean="0">
              <a:solidFill>
                <a:srgbClr val="2F5496"/>
              </a:solidFill>
              <a:uFill>
                <a:solidFill>
                  <a:srgbClr val="2F5496"/>
                </a:solidFill>
              </a:uFill>
              <a:cs typeface="Calibri"/>
            </a:endParaRP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Being diagnosed with a long-term condition can have an impact on the development of identity. Thinking skills can also influence how young people feel about health information</a:t>
            </a:r>
            <a:r>
              <a:rPr lang="en-GB" spc="20" dirty="0" smtClean="0">
                <a:solidFill>
                  <a:srgbClr val="2F5496"/>
                </a:solidFill>
                <a:uFill>
                  <a:solidFill>
                    <a:srgbClr val="2F5496"/>
                  </a:solidFill>
                </a:uFill>
                <a:cs typeface="Calibri"/>
              </a:rPr>
              <a:t>.</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John is 14 and has had diabetes since he was nine. His metabolic control has been poor for the last two years. He rarely checks his blood sugar and has had an HbA1c greater than 14 at the last two clinic visits. He says that he never misses any injections but his mum thinks he has extra snacks on the way home from </a:t>
            </a:r>
            <a:r>
              <a:rPr lang="en-GB" spc="20" dirty="0" smtClean="0">
                <a:solidFill>
                  <a:srgbClr val="2F5496"/>
                </a:solidFill>
                <a:uFill>
                  <a:solidFill>
                    <a:srgbClr val="2F5496"/>
                  </a:solidFill>
                </a:uFill>
                <a:cs typeface="Calibri"/>
              </a:rPr>
              <a:t>school. He </a:t>
            </a:r>
            <a:r>
              <a:rPr lang="en-GB" spc="20" dirty="0">
                <a:solidFill>
                  <a:srgbClr val="2F5496"/>
                </a:solidFill>
                <a:uFill>
                  <a:solidFill>
                    <a:srgbClr val="2F5496"/>
                  </a:solidFill>
                </a:uFill>
                <a:cs typeface="Calibri"/>
              </a:rPr>
              <a:t>is the smallest in his class and hasn’t started puberty yet.</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b="1" spc="20" dirty="0">
                <a:solidFill>
                  <a:srgbClr val="2F5496"/>
                </a:solidFill>
                <a:uFill>
                  <a:solidFill>
                    <a:srgbClr val="2F5496"/>
                  </a:solidFill>
                </a:uFill>
                <a:cs typeface="Calibri"/>
              </a:rPr>
              <a:t>Question</a:t>
            </a:r>
            <a:r>
              <a:rPr lang="en-GB" spc="20" dirty="0">
                <a:solidFill>
                  <a:srgbClr val="2F5496"/>
                </a:solidFill>
                <a:uFill>
                  <a:solidFill>
                    <a:srgbClr val="2F5496"/>
                  </a:solidFill>
                </a:uFill>
                <a:cs typeface="Calibri"/>
              </a:rPr>
              <a:t>: Does poor metabolic control causes delayed puberty and delayed growth</a:t>
            </a:r>
            <a:r>
              <a:rPr lang="en-GB" spc="20" dirty="0" smtClean="0">
                <a:solidFill>
                  <a:srgbClr val="2F5496"/>
                </a:solidFill>
                <a:uFill>
                  <a:solidFill>
                    <a:srgbClr val="2F5496"/>
                  </a:solidFill>
                </a:uFill>
                <a:cs typeface="Calibri"/>
              </a:rPr>
              <a:t>?</a:t>
            </a:r>
            <a:endParaRPr lang="en-GB" spc="20" dirty="0">
              <a:solidFill>
                <a:srgbClr val="2F5496"/>
              </a:solidFill>
              <a:uFill>
                <a:solidFill>
                  <a:srgbClr val="2F5496"/>
                </a:solidFill>
              </a:uFill>
              <a:cs typeface="Calibri"/>
            </a:endParaRPr>
          </a:p>
          <a:p>
            <a:pPr marL="12700">
              <a:lnSpc>
                <a:spcPct val="100000"/>
              </a:lnSpc>
              <a:spcBef>
                <a:spcPts val="135"/>
              </a:spcBef>
            </a:pPr>
            <a:r>
              <a:rPr lang="en-GB" b="1" spc="20" dirty="0">
                <a:solidFill>
                  <a:srgbClr val="2F5496"/>
                </a:solidFill>
                <a:uFill>
                  <a:solidFill>
                    <a:srgbClr val="2F5496"/>
                  </a:solidFill>
                </a:uFill>
                <a:cs typeface="Calibri"/>
              </a:rPr>
              <a:t>Answer</a:t>
            </a:r>
            <a:r>
              <a:rPr lang="en-GB" spc="20" dirty="0">
                <a:solidFill>
                  <a:srgbClr val="2F5496"/>
                </a:solidFill>
                <a:uFill>
                  <a:solidFill>
                    <a:srgbClr val="2F5496"/>
                  </a:solidFill>
                </a:uFill>
                <a:cs typeface="Calibri"/>
              </a:rPr>
              <a:t>: Yes, long term metabolic control can influence onset of puberty and affect growth hormone production</a:t>
            </a:r>
            <a:r>
              <a:rPr lang="en-GB" spc="20" dirty="0" smtClean="0">
                <a:solidFill>
                  <a:srgbClr val="2F5496"/>
                </a:solidFill>
                <a:uFill>
                  <a:solidFill>
                    <a:srgbClr val="2F5496"/>
                  </a:solidFill>
                </a:uFill>
                <a:cs typeface="Calibri"/>
              </a:rPr>
              <a:t>.</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John’s parents are divorced and his mum has had to give up her job because of her own ill health. He can be aggressive to his brother and sister and recently broke a window during an argument. He says that it is always other people who cause the fights.</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b="1" spc="20" dirty="0">
                <a:solidFill>
                  <a:srgbClr val="2F5496"/>
                </a:solidFill>
                <a:uFill>
                  <a:solidFill>
                    <a:srgbClr val="2F5496"/>
                  </a:solidFill>
                </a:uFill>
                <a:cs typeface="Calibri"/>
              </a:rPr>
              <a:t>Question</a:t>
            </a:r>
            <a:r>
              <a:rPr lang="en-GB" spc="20" dirty="0">
                <a:solidFill>
                  <a:srgbClr val="2F5496"/>
                </a:solidFill>
                <a:uFill>
                  <a:solidFill>
                    <a:srgbClr val="2F5496"/>
                  </a:solidFill>
                </a:uFill>
                <a:cs typeface="Calibri"/>
              </a:rPr>
              <a:t>: Does his delinquent behaviour suggest that John has low self-esteem</a:t>
            </a:r>
            <a:r>
              <a:rPr lang="en-GB" spc="20" dirty="0" smtClean="0">
                <a:solidFill>
                  <a:srgbClr val="2F5496"/>
                </a:solidFill>
                <a:uFill>
                  <a:solidFill>
                    <a:srgbClr val="2F5496"/>
                  </a:solidFill>
                </a:uFill>
                <a:cs typeface="Calibri"/>
              </a:rPr>
              <a:t>?</a:t>
            </a:r>
            <a:endParaRPr lang="en-GB" spc="20" dirty="0">
              <a:solidFill>
                <a:srgbClr val="2F5496"/>
              </a:solidFill>
              <a:uFill>
                <a:solidFill>
                  <a:srgbClr val="2F5496"/>
                </a:solidFill>
              </a:uFill>
              <a:cs typeface="Calibri"/>
            </a:endParaRPr>
          </a:p>
          <a:p>
            <a:pPr marL="12700">
              <a:lnSpc>
                <a:spcPct val="100000"/>
              </a:lnSpc>
              <a:spcBef>
                <a:spcPts val="135"/>
              </a:spcBef>
            </a:pPr>
            <a:r>
              <a:rPr lang="en-GB" b="1" spc="20" dirty="0">
                <a:solidFill>
                  <a:srgbClr val="2F5496"/>
                </a:solidFill>
                <a:uFill>
                  <a:solidFill>
                    <a:srgbClr val="2F5496"/>
                  </a:solidFill>
                </a:uFill>
                <a:cs typeface="Calibri"/>
              </a:rPr>
              <a:t>Answer</a:t>
            </a:r>
            <a:r>
              <a:rPr lang="en-GB" spc="20" dirty="0">
                <a:solidFill>
                  <a:srgbClr val="2F5496"/>
                </a:solidFill>
                <a:uFill>
                  <a:solidFill>
                    <a:srgbClr val="2F5496"/>
                  </a:solidFill>
                </a:uFill>
                <a:cs typeface="Calibri"/>
              </a:rPr>
              <a:t>: Not necessarily. Contrary to many assumptions there is little evidence that delinquency is associated with low self-esteem.</a:t>
            </a:r>
            <a:endParaRPr lang="en-GB" spc="20" dirty="0">
              <a:solidFill>
                <a:srgbClr val="2F5496"/>
              </a:solidFill>
              <a:uFill>
                <a:solidFill>
                  <a:srgbClr val="2F5496"/>
                </a:solidFill>
              </a:uFill>
              <a:cs typeface="Calibri"/>
            </a:endParaRPr>
          </a:p>
        </p:txBody>
      </p:sp>
    </p:spTree>
    <p:extLst>
      <p:ext uri="{BB962C8B-B14F-4D97-AF65-F5344CB8AC3E}">
        <p14:creationId xmlns:p14="http://schemas.microsoft.com/office/powerpoint/2010/main" val="7945473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E54CC5E5-9E20-47B7-BD37-EBA7DE8A4B9C}"/>
              </a:ext>
            </a:extLst>
          </p:cNvPr>
          <p:cNvSpPr txBox="1"/>
          <p:nvPr/>
        </p:nvSpPr>
        <p:spPr>
          <a:xfrm>
            <a:off x="241068" y="286557"/>
            <a:ext cx="11853949" cy="5131533"/>
          </a:xfrm>
          <a:prstGeom prst="rect">
            <a:avLst/>
          </a:prstGeom>
        </p:spPr>
        <p:txBody>
          <a:bodyPr vert="horz" wrap="square" lIns="0" tIns="17145" rIns="0" bIns="0" rtlCol="0">
            <a:spAutoFit/>
          </a:bodyPr>
          <a:lstStyle/>
          <a:p>
            <a:pPr marL="12700">
              <a:lnSpc>
                <a:spcPct val="100000"/>
              </a:lnSpc>
              <a:spcBef>
                <a:spcPts val="135"/>
              </a:spcBef>
            </a:pPr>
            <a:r>
              <a:rPr lang="en-GB" b="1" u="sng" spc="20" dirty="0" smtClean="0">
                <a:solidFill>
                  <a:srgbClr val="2F5496"/>
                </a:solidFill>
                <a:uFill>
                  <a:solidFill>
                    <a:srgbClr val="2F5496"/>
                  </a:solidFill>
                </a:uFill>
                <a:cs typeface="Calibri"/>
              </a:rPr>
              <a:t>Long Term Conditions (cont.)</a:t>
            </a:r>
            <a:endParaRPr lang="en-GB" b="1" u="sng" spc="20" dirty="0" smtClean="0">
              <a:solidFill>
                <a:srgbClr val="2F5496"/>
              </a:solidFill>
              <a:uFill>
                <a:solidFill>
                  <a:srgbClr val="2F5496"/>
                </a:solidFill>
              </a:uFill>
              <a:cs typeface="Calibri"/>
            </a:endParaRP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John says he likes school but his teachers describe him as having limited concentration and say he is falling behind in lessons. They put this down to his disruptive behaviour and describe him as attention seeking. However, a cognitive assessment shows that he has learning difficulties which have been masked by his ‘bad behaviour’. He is functioning around the level of an 11 year old.</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b="1" spc="20" dirty="0">
                <a:solidFill>
                  <a:srgbClr val="2F5496"/>
                </a:solidFill>
                <a:uFill>
                  <a:solidFill>
                    <a:srgbClr val="2F5496"/>
                  </a:solidFill>
                </a:uFill>
                <a:cs typeface="Calibri"/>
              </a:rPr>
              <a:t>Question</a:t>
            </a:r>
            <a:r>
              <a:rPr lang="en-GB" spc="20" dirty="0">
                <a:solidFill>
                  <a:srgbClr val="2F5496"/>
                </a:solidFill>
                <a:uFill>
                  <a:solidFill>
                    <a:srgbClr val="2F5496"/>
                  </a:solidFill>
                </a:uFill>
                <a:cs typeface="Calibri"/>
              </a:rPr>
              <a:t>: Can poor control in diabetes result in cognitive difficulties</a:t>
            </a:r>
            <a:r>
              <a:rPr lang="en-GB" spc="20" dirty="0" smtClean="0">
                <a:solidFill>
                  <a:srgbClr val="2F5496"/>
                </a:solidFill>
                <a:uFill>
                  <a:solidFill>
                    <a:srgbClr val="2F5496"/>
                  </a:solidFill>
                </a:uFill>
                <a:cs typeface="Calibri"/>
              </a:rPr>
              <a:t>?</a:t>
            </a:r>
            <a:endParaRPr lang="en-GB" spc="20" dirty="0">
              <a:solidFill>
                <a:srgbClr val="2F5496"/>
              </a:solidFill>
              <a:uFill>
                <a:solidFill>
                  <a:srgbClr val="2F5496"/>
                </a:solidFill>
              </a:uFill>
              <a:cs typeface="Calibri"/>
            </a:endParaRPr>
          </a:p>
          <a:p>
            <a:pPr marL="12700">
              <a:lnSpc>
                <a:spcPct val="100000"/>
              </a:lnSpc>
              <a:spcBef>
                <a:spcPts val="135"/>
              </a:spcBef>
            </a:pPr>
            <a:r>
              <a:rPr lang="en-GB" b="1" spc="20" dirty="0">
                <a:solidFill>
                  <a:srgbClr val="2F5496"/>
                </a:solidFill>
                <a:uFill>
                  <a:solidFill>
                    <a:srgbClr val="2F5496"/>
                  </a:solidFill>
                </a:uFill>
                <a:cs typeface="Calibri"/>
              </a:rPr>
              <a:t>Answer</a:t>
            </a:r>
            <a:r>
              <a:rPr lang="en-GB" spc="20" dirty="0">
                <a:solidFill>
                  <a:srgbClr val="2F5496"/>
                </a:solidFill>
                <a:uFill>
                  <a:solidFill>
                    <a:srgbClr val="2F5496"/>
                  </a:solidFill>
                </a:uFill>
                <a:cs typeface="Calibri"/>
              </a:rPr>
              <a:t>: Yes, high blood glucose levels are likely to exacerbate John’s poor concentration and behavioural difficulties whilst persistent hypos can cause memory and attentional difficulties. However, pre-existing cognitive difficulties may make it harder for him to understand information about how to manage diabetes</a:t>
            </a:r>
            <a:r>
              <a:rPr lang="en-GB" spc="20" dirty="0" smtClean="0">
                <a:solidFill>
                  <a:srgbClr val="2F5496"/>
                </a:solidFill>
                <a:uFill>
                  <a:solidFill>
                    <a:srgbClr val="2F5496"/>
                  </a:solidFill>
                </a:uFill>
                <a:cs typeface="Calibri"/>
              </a:rPr>
              <a:t>.</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As he begins to develop a relationship with the team, John is able to talk about how he is often quite sad and how he worries about not being tall and not having a girlfriend. He has been bullied at school and, as he can’t get a girlfriend, has been called gay, which has upset him.</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b="1" spc="20" dirty="0">
                <a:solidFill>
                  <a:srgbClr val="2F5496"/>
                </a:solidFill>
                <a:uFill>
                  <a:solidFill>
                    <a:srgbClr val="2F5496"/>
                  </a:solidFill>
                </a:uFill>
                <a:cs typeface="Calibri"/>
              </a:rPr>
              <a:t>Question</a:t>
            </a:r>
            <a:r>
              <a:rPr lang="en-GB" spc="20" dirty="0">
                <a:solidFill>
                  <a:srgbClr val="2F5496"/>
                </a:solidFill>
                <a:uFill>
                  <a:solidFill>
                    <a:srgbClr val="2F5496"/>
                  </a:solidFill>
                </a:uFill>
                <a:cs typeface="Calibri"/>
              </a:rPr>
              <a:t>: Is John likely to have low self-esteem</a:t>
            </a:r>
            <a:r>
              <a:rPr lang="en-GB" spc="20" dirty="0" smtClean="0">
                <a:solidFill>
                  <a:srgbClr val="2F5496"/>
                </a:solidFill>
                <a:uFill>
                  <a:solidFill>
                    <a:srgbClr val="2F5496"/>
                  </a:solidFill>
                </a:uFill>
                <a:cs typeface="Calibri"/>
              </a:rPr>
              <a:t>?</a:t>
            </a:r>
            <a:endParaRPr lang="en-GB" spc="20" dirty="0">
              <a:solidFill>
                <a:srgbClr val="2F5496"/>
              </a:solidFill>
              <a:uFill>
                <a:solidFill>
                  <a:srgbClr val="2F5496"/>
                </a:solidFill>
              </a:uFill>
              <a:cs typeface="Calibri"/>
            </a:endParaRPr>
          </a:p>
          <a:p>
            <a:pPr marL="12700">
              <a:lnSpc>
                <a:spcPct val="100000"/>
              </a:lnSpc>
              <a:spcBef>
                <a:spcPts val="135"/>
              </a:spcBef>
            </a:pPr>
            <a:r>
              <a:rPr lang="en-GB" b="1" spc="20" dirty="0">
                <a:solidFill>
                  <a:srgbClr val="2F5496"/>
                </a:solidFill>
                <a:uFill>
                  <a:solidFill>
                    <a:srgbClr val="2F5496"/>
                  </a:solidFill>
                </a:uFill>
                <a:cs typeface="Calibri"/>
              </a:rPr>
              <a:t>Answer</a:t>
            </a:r>
            <a:r>
              <a:rPr lang="en-GB" spc="20" dirty="0">
                <a:solidFill>
                  <a:srgbClr val="2F5496"/>
                </a:solidFill>
                <a:uFill>
                  <a:solidFill>
                    <a:srgbClr val="2F5496"/>
                  </a:solidFill>
                </a:uFill>
                <a:cs typeface="Calibri"/>
              </a:rPr>
              <a:t>: Yes, low mood, anxiety about physical appearance and being bullied are associated with low self-esteem.</a:t>
            </a:r>
            <a:endParaRPr lang="en-GB" spc="20" dirty="0">
              <a:solidFill>
                <a:srgbClr val="2F5496"/>
              </a:solidFill>
              <a:uFill>
                <a:solidFill>
                  <a:srgbClr val="2F5496"/>
                </a:solidFill>
              </a:uFill>
              <a:cs typeface="Calibri"/>
            </a:endParaRPr>
          </a:p>
        </p:txBody>
      </p:sp>
    </p:spTree>
    <p:extLst>
      <p:ext uri="{BB962C8B-B14F-4D97-AF65-F5344CB8AC3E}">
        <p14:creationId xmlns:p14="http://schemas.microsoft.com/office/powerpoint/2010/main" val="13275837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E54CC5E5-9E20-47B7-BD37-EBA7DE8A4B9C}"/>
              </a:ext>
            </a:extLst>
          </p:cNvPr>
          <p:cNvSpPr txBox="1"/>
          <p:nvPr/>
        </p:nvSpPr>
        <p:spPr>
          <a:xfrm>
            <a:off x="901700" y="627379"/>
            <a:ext cx="10752744" cy="1827039"/>
          </a:xfrm>
          <a:prstGeom prst="rect">
            <a:avLst/>
          </a:prstGeom>
        </p:spPr>
        <p:txBody>
          <a:bodyPr vert="horz" wrap="square" lIns="0" tIns="17145" rIns="0" bIns="0" rtlCol="0">
            <a:spAutoFit/>
          </a:bodyPr>
          <a:lstStyle/>
          <a:p>
            <a:pPr marL="12700" marR="5080">
              <a:lnSpc>
                <a:spcPct val="105100"/>
              </a:lnSpc>
              <a:spcBef>
                <a:spcPts val="5"/>
              </a:spcBef>
            </a:pPr>
            <a:r>
              <a:rPr lang="en-GB" sz="1600" b="1" u="sng" spc="15" dirty="0" smtClean="0">
                <a:solidFill>
                  <a:srgbClr val="2F5496"/>
                </a:solidFill>
                <a:cs typeface="Calibri"/>
              </a:rPr>
              <a:t>Session Key Points:</a:t>
            </a:r>
          </a:p>
          <a:p>
            <a:pPr marL="298450" marR="5080" indent="-285750">
              <a:lnSpc>
                <a:spcPct val="105100"/>
              </a:lnSpc>
              <a:spcBef>
                <a:spcPts val="5"/>
              </a:spcBef>
              <a:buFont typeface="Arial" panose="020B0604020202020204" pitchFamily="34" charset="0"/>
              <a:buChar char="•"/>
            </a:pPr>
            <a:endParaRPr lang="en-GB" sz="1600" spc="15" dirty="0">
              <a:solidFill>
                <a:srgbClr val="2F5496"/>
              </a:solidFill>
              <a:cs typeface="Calibri"/>
            </a:endParaRPr>
          </a:p>
          <a:p>
            <a:pPr marL="298450" marR="5080" indent="-285750">
              <a:lnSpc>
                <a:spcPct val="105100"/>
              </a:lnSpc>
              <a:spcBef>
                <a:spcPts val="5"/>
              </a:spcBef>
              <a:buFont typeface="Arial" panose="020B0604020202020204" pitchFamily="34" charset="0"/>
              <a:buChar char="•"/>
            </a:pPr>
            <a:r>
              <a:rPr lang="en-GB" sz="1600" spc="15" dirty="0">
                <a:solidFill>
                  <a:srgbClr val="2F5496"/>
                </a:solidFill>
                <a:cs typeface="Calibri"/>
              </a:rPr>
              <a:t>Adolescence is a time of complicated psychological and psychosexual change</a:t>
            </a:r>
          </a:p>
          <a:p>
            <a:pPr marL="298450" marR="5080" indent="-285750">
              <a:lnSpc>
                <a:spcPct val="105100"/>
              </a:lnSpc>
              <a:spcBef>
                <a:spcPts val="5"/>
              </a:spcBef>
              <a:buFont typeface="Arial" panose="020B0604020202020204" pitchFamily="34" charset="0"/>
              <a:buChar char="•"/>
            </a:pPr>
            <a:r>
              <a:rPr lang="en-GB" sz="1600" spc="15" dirty="0">
                <a:solidFill>
                  <a:srgbClr val="2F5496"/>
                </a:solidFill>
                <a:cs typeface="Calibri"/>
              </a:rPr>
              <a:t>The main psychological change during adolescent development is a move from concrete thinking to abstract thinking</a:t>
            </a:r>
          </a:p>
          <a:p>
            <a:pPr marL="298450" marR="5080" indent="-285750">
              <a:lnSpc>
                <a:spcPct val="105100"/>
              </a:lnSpc>
              <a:spcBef>
                <a:spcPts val="5"/>
              </a:spcBef>
              <a:buFont typeface="Arial" panose="020B0604020202020204" pitchFamily="34" charset="0"/>
              <a:buChar char="•"/>
            </a:pPr>
            <a:r>
              <a:rPr lang="en-GB" sz="1600" spc="15" dirty="0">
                <a:solidFill>
                  <a:srgbClr val="2F5496"/>
                </a:solidFill>
                <a:cs typeface="Calibri"/>
              </a:rPr>
              <a:t>Self-concept reflects the beliefs the adolescent holds about him or herself</a:t>
            </a:r>
          </a:p>
          <a:p>
            <a:pPr marL="298450" marR="5080" indent="-285750">
              <a:lnSpc>
                <a:spcPct val="105100"/>
              </a:lnSpc>
              <a:spcBef>
                <a:spcPts val="5"/>
              </a:spcBef>
              <a:buFont typeface="Arial" panose="020B0604020202020204" pitchFamily="34" charset="0"/>
              <a:buChar char="•"/>
            </a:pPr>
            <a:r>
              <a:rPr lang="en-GB" sz="1600" spc="15" dirty="0">
                <a:solidFill>
                  <a:srgbClr val="2F5496"/>
                </a:solidFill>
                <a:cs typeface="Calibri"/>
              </a:rPr>
              <a:t>The extent to which these different beliefs are coherent with each other influences self-esteem</a:t>
            </a:r>
          </a:p>
          <a:p>
            <a:pPr marL="298450" marR="5080" indent="-285750">
              <a:lnSpc>
                <a:spcPct val="105100"/>
              </a:lnSpc>
              <a:spcBef>
                <a:spcPts val="5"/>
              </a:spcBef>
              <a:buFont typeface="Arial" panose="020B0604020202020204" pitchFamily="34" charset="0"/>
              <a:buChar char="•"/>
            </a:pPr>
            <a:r>
              <a:rPr lang="en-GB" sz="1600" spc="15" dirty="0">
                <a:solidFill>
                  <a:srgbClr val="2F5496"/>
                </a:solidFill>
                <a:cs typeface="Calibri"/>
              </a:rPr>
              <a:t>Being diagnosed with a long-term condition can have an impact on the development of identity</a:t>
            </a:r>
            <a:endParaRPr lang="en-GB" sz="1600" dirty="0" smtClean="0">
              <a:cs typeface="Calibri"/>
            </a:endParaRPr>
          </a:p>
        </p:txBody>
      </p:sp>
    </p:spTree>
    <p:custDataLst>
      <p:tags r:id="rId1"/>
    </p:custDataLst>
    <p:extLst>
      <p:ext uri="{BB962C8B-B14F-4D97-AF65-F5344CB8AC3E}">
        <p14:creationId xmlns:p14="http://schemas.microsoft.com/office/powerpoint/2010/main" val="3727114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566194-9FA0-4594-BEE2-6C0A5220CF5F}"/>
              </a:ext>
            </a:extLst>
          </p:cNvPr>
          <p:cNvPicPr>
            <a:picLocks noChangeAspect="1"/>
          </p:cNvPicPr>
          <p:nvPr/>
        </p:nvPicPr>
        <p:blipFill>
          <a:blip r:embed="rId4"/>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4B9EEB52-D18E-4C10-902C-4DC4B4CC6157}"/>
              </a:ext>
            </a:extLst>
          </p:cNvPr>
          <p:cNvSpPr/>
          <p:nvPr/>
        </p:nvSpPr>
        <p:spPr>
          <a:xfrm>
            <a:off x="1427285" y="911820"/>
            <a:ext cx="9337431" cy="4468916"/>
          </a:xfrm>
          <a:prstGeom prst="rect">
            <a:avLst/>
          </a:prstGeom>
        </p:spPr>
        <p:txBody>
          <a:bodyPr wrap="square">
            <a:spAutoFit/>
          </a:bodyPr>
          <a:lstStyle/>
          <a:p>
            <a:pPr marL="11430" marR="5080" lvl="0" algn="ctr">
              <a:lnSpc>
                <a:spcPct val="110000"/>
              </a:lnSpc>
              <a:spcBef>
                <a:spcPts val="100"/>
              </a:spcBef>
              <a:defRPr/>
            </a:pPr>
            <a:r>
              <a:rPr lang="en-GB" sz="3600" b="1" kern="0" spc="-5" dirty="0">
                <a:ln>
                  <a:solidFill>
                    <a:schemeClr val="bg1"/>
                  </a:solidFill>
                </a:ln>
                <a:solidFill>
                  <a:schemeClr val="accent1">
                    <a:lumMod val="75000"/>
                  </a:schemeClr>
                </a:solidFill>
              </a:rPr>
              <a:t>TIME TO TAKE YOUR TEST</a:t>
            </a:r>
          </a:p>
          <a:p>
            <a:pPr marL="11430" marR="5080" lvl="0" algn="ctr">
              <a:lnSpc>
                <a:spcPct val="110000"/>
              </a:lnSpc>
              <a:spcBef>
                <a:spcPts val="100"/>
              </a:spcBef>
              <a:defRPr/>
            </a:pPr>
            <a:endParaRPr lang="en-GB" sz="3600" b="1" kern="0" spc="-5" dirty="0">
              <a:ln>
                <a:solidFill>
                  <a:schemeClr val="bg1"/>
                </a:solidFill>
              </a:ln>
              <a:solidFill>
                <a:schemeClr val="accent1">
                  <a:lumMod val="75000"/>
                </a:schemeClr>
              </a:solidFill>
            </a:endParaRPr>
          </a:p>
          <a:p>
            <a:pPr marL="11430" marR="5080" lvl="0" algn="ctr">
              <a:lnSpc>
                <a:spcPct val="110000"/>
              </a:lnSpc>
              <a:spcBef>
                <a:spcPts val="100"/>
              </a:spcBef>
              <a:defRPr/>
            </a:pPr>
            <a:endParaRPr lang="en-GB" sz="3600" b="1" kern="0" spc="-5" dirty="0">
              <a:ln>
                <a:solidFill>
                  <a:schemeClr val="bg1"/>
                </a:solidFill>
              </a:ln>
              <a:solidFill>
                <a:schemeClr val="accent1">
                  <a:lumMod val="75000"/>
                </a:schemeClr>
              </a:solidFill>
            </a:endParaRPr>
          </a:p>
          <a:p>
            <a:pPr marL="11430" marR="5080" lvl="0" algn="ctr">
              <a:lnSpc>
                <a:spcPct val="110000"/>
              </a:lnSpc>
              <a:spcBef>
                <a:spcPts val="100"/>
              </a:spcBef>
              <a:defRPr/>
            </a:pPr>
            <a:endParaRPr lang="en-GB" sz="3600" b="1" kern="0" spc="-5" dirty="0">
              <a:ln>
                <a:solidFill>
                  <a:schemeClr val="bg1"/>
                </a:solidFill>
              </a:ln>
              <a:solidFill>
                <a:schemeClr val="accent1">
                  <a:lumMod val="75000"/>
                </a:schemeClr>
              </a:solidFill>
            </a:endParaRPr>
          </a:p>
          <a:p>
            <a:pPr marL="11430" marR="5080" lvl="0" algn="ctr">
              <a:lnSpc>
                <a:spcPct val="110000"/>
              </a:lnSpc>
              <a:spcBef>
                <a:spcPts val="100"/>
              </a:spcBef>
              <a:defRPr/>
            </a:pPr>
            <a:endParaRPr lang="en-GB" sz="3600" b="1" kern="0" spc="-5" dirty="0">
              <a:ln>
                <a:solidFill>
                  <a:schemeClr val="bg1"/>
                </a:solidFill>
              </a:ln>
              <a:solidFill>
                <a:schemeClr val="accent1">
                  <a:lumMod val="75000"/>
                </a:schemeClr>
              </a:solidFill>
            </a:endParaRPr>
          </a:p>
          <a:p>
            <a:pPr marL="11430" marR="5080" lvl="0" algn="ctr">
              <a:lnSpc>
                <a:spcPct val="110000"/>
              </a:lnSpc>
              <a:spcBef>
                <a:spcPts val="100"/>
              </a:spcBef>
              <a:defRPr/>
            </a:pPr>
            <a:endParaRPr lang="en-GB" sz="3600" b="1" kern="0" spc="-5" dirty="0">
              <a:ln>
                <a:solidFill>
                  <a:schemeClr val="bg1"/>
                </a:solidFill>
              </a:ln>
              <a:solidFill>
                <a:schemeClr val="accent1">
                  <a:lumMod val="75000"/>
                </a:schemeClr>
              </a:solidFill>
            </a:endParaRPr>
          </a:p>
          <a:p>
            <a:pPr marL="11430" marR="5080" lvl="0" algn="ctr">
              <a:lnSpc>
                <a:spcPct val="110000"/>
              </a:lnSpc>
              <a:spcBef>
                <a:spcPts val="100"/>
              </a:spcBef>
              <a:defRPr/>
            </a:pPr>
            <a:r>
              <a:rPr lang="en-GB" sz="3600" b="1" kern="0" spc="-5" dirty="0">
                <a:ln>
                  <a:solidFill>
                    <a:schemeClr val="bg1"/>
                  </a:solidFill>
                </a:ln>
                <a:solidFill>
                  <a:schemeClr val="accent1">
                    <a:lumMod val="75000"/>
                  </a:schemeClr>
                </a:solidFill>
              </a:rPr>
              <a:t>Good Luck!</a:t>
            </a:r>
            <a:endParaRPr lang="en-GB" b="1" kern="0" spc="-5" dirty="0">
              <a:ln>
                <a:solidFill>
                  <a:schemeClr val="bg1"/>
                </a:solidFill>
              </a:ln>
              <a:solidFill>
                <a:schemeClr val="accent1">
                  <a:lumMod val="75000"/>
                </a:schemeClr>
              </a:solidFill>
            </a:endParaRPr>
          </a:p>
        </p:txBody>
      </p:sp>
    </p:spTree>
    <p:custDataLst>
      <p:tags r:id="rId1"/>
    </p:custDataLst>
    <p:extLst>
      <p:ext uri="{BB962C8B-B14F-4D97-AF65-F5344CB8AC3E}">
        <p14:creationId xmlns:p14="http://schemas.microsoft.com/office/powerpoint/2010/main" val="3208817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A488B69-634B-4DA6-883A-960183482E86}"/>
              </a:ext>
            </a:extLst>
          </p:cNvPr>
          <p:cNvSpPr/>
          <p:nvPr/>
        </p:nvSpPr>
        <p:spPr>
          <a:xfrm>
            <a:off x="866775" y="277261"/>
            <a:ext cx="10586316" cy="6529993"/>
          </a:xfrm>
          <a:prstGeom prst="rect">
            <a:avLst/>
          </a:prstGeom>
        </p:spPr>
        <p:txBody>
          <a:bodyPr wrap="square">
            <a:spAutoFit/>
          </a:bodyPr>
          <a:lstStyle/>
          <a:p>
            <a:pPr marL="12700">
              <a:lnSpc>
                <a:spcPct val="100000"/>
              </a:lnSpc>
              <a:spcBef>
                <a:spcPts val="1060"/>
              </a:spcBef>
            </a:pPr>
            <a:r>
              <a:rPr lang="en-GB" b="1" u="sng" spc="-5" dirty="0">
                <a:solidFill>
                  <a:srgbClr val="2F5496"/>
                </a:solidFill>
                <a:uFill>
                  <a:solidFill>
                    <a:srgbClr val="2F5496"/>
                  </a:solidFill>
                </a:uFill>
                <a:cs typeface="Calibri"/>
              </a:rPr>
              <a:t>BEFORE BEGINNING</a:t>
            </a:r>
          </a:p>
          <a:p>
            <a:pPr marL="298450" indent="-285750">
              <a:lnSpc>
                <a:spcPct val="100000"/>
              </a:lnSpc>
              <a:spcBef>
                <a:spcPts val="1060"/>
              </a:spcBef>
              <a:buFont typeface="Courier New" panose="02070309020205020404" pitchFamily="49" charset="0"/>
              <a:buChar char="o"/>
            </a:pPr>
            <a:r>
              <a:rPr lang="en-GB" sz="1600" spc="-5" dirty="0">
                <a:solidFill>
                  <a:srgbClr val="2F5496"/>
                </a:solidFill>
                <a:uFill>
                  <a:solidFill>
                    <a:srgbClr val="2F5496"/>
                  </a:solidFill>
                </a:uFill>
                <a:cs typeface="Calibri"/>
              </a:rPr>
              <a:t>If you are </a:t>
            </a:r>
            <a:r>
              <a:rPr lang="en-GB" sz="1600" spc="-5" dirty="0">
                <a:solidFill>
                  <a:schemeClr val="accent1">
                    <a:lumMod val="75000"/>
                  </a:schemeClr>
                </a:solidFill>
                <a:uFill>
                  <a:solidFill>
                    <a:srgbClr val="2F5496"/>
                  </a:solidFill>
                </a:uFill>
                <a:cs typeface="Calibri"/>
              </a:rPr>
              <a:t>using</a:t>
            </a:r>
            <a:r>
              <a:rPr lang="en-GB" sz="1600" spc="-5" dirty="0">
                <a:solidFill>
                  <a:srgbClr val="2F5496"/>
                </a:solidFill>
                <a:uFill>
                  <a:solidFill>
                    <a:srgbClr val="2F5496"/>
                  </a:solidFill>
                </a:uFill>
                <a:cs typeface="Calibri"/>
              </a:rPr>
              <a:t> a mobile device or laptop, please ensure that it is fully charged. </a:t>
            </a:r>
          </a:p>
          <a:p>
            <a:pPr marL="298450" indent="-285750">
              <a:spcBef>
                <a:spcPts val="1060"/>
              </a:spcBef>
              <a:buFont typeface="Courier New" panose="02070309020205020404" pitchFamily="49" charset="0"/>
              <a:buChar char="o"/>
            </a:pPr>
            <a:r>
              <a:rPr lang="en-GB" sz="1600" spc="-5" dirty="0">
                <a:solidFill>
                  <a:srgbClr val="2F5496"/>
                </a:solidFill>
                <a:uFill>
                  <a:solidFill>
                    <a:srgbClr val="2F5496"/>
                  </a:solidFill>
                </a:uFill>
                <a:cs typeface="Calibri"/>
              </a:rPr>
              <a:t>You should also have a pen and notepad ready.</a:t>
            </a:r>
          </a:p>
          <a:p>
            <a:pPr marL="298450" indent="-285750">
              <a:spcBef>
                <a:spcPts val="1060"/>
              </a:spcBef>
              <a:buFont typeface="Courier New" panose="02070309020205020404" pitchFamily="49" charset="0"/>
              <a:buChar char="o"/>
            </a:pPr>
            <a:r>
              <a:rPr lang="en-GB" sz="1600" spc="-5" dirty="0">
                <a:solidFill>
                  <a:srgbClr val="2F5496"/>
                </a:solidFill>
                <a:uFill>
                  <a:solidFill>
                    <a:srgbClr val="2F5496"/>
                  </a:solidFill>
                </a:uFill>
                <a:cs typeface="Calibri"/>
              </a:rPr>
              <a:t>Ensure you are in a quiet area with minimal distractions.</a:t>
            </a:r>
          </a:p>
          <a:p>
            <a:pPr marL="12700">
              <a:spcBef>
                <a:spcPts val="1060"/>
              </a:spcBef>
            </a:pPr>
            <a:r>
              <a:rPr lang="en-GB" sz="1600" spc="-5" dirty="0">
                <a:solidFill>
                  <a:srgbClr val="2F5496"/>
                </a:solidFill>
                <a:uFill>
                  <a:solidFill>
                    <a:srgbClr val="2F5496"/>
                  </a:solidFill>
                </a:uFill>
                <a:cs typeface="Calibri"/>
              </a:rPr>
              <a:t>In addition to the above please make yourself familiar with some of the tools available above such as;</a:t>
            </a:r>
          </a:p>
          <a:p>
            <a:pPr marL="12700">
              <a:spcBef>
                <a:spcPts val="1060"/>
              </a:spcBef>
            </a:pPr>
            <a:r>
              <a:rPr lang="en-GB" sz="1600" b="1" u="sng" spc="-5" dirty="0">
                <a:solidFill>
                  <a:srgbClr val="2F5496"/>
                </a:solidFill>
                <a:uFill>
                  <a:solidFill>
                    <a:srgbClr val="2F5496"/>
                  </a:solidFill>
                </a:uFill>
                <a:cs typeface="Calibri"/>
              </a:rPr>
              <a:t>Resource Bank </a:t>
            </a:r>
          </a:p>
          <a:p>
            <a:pPr marL="12700">
              <a:spcBef>
                <a:spcPts val="1060"/>
              </a:spcBef>
            </a:pPr>
            <a:r>
              <a:rPr lang="en-GB" sz="1600" spc="-5" dirty="0">
                <a:solidFill>
                  <a:srgbClr val="2F5496"/>
                </a:solidFill>
                <a:uFill>
                  <a:solidFill>
                    <a:srgbClr val="2F5496"/>
                  </a:solidFill>
                </a:uFill>
                <a:cs typeface="Calibri"/>
              </a:rPr>
              <a:t>Here you will find useful documents that will be relevant to the course you are undertaking but also you will have access to a CPD reflective learning template which you can download and complete to gain your points. </a:t>
            </a:r>
          </a:p>
          <a:p>
            <a:pPr marL="12700">
              <a:spcBef>
                <a:spcPts val="1060"/>
              </a:spcBef>
            </a:pPr>
            <a:r>
              <a:rPr lang="en-GB" sz="1600" b="1" u="sng" spc="-5" dirty="0">
                <a:solidFill>
                  <a:srgbClr val="2F5496"/>
                </a:solidFill>
                <a:uFill>
                  <a:solidFill>
                    <a:srgbClr val="2F5496"/>
                  </a:solidFill>
                </a:uFill>
                <a:cs typeface="Calibri"/>
              </a:rPr>
              <a:t>Highlighter/Pen tool</a:t>
            </a:r>
          </a:p>
          <a:p>
            <a:pPr marL="12700">
              <a:spcBef>
                <a:spcPts val="1060"/>
              </a:spcBef>
            </a:pPr>
            <a:r>
              <a:rPr lang="en-GB" sz="1600" spc="-5" dirty="0">
                <a:solidFill>
                  <a:srgbClr val="2F5496"/>
                </a:solidFill>
                <a:uFill>
                  <a:solidFill>
                    <a:srgbClr val="2F5496"/>
                  </a:solidFill>
                </a:uFill>
                <a:cs typeface="Calibri"/>
              </a:rPr>
              <a:t>This feature allows to highlight, circle and write notes on parts of the material wherever you feel necessary.</a:t>
            </a:r>
          </a:p>
          <a:p>
            <a:pPr marL="12700">
              <a:spcBef>
                <a:spcPts val="1060"/>
              </a:spcBef>
            </a:pPr>
            <a:r>
              <a:rPr lang="en-GB" sz="1600" b="1" u="sng" spc="-5" dirty="0">
                <a:solidFill>
                  <a:srgbClr val="2F5496"/>
                </a:solidFill>
                <a:uFill>
                  <a:solidFill>
                    <a:srgbClr val="2F5496"/>
                  </a:solidFill>
                </a:uFill>
                <a:cs typeface="Calibri"/>
              </a:rPr>
              <a:t>Presenter Function</a:t>
            </a:r>
          </a:p>
          <a:p>
            <a:pPr marL="12700">
              <a:spcBef>
                <a:spcPts val="1060"/>
              </a:spcBef>
            </a:pPr>
            <a:r>
              <a:rPr lang="en-GB" sz="1600" spc="-5" dirty="0">
                <a:solidFill>
                  <a:srgbClr val="2F5496"/>
                </a:solidFill>
                <a:uFill>
                  <a:solidFill>
                    <a:srgbClr val="2F5496"/>
                  </a:solidFill>
                </a:uFill>
                <a:cs typeface="Calibri"/>
              </a:rPr>
              <a:t>Selecting this function will give you instant access to our contact details without having to leave the course should you require support with the system or any assistance from one of our qualified trainers.</a:t>
            </a:r>
          </a:p>
          <a:p>
            <a:pPr marL="12700">
              <a:spcBef>
                <a:spcPts val="1060"/>
              </a:spcBef>
            </a:pPr>
            <a:r>
              <a:rPr lang="en-GB" sz="1600" b="1" u="sng" spc="-5" dirty="0">
                <a:solidFill>
                  <a:srgbClr val="2F5496"/>
                </a:solidFill>
                <a:uFill>
                  <a:solidFill>
                    <a:srgbClr val="2F5496"/>
                  </a:solidFill>
                </a:uFill>
                <a:cs typeface="Calibri"/>
              </a:rPr>
              <a:t>Audio Dictation</a:t>
            </a:r>
          </a:p>
          <a:p>
            <a:pPr marL="12700">
              <a:spcBef>
                <a:spcPts val="1060"/>
              </a:spcBef>
            </a:pPr>
            <a:r>
              <a:rPr lang="en-GB" sz="1600" spc="-5" dirty="0">
                <a:solidFill>
                  <a:srgbClr val="2F5496"/>
                </a:solidFill>
                <a:uFill>
                  <a:solidFill>
                    <a:srgbClr val="2F5496"/>
                  </a:solidFill>
                </a:uFill>
                <a:cs typeface="Calibri"/>
              </a:rPr>
              <a:t>Please note this feature is auto-enabled. If this isn’t required simply select the mute function or decrease the volume.</a:t>
            </a:r>
          </a:p>
          <a:p>
            <a:pPr marL="12700">
              <a:spcBef>
                <a:spcPts val="1060"/>
              </a:spcBef>
            </a:pPr>
            <a:r>
              <a:rPr lang="en-GB" sz="1600" b="1" u="sng" spc="-5" dirty="0">
                <a:solidFill>
                  <a:srgbClr val="2F5496"/>
                </a:solidFill>
                <a:uFill>
                  <a:solidFill>
                    <a:srgbClr val="2F5496"/>
                  </a:solidFill>
                </a:uFill>
                <a:cs typeface="Calibri"/>
              </a:rPr>
              <a:t>Hyperlinks</a:t>
            </a:r>
          </a:p>
          <a:p>
            <a:pPr marL="12700">
              <a:spcBef>
                <a:spcPts val="1060"/>
              </a:spcBef>
            </a:pPr>
            <a:r>
              <a:rPr lang="en-GB" sz="1600" spc="-5" dirty="0">
                <a:solidFill>
                  <a:srgbClr val="2F5496"/>
                </a:solidFill>
                <a:uFill>
                  <a:solidFill>
                    <a:srgbClr val="2F5496"/>
                  </a:solidFill>
                </a:uFill>
                <a:cs typeface="Calibri"/>
              </a:rPr>
              <a:t>Should you click on a hyperlink within the course material you will be required to click your back button on your browser or device once you are ready to resume.</a:t>
            </a:r>
          </a:p>
        </p:txBody>
      </p:sp>
      <p:pic>
        <p:nvPicPr>
          <p:cNvPr id="1028" name="Picture 4" descr="Image result for charge mobile icon blue">
            <a:extLst>
              <a:ext uri="{FF2B5EF4-FFF2-40B4-BE49-F238E27FC236}">
                <a16:creationId xmlns:a16="http://schemas.microsoft.com/office/drawing/2014/main" id="{B5ECC52B-C595-43AF-A667-BCF09BD48D1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89024" y="580925"/>
            <a:ext cx="449418" cy="44941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pen and paper icon blue">
            <a:extLst>
              <a:ext uri="{FF2B5EF4-FFF2-40B4-BE49-F238E27FC236}">
                <a16:creationId xmlns:a16="http://schemas.microsoft.com/office/drawing/2014/main" id="{FAD98D7D-A060-4D1E-B70A-858B3B9FFED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99640" y="951212"/>
            <a:ext cx="449418" cy="44941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quiet icon blue">
            <a:extLst>
              <a:ext uri="{FF2B5EF4-FFF2-40B4-BE49-F238E27FC236}">
                <a16:creationId xmlns:a16="http://schemas.microsoft.com/office/drawing/2014/main" id="{0FF8E0E6-1897-4171-B675-0385C0430B4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39026" y="1326173"/>
            <a:ext cx="441813" cy="44181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57559858"/>
      </p:ext>
    </p:extLst>
  </p:cSld>
  <p:clrMapOvr>
    <a:masterClrMapping/>
  </p:clrMapOvr>
  <mc:AlternateContent xmlns:mc="http://schemas.openxmlformats.org/markup-compatibility/2006" xmlns:p14="http://schemas.microsoft.com/office/powerpoint/2010/main">
    <mc:Choice Requires="p14">
      <p:transition p14:dur="11">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500" fill="hold"/>
                                        <p:tgtEl>
                                          <p:spTgt spid="1028"/>
                                        </p:tgtEl>
                                        <p:attrNameLst>
                                          <p:attrName>ppt_x</p:attrName>
                                        </p:attrNameLst>
                                      </p:cBhvr>
                                      <p:tavLst>
                                        <p:tav tm="0">
                                          <p:val>
                                            <p:strVal val="#ppt_x"/>
                                          </p:val>
                                        </p:tav>
                                        <p:tav tm="100000">
                                          <p:val>
                                            <p:strVal val="#ppt_x"/>
                                          </p:val>
                                        </p:tav>
                                      </p:tavLst>
                                    </p:anim>
                                    <p:anim calcmode="lin" valueType="num">
                                      <p:cBhvr additive="base">
                                        <p:cTn id="8"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30"/>
                                        </p:tgtEl>
                                        <p:attrNameLst>
                                          <p:attrName>style.visibility</p:attrName>
                                        </p:attrNameLst>
                                      </p:cBhvr>
                                      <p:to>
                                        <p:strVal val="visible"/>
                                      </p:to>
                                    </p:set>
                                    <p:anim calcmode="lin" valueType="num">
                                      <p:cBhvr additive="base">
                                        <p:cTn id="13" dur="500" fill="hold"/>
                                        <p:tgtEl>
                                          <p:spTgt spid="1030"/>
                                        </p:tgtEl>
                                        <p:attrNameLst>
                                          <p:attrName>ppt_x</p:attrName>
                                        </p:attrNameLst>
                                      </p:cBhvr>
                                      <p:tavLst>
                                        <p:tav tm="0">
                                          <p:val>
                                            <p:strVal val="#ppt_x"/>
                                          </p:val>
                                        </p:tav>
                                        <p:tav tm="100000">
                                          <p:val>
                                            <p:strVal val="#ppt_x"/>
                                          </p:val>
                                        </p:tav>
                                      </p:tavLst>
                                    </p:anim>
                                    <p:anim calcmode="lin" valueType="num">
                                      <p:cBhvr additive="base">
                                        <p:cTn id="14" dur="500" fill="hold"/>
                                        <p:tgtEl>
                                          <p:spTgt spid="103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32"/>
                                        </p:tgtEl>
                                        <p:attrNameLst>
                                          <p:attrName>style.visibility</p:attrName>
                                        </p:attrNameLst>
                                      </p:cBhvr>
                                      <p:to>
                                        <p:strVal val="visible"/>
                                      </p:to>
                                    </p:set>
                                    <p:anim calcmode="lin" valueType="num">
                                      <p:cBhvr additive="base">
                                        <p:cTn id="19" dur="500" fill="hold"/>
                                        <p:tgtEl>
                                          <p:spTgt spid="1032"/>
                                        </p:tgtEl>
                                        <p:attrNameLst>
                                          <p:attrName>ppt_x</p:attrName>
                                        </p:attrNameLst>
                                      </p:cBhvr>
                                      <p:tavLst>
                                        <p:tav tm="0">
                                          <p:val>
                                            <p:strVal val="#ppt_x"/>
                                          </p:val>
                                        </p:tav>
                                        <p:tav tm="100000">
                                          <p:val>
                                            <p:strVal val="#ppt_x"/>
                                          </p:val>
                                        </p:tav>
                                      </p:tavLst>
                                    </p:anim>
                                    <p:anim calcmode="lin" valueType="num">
                                      <p:cBhvr additive="base">
                                        <p:cTn id="20" dur="500" fill="hold"/>
                                        <p:tgtEl>
                                          <p:spTgt spid="10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2">
            <a:extLst>
              <a:ext uri="{FF2B5EF4-FFF2-40B4-BE49-F238E27FC236}">
                <a16:creationId xmlns:a16="http://schemas.microsoft.com/office/drawing/2014/main" id="{4B3FDC8E-98DA-420C-9F74-27C8EAFFE855}"/>
              </a:ext>
            </a:extLst>
          </p:cNvPr>
          <p:cNvSpPr txBox="1"/>
          <p:nvPr/>
        </p:nvSpPr>
        <p:spPr>
          <a:xfrm>
            <a:off x="1024188" y="479693"/>
            <a:ext cx="10170285" cy="1728422"/>
          </a:xfrm>
          <a:prstGeom prst="rect">
            <a:avLst/>
          </a:prstGeom>
        </p:spPr>
        <p:txBody>
          <a:bodyPr vert="horz" wrap="square" lIns="0" tIns="140970" rIns="0" bIns="0" rtlCol="0">
            <a:spAutoFit/>
          </a:bodyPr>
          <a:lstStyle/>
          <a:p>
            <a:pPr marL="12700">
              <a:lnSpc>
                <a:spcPct val="100000"/>
              </a:lnSpc>
              <a:spcBef>
                <a:spcPts val="1110"/>
              </a:spcBef>
            </a:pPr>
            <a:r>
              <a:rPr b="1" u="sng" spc="20" dirty="0" smtClean="0">
                <a:solidFill>
                  <a:srgbClr val="2F5496"/>
                </a:solidFill>
                <a:uFill>
                  <a:solidFill>
                    <a:srgbClr val="2F5496"/>
                  </a:solidFill>
                </a:uFill>
                <a:latin typeface="Calibri"/>
                <a:cs typeface="Calibri"/>
              </a:rPr>
              <a:t>INTRODUCTION</a:t>
            </a:r>
            <a:endParaRPr lang="en-GB" b="1" u="sng" spc="20" dirty="0" smtClean="0">
              <a:solidFill>
                <a:srgbClr val="2F5496"/>
              </a:solidFill>
              <a:uFill>
                <a:solidFill>
                  <a:srgbClr val="2F5496"/>
                </a:solidFill>
              </a:uFill>
              <a:latin typeface="Calibri"/>
              <a:cs typeface="Calibri"/>
            </a:endParaRPr>
          </a:p>
          <a:p>
            <a:pPr marL="12700">
              <a:lnSpc>
                <a:spcPct val="100000"/>
              </a:lnSpc>
              <a:spcBef>
                <a:spcPts val="1110"/>
              </a:spcBef>
            </a:pPr>
            <a:endParaRPr dirty="0">
              <a:latin typeface="Calibri"/>
              <a:cs typeface="Calibri"/>
            </a:endParaRPr>
          </a:p>
          <a:p>
            <a:pPr marL="12700" marR="67945">
              <a:lnSpc>
                <a:spcPct val="104900"/>
              </a:lnSpc>
              <a:spcBef>
                <a:spcPts val="930"/>
              </a:spcBef>
            </a:pPr>
            <a:r>
              <a:rPr lang="en-GB" sz="1600" spc="20" dirty="0">
                <a:solidFill>
                  <a:srgbClr val="2F5496"/>
                </a:solidFill>
                <a:cs typeface="Calibri"/>
              </a:rPr>
              <a:t>This session will review the reciprocal impact of changes in psychological development in adolescence including cognitive, emotional and behavioural development. The session will also consider what impact these developmental changes have on self-management of long-term illness during adolescence.</a:t>
            </a:r>
            <a:endParaRPr lang="en-GB" sz="1600" spc="20" dirty="0">
              <a:solidFill>
                <a:srgbClr val="2F5496"/>
              </a:solidFill>
              <a:cs typeface="Calibri"/>
            </a:endParaRPr>
          </a:p>
        </p:txBody>
      </p:sp>
    </p:spTree>
    <p:custDataLst>
      <p:tags r:id="rId1"/>
    </p:custDataLst>
    <p:extLst>
      <p:ext uri="{BB962C8B-B14F-4D97-AF65-F5344CB8AC3E}">
        <p14:creationId xmlns:p14="http://schemas.microsoft.com/office/powerpoint/2010/main" val="983289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E54CC5E5-9E20-47B7-BD37-EBA7DE8A4B9C}"/>
              </a:ext>
            </a:extLst>
          </p:cNvPr>
          <p:cNvSpPr txBox="1"/>
          <p:nvPr/>
        </p:nvSpPr>
        <p:spPr>
          <a:xfrm>
            <a:off x="901700" y="627379"/>
            <a:ext cx="10414000" cy="2323072"/>
          </a:xfrm>
          <a:prstGeom prst="rect">
            <a:avLst/>
          </a:prstGeom>
        </p:spPr>
        <p:txBody>
          <a:bodyPr vert="horz" wrap="square" lIns="0" tIns="17145" rIns="0" bIns="0" rtlCol="0">
            <a:spAutoFit/>
          </a:bodyPr>
          <a:lstStyle/>
          <a:p>
            <a:pPr marL="12700">
              <a:lnSpc>
                <a:spcPct val="100000"/>
              </a:lnSpc>
              <a:spcBef>
                <a:spcPts val="135"/>
              </a:spcBef>
            </a:pPr>
            <a:r>
              <a:rPr lang="en-GB" b="1" u="sng" spc="20" dirty="0">
                <a:solidFill>
                  <a:srgbClr val="2F5496"/>
                </a:solidFill>
                <a:uFill>
                  <a:solidFill>
                    <a:srgbClr val="2F5496"/>
                  </a:solidFill>
                </a:uFill>
                <a:cs typeface="Calibri"/>
              </a:rPr>
              <a:t>Learning </a:t>
            </a:r>
            <a:r>
              <a:rPr lang="en-GB" b="1" u="sng" spc="20" dirty="0" smtClean="0">
                <a:solidFill>
                  <a:srgbClr val="2F5496"/>
                </a:solidFill>
                <a:uFill>
                  <a:solidFill>
                    <a:srgbClr val="2F5496"/>
                  </a:solidFill>
                </a:uFill>
                <a:cs typeface="Calibri"/>
              </a:rPr>
              <a:t>objectives</a:t>
            </a:r>
          </a:p>
          <a:p>
            <a:pPr marL="12700">
              <a:lnSpc>
                <a:spcPct val="100000"/>
              </a:lnSpc>
              <a:spcBef>
                <a:spcPts val="135"/>
              </a:spcBef>
            </a:pPr>
            <a:endParaRPr lang="en-GB" b="1" u="sng"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By the end of this session you will be able to</a:t>
            </a:r>
            <a:r>
              <a:rPr lang="en-GB" spc="20" dirty="0" smtClean="0">
                <a:solidFill>
                  <a:srgbClr val="2F5496"/>
                </a:solidFill>
                <a:uFill>
                  <a:solidFill>
                    <a:srgbClr val="2F5496"/>
                  </a:solidFill>
                </a:uFill>
                <a:cs typeface="Calibri"/>
              </a:rPr>
              <a:t>:</a:t>
            </a:r>
          </a:p>
          <a:p>
            <a:pPr marL="12700">
              <a:lnSpc>
                <a:spcPct val="100000"/>
              </a:lnSpc>
              <a:spcBef>
                <a:spcPts val="135"/>
              </a:spcBef>
            </a:pPr>
            <a:endParaRPr lang="en-GB" spc="20" dirty="0">
              <a:solidFill>
                <a:srgbClr val="2F5496"/>
              </a:solidFill>
              <a:uFill>
                <a:solidFill>
                  <a:srgbClr val="2F5496"/>
                </a:solidFill>
              </a:uFill>
              <a:cs typeface="Calibri"/>
            </a:endParaRP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Explain the difference between concrete and abstract thinking</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Describe components contributing to the development of self-concept</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Identify factors that influence the development of self-esteem</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Consider the reciprocal impact of psychological development and long-term illness</a:t>
            </a:r>
            <a:endParaRPr lang="en-GB" sz="1600" spc="15" dirty="0">
              <a:solidFill>
                <a:srgbClr val="2F5496"/>
              </a:solidFill>
              <a:cs typeface="Calibri"/>
            </a:endParaRPr>
          </a:p>
        </p:txBody>
      </p:sp>
    </p:spTree>
    <p:custDataLst>
      <p:tags r:id="rId1"/>
    </p:custDataLst>
    <p:extLst>
      <p:ext uri="{BB962C8B-B14F-4D97-AF65-F5344CB8AC3E}">
        <p14:creationId xmlns:p14="http://schemas.microsoft.com/office/powerpoint/2010/main" val="1380557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E54CC5E5-9E20-47B7-BD37-EBA7DE8A4B9C}"/>
              </a:ext>
            </a:extLst>
          </p:cNvPr>
          <p:cNvSpPr txBox="1"/>
          <p:nvPr/>
        </p:nvSpPr>
        <p:spPr>
          <a:xfrm>
            <a:off x="901700" y="627379"/>
            <a:ext cx="10414000" cy="3954288"/>
          </a:xfrm>
          <a:prstGeom prst="rect">
            <a:avLst/>
          </a:prstGeom>
        </p:spPr>
        <p:txBody>
          <a:bodyPr vert="horz" wrap="square" lIns="0" tIns="17145" rIns="0" bIns="0" rtlCol="0">
            <a:spAutoFit/>
          </a:bodyPr>
          <a:lstStyle/>
          <a:p>
            <a:pPr marL="12700">
              <a:lnSpc>
                <a:spcPct val="100000"/>
              </a:lnSpc>
              <a:spcBef>
                <a:spcPts val="135"/>
              </a:spcBef>
            </a:pPr>
            <a:r>
              <a:rPr lang="en-GB" b="1" u="sng" spc="20" dirty="0" smtClean="0">
                <a:solidFill>
                  <a:srgbClr val="2F5496"/>
                </a:solidFill>
                <a:uFill>
                  <a:solidFill>
                    <a:srgbClr val="2F5496"/>
                  </a:solidFill>
                </a:uFill>
                <a:cs typeface="Calibri"/>
              </a:rPr>
              <a:t>Introduction </a:t>
            </a:r>
            <a:endParaRPr lang="en-GB" b="1" u="sng" spc="20" dirty="0" smtClean="0">
              <a:solidFill>
                <a:srgbClr val="2F5496"/>
              </a:solidFill>
              <a:uFill>
                <a:solidFill>
                  <a:srgbClr val="2F5496"/>
                </a:solidFill>
              </a:uFill>
              <a:cs typeface="Calibri"/>
            </a:endParaRPr>
          </a:p>
          <a:p>
            <a:pPr marL="12700">
              <a:lnSpc>
                <a:spcPct val="100000"/>
              </a:lnSpc>
              <a:spcBef>
                <a:spcPts val="135"/>
              </a:spcBef>
            </a:pPr>
            <a:endParaRPr lang="en-GB" b="1"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Young people go through complicated psychological changes during adolescence. These changes influence their psychosexual development, their personal identity and the way they process information about themselves, their world and the future. This has an impact on their behaviour and choices they make about their health care.</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Understanding where young people are in relation to these changes has important implications on how to communicate with them and on their ability to manage complex long-term illness regimens.</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This session will review the reciprocal impact of changes in psychological development in adolescence including cognitive and emotional development. The session will also consider what impact these developmental changes have on self-management of long-term illness during adolescence.</a:t>
            </a:r>
            <a:endParaRPr lang="en-GB" sz="1600" spc="20" dirty="0">
              <a:solidFill>
                <a:srgbClr val="2F5496"/>
              </a:solidFill>
              <a:uFill>
                <a:solidFill>
                  <a:srgbClr val="2F5496"/>
                </a:solidFill>
              </a:uFill>
              <a:latin typeface="Calibri"/>
              <a:cs typeface="Calibri"/>
            </a:endParaRPr>
          </a:p>
          <a:p>
            <a:pPr marL="12700">
              <a:lnSpc>
                <a:spcPct val="100000"/>
              </a:lnSpc>
              <a:spcBef>
                <a:spcPts val="135"/>
              </a:spcBef>
            </a:pPr>
            <a:endParaRPr sz="1600" dirty="0">
              <a:latin typeface="Calibri"/>
              <a:cs typeface="Calibri"/>
            </a:endParaRPr>
          </a:p>
        </p:txBody>
      </p:sp>
    </p:spTree>
    <p:extLst>
      <p:ext uri="{BB962C8B-B14F-4D97-AF65-F5344CB8AC3E}">
        <p14:creationId xmlns:p14="http://schemas.microsoft.com/office/powerpoint/2010/main" val="7094078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E54CC5E5-9E20-47B7-BD37-EBA7DE8A4B9C}"/>
              </a:ext>
            </a:extLst>
          </p:cNvPr>
          <p:cNvSpPr txBox="1"/>
          <p:nvPr/>
        </p:nvSpPr>
        <p:spPr>
          <a:xfrm>
            <a:off x="901700" y="627379"/>
            <a:ext cx="10414000" cy="873957"/>
          </a:xfrm>
          <a:prstGeom prst="rect">
            <a:avLst/>
          </a:prstGeom>
        </p:spPr>
        <p:txBody>
          <a:bodyPr vert="horz" wrap="square" lIns="0" tIns="17145" rIns="0" bIns="0" rtlCol="0">
            <a:spAutoFit/>
          </a:bodyPr>
          <a:lstStyle/>
          <a:p>
            <a:pPr marL="12700">
              <a:lnSpc>
                <a:spcPct val="100000"/>
              </a:lnSpc>
              <a:spcBef>
                <a:spcPts val="135"/>
              </a:spcBef>
            </a:pPr>
            <a:r>
              <a:rPr lang="en-GB" b="1" u="sng" spc="20" dirty="0" smtClean="0">
                <a:solidFill>
                  <a:srgbClr val="2F5496"/>
                </a:solidFill>
                <a:uFill>
                  <a:solidFill>
                    <a:srgbClr val="2F5496"/>
                  </a:solidFill>
                </a:uFill>
                <a:cs typeface="Calibri"/>
              </a:rPr>
              <a:t>Cognitive Changes</a:t>
            </a:r>
            <a:endParaRPr lang="en-GB" b="1" u="sng" spc="20" dirty="0" smtClean="0">
              <a:solidFill>
                <a:srgbClr val="2F5496"/>
              </a:solidFill>
              <a:uFill>
                <a:solidFill>
                  <a:srgbClr val="2F5496"/>
                </a:solidFill>
              </a:uFill>
              <a:cs typeface="Calibri"/>
            </a:endParaRP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spc="20" dirty="0" smtClean="0">
                <a:solidFill>
                  <a:srgbClr val="2F5496"/>
                </a:solidFill>
                <a:uFill>
                  <a:solidFill>
                    <a:srgbClr val="2F5496"/>
                  </a:solidFill>
                </a:uFill>
                <a:cs typeface="Calibri"/>
              </a:rPr>
              <a:t>A view of cognitive </a:t>
            </a:r>
            <a:r>
              <a:rPr lang="en-GB" spc="20" dirty="0">
                <a:solidFill>
                  <a:srgbClr val="2F5496"/>
                </a:solidFill>
                <a:uFill>
                  <a:solidFill>
                    <a:srgbClr val="2F5496"/>
                  </a:solidFill>
                </a:uFill>
                <a:cs typeface="Calibri"/>
              </a:rPr>
              <a:t>changes </a:t>
            </a:r>
            <a:r>
              <a:rPr lang="en-GB" spc="20" dirty="0" smtClean="0">
                <a:solidFill>
                  <a:srgbClr val="2F5496"/>
                </a:solidFill>
                <a:uFill>
                  <a:solidFill>
                    <a:srgbClr val="2F5496"/>
                  </a:solidFill>
                </a:uFill>
                <a:cs typeface="Calibri"/>
              </a:rPr>
              <a:t>as they occur </a:t>
            </a:r>
            <a:r>
              <a:rPr lang="en-GB" spc="20" dirty="0">
                <a:solidFill>
                  <a:srgbClr val="2F5496"/>
                </a:solidFill>
                <a:uFill>
                  <a:solidFill>
                    <a:srgbClr val="2F5496"/>
                  </a:solidFill>
                </a:uFill>
                <a:cs typeface="Calibri"/>
              </a:rPr>
              <a:t>in early/mid/late </a:t>
            </a:r>
            <a:r>
              <a:rPr lang="en-GB" spc="20" dirty="0" smtClean="0">
                <a:solidFill>
                  <a:srgbClr val="2F5496"/>
                </a:solidFill>
                <a:uFill>
                  <a:solidFill>
                    <a:srgbClr val="2F5496"/>
                  </a:solidFill>
                </a:uFill>
                <a:cs typeface="Calibri"/>
              </a:rPr>
              <a:t>adolescence</a:t>
            </a:r>
            <a:endParaRPr lang="en-GB" spc="20" dirty="0">
              <a:solidFill>
                <a:srgbClr val="2F5496"/>
              </a:solidFill>
              <a:uFill>
                <a:solidFill>
                  <a:srgbClr val="2F5496"/>
                </a:solidFill>
              </a:uFill>
              <a:cs typeface="Calibri"/>
            </a:endParaRPr>
          </a:p>
        </p:txBody>
      </p:sp>
      <p:pic>
        <p:nvPicPr>
          <p:cNvPr id="3" name="Picture 2"/>
          <p:cNvPicPr>
            <a:picLocks noChangeAspect="1"/>
          </p:cNvPicPr>
          <p:nvPr/>
        </p:nvPicPr>
        <p:blipFill>
          <a:blip r:embed="rId2"/>
          <a:stretch>
            <a:fillRect/>
          </a:stretch>
        </p:blipFill>
        <p:spPr>
          <a:xfrm>
            <a:off x="901700" y="2542568"/>
            <a:ext cx="5069948" cy="2411817"/>
          </a:xfrm>
          <a:prstGeom prst="rect">
            <a:avLst/>
          </a:prstGeom>
        </p:spPr>
      </p:pic>
      <p:pic>
        <p:nvPicPr>
          <p:cNvPr id="4" name="Picture 3"/>
          <p:cNvPicPr>
            <a:picLocks noChangeAspect="1"/>
          </p:cNvPicPr>
          <p:nvPr/>
        </p:nvPicPr>
        <p:blipFill>
          <a:blip r:embed="rId3"/>
          <a:stretch>
            <a:fillRect/>
          </a:stretch>
        </p:blipFill>
        <p:spPr>
          <a:xfrm>
            <a:off x="6241905" y="2542568"/>
            <a:ext cx="5147298" cy="2411817"/>
          </a:xfrm>
          <a:prstGeom prst="rect">
            <a:avLst/>
          </a:prstGeom>
        </p:spPr>
      </p:pic>
    </p:spTree>
    <p:extLst>
      <p:ext uri="{BB962C8B-B14F-4D97-AF65-F5344CB8AC3E}">
        <p14:creationId xmlns:p14="http://schemas.microsoft.com/office/powerpoint/2010/main" val="35557854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E54CC5E5-9E20-47B7-BD37-EBA7DE8A4B9C}"/>
              </a:ext>
            </a:extLst>
          </p:cNvPr>
          <p:cNvSpPr txBox="1"/>
          <p:nvPr/>
        </p:nvSpPr>
        <p:spPr>
          <a:xfrm>
            <a:off x="241068" y="286557"/>
            <a:ext cx="11853949" cy="4616007"/>
          </a:xfrm>
          <a:prstGeom prst="rect">
            <a:avLst/>
          </a:prstGeom>
        </p:spPr>
        <p:txBody>
          <a:bodyPr vert="horz" wrap="square" lIns="0" tIns="17145" rIns="0" bIns="0" rtlCol="0">
            <a:spAutoFit/>
          </a:bodyPr>
          <a:lstStyle/>
          <a:p>
            <a:pPr marL="12700">
              <a:lnSpc>
                <a:spcPct val="100000"/>
              </a:lnSpc>
              <a:spcBef>
                <a:spcPts val="135"/>
              </a:spcBef>
            </a:pPr>
            <a:r>
              <a:rPr lang="en-GB" b="1" u="sng" spc="20" dirty="0">
                <a:solidFill>
                  <a:srgbClr val="2F5496"/>
                </a:solidFill>
                <a:uFill>
                  <a:solidFill>
                    <a:srgbClr val="2F5496"/>
                  </a:solidFill>
                </a:uFill>
                <a:cs typeface="Calibri"/>
              </a:rPr>
              <a:t>Brain development during </a:t>
            </a:r>
            <a:r>
              <a:rPr lang="en-GB" b="1" u="sng" spc="20" dirty="0" smtClean="0">
                <a:solidFill>
                  <a:srgbClr val="2F5496"/>
                </a:solidFill>
                <a:uFill>
                  <a:solidFill>
                    <a:srgbClr val="2F5496"/>
                  </a:solidFill>
                </a:uFill>
                <a:cs typeface="Calibri"/>
              </a:rPr>
              <a:t>adolescence</a:t>
            </a:r>
          </a:p>
          <a:p>
            <a:pPr marL="12700">
              <a:lnSpc>
                <a:spcPct val="100000"/>
              </a:lnSpc>
              <a:spcBef>
                <a:spcPts val="135"/>
              </a:spcBef>
            </a:pPr>
            <a:endParaRPr lang="en-GB" b="1" u="sng" spc="20" dirty="0">
              <a:solidFill>
                <a:srgbClr val="2F5496"/>
              </a:solidFill>
              <a:uFill>
                <a:solidFill>
                  <a:srgbClr val="2F5496"/>
                </a:solidFill>
              </a:uFill>
              <a:cs typeface="Calibri"/>
            </a:endParaRP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The development of abstract thinking capacities during adolescence is driven by waves of changes in the brain. These include:</a:t>
            </a:r>
          </a:p>
          <a:p>
            <a:pPr marL="12700">
              <a:lnSpc>
                <a:spcPct val="100000"/>
              </a:lnSpc>
              <a:spcBef>
                <a:spcPts val="135"/>
              </a:spcBef>
            </a:pPr>
            <a:endParaRPr lang="en-GB" spc="20" dirty="0">
              <a:solidFill>
                <a:srgbClr val="2F5496"/>
              </a:solidFill>
              <a:uFill>
                <a:solidFill>
                  <a:srgbClr val="2F5496"/>
                </a:solidFill>
              </a:uFill>
              <a:cs typeface="Calibri"/>
            </a:endParaRPr>
          </a:p>
          <a:p>
            <a:pPr marL="355600" indent="-342900">
              <a:lnSpc>
                <a:spcPct val="100000"/>
              </a:lnSpc>
              <a:spcBef>
                <a:spcPts val="135"/>
              </a:spcBef>
              <a:buFont typeface="+mj-lt"/>
              <a:buAutoNum type="arabicPeriod"/>
            </a:pPr>
            <a:r>
              <a:rPr lang="en-GB" spc="20" dirty="0">
                <a:solidFill>
                  <a:srgbClr val="2F5496"/>
                </a:solidFill>
                <a:uFill>
                  <a:solidFill>
                    <a:srgbClr val="2F5496"/>
                  </a:solidFill>
                </a:uFill>
                <a:cs typeface="Calibri"/>
              </a:rPr>
              <a:t>Myelination – increasing the speed of nerve conduction</a:t>
            </a:r>
          </a:p>
          <a:p>
            <a:pPr marL="355600" indent="-342900">
              <a:lnSpc>
                <a:spcPct val="100000"/>
              </a:lnSpc>
              <a:spcBef>
                <a:spcPts val="135"/>
              </a:spcBef>
              <a:buFont typeface="+mj-lt"/>
              <a:buAutoNum type="arabicPeriod"/>
            </a:pPr>
            <a:r>
              <a:rPr lang="en-GB" spc="20" dirty="0">
                <a:solidFill>
                  <a:srgbClr val="2F5496"/>
                </a:solidFill>
                <a:uFill>
                  <a:solidFill>
                    <a:srgbClr val="2F5496"/>
                  </a:solidFill>
                </a:uFill>
                <a:cs typeface="Calibri"/>
              </a:rPr>
              <a:t>Synaptic pruning – the pruning out of unnecessary nerve connections (synapses). This makes the grey matter of the brain thinner, but makes thinking more </a:t>
            </a:r>
            <a:r>
              <a:rPr lang="en-GB" spc="20" dirty="0" smtClean="0">
                <a:solidFill>
                  <a:srgbClr val="2F5496"/>
                </a:solidFill>
                <a:uFill>
                  <a:solidFill>
                    <a:srgbClr val="2F5496"/>
                  </a:solidFill>
                </a:uFill>
                <a:cs typeface="Calibri"/>
              </a:rPr>
              <a:t>efficient</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These two processes allow the development of abstract thinking. It is the </a:t>
            </a:r>
            <a:r>
              <a:rPr lang="en-GB" spc="20" dirty="0" smtClean="0">
                <a:solidFill>
                  <a:srgbClr val="2F5496"/>
                </a:solidFill>
                <a:uFill>
                  <a:solidFill>
                    <a:srgbClr val="2F5496"/>
                  </a:solidFill>
                </a:uFill>
                <a:cs typeface="Calibri"/>
              </a:rPr>
              <a:t>ability</a:t>
            </a:r>
          </a:p>
          <a:p>
            <a:pPr marL="12700">
              <a:lnSpc>
                <a:spcPct val="100000"/>
              </a:lnSpc>
              <a:spcBef>
                <a:spcPts val="135"/>
              </a:spcBef>
            </a:pPr>
            <a:r>
              <a:rPr lang="en-GB" spc="20" dirty="0" smtClean="0">
                <a:solidFill>
                  <a:srgbClr val="2F5496"/>
                </a:solidFill>
                <a:uFill>
                  <a:solidFill>
                    <a:srgbClr val="2F5496"/>
                  </a:solidFill>
                </a:uFill>
                <a:cs typeface="Calibri"/>
              </a:rPr>
              <a:t>to </a:t>
            </a:r>
            <a:r>
              <a:rPr lang="en-GB" spc="20" dirty="0">
                <a:solidFill>
                  <a:srgbClr val="2F5496"/>
                </a:solidFill>
                <a:uFill>
                  <a:solidFill>
                    <a:srgbClr val="2F5496"/>
                  </a:solidFill>
                </a:uFill>
                <a:cs typeface="Calibri"/>
              </a:rPr>
              <a:t>think abstractly about oneself and one’s family that leads to young </a:t>
            </a:r>
            <a:r>
              <a:rPr lang="en-GB" spc="20" dirty="0" smtClean="0">
                <a:solidFill>
                  <a:srgbClr val="2F5496"/>
                </a:solidFill>
                <a:uFill>
                  <a:solidFill>
                    <a:srgbClr val="2F5496"/>
                  </a:solidFill>
                </a:uFill>
                <a:cs typeface="Calibri"/>
              </a:rPr>
              <a:t>people</a:t>
            </a:r>
          </a:p>
          <a:p>
            <a:pPr marL="12700">
              <a:lnSpc>
                <a:spcPct val="100000"/>
              </a:lnSpc>
              <a:spcBef>
                <a:spcPts val="135"/>
              </a:spcBef>
            </a:pPr>
            <a:r>
              <a:rPr lang="en-GB" spc="20" dirty="0" smtClean="0">
                <a:solidFill>
                  <a:srgbClr val="2F5496"/>
                </a:solidFill>
                <a:uFill>
                  <a:solidFill>
                    <a:srgbClr val="2F5496"/>
                  </a:solidFill>
                </a:uFill>
                <a:cs typeface="Calibri"/>
              </a:rPr>
              <a:t>starting </a:t>
            </a:r>
            <a:r>
              <a:rPr lang="en-GB" spc="20" dirty="0">
                <a:solidFill>
                  <a:srgbClr val="2F5496"/>
                </a:solidFill>
                <a:uFill>
                  <a:solidFill>
                    <a:srgbClr val="2F5496"/>
                  </a:solidFill>
                </a:uFill>
                <a:cs typeface="Calibri"/>
              </a:rPr>
              <a:t>to question their identity and their position in the world.</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These changes in the brain span the whole of adolescence and continue </a:t>
            </a:r>
            <a:r>
              <a:rPr lang="en-GB" spc="20" dirty="0" smtClean="0">
                <a:solidFill>
                  <a:srgbClr val="2F5496"/>
                </a:solidFill>
                <a:uFill>
                  <a:solidFill>
                    <a:srgbClr val="2F5496"/>
                  </a:solidFill>
                </a:uFill>
                <a:cs typeface="Calibri"/>
              </a:rPr>
              <a:t>into</a:t>
            </a:r>
          </a:p>
          <a:p>
            <a:pPr marL="12700">
              <a:lnSpc>
                <a:spcPct val="100000"/>
              </a:lnSpc>
              <a:spcBef>
                <a:spcPts val="135"/>
              </a:spcBef>
            </a:pPr>
            <a:r>
              <a:rPr lang="en-GB" spc="20" dirty="0" smtClean="0">
                <a:solidFill>
                  <a:srgbClr val="2F5496"/>
                </a:solidFill>
                <a:uFill>
                  <a:solidFill>
                    <a:srgbClr val="2F5496"/>
                  </a:solidFill>
                </a:uFill>
                <a:cs typeface="Calibri"/>
              </a:rPr>
              <a:t>young </a:t>
            </a:r>
            <a:r>
              <a:rPr lang="en-GB" spc="20" dirty="0">
                <a:solidFill>
                  <a:srgbClr val="2F5496"/>
                </a:solidFill>
                <a:uFill>
                  <a:solidFill>
                    <a:srgbClr val="2F5496"/>
                  </a:solidFill>
                </a:uFill>
                <a:cs typeface="Calibri"/>
              </a:rPr>
              <a:t>adulthood.</a:t>
            </a:r>
            <a:endParaRPr lang="en-GB" spc="20" dirty="0">
              <a:solidFill>
                <a:srgbClr val="2F5496"/>
              </a:solidFill>
              <a:uFill>
                <a:solidFill>
                  <a:srgbClr val="2F5496"/>
                </a:solidFill>
              </a:uFill>
              <a:cs typeface="Calibri"/>
            </a:endParaRPr>
          </a:p>
        </p:txBody>
      </p:sp>
      <p:pic>
        <p:nvPicPr>
          <p:cNvPr id="3" name="Picture 2"/>
          <p:cNvPicPr>
            <a:picLocks noChangeAspect="1"/>
          </p:cNvPicPr>
          <p:nvPr/>
        </p:nvPicPr>
        <p:blipFill>
          <a:blip r:embed="rId2"/>
          <a:stretch>
            <a:fillRect/>
          </a:stretch>
        </p:blipFill>
        <p:spPr>
          <a:xfrm>
            <a:off x="8033645" y="2702934"/>
            <a:ext cx="3971925" cy="4029075"/>
          </a:xfrm>
          <a:prstGeom prst="rect">
            <a:avLst/>
          </a:prstGeom>
        </p:spPr>
      </p:pic>
    </p:spTree>
    <p:extLst>
      <p:ext uri="{BB962C8B-B14F-4D97-AF65-F5344CB8AC3E}">
        <p14:creationId xmlns:p14="http://schemas.microsoft.com/office/powerpoint/2010/main" val="23629190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E54CC5E5-9E20-47B7-BD37-EBA7DE8A4B9C}"/>
              </a:ext>
            </a:extLst>
          </p:cNvPr>
          <p:cNvSpPr txBox="1"/>
          <p:nvPr/>
        </p:nvSpPr>
        <p:spPr>
          <a:xfrm>
            <a:off x="241068" y="286557"/>
            <a:ext cx="11853949" cy="5195653"/>
          </a:xfrm>
          <a:prstGeom prst="rect">
            <a:avLst/>
          </a:prstGeom>
        </p:spPr>
        <p:txBody>
          <a:bodyPr vert="horz" wrap="square" lIns="0" tIns="17145" rIns="0" bIns="0" rtlCol="0">
            <a:spAutoFit/>
          </a:bodyPr>
          <a:lstStyle/>
          <a:p>
            <a:pPr marL="12700">
              <a:lnSpc>
                <a:spcPct val="100000"/>
              </a:lnSpc>
              <a:spcBef>
                <a:spcPts val="135"/>
              </a:spcBef>
            </a:pPr>
            <a:r>
              <a:rPr lang="en-GB" b="1" u="sng" spc="20" dirty="0">
                <a:solidFill>
                  <a:srgbClr val="2F5496"/>
                </a:solidFill>
                <a:uFill>
                  <a:solidFill>
                    <a:srgbClr val="2F5496"/>
                  </a:solidFill>
                </a:uFill>
                <a:cs typeface="Calibri"/>
              </a:rPr>
              <a:t>Self-concept and </a:t>
            </a:r>
            <a:r>
              <a:rPr lang="en-GB" b="1" u="sng" spc="20" dirty="0" smtClean="0">
                <a:solidFill>
                  <a:srgbClr val="2F5496"/>
                </a:solidFill>
                <a:uFill>
                  <a:solidFill>
                    <a:srgbClr val="2F5496"/>
                  </a:solidFill>
                </a:uFill>
                <a:cs typeface="Calibri"/>
              </a:rPr>
              <a:t>Self-esteem</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Abstract thinking is essential in order to question identity, as well as imagine multiple possible selves which is at the core of the adolescent search for identity.</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The development of a personal identity or self-concept requires the adolescent to develop a set of ideas that describes their</a:t>
            </a:r>
            <a:r>
              <a:rPr lang="en-GB" spc="20" dirty="0" smtClean="0">
                <a:solidFill>
                  <a:srgbClr val="2F5496"/>
                </a:solidFill>
                <a:uFill>
                  <a:solidFill>
                    <a:srgbClr val="2F5496"/>
                  </a:solidFill>
                </a:uFill>
                <a:cs typeface="Calibri"/>
              </a:rPr>
              <a:t>:</a:t>
            </a:r>
          </a:p>
          <a:p>
            <a:pPr marL="12700">
              <a:lnSpc>
                <a:spcPct val="100000"/>
              </a:lnSpc>
              <a:spcBef>
                <a:spcPts val="135"/>
              </a:spcBef>
            </a:pPr>
            <a:endParaRPr lang="en-GB" spc="20" dirty="0">
              <a:solidFill>
                <a:srgbClr val="2F5496"/>
              </a:solidFill>
              <a:uFill>
                <a:solidFill>
                  <a:srgbClr val="2F5496"/>
                </a:solidFill>
              </a:uFill>
              <a:cs typeface="Calibri"/>
            </a:endParaRP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Goals</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Interests</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Values</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Religious beliefs</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Political beliefs</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Gender</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Sexual identity</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Ethnic </a:t>
            </a:r>
            <a:r>
              <a:rPr lang="en-GB" spc="20" dirty="0" smtClean="0">
                <a:solidFill>
                  <a:srgbClr val="2F5496"/>
                </a:solidFill>
                <a:uFill>
                  <a:solidFill>
                    <a:srgbClr val="2F5496"/>
                  </a:solidFill>
                </a:uFill>
                <a:cs typeface="Calibri"/>
              </a:rPr>
              <a:t>identity</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The extent to which these different beliefs are coherent with each other influences self-esteem.</a:t>
            </a:r>
            <a:endParaRPr lang="en-GB" spc="20" dirty="0">
              <a:solidFill>
                <a:srgbClr val="2F5496"/>
              </a:solidFill>
              <a:uFill>
                <a:solidFill>
                  <a:srgbClr val="2F5496"/>
                </a:solidFill>
              </a:uFill>
              <a:cs typeface="Calibri"/>
            </a:endParaRPr>
          </a:p>
        </p:txBody>
      </p:sp>
    </p:spTree>
    <p:extLst>
      <p:ext uri="{BB962C8B-B14F-4D97-AF65-F5344CB8AC3E}">
        <p14:creationId xmlns:p14="http://schemas.microsoft.com/office/powerpoint/2010/main" val="36932906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E54CC5E5-9E20-47B7-BD37-EBA7DE8A4B9C}"/>
              </a:ext>
            </a:extLst>
          </p:cNvPr>
          <p:cNvSpPr txBox="1"/>
          <p:nvPr/>
        </p:nvSpPr>
        <p:spPr>
          <a:xfrm>
            <a:off x="241068" y="286557"/>
            <a:ext cx="11853949" cy="6077946"/>
          </a:xfrm>
          <a:prstGeom prst="rect">
            <a:avLst/>
          </a:prstGeom>
        </p:spPr>
        <p:txBody>
          <a:bodyPr vert="horz" wrap="square" lIns="0" tIns="17145" rIns="0" bIns="0" rtlCol="0">
            <a:spAutoFit/>
          </a:bodyPr>
          <a:lstStyle/>
          <a:p>
            <a:pPr marL="12700">
              <a:lnSpc>
                <a:spcPct val="100000"/>
              </a:lnSpc>
              <a:spcBef>
                <a:spcPts val="135"/>
              </a:spcBef>
            </a:pPr>
            <a:r>
              <a:rPr lang="en-GB" b="1" u="sng" spc="20" dirty="0" smtClean="0">
                <a:solidFill>
                  <a:srgbClr val="2F5496"/>
                </a:solidFill>
                <a:uFill>
                  <a:solidFill>
                    <a:srgbClr val="2F5496"/>
                  </a:solidFill>
                </a:uFill>
                <a:cs typeface="Calibri"/>
              </a:rPr>
              <a:t>Self Concept</a:t>
            </a:r>
            <a:endParaRPr lang="en-GB" b="1" u="sng" spc="20" dirty="0" smtClean="0">
              <a:solidFill>
                <a:srgbClr val="2F5496"/>
              </a:solidFill>
              <a:uFill>
                <a:solidFill>
                  <a:srgbClr val="2F5496"/>
                </a:solidFill>
              </a:uFill>
              <a:cs typeface="Calibri"/>
            </a:endParaRP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Self-concept describes how we think about (or describe) our ‘self’. It refers to the general idea we have of ourselves – our self-image.</a:t>
            </a:r>
          </a:p>
          <a:p>
            <a:pPr marL="298450" indent="-285750">
              <a:lnSpc>
                <a:spcPct val="100000"/>
              </a:lnSpc>
              <a:spcBef>
                <a:spcPts val="135"/>
              </a:spcBef>
              <a:buFont typeface="Arial" panose="020B0604020202020204" pitchFamily="34" charset="0"/>
              <a:buChar char="•"/>
            </a:pPr>
            <a:endParaRPr lang="en-GB"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There are four components of self-concept:</a:t>
            </a:r>
          </a:p>
          <a:p>
            <a:pPr marL="298450" indent="-285750">
              <a:lnSpc>
                <a:spcPct val="100000"/>
              </a:lnSpc>
              <a:spcBef>
                <a:spcPts val="135"/>
              </a:spcBef>
              <a:buFont typeface="Arial" panose="020B0604020202020204" pitchFamily="34" charset="0"/>
              <a:buChar char="•"/>
            </a:pPr>
            <a:endParaRPr lang="en-GB" spc="20" dirty="0">
              <a:solidFill>
                <a:srgbClr val="2F5496"/>
              </a:solidFill>
              <a:uFill>
                <a:solidFill>
                  <a:srgbClr val="2F5496"/>
                </a:solidFill>
              </a:uFill>
              <a:cs typeface="Calibri"/>
            </a:endParaRP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Physical: relates to concrete attributes</a:t>
            </a:r>
          </a:p>
          <a:p>
            <a:pPr marL="298450" indent="-285750">
              <a:lnSpc>
                <a:spcPct val="100000"/>
              </a:lnSpc>
              <a:spcBef>
                <a:spcPts val="135"/>
              </a:spcBef>
              <a:buFont typeface="Arial" panose="020B0604020202020204" pitchFamily="34" charset="0"/>
              <a:buChar char="•"/>
            </a:pPr>
            <a:r>
              <a:rPr lang="en-GB" spc="20" dirty="0" err="1">
                <a:solidFill>
                  <a:srgbClr val="2F5496"/>
                </a:solidFill>
                <a:uFill>
                  <a:solidFill>
                    <a:srgbClr val="2F5496"/>
                  </a:solidFill>
                </a:uFill>
                <a:cs typeface="Calibri"/>
              </a:rPr>
              <a:t>Acadaemic</a:t>
            </a:r>
            <a:r>
              <a:rPr lang="en-GB" spc="20" dirty="0">
                <a:solidFill>
                  <a:srgbClr val="2F5496"/>
                </a:solidFill>
                <a:uFill>
                  <a:solidFill>
                    <a:srgbClr val="2F5496"/>
                  </a:solidFill>
                </a:uFill>
                <a:cs typeface="Calibri"/>
              </a:rPr>
              <a:t>: relates to performance in school</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Social: describes how we relate to other people</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Transpersonal: describes how we relate to the supernatural or </a:t>
            </a:r>
            <a:endParaRPr lang="en-GB" spc="20" dirty="0" smtClean="0">
              <a:solidFill>
                <a:srgbClr val="2F5496"/>
              </a:solidFill>
              <a:uFill>
                <a:solidFill>
                  <a:srgbClr val="2F5496"/>
                </a:solidFill>
              </a:uFill>
              <a:cs typeface="Calibri"/>
            </a:endParaRPr>
          </a:p>
          <a:p>
            <a:pPr marL="12700">
              <a:lnSpc>
                <a:spcPct val="100000"/>
              </a:lnSpc>
              <a:spcBef>
                <a:spcPts val="135"/>
              </a:spcBef>
            </a:pPr>
            <a:r>
              <a:rPr lang="en-GB" spc="20" dirty="0" smtClean="0">
                <a:solidFill>
                  <a:srgbClr val="2F5496"/>
                </a:solidFill>
                <a:uFill>
                  <a:solidFill>
                    <a:srgbClr val="2F5496"/>
                  </a:solidFill>
                </a:uFill>
                <a:cs typeface="Calibri"/>
              </a:rPr>
              <a:t>      unknowns</a:t>
            </a:r>
            <a:endParaRPr lang="en-GB" spc="20" dirty="0">
              <a:solidFill>
                <a:srgbClr val="2F5496"/>
              </a:solidFill>
              <a:uFill>
                <a:solidFill>
                  <a:srgbClr val="2F5496"/>
                </a:solidFill>
              </a:uFill>
              <a:cs typeface="Calibri"/>
            </a:endParaRPr>
          </a:p>
          <a:p>
            <a:pPr marL="12700">
              <a:lnSpc>
                <a:spcPct val="100000"/>
              </a:lnSpc>
              <a:spcBef>
                <a:spcPts val="135"/>
              </a:spcBef>
            </a:pPr>
            <a:endParaRPr lang="en-GB" spc="20" dirty="0" smtClean="0">
              <a:solidFill>
                <a:srgbClr val="2F5496"/>
              </a:solidFill>
              <a:uFill>
                <a:solidFill>
                  <a:srgbClr val="2F5496"/>
                </a:solidFill>
              </a:uFill>
              <a:cs typeface="Calibri"/>
            </a:endParaRPr>
          </a:p>
          <a:p>
            <a:pPr marL="12700">
              <a:lnSpc>
                <a:spcPct val="100000"/>
              </a:lnSpc>
              <a:spcBef>
                <a:spcPts val="135"/>
              </a:spcBef>
            </a:pPr>
            <a:r>
              <a:rPr lang="en-GB" spc="20" dirty="0" smtClean="0">
                <a:solidFill>
                  <a:srgbClr val="2F5496"/>
                </a:solidFill>
                <a:uFill>
                  <a:solidFill>
                    <a:srgbClr val="2F5496"/>
                  </a:solidFill>
                </a:uFill>
                <a:cs typeface="Calibri"/>
              </a:rPr>
              <a:t>Self-concept </a:t>
            </a:r>
            <a:r>
              <a:rPr lang="en-GB" spc="20" dirty="0">
                <a:solidFill>
                  <a:srgbClr val="2F5496"/>
                </a:solidFill>
                <a:uFill>
                  <a:solidFill>
                    <a:srgbClr val="2F5496"/>
                  </a:solidFill>
                </a:uFill>
                <a:cs typeface="Calibri"/>
              </a:rPr>
              <a:t>is built over time by an individual as they develop in </a:t>
            </a:r>
            <a:endParaRPr lang="en-GB" spc="20" dirty="0" smtClean="0">
              <a:solidFill>
                <a:srgbClr val="2F5496"/>
              </a:solidFill>
              <a:uFill>
                <a:solidFill>
                  <a:srgbClr val="2F5496"/>
                </a:solidFill>
              </a:uFill>
              <a:cs typeface="Calibri"/>
            </a:endParaRPr>
          </a:p>
          <a:p>
            <a:pPr marL="12700">
              <a:lnSpc>
                <a:spcPct val="100000"/>
              </a:lnSpc>
              <a:spcBef>
                <a:spcPts val="135"/>
              </a:spcBef>
            </a:pPr>
            <a:r>
              <a:rPr lang="en-GB" spc="20" dirty="0" smtClean="0">
                <a:solidFill>
                  <a:srgbClr val="2F5496"/>
                </a:solidFill>
                <a:uFill>
                  <a:solidFill>
                    <a:srgbClr val="2F5496"/>
                  </a:solidFill>
                </a:uFill>
                <a:cs typeface="Calibri"/>
              </a:rPr>
              <a:t>relation </a:t>
            </a:r>
            <a:r>
              <a:rPr lang="en-GB" spc="20" dirty="0">
                <a:solidFill>
                  <a:srgbClr val="2F5496"/>
                </a:solidFill>
                <a:uFill>
                  <a:solidFill>
                    <a:srgbClr val="2F5496"/>
                  </a:solidFill>
                </a:uFill>
                <a:cs typeface="Calibri"/>
              </a:rPr>
              <a:t>to their family, peers and society. It can change over time </a:t>
            </a:r>
            <a:endParaRPr lang="en-GB" spc="20" dirty="0" smtClean="0">
              <a:solidFill>
                <a:srgbClr val="2F5496"/>
              </a:solidFill>
              <a:uFill>
                <a:solidFill>
                  <a:srgbClr val="2F5496"/>
                </a:solidFill>
              </a:uFill>
              <a:cs typeface="Calibri"/>
            </a:endParaRPr>
          </a:p>
          <a:p>
            <a:pPr marL="12700">
              <a:lnSpc>
                <a:spcPct val="100000"/>
              </a:lnSpc>
              <a:spcBef>
                <a:spcPts val="135"/>
              </a:spcBef>
            </a:pPr>
            <a:r>
              <a:rPr lang="en-GB" spc="20" dirty="0" smtClean="0">
                <a:solidFill>
                  <a:srgbClr val="2F5496"/>
                </a:solidFill>
                <a:uFill>
                  <a:solidFill>
                    <a:srgbClr val="2F5496"/>
                  </a:solidFill>
                </a:uFill>
                <a:cs typeface="Calibri"/>
              </a:rPr>
              <a:t>depending </a:t>
            </a:r>
            <a:r>
              <a:rPr lang="en-GB" spc="20" dirty="0">
                <a:solidFill>
                  <a:srgbClr val="2F5496"/>
                </a:solidFill>
                <a:uFill>
                  <a:solidFill>
                    <a:srgbClr val="2F5496"/>
                  </a:solidFill>
                </a:uFill>
                <a:cs typeface="Calibri"/>
              </a:rPr>
              <a:t>on the environment and different events. </a:t>
            </a:r>
            <a:r>
              <a:rPr lang="en-GB" spc="20" dirty="0" smtClean="0">
                <a:solidFill>
                  <a:srgbClr val="2F5496"/>
                </a:solidFill>
                <a:uFill>
                  <a:solidFill>
                    <a:srgbClr val="2F5496"/>
                  </a:solidFill>
                </a:uFill>
                <a:cs typeface="Calibri"/>
              </a:rPr>
              <a:t>Self-concept</a:t>
            </a:r>
          </a:p>
          <a:p>
            <a:pPr marL="12700">
              <a:lnSpc>
                <a:spcPct val="100000"/>
              </a:lnSpc>
              <a:spcBef>
                <a:spcPts val="135"/>
              </a:spcBef>
            </a:pPr>
            <a:r>
              <a:rPr lang="en-GB" spc="20" dirty="0" smtClean="0">
                <a:solidFill>
                  <a:srgbClr val="2F5496"/>
                </a:solidFill>
                <a:uFill>
                  <a:solidFill>
                    <a:srgbClr val="2F5496"/>
                  </a:solidFill>
                </a:uFill>
                <a:cs typeface="Calibri"/>
              </a:rPr>
              <a:t>is </a:t>
            </a:r>
            <a:r>
              <a:rPr lang="en-GB" spc="20" dirty="0">
                <a:solidFill>
                  <a:srgbClr val="2F5496"/>
                </a:solidFill>
                <a:uFill>
                  <a:solidFill>
                    <a:srgbClr val="2F5496"/>
                  </a:solidFill>
                </a:uFill>
                <a:cs typeface="Calibri"/>
              </a:rPr>
              <a:t>especially fluid during adolescence due to the dramatic </a:t>
            </a:r>
            <a:r>
              <a:rPr lang="en-GB" spc="20" dirty="0" smtClean="0">
                <a:solidFill>
                  <a:srgbClr val="2F5496"/>
                </a:solidFill>
                <a:uFill>
                  <a:solidFill>
                    <a:srgbClr val="2F5496"/>
                  </a:solidFill>
                </a:uFill>
                <a:cs typeface="Calibri"/>
              </a:rPr>
              <a:t>physical,</a:t>
            </a:r>
          </a:p>
          <a:p>
            <a:pPr marL="12700">
              <a:lnSpc>
                <a:spcPct val="100000"/>
              </a:lnSpc>
              <a:spcBef>
                <a:spcPts val="135"/>
              </a:spcBef>
            </a:pPr>
            <a:r>
              <a:rPr lang="en-GB" spc="20" dirty="0" smtClean="0">
                <a:solidFill>
                  <a:srgbClr val="2F5496"/>
                </a:solidFill>
                <a:uFill>
                  <a:solidFill>
                    <a:srgbClr val="2F5496"/>
                  </a:solidFill>
                </a:uFill>
                <a:cs typeface="Calibri"/>
              </a:rPr>
              <a:t>psychological </a:t>
            </a:r>
            <a:r>
              <a:rPr lang="en-GB" spc="20" dirty="0">
                <a:solidFill>
                  <a:srgbClr val="2F5496"/>
                </a:solidFill>
                <a:uFill>
                  <a:solidFill>
                    <a:srgbClr val="2F5496"/>
                  </a:solidFill>
                </a:uFill>
                <a:cs typeface="Calibri"/>
              </a:rPr>
              <a:t>and social changes that take place during this </a:t>
            </a:r>
            <a:r>
              <a:rPr lang="en-GB" spc="20" dirty="0" smtClean="0">
                <a:solidFill>
                  <a:srgbClr val="2F5496"/>
                </a:solidFill>
                <a:uFill>
                  <a:solidFill>
                    <a:srgbClr val="2F5496"/>
                  </a:solidFill>
                </a:uFill>
                <a:cs typeface="Calibri"/>
              </a:rPr>
              <a:t>period</a:t>
            </a:r>
          </a:p>
          <a:p>
            <a:pPr marL="12700">
              <a:lnSpc>
                <a:spcPct val="100000"/>
              </a:lnSpc>
              <a:spcBef>
                <a:spcPts val="135"/>
              </a:spcBef>
            </a:pPr>
            <a:r>
              <a:rPr lang="en-GB" spc="20" dirty="0" smtClean="0">
                <a:solidFill>
                  <a:srgbClr val="2F5496"/>
                </a:solidFill>
                <a:uFill>
                  <a:solidFill>
                    <a:srgbClr val="2F5496"/>
                  </a:solidFill>
                </a:uFill>
                <a:cs typeface="Calibri"/>
              </a:rPr>
              <a:t>of </a:t>
            </a:r>
            <a:r>
              <a:rPr lang="en-GB" spc="20" dirty="0">
                <a:solidFill>
                  <a:srgbClr val="2F5496"/>
                </a:solidFill>
                <a:uFill>
                  <a:solidFill>
                    <a:srgbClr val="2F5496"/>
                  </a:solidFill>
                </a:uFill>
                <a:cs typeface="Calibri"/>
              </a:rPr>
              <a:t>development. For example, changing body shape in </a:t>
            </a:r>
            <a:r>
              <a:rPr lang="en-GB" spc="20" dirty="0" smtClean="0">
                <a:solidFill>
                  <a:srgbClr val="2F5496"/>
                </a:solidFill>
                <a:uFill>
                  <a:solidFill>
                    <a:srgbClr val="2F5496"/>
                  </a:solidFill>
                </a:uFill>
                <a:cs typeface="Calibri"/>
              </a:rPr>
              <a:t>puberty,</a:t>
            </a:r>
          </a:p>
          <a:p>
            <a:pPr marL="12700">
              <a:lnSpc>
                <a:spcPct val="100000"/>
              </a:lnSpc>
              <a:spcBef>
                <a:spcPts val="135"/>
              </a:spcBef>
            </a:pPr>
            <a:r>
              <a:rPr lang="en-GB" spc="20" dirty="0" smtClean="0">
                <a:solidFill>
                  <a:srgbClr val="2F5496"/>
                </a:solidFill>
                <a:uFill>
                  <a:solidFill>
                    <a:srgbClr val="2F5496"/>
                  </a:solidFill>
                </a:uFill>
                <a:cs typeface="Calibri"/>
              </a:rPr>
              <a:t>emerging </a:t>
            </a:r>
            <a:r>
              <a:rPr lang="en-GB" spc="20" dirty="0">
                <a:solidFill>
                  <a:srgbClr val="2F5496"/>
                </a:solidFill>
                <a:uFill>
                  <a:solidFill>
                    <a:srgbClr val="2F5496"/>
                  </a:solidFill>
                </a:uFill>
                <a:cs typeface="Calibri"/>
              </a:rPr>
              <a:t>sexuality and increased importance of religious or </a:t>
            </a:r>
            <a:r>
              <a:rPr lang="en-GB" spc="20" dirty="0" smtClean="0">
                <a:solidFill>
                  <a:srgbClr val="2F5496"/>
                </a:solidFill>
                <a:uFill>
                  <a:solidFill>
                    <a:srgbClr val="2F5496"/>
                  </a:solidFill>
                </a:uFill>
                <a:cs typeface="Calibri"/>
              </a:rPr>
              <a:t>political</a:t>
            </a:r>
          </a:p>
          <a:p>
            <a:pPr marL="12700">
              <a:lnSpc>
                <a:spcPct val="100000"/>
              </a:lnSpc>
              <a:spcBef>
                <a:spcPts val="135"/>
              </a:spcBef>
            </a:pPr>
            <a:r>
              <a:rPr lang="en-GB" spc="20" dirty="0" smtClean="0">
                <a:solidFill>
                  <a:srgbClr val="2F5496"/>
                </a:solidFill>
                <a:uFill>
                  <a:solidFill>
                    <a:srgbClr val="2F5496"/>
                  </a:solidFill>
                </a:uFill>
                <a:cs typeface="Calibri"/>
              </a:rPr>
              <a:t>perspectives</a:t>
            </a:r>
            <a:r>
              <a:rPr lang="en-GB" spc="20" dirty="0">
                <a:solidFill>
                  <a:srgbClr val="2F5496"/>
                </a:solidFill>
                <a:uFill>
                  <a:solidFill>
                    <a:srgbClr val="2F5496"/>
                  </a:solidFill>
                </a:uFill>
                <a:cs typeface="Calibri"/>
              </a:rPr>
              <a:t>.</a:t>
            </a:r>
            <a:endParaRPr lang="en-GB" spc="20" dirty="0">
              <a:solidFill>
                <a:srgbClr val="2F5496"/>
              </a:solidFill>
              <a:uFill>
                <a:solidFill>
                  <a:srgbClr val="2F5496"/>
                </a:solidFill>
              </a:uFill>
              <a:cs typeface="Calibri"/>
            </a:endParaRPr>
          </a:p>
        </p:txBody>
      </p:sp>
      <p:pic>
        <p:nvPicPr>
          <p:cNvPr id="3" name="Picture 2"/>
          <p:cNvPicPr>
            <a:picLocks noChangeAspect="1"/>
          </p:cNvPicPr>
          <p:nvPr/>
        </p:nvPicPr>
        <p:blipFill>
          <a:blip r:embed="rId2"/>
          <a:stretch>
            <a:fillRect/>
          </a:stretch>
        </p:blipFill>
        <p:spPr>
          <a:xfrm>
            <a:off x="7187219" y="1715280"/>
            <a:ext cx="4667250" cy="3743325"/>
          </a:xfrm>
          <a:prstGeom prst="rect">
            <a:avLst/>
          </a:prstGeom>
        </p:spPr>
      </p:pic>
    </p:spTree>
    <p:extLst>
      <p:ext uri="{BB962C8B-B14F-4D97-AF65-F5344CB8AC3E}">
        <p14:creationId xmlns:p14="http://schemas.microsoft.com/office/powerpoint/2010/main" val="359112048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GENSWF_ADVANCE_TIME" val="10.022"/>
  <p:tag name="ISPRING_CUSTOM_TIMING_USED" val="1"/>
  <p:tag name="ISPRING_SLIDE_ID_2" val="{279B9A9A-D9B0-44D7-ADBA-CE805C082A99}"/>
</p:tagLst>
</file>

<file path=ppt/tags/tag2.xml><?xml version="1.0" encoding="utf-8"?>
<p:tagLst xmlns:a="http://schemas.openxmlformats.org/drawingml/2006/main" xmlns:r="http://schemas.openxmlformats.org/officeDocument/2006/relationships" xmlns:p="http://schemas.openxmlformats.org/presentationml/2006/main">
  <p:tag name="ISPRING_CUSTOM_TIMING_USED" val="1"/>
  <p:tag name="ISPRING_SLIDE_ID_2" val="{8373E404-572D-4FFD-9E20-F91B8778815A}"/>
  <p:tag name="GENSWF_ADVANCE_TIME" val="88.514"/>
  <p:tag name="TIMING" val="|0.001|0.001|1.688"/>
</p:tagLst>
</file>

<file path=ppt/tags/tag3.xml><?xml version="1.0" encoding="utf-8"?>
<p:tagLst xmlns:a="http://schemas.openxmlformats.org/drawingml/2006/main" xmlns:r="http://schemas.openxmlformats.org/officeDocument/2006/relationships" xmlns:p="http://schemas.openxmlformats.org/presentationml/2006/main">
  <p:tag name="ISPRING_CUSTOM_TIMING_USED" val="1"/>
  <p:tag name="ISPRING_SLIDE_INDENT_LEVEL" val="0"/>
  <p:tag name="GENSWF_ADVANCE_TIME" val="89.705"/>
  <p:tag name="ISPRING_SLIDE_ID_2" val="{002FB468-4D9D-4B5B-A033-13DFD3307CFD}"/>
</p:tagLst>
</file>

<file path=ppt/tags/tag4.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01.303"/>
  <p:tag name="ISPRING_SLIDE_ID_2" val="{41C70B91-28A3-4F95-B67A-523EA388CC04}"/>
</p:tagLst>
</file>

<file path=ppt/tags/tag5.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01.303"/>
  <p:tag name="ISPRING_SLIDE_ID_2" val="{41C70B91-28A3-4F95-B67A-523EA388CC04}"/>
</p:tagLst>
</file>

<file path=ppt/tags/tag6.xml><?xml version="1.0" encoding="utf-8"?>
<p:tagLst xmlns:a="http://schemas.openxmlformats.org/drawingml/2006/main" xmlns:r="http://schemas.openxmlformats.org/officeDocument/2006/relationships" xmlns:p="http://schemas.openxmlformats.org/presentationml/2006/main">
  <p:tag name="GENSWF_ADVANCE_TIME" val="5.000"/>
  <p:tag name="ISPRING_CUSTOM_TIMING_USED" val="1"/>
  <p:tag name="ISPRING_SLIDE_ID_2" val="{61BCF852-3E8D-43E3-A0C9-E2307A6EFB3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85</TotalTime>
  <Words>1619</Words>
  <Application>Microsoft Office PowerPoint</Application>
  <PresentationFormat>Widescreen</PresentationFormat>
  <Paragraphs>151</Paragraphs>
  <Slides>15</Slides>
  <Notes>6</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Arial</vt:lpstr>
      <vt:lpstr>Calibri</vt:lpstr>
      <vt:lpstr>Calibri Light</vt:lpstr>
      <vt:lpstr>Courier New</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Joanna Osborne</dc:creator>
  <cp:lastModifiedBy>Joanna Osborne</cp:lastModifiedBy>
  <cp:revision>15</cp:revision>
  <dcterms:created xsi:type="dcterms:W3CDTF">2024-07-16T13:12:44Z</dcterms:created>
  <dcterms:modified xsi:type="dcterms:W3CDTF">2024-07-16T16:01:35Z</dcterms:modified>
</cp:coreProperties>
</file>