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75" r:id="rId4"/>
    <p:sldId id="258" r:id="rId5"/>
    <p:sldId id="259" r:id="rId6"/>
    <p:sldId id="260" r:id="rId7"/>
    <p:sldId id="265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6BC96-C4FA-446D-9398-B8A4EF871554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8D0E7-84EA-44E8-9818-2CAF0DB4472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FB63-E59C-4760-A2C0-670416417C50}" type="datetimeFigureOut">
              <a:rPr lang="en-GB" smtClean="0"/>
              <a:pPr/>
              <a:t>23/06/2015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9A2B0-845E-4BA6-98B4-CF702CEE75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iddor.gov.u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gislation.gov.uk/uksi/2013/1471/contents/mad" TargetMode="External"/><Relationship Id="rId2" Type="http://schemas.openxmlformats.org/officeDocument/2006/relationships/hyperlink" Target="http://www.hse.gov.uk/riddo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47002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/>
          </a:bodyPr>
          <a:lstStyle/>
          <a:p>
            <a:r>
              <a:rPr lang="en-GB" sz="4800" dirty="0" smtClean="0">
                <a:solidFill>
                  <a:srgbClr val="FF0000"/>
                </a:solidFill>
              </a:rPr>
              <a:t>RIDDOR</a:t>
            </a:r>
            <a:endParaRPr lang="en-GB" sz="48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susan.murfet\AppData\Local\Microsoft\Windows\Temporary Internet Files\Content.Outlook\RUPDOA60\TotalAssistTraini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908720"/>
            <a:ext cx="4176464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INSTRUCTIONS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Go through the slides</a:t>
            </a:r>
          </a:p>
          <a:p>
            <a:pPr marL="514350" indent="-514350"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2. Pay particularly attention to...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3.  Take the test</a:t>
            </a: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5796136" y="2276872"/>
            <a:ext cx="1440160" cy="576064"/>
          </a:xfrm>
          <a:prstGeom prst="wedgeRoundRectCallout">
            <a:avLst>
              <a:gd name="adj1" fmla="val -38885"/>
              <a:gd name="adj2" fmla="val 10029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Key Learning Point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By the end of this module you will be able to: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Define </a:t>
            </a:r>
            <a:r>
              <a:rPr lang="en-GB" dirty="0" smtClean="0">
                <a:solidFill>
                  <a:srgbClr val="FF0000"/>
                </a:solidFill>
              </a:rPr>
              <a:t>RIDDOR</a:t>
            </a:r>
          </a:p>
          <a:p>
            <a:r>
              <a:rPr lang="en-GB" dirty="0" smtClean="0"/>
              <a:t>Define a “dangerous occurrence”</a:t>
            </a:r>
          </a:p>
          <a:p>
            <a:r>
              <a:rPr lang="en-GB" dirty="0" smtClean="0"/>
              <a:t>Understand what has to be reported</a:t>
            </a:r>
          </a:p>
          <a:p>
            <a:r>
              <a:rPr lang="en-GB" dirty="0" smtClean="0"/>
              <a:t>Know the reporting procedure</a:t>
            </a:r>
          </a:p>
          <a:p>
            <a:endParaRPr lang="en-GB" dirty="0"/>
          </a:p>
        </p:txBody>
      </p:sp>
      <p:pic>
        <p:nvPicPr>
          <p:cNvPr id="4" name="Picture 3" descr="https://tse1.mm.bing.net/th?&amp;id=JN.Inbh560x5OSw0aVxSxB2%2bg&amp;w=300&amp;h=300&amp;c=0&amp;pid=1.9&amp;rs=0&amp;p=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437112"/>
            <a:ext cx="285750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RIDDOR- what is it?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1340768"/>
            <a:ext cx="8352928" cy="4824536"/>
          </a:xfrm>
          <a:ln>
            <a:solidFill>
              <a:schemeClr val="accent1">
                <a:alpha val="96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R</a:t>
            </a:r>
            <a:r>
              <a:rPr lang="en-GB" sz="2400" dirty="0" smtClean="0"/>
              <a:t>eporting of </a:t>
            </a:r>
            <a:r>
              <a:rPr lang="en-GB" sz="2400" dirty="0" smtClean="0">
                <a:solidFill>
                  <a:srgbClr val="FF0000"/>
                </a:solidFill>
              </a:rPr>
              <a:t>I</a:t>
            </a:r>
            <a:r>
              <a:rPr lang="en-GB" sz="2400" dirty="0" smtClean="0"/>
              <a:t>njuries </a:t>
            </a:r>
            <a:r>
              <a:rPr lang="en-GB" sz="2400" dirty="0" smtClean="0">
                <a:solidFill>
                  <a:srgbClr val="FF0000"/>
                </a:solidFill>
              </a:rPr>
              <a:t>D</a:t>
            </a:r>
            <a:r>
              <a:rPr lang="en-GB" sz="2400" dirty="0" smtClean="0"/>
              <a:t>iseases and </a:t>
            </a:r>
            <a:r>
              <a:rPr lang="en-GB" sz="2400" dirty="0" smtClean="0">
                <a:solidFill>
                  <a:srgbClr val="FF0000"/>
                </a:solidFill>
              </a:rPr>
              <a:t>D</a:t>
            </a:r>
            <a:r>
              <a:rPr lang="en-GB" sz="2400" dirty="0" smtClean="0"/>
              <a:t>angerous </a:t>
            </a:r>
            <a:r>
              <a:rPr lang="en-GB" sz="2400" dirty="0" smtClean="0">
                <a:solidFill>
                  <a:srgbClr val="FF0000"/>
                </a:solidFill>
              </a:rPr>
              <a:t>O</a:t>
            </a:r>
            <a:r>
              <a:rPr lang="en-GB" sz="2400" dirty="0" smtClean="0"/>
              <a:t>ccurrences</a:t>
            </a:r>
            <a:r>
              <a:rPr lang="en-GB" sz="2400" dirty="0" smtClean="0">
                <a:solidFill>
                  <a:srgbClr val="FF0000"/>
                </a:solidFill>
              </a:rPr>
              <a:t>                                            </a:t>
            </a:r>
          </a:p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R</a:t>
            </a:r>
            <a:r>
              <a:rPr lang="en-GB" sz="2400" dirty="0" smtClean="0"/>
              <a:t>egulations (RIDDOR) place a legal duty on employers, self</a:t>
            </a:r>
          </a:p>
          <a:p>
            <a:pPr>
              <a:buNone/>
            </a:pPr>
            <a:r>
              <a:rPr lang="en-GB" sz="2400" dirty="0" smtClean="0"/>
              <a:t>Employed people and people in control of premises to report: 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Work-related deaths 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Major injuries </a:t>
            </a:r>
            <a:r>
              <a:rPr lang="en-GB" sz="2400" dirty="0" smtClean="0"/>
              <a:t>(including the effects of physical violence)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Over seven day injuries </a:t>
            </a:r>
            <a:r>
              <a:rPr lang="en-GB" sz="2400" dirty="0" smtClean="0"/>
              <a:t>(this has changed from three days and includes weekends, rest days or holidays))    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Work-related diseases</a:t>
            </a:r>
            <a:endParaRPr lang="en-GB" sz="2400" dirty="0" smtClean="0"/>
          </a:p>
          <a:p>
            <a:r>
              <a:rPr lang="en-GB" sz="2400" dirty="0" smtClean="0">
                <a:solidFill>
                  <a:srgbClr val="FF0000"/>
                </a:solidFill>
              </a:rPr>
              <a:t>Dangerous occurrences- </a:t>
            </a:r>
            <a:r>
              <a:rPr lang="en-GB" sz="2400" dirty="0" smtClean="0"/>
              <a:t>if an incident happens which does not result in a reportable injury, but could have done, it may be reportable under RIDDOR (certain listed near miss incidents). </a:t>
            </a:r>
          </a:p>
          <a:p>
            <a:pPr>
              <a:buNone/>
            </a:pPr>
            <a:r>
              <a:rPr lang="en-GB" sz="2400" dirty="0" smtClean="0"/>
              <a:t>E.g. Failure of an item of lifting equipment</a:t>
            </a:r>
          </a:p>
          <a:p>
            <a:pPr algn="ctr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WHO REPORTS IT?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772816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All organisations have a duty to appoint a “responsible person” to notify the enforcing authority </a:t>
            </a:r>
            <a:endParaRPr lang="en-GB" sz="2400" dirty="0"/>
          </a:p>
        </p:txBody>
      </p:sp>
      <p:pic>
        <p:nvPicPr>
          <p:cNvPr id="1028" name="Picture 4" descr="C:\Users\susan.murfet\AppData\Local\Microsoft\Windows\Temporary Internet Files\Content.IE5\7CWM4T6Q\MC90023965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212976"/>
            <a:ext cx="1730959" cy="1344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HOW IS IT REPORTED?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On Form 2508 (F2508) or 2508A for any work related disease</a:t>
            </a:r>
          </a:p>
          <a:p>
            <a:pPr>
              <a:buNone/>
            </a:pPr>
            <a:r>
              <a:rPr lang="en-GB" sz="2400" dirty="0" smtClean="0"/>
              <a:t>The forms can be downloaded over the internet</a:t>
            </a:r>
          </a:p>
          <a:p>
            <a:pPr>
              <a:buNone/>
            </a:pPr>
            <a:r>
              <a:rPr lang="en-GB" sz="2400" dirty="0" smtClean="0">
                <a:hlinkClick r:id="rId2"/>
              </a:rPr>
              <a:t>www.riddor.gov.uk</a:t>
            </a:r>
            <a:endParaRPr lang="en-GB" sz="2400" dirty="0" smtClean="0"/>
          </a:p>
          <a:p>
            <a:r>
              <a:rPr lang="en-GB" sz="2400" dirty="0" smtClean="0"/>
              <a:t>Telephone 0845 300 9923</a:t>
            </a:r>
          </a:p>
          <a:p>
            <a:r>
              <a:rPr lang="en-GB" sz="2400" dirty="0" smtClean="0"/>
              <a:t>Fax 0845 300 9924</a:t>
            </a:r>
          </a:p>
          <a:p>
            <a:r>
              <a:rPr lang="en-GB" sz="2400" dirty="0" smtClean="0"/>
              <a:t>By e-mail: riddor@natbrit.com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IN YOUR PLACEMENT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>
                <a:solidFill>
                  <a:srgbClr val="FF0000"/>
                </a:solidFill>
              </a:rPr>
              <a:t>Your responsibility is to ensure that you know and understand: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 smtClean="0"/>
              <a:t>What the local system is for reporting events</a:t>
            </a:r>
          </a:p>
          <a:p>
            <a:r>
              <a:rPr lang="en-GB" sz="2400" dirty="0" smtClean="0"/>
              <a:t>The location of the log book for reporting the specifics of the</a:t>
            </a:r>
          </a:p>
          <a:p>
            <a:pPr>
              <a:buNone/>
            </a:pPr>
            <a:r>
              <a:rPr lang="en-GB" sz="2400" dirty="0" smtClean="0"/>
              <a:t>      event within each department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Need to know more?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hlinkClick r:id="rId2"/>
              </a:rPr>
              <a:t>www.hse.gov.uk/</a:t>
            </a:r>
            <a:r>
              <a:rPr lang="en-GB" sz="2800" b="1" dirty="0" smtClean="0">
                <a:hlinkClick r:id="rId2"/>
              </a:rPr>
              <a:t>riddor</a:t>
            </a:r>
            <a:endParaRPr lang="en-GB" sz="2800" b="1" dirty="0" smtClean="0"/>
          </a:p>
          <a:p>
            <a:r>
              <a:rPr lang="en-GB" sz="2800" dirty="0" smtClean="0">
                <a:hlinkClick r:id="rId3"/>
              </a:rPr>
              <a:t>www.legislation.gov.uk/uksi/2013/1471/contents/mad</a:t>
            </a:r>
            <a:endParaRPr lang="en-GB" sz="28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192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INSTRUCTIONS</vt:lpstr>
      <vt:lpstr>By the end of this module you will be able to:</vt:lpstr>
      <vt:lpstr>RIDDOR- what is it?</vt:lpstr>
      <vt:lpstr>WHO REPORTS IT?</vt:lpstr>
      <vt:lpstr>HOW IS IT REPORTED?</vt:lpstr>
      <vt:lpstr>IN YOUR PLACEMENT</vt:lpstr>
      <vt:lpstr>Need to know more?</vt:lpstr>
    </vt:vector>
  </TitlesOfParts>
  <Company>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susan.murfet</dc:creator>
  <cp:lastModifiedBy>saloni.khanna</cp:lastModifiedBy>
  <cp:revision>108</cp:revision>
  <dcterms:created xsi:type="dcterms:W3CDTF">2013-09-27T07:39:21Z</dcterms:created>
  <dcterms:modified xsi:type="dcterms:W3CDTF">2015-06-23T09:17:09Z</dcterms:modified>
</cp:coreProperties>
</file>