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93" r:id="rId2"/>
    <p:sldId id="294" r:id="rId3"/>
    <p:sldId id="295" r:id="rId4"/>
    <p:sldId id="256" r:id="rId5"/>
    <p:sldId id="257" r:id="rId6"/>
    <p:sldId id="258" r:id="rId7"/>
    <p:sldId id="259" r:id="rId8"/>
    <p:sldId id="260" r:id="rId9"/>
    <p:sldId id="261" r:id="rId10"/>
    <p:sldId id="262" r:id="rId11"/>
    <p:sldId id="263" r:id="rId12"/>
    <p:sldId id="265" r:id="rId13"/>
    <p:sldId id="266" r:id="rId14"/>
    <p:sldId id="264" r:id="rId15"/>
    <p:sldId id="267" r:id="rId16"/>
    <p:sldId id="269" r:id="rId17"/>
    <p:sldId id="270" r:id="rId18"/>
    <p:sldId id="268"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5" r:id="rId33"/>
    <p:sldId id="286" r:id="rId34"/>
    <p:sldId id="287" r:id="rId35"/>
    <p:sldId id="288" r:id="rId36"/>
    <p:sldId id="290" r:id="rId37"/>
    <p:sldId id="291" r:id="rId38"/>
    <p:sldId id="289" r:id="rId39"/>
    <p:sldId id="292" r:id="rId40"/>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ECE72-6976-4D8F-ABDA-BE07AE403F44}" type="datetimeFigureOut">
              <a:rPr lang="en-GB" smtClean="0"/>
              <a:t>06/02/2023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CA2BB-C708-43BA-8409-44D832D77384}" type="slidenum">
              <a:rPr lang="en-GB" smtClean="0"/>
              <a:t>‹#›</a:t>
            </a:fld>
            <a:endParaRPr lang="en-GB"/>
          </a:p>
        </p:txBody>
      </p:sp>
    </p:spTree>
    <p:extLst>
      <p:ext uri="{BB962C8B-B14F-4D97-AF65-F5344CB8AC3E}">
        <p14:creationId xmlns:p14="http://schemas.microsoft.com/office/powerpoint/2010/main" val="3300188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a:p>
        </p:txBody>
      </p:sp>
    </p:spTree>
    <p:extLst>
      <p:ext uri="{BB962C8B-B14F-4D97-AF65-F5344CB8AC3E}">
        <p14:creationId xmlns:p14="http://schemas.microsoft.com/office/powerpoint/2010/main" val="1725589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10</a:t>
            </a:fld>
            <a:endParaRPr lang="en-GB"/>
          </a:p>
        </p:txBody>
      </p:sp>
    </p:spTree>
    <p:extLst>
      <p:ext uri="{BB962C8B-B14F-4D97-AF65-F5344CB8AC3E}">
        <p14:creationId xmlns:p14="http://schemas.microsoft.com/office/powerpoint/2010/main" val="1938766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11</a:t>
            </a:fld>
            <a:endParaRPr lang="en-GB"/>
          </a:p>
        </p:txBody>
      </p:sp>
    </p:spTree>
    <p:extLst>
      <p:ext uri="{BB962C8B-B14F-4D97-AF65-F5344CB8AC3E}">
        <p14:creationId xmlns:p14="http://schemas.microsoft.com/office/powerpoint/2010/main" val="2046151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12</a:t>
            </a:fld>
            <a:endParaRPr lang="en-GB"/>
          </a:p>
        </p:txBody>
      </p:sp>
    </p:spTree>
    <p:extLst>
      <p:ext uri="{BB962C8B-B14F-4D97-AF65-F5344CB8AC3E}">
        <p14:creationId xmlns:p14="http://schemas.microsoft.com/office/powerpoint/2010/main" val="3743650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13</a:t>
            </a:fld>
            <a:endParaRPr lang="en-GB"/>
          </a:p>
        </p:txBody>
      </p:sp>
    </p:spTree>
    <p:extLst>
      <p:ext uri="{BB962C8B-B14F-4D97-AF65-F5344CB8AC3E}">
        <p14:creationId xmlns:p14="http://schemas.microsoft.com/office/powerpoint/2010/main" val="3228702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14</a:t>
            </a:fld>
            <a:endParaRPr lang="en-GB"/>
          </a:p>
        </p:txBody>
      </p:sp>
    </p:spTree>
    <p:extLst>
      <p:ext uri="{BB962C8B-B14F-4D97-AF65-F5344CB8AC3E}">
        <p14:creationId xmlns:p14="http://schemas.microsoft.com/office/powerpoint/2010/main" val="4253173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15</a:t>
            </a:fld>
            <a:endParaRPr lang="en-GB"/>
          </a:p>
        </p:txBody>
      </p:sp>
    </p:spTree>
    <p:extLst>
      <p:ext uri="{BB962C8B-B14F-4D97-AF65-F5344CB8AC3E}">
        <p14:creationId xmlns:p14="http://schemas.microsoft.com/office/powerpoint/2010/main" val="189825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16</a:t>
            </a:fld>
            <a:endParaRPr lang="en-GB"/>
          </a:p>
        </p:txBody>
      </p:sp>
    </p:spTree>
    <p:extLst>
      <p:ext uri="{BB962C8B-B14F-4D97-AF65-F5344CB8AC3E}">
        <p14:creationId xmlns:p14="http://schemas.microsoft.com/office/powerpoint/2010/main" val="2100134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17</a:t>
            </a:fld>
            <a:endParaRPr lang="en-GB"/>
          </a:p>
        </p:txBody>
      </p:sp>
    </p:spTree>
    <p:extLst>
      <p:ext uri="{BB962C8B-B14F-4D97-AF65-F5344CB8AC3E}">
        <p14:creationId xmlns:p14="http://schemas.microsoft.com/office/powerpoint/2010/main" val="2534049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18</a:t>
            </a:fld>
            <a:endParaRPr lang="en-GB"/>
          </a:p>
        </p:txBody>
      </p:sp>
    </p:spTree>
    <p:extLst>
      <p:ext uri="{BB962C8B-B14F-4D97-AF65-F5344CB8AC3E}">
        <p14:creationId xmlns:p14="http://schemas.microsoft.com/office/powerpoint/2010/main" val="2048485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19</a:t>
            </a:fld>
            <a:endParaRPr lang="en-GB"/>
          </a:p>
        </p:txBody>
      </p:sp>
    </p:spTree>
    <p:extLst>
      <p:ext uri="{BB962C8B-B14F-4D97-AF65-F5344CB8AC3E}">
        <p14:creationId xmlns:p14="http://schemas.microsoft.com/office/powerpoint/2010/main" val="804592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a:t>
            </a:fld>
            <a:endParaRPr lang="en-GB"/>
          </a:p>
        </p:txBody>
      </p:sp>
    </p:spTree>
    <p:extLst>
      <p:ext uri="{BB962C8B-B14F-4D97-AF65-F5344CB8AC3E}">
        <p14:creationId xmlns:p14="http://schemas.microsoft.com/office/powerpoint/2010/main" val="1591055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20</a:t>
            </a:fld>
            <a:endParaRPr lang="en-GB"/>
          </a:p>
        </p:txBody>
      </p:sp>
    </p:spTree>
    <p:extLst>
      <p:ext uri="{BB962C8B-B14F-4D97-AF65-F5344CB8AC3E}">
        <p14:creationId xmlns:p14="http://schemas.microsoft.com/office/powerpoint/2010/main" val="2784151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21</a:t>
            </a:fld>
            <a:endParaRPr lang="en-GB"/>
          </a:p>
        </p:txBody>
      </p:sp>
    </p:spTree>
    <p:extLst>
      <p:ext uri="{BB962C8B-B14F-4D97-AF65-F5344CB8AC3E}">
        <p14:creationId xmlns:p14="http://schemas.microsoft.com/office/powerpoint/2010/main" val="2966499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22</a:t>
            </a:fld>
            <a:endParaRPr lang="en-GB"/>
          </a:p>
        </p:txBody>
      </p:sp>
    </p:spTree>
    <p:extLst>
      <p:ext uri="{BB962C8B-B14F-4D97-AF65-F5344CB8AC3E}">
        <p14:creationId xmlns:p14="http://schemas.microsoft.com/office/powerpoint/2010/main" val="1078481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23</a:t>
            </a:fld>
            <a:endParaRPr lang="en-GB"/>
          </a:p>
        </p:txBody>
      </p:sp>
    </p:spTree>
    <p:extLst>
      <p:ext uri="{BB962C8B-B14F-4D97-AF65-F5344CB8AC3E}">
        <p14:creationId xmlns:p14="http://schemas.microsoft.com/office/powerpoint/2010/main" val="4150702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24</a:t>
            </a:fld>
            <a:endParaRPr lang="en-GB"/>
          </a:p>
        </p:txBody>
      </p:sp>
    </p:spTree>
    <p:extLst>
      <p:ext uri="{BB962C8B-B14F-4D97-AF65-F5344CB8AC3E}">
        <p14:creationId xmlns:p14="http://schemas.microsoft.com/office/powerpoint/2010/main" val="3225971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25</a:t>
            </a:fld>
            <a:endParaRPr lang="en-GB"/>
          </a:p>
        </p:txBody>
      </p:sp>
    </p:spTree>
    <p:extLst>
      <p:ext uri="{BB962C8B-B14F-4D97-AF65-F5344CB8AC3E}">
        <p14:creationId xmlns:p14="http://schemas.microsoft.com/office/powerpoint/2010/main" val="3096723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26</a:t>
            </a:fld>
            <a:endParaRPr lang="en-GB"/>
          </a:p>
        </p:txBody>
      </p:sp>
    </p:spTree>
    <p:extLst>
      <p:ext uri="{BB962C8B-B14F-4D97-AF65-F5344CB8AC3E}">
        <p14:creationId xmlns:p14="http://schemas.microsoft.com/office/powerpoint/2010/main" val="4249822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27</a:t>
            </a:fld>
            <a:endParaRPr lang="en-GB"/>
          </a:p>
        </p:txBody>
      </p:sp>
    </p:spTree>
    <p:extLst>
      <p:ext uri="{BB962C8B-B14F-4D97-AF65-F5344CB8AC3E}">
        <p14:creationId xmlns:p14="http://schemas.microsoft.com/office/powerpoint/2010/main" val="2663171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28</a:t>
            </a:fld>
            <a:endParaRPr lang="en-GB"/>
          </a:p>
        </p:txBody>
      </p:sp>
    </p:spTree>
    <p:extLst>
      <p:ext uri="{BB962C8B-B14F-4D97-AF65-F5344CB8AC3E}">
        <p14:creationId xmlns:p14="http://schemas.microsoft.com/office/powerpoint/2010/main" val="669740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29</a:t>
            </a:fld>
            <a:endParaRPr lang="en-GB"/>
          </a:p>
        </p:txBody>
      </p:sp>
    </p:spTree>
    <p:extLst>
      <p:ext uri="{BB962C8B-B14F-4D97-AF65-F5344CB8AC3E}">
        <p14:creationId xmlns:p14="http://schemas.microsoft.com/office/powerpoint/2010/main" val="1743738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3</a:t>
            </a:fld>
            <a:endParaRPr lang="en-GB"/>
          </a:p>
        </p:txBody>
      </p:sp>
    </p:spTree>
    <p:extLst>
      <p:ext uri="{BB962C8B-B14F-4D97-AF65-F5344CB8AC3E}">
        <p14:creationId xmlns:p14="http://schemas.microsoft.com/office/powerpoint/2010/main" val="2258019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30</a:t>
            </a:fld>
            <a:endParaRPr lang="en-GB"/>
          </a:p>
        </p:txBody>
      </p:sp>
    </p:spTree>
    <p:extLst>
      <p:ext uri="{BB962C8B-B14F-4D97-AF65-F5344CB8AC3E}">
        <p14:creationId xmlns:p14="http://schemas.microsoft.com/office/powerpoint/2010/main" val="851506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31</a:t>
            </a:fld>
            <a:endParaRPr lang="en-GB"/>
          </a:p>
        </p:txBody>
      </p:sp>
    </p:spTree>
    <p:extLst>
      <p:ext uri="{BB962C8B-B14F-4D97-AF65-F5344CB8AC3E}">
        <p14:creationId xmlns:p14="http://schemas.microsoft.com/office/powerpoint/2010/main" val="933954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32</a:t>
            </a:fld>
            <a:endParaRPr lang="en-GB"/>
          </a:p>
        </p:txBody>
      </p:sp>
    </p:spTree>
    <p:extLst>
      <p:ext uri="{BB962C8B-B14F-4D97-AF65-F5344CB8AC3E}">
        <p14:creationId xmlns:p14="http://schemas.microsoft.com/office/powerpoint/2010/main" val="306890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33</a:t>
            </a:fld>
            <a:endParaRPr lang="en-GB"/>
          </a:p>
        </p:txBody>
      </p:sp>
    </p:spTree>
    <p:extLst>
      <p:ext uri="{BB962C8B-B14F-4D97-AF65-F5344CB8AC3E}">
        <p14:creationId xmlns:p14="http://schemas.microsoft.com/office/powerpoint/2010/main" val="919264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34</a:t>
            </a:fld>
            <a:endParaRPr lang="en-GB"/>
          </a:p>
        </p:txBody>
      </p:sp>
    </p:spTree>
    <p:extLst>
      <p:ext uri="{BB962C8B-B14F-4D97-AF65-F5344CB8AC3E}">
        <p14:creationId xmlns:p14="http://schemas.microsoft.com/office/powerpoint/2010/main" val="1513958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35</a:t>
            </a:fld>
            <a:endParaRPr lang="en-GB"/>
          </a:p>
        </p:txBody>
      </p:sp>
    </p:spTree>
    <p:extLst>
      <p:ext uri="{BB962C8B-B14F-4D97-AF65-F5344CB8AC3E}">
        <p14:creationId xmlns:p14="http://schemas.microsoft.com/office/powerpoint/2010/main" val="2709896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36</a:t>
            </a:fld>
            <a:endParaRPr lang="en-GB"/>
          </a:p>
        </p:txBody>
      </p:sp>
    </p:spTree>
    <p:extLst>
      <p:ext uri="{BB962C8B-B14F-4D97-AF65-F5344CB8AC3E}">
        <p14:creationId xmlns:p14="http://schemas.microsoft.com/office/powerpoint/2010/main" val="3842145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37</a:t>
            </a:fld>
            <a:endParaRPr lang="en-GB"/>
          </a:p>
        </p:txBody>
      </p:sp>
    </p:spTree>
    <p:extLst>
      <p:ext uri="{BB962C8B-B14F-4D97-AF65-F5344CB8AC3E}">
        <p14:creationId xmlns:p14="http://schemas.microsoft.com/office/powerpoint/2010/main" val="1758061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38</a:t>
            </a:fld>
            <a:endParaRPr lang="en-GB"/>
          </a:p>
        </p:txBody>
      </p:sp>
    </p:spTree>
    <p:extLst>
      <p:ext uri="{BB962C8B-B14F-4D97-AF65-F5344CB8AC3E}">
        <p14:creationId xmlns:p14="http://schemas.microsoft.com/office/powerpoint/2010/main" val="439054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39</a:t>
            </a:fld>
            <a:endParaRPr lang="en-GB"/>
          </a:p>
        </p:txBody>
      </p:sp>
    </p:spTree>
    <p:extLst>
      <p:ext uri="{BB962C8B-B14F-4D97-AF65-F5344CB8AC3E}">
        <p14:creationId xmlns:p14="http://schemas.microsoft.com/office/powerpoint/2010/main" val="151575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4</a:t>
            </a:fld>
            <a:endParaRPr lang="en-GB"/>
          </a:p>
        </p:txBody>
      </p:sp>
    </p:spTree>
    <p:extLst>
      <p:ext uri="{BB962C8B-B14F-4D97-AF65-F5344CB8AC3E}">
        <p14:creationId xmlns:p14="http://schemas.microsoft.com/office/powerpoint/2010/main" val="450509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5</a:t>
            </a:fld>
            <a:endParaRPr lang="en-GB"/>
          </a:p>
        </p:txBody>
      </p:sp>
    </p:spTree>
    <p:extLst>
      <p:ext uri="{BB962C8B-B14F-4D97-AF65-F5344CB8AC3E}">
        <p14:creationId xmlns:p14="http://schemas.microsoft.com/office/powerpoint/2010/main" val="4223089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6</a:t>
            </a:fld>
            <a:endParaRPr lang="en-GB"/>
          </a:p>
        </p:txBody>
      </p:sp>
    </p:spTree>
    <p:extLst>
      <p:ext uri="{BB962C8B-B14F-4D97-AF65-F5344CB8AC3E}">
        <p14:creationId xmlns:p14="http://schemas.microsoft.com/office/powerpoint/2010/main" val="302895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7</a:t>
            </a:fld>
            <a:endParaRPr lang="en-GB"/>
          </a:p>
        </p:txBody>
      </p:sp>
    </p:spTree>
    <p:extLst>
      <p:ext uri="{BB962C8B-B14F-4D97-AF65-F5344CB8AC3E}">
        <p14:creationId xmlns:p14="http://schemas.microsoft.com/office/powerpoint/2010/main" val="1668829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8</a:t>
            </a:fld>
            <a:endParaRPr lang="en-GB"/>
          </a:p>
        </p:txBody>
      </p:sp>
    </p:spTree>
    <p:extLst>
      <p:ext uri="{BB962C8B-B14F-4D97-AF65-F5344CB8AC3E}">
        <p14:creationId xmlns:p14="http://schemas.microsoft.com/office/powerpoint/2010/main" val="137140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CA2BB-C708-43BA-8409-44D832D77384}" type="slidenum">
              <a:rPr lang="en-GB" smtClean="0"/>
              <a:t>9</a:t>
            </a:fld>
            <a:endParaRPr lang="en-GB"/>
          </a:p>
        </p:txBody>
      </p:sp>
    </p:spTree>
    <p:extLst>
      <p:ext uri="{BB962C8B-B14F-4D97-AF65-F5344CB8AC3E}">
        <p14:creationId xmlns:p14="http://schemas.microsoft.com/office/powerpoint/2010/main" val="1315811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3599-7C9C-4F6B-9A2F-A50E3CBE83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CAB6F9-9239-4C6D-8687-6AF6D497CC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62DF9A-FDFD-42C3-9B23-E95B97E4CC25}"/>
              </a:ext>
            </a:extLst>
          </p:cNvPr>
          <p:cNvSpPr>
            <a:spLocks noGrp="1"/>
          </p:cNvSpPr>
          <p:nvPr>
            <p:ph type="dt" sz="half" idx="10"/>
          </p:nvPr>
        </p:nvSpPr>
        <p:spPr/>
        <p:txBody>
          <a:bodyPr/>
          <a:lstStyle/>
          <a:p>
            <a:fld id="{BAA84C7C-E485-46BC-AEBF-C389F1216E98}" type="datetimeFigureOut">
              <a:rPr lang="en-GB" smtClean="0"/>
              <a:t>06/02/2023</a:t>
            </a:fld>
            <a:endParaRPr lang="en-GB"/>
          </a:p>
        </p:txBody>
      </p:sp>
      <p:sp>
        <p:nvSpPr>
          <p:cNvPr id="5" name="Footer Placeholder 4">
            <a:extLst>
              <a:ext uri="{FF2B5EF4-FFF2-40B4-BE49-F238E27FC236}">
                <a16:creationId xmlns:a16="http://schemas.microsoft.com/office/drawing/2014/main" id="{913444D4-0842-42CF-A7B8-9883F93F95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BB7DCD-F347-4089-A46B-6294FA79E15A}"/>
              </a:ext>
            </a:extLst>
          </p:cNvPr>
          <p:cNvSpPr>
            <a:spLocks noGrp="1"/>
          </p:cNvSpPr>
          <p:nvPr>
            <p:ph type="sldNum" sz="quarter" idx="12"/>
          </p:nvPr>
        </p:nvSpPr>
        <p:spPr/>
        <p:txBody>
          <a:bodyPr/>
          <a:lstStyle/>
          <a:p>
            <a:fld id="{09770576-4F97-461D-AD37-C675619FF803}" type="slidenum">
              <a:rPr lang="en-GB" smtClean="0"/>
              <a:t>‹#›</a:t>
            </a:fld>
            <a:endParaRPr lang="en-GB"/>
          </a:p>
        </p:txBody>
      </p:sp>
    </p:spTree>
    <p:extLst>
      <p:ext uri="{BB962C8B-B14F-4D97-AF65-F5344CB8AC3E}">
        <p14:creationId xmlns:p14="http://schemas.microsoft.com/office/powerpoint/2010/main" val="2905284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DE5B-5B2C-43A3-A257-80F6BC9939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90E841-95AD-47A7-B5D2-5C1295C11B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769D1C-07D9-47BF-881C-2D6EEE4468ED}"/>
              </a:ext>
            </a:extLst>
          </p:cNvPr>
          <p:cNvSpPr>
            <a:spLocks noGrp="1"/>
          </p:cNvSpPr>
          <p:nvPr>
            <p:ph type="dt" sz="half" idx="10"/>
          </p:nvPr>
        </p:nvSpPr>
        <p:spPr/>
        <p:txBody>
          <a:bodyPr/>
          <a:lstStyle/>
          <a:p>
            <a:fld id="{BAA84C7C-E485-46BC-AEBF-C389F1216E98}" type="datetimeFigureOut">
              <a:rPr lang="en-GB" smtClean="0"/>
              <a:t>06/02/2023</a:t>
            </a:fld>
            <a:endParaRPr lang="en-GB"/>
          </a:p>
        </p:txBody>
      </p:sp>
      <p:sp>
        <p:nvSpPr>
          <p:cNvPr id="5" name="Footer Placeholder 4">
            <a:extLst>
              <a:ext uri="{FF2B5EF4-FFF2-40B4-BE49-F238E27FC236}">
                <a16:creationId xmlns:a16="http://schemas.microsoft.com/office/drawing/2014/main" id="{FBFE3537-6736-41B7-844C-0BD5D09AF6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09B15A-8DBA-44D8-A79E-057F4F659EA5}"/>
              </a:ext>
            </a:extLst>
          </p:cNvPr>
          <p:cNvSpPr>
            <a:spLocks noGrp="1"/>
          </p:cNvSpPr>
          <p:nvPr>
            <p:ph type="sldNum" sz="quarter" idx="12"/>
          </p:nvPr>
        </p:nvSpPr>
        <p:spPr/>
        <p:txBody>
          <a:bodyPr/>
          <a:lstStyle/>
          <a:p>
            <a:fld id="{09770576-4F97-461D-AD37-C675619FF803}" type="slidenum">
              <a:rPr lang="en-GB" smtClean="0"/>
              <a:t>‹#›</a:t>
            </a:fld>
            <a:endParaRPr lang="en-GB"/>
          </a:p>
        </p:txBody>
      </p:sp>
    </p:spTree>
    <p:extLst>
      <p:ext uri="{BB962C8B-B14F-4D97-AF65-F5344CB8AC3E}">
        <p14:creationId xmlns:p14="http://schemas.microsoft.com/office/powerpoint/2010/main" val="3802887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9DDA4F-E3AA-4483-92FC-B680DDF502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163328-39CC-4A4E-A638-1CEC046315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5E3086-3CB6-4E46-896E-A618826D4EAB}"/>
              </a:ext>
            </a:extLst>
          </p:cNvPr>
          <p:cNvSpPr>
            <a:spLocks noGrp="1"/>
          </p:cNvSpPr>
          <p:nvPr>
            <p:ph type="dt" sz="half" idx="10"/>
          </p:nvPr>
        </p:nvSpPr>
        <p:spPr/>
        <p:txBody>
          <a:bodyPr/>
          <a:lstStyle/>
          <a:p>
            <a:fld id="{BAA84C7C-E485-46BC-AEBF-C389F1216E98}" type="datetimeFigureOut">
              <a:rPr lang="en-GB" smtClean="0"/>
              <a:t>06/02/2023</a:t>
            </a:fld>
            <a:endParaRPr lang="en-GB"/>
          </a:p>
        </p:txBody>
      </p:sp>
      <p:sp>
        <p:nvSpPr>
          <p:cNvPr id="5" name="Footer Placeholder 4">
            <a:extLst>
              <a:ext uri="{FF2B5EF4-FFF2-40B4-BE49-F238E27FC236}">
                <a16:creationId xmlns:a16="http://schemas.microsoft.com/office/drawing/2014/main" id="{3CE5D636-FF71-40CF-98B9-FB9C808288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96067B-DFEE-425A-99A4-9FB6240C04C5}"/>
              </a:ext>
            </a:extLst>
          </p:cNvPr>
          <p:cNvSpPr>
            <a:spLocks noGrp="1"/>
          </p:cNvSpPr>
          <p:nvPr>
            <p:ph type="sldNum" sz="quarter" idx="12"/>
          </p:nvPr>
        </p:nvSpPr>
        <p:spPr/>
        <p:txBody>
          <a:bodyPr/>
          <a:lstStyle/>
          <a:p>
            <a:fld id="{09770576-4F97-461D-AD37-C675619FF803}" type="slidenum">
              <a:rPr lang="en-GB" smtClean="0"/>
              <a:t>‹#›</a:t>
            </a:fld>
            <a:endParaRPr lang="en-GB"/>
          </a:p>
        </p:txBody>
      </p:sp>
    </p:spTree>
    <p:extLst>
      <p:ext uri="{BB962C8B-B14F-4D97-AF65-F5344CB8AC3E}">
        <p14:creationId xmlns:p14="http://schemas.microsoft.com/office/powerpoint/2010/main" val="396460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7080E-33C1-45A6-81FA-8FFC613332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7F8638-6AEE-4F7D-97A1-3855FCA10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BF8FF7-5DA3-4201-A173-3DC28170C7C5}"/>
              </a:ext>
            </a:extLst>
          </p:cNvPr>
          <p:cNvSpPr>
            <a:spLocks noGrp="1"/>
          </p:cNvSpPr>
          <p:nvPr>
            <p:ph type="dt" sz="half" idx="10"/>
          </p:nvPr>
        </p:nvSpPr>
        <p:spPr/>
        <p:txBody>
          <a:bodyPr/>
          <a:lstStyle/>
          <a:p>
            <a:fld id="{BAA84C7C-E485-46BC-AEBF-C389F1216E98}" type="datetimeFigureOut">
              <a:rPr lang="en-GB" smtClean="0"/>
              <a:t>06/02/2023</a:t>
            </a:fld>
            <a:endParaRPr lang="en-GB"/>
          </a:p>
        </p:txBody>
      </p:sp>
      <p:sp>
        <p:nvSpPr>
          <p:cNvPr id="5" name="Footer Placeholder 4">
            <a:extLst>
              <a:ext uri="{FF2B5EF4-FFF2-40B4-BE49-F238E27FC236}">
                <a16:creationId xmlns:a16="http://schemas.microsoft.com/office/drawing/2014/main" id="{E02E92E7-6762-4ACE-B346-0D05D1A22D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D9229F-DB7B-4A3C-AB14-EA85052D8876}"/>
              </a:ext>
            </a:extLst>
          </p:cNvPr>
          <p:cNvSpPr>
            <a:spLocks noGrp="1"/>
          </p:cNvSpPr>
          <p:nvPr>
            <p:ph type="sldNum" sz="quarter" idx="12"/>
          </p:nvPr>
        </p:nvSpPr>
        <p:spPr/>
        <p:txBody>
          <a:bodyPr/>
          <a:lstStyle/>
          <a:p>
            <a:fld id="{09770576-4F97-461D-AD37-C675619FF803}" type="slidenum">
              <a:rPr lang="en-GB" smtClean="0"/>
              <a:t>‹#›</a:t>
            </a:fld>
            <a:endParaRPr lang="en-GB"/>
          </a:p>
        </p:txBody>
      </p:sp>
    </p:spTree>
    <p:extLst>
      <p:ext uri="{BB962C8B-B14F-4D97-AF65-F5344CB8AC3E}">
        <p14:creationId xmlns:p14="http://schemas.microsoft.com/office/powerpoint/2010/main" val="410617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1B352-C823-4CFB-ADD3-1560255C14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3817309-E371-40E2-9B5C-3AB3447AE3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899E1B-359A-47F1-ADB7-DD545B6ACCC7}"/>
              </a:ext>
            </a:extLst>
          </p:cNvPr>
          <p:cNvSpPr>
            <a:spLocks noGrp="1"/>
          </p:cNvSpPr>
          <p:nvPr>
            <p:ph type="dt" sz="half" idx="10"/>
          </p:nvPr>
        </p:nvSpPr>
        <p:spPr/>
        <p:txBody>
          <a:bodyPr/>
          <a:lstStyle/>
          <a:p>
            <a:fld id="{BAA84C7C-E485-46BC-AEBF-C389F1216E98}" type="datetimeFigureOut">
              <a:rPr lang="en-GB" smtClean="0"/>
              <a:t>06/02/2023</a:t>
            </a:fld>
            <a:endParaRPr lang="en-GB"/>
          </a:p>
        </p:txBody>
      </p:sp>
      <p:sp>
        <p:nvSpPr>
          <p:cNvPr id="5" name="Footer Placeholder 4">
            <a:extLst>
              <a:ext uri="{FF2B5EF4-FFF2-40B4-BE49-F238E27FC236}">
                <a16:creationId xmlns:a16="http://schemas.microsoft.com/office/drawing/2014/main" id="{136790D1-B3DF-4738-9807-0428C4F26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420F58-9527-46E8-B236-FC8C966DAEF8}"/>
              </a:ext>
            </a:extLst>
          </p:cNvPr>
          <p:cNvSpPr>
            <a:spLocks noGrp="1"/>
          </p:cNvSpPr>
          <p:nvPr>
            <p:ph type="sldNum" sz="quarter" idx="12"/>
          </p:nvPr>
        </p:nvSpPr>
        <p:spPr/>
        <p:txBody>
          <a:bodyPr/>
          <a:lstStyle/>
          <a:p>
            <a:fld id="{09770576-4F97-461D-AD37-C675619FF803}" type="slidenum">
              <a:rPr lang="en-GB" smtClean="0"/>
              <a:t>‹#›</a:t>
            </a:fld>
            <a:endParaRPr lang="en-GB"/>
          </a:p>
        </p:txBody>
      </p:sp>
    </p:spTree>
    <p:extLst>
      <p:ext uri="{BB962C8B-B14F-4D97-AF65-F5344CB8AC3E}">
        <p14:creationId xmlns:p14="http://schemas.microsoft.com/office/powerpoint/2010/main" val="1599835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6C38B-FF79-4799-8778-2E0D03CB56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E93C45-16B4-4195-8764-52D0328340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EE902D1-A34C-4094-892F-B63BB255E5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9873D6-4623-4E62-AD16-5550D9925D3A}"/>
              </a:ext>
            </a:extLst>
          </p:cNvPr>
          <p:cNvSpPr>
            <a:spLocks noGrp="1"/>
          </p:cNvSpPr>
          <p:nvPr>
            <p:ph type="dt" sz="half" idx="10"/>
          </p:nvPr>
        </p:nvSpPr>
        <p:spPr/>
        <p:txBody>
          <a:bodyPr/>
          <a:lstStyle/>
          <a:p>
            <a:fld id="{BAA84C7C-E485-46BC-AEBF-C389F1216E98}" type="datetimeFigureOut">
              <a:rPr lang="en-GB" smtClean="0"/>
              <a:t>06/02/2023</a:t>
            </a:fld>
            <a:endParaRPr lang="en-GB"/>
          </a:p>
        </p:txBody>
      </p:sp>
      <p:sp>
        <p:nvSpPr>
          <p:cNvPr id="6" name="Footer Placeholder 5">
            <a:extLst>
              <a:ext uri="{FF2B5EF4-FFF2-40B4-BE49-F238E27FC236}">
                <a16:creationId xmlns:a16="http://schemas.microsoft.com/office/drawing/2014/main" id="{E784B248-668D-4B40-BA8A-D056341195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F8E094-DA50-4E0B-B027-006FF7E27352}"/>
              </a:ext>
            </a:extLst>
          </p:cNvPr>
          <p:cNvSpPr>
            <a:spLocks noGrp="1"/>
          </p:cNvSpPr>
          <p:nvPr>
            <p:ph type="sldNum" sz="quarter" idx="12"/>
          </p:nvPr>
        </p:nvSpPr>
        <p:spPr/>
        <p:txBody>
          <a:bodyPr/>
          <a:lstStyle/>
          <a:p>
            <a:fld id="{09770576-4F97-461D-AD37-C675619FF803}" type="slidenum">
              <a:rPr lang="en-GB" smtClean="0"/>
              <a:t>‹#›</a:t>
            </a:fld>
            <a:endParaRPr lang="en-GB"/>
          </a:p>
        </p:txBody>
      </p:sp>
    </p:spTree>
    <p:extLst>
      <p:ext uri="{BB962C8B-B14F-4D97-AF65-F5344CB8AC3E}">
        <p14:creationId xmlns:p14="http://schemas.microsoft.com/office/powerpoint/2010/main" val="1082080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49CAA-CA6B-412F-A90D-D3A03C8166B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73AC72-CA21-49D6-ABEE-2DDC8B231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E8CA6-CE5D-4F8B-BE88-05ED485CAC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90915B-808A-43CD-9BC9-A2C4AD6329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11EC35-3E4C-44D5-AD7A-6BF8CA87A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027891-28C6-46F3-BA44-A126719FCFF5}"/>
              </a:ext>
            </a:extLst>
          </p:cNvPr>
          <p:cNvSpPr>
            <a:spLocks noGrp="1"/>
          </p:cNvSpPr>
          <p:nvPr>
            <p:ph type="dt" sz="half" idx="10"/>
          </p:nvPr>
        </p:nvSpPr>
        <p:spPr/>
        <p:txBody>
          <a:bodyPr/>
          <a:lstStyle/>
          <a:p>
            <a:fld id="{BAA84C7C-E485-46BC-AEBF-C389F1216E98}" type="datetimeFigureOut">
              <a:rPr lang="en-GB" smtClean="0"/>
              <a:t>06/02/2023</a:t>
            </a:fld>
            <a:endParaRPr lang="en-GB"/>
          </a:p>
        </p:txBody>
      </p:sp>
      <p:sp>
        <p:nvSpPr>
          <p:cNvPr id="8" name="Footer Placeholder 7">
            <a:extLst>
              <a:ext uri="{FF2B5EF4-FFF2-40B4-BE49-F238E27FC236}">
                <a16:creationId xmlns:a16="http://schemas.microsoft.com/office/drawing/2014/main" id="{55635614-E320-4806-AF0E-175C9C0A8C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0697B6C-E6AC-4546-8D97-F3AABEFAE973}"/>
              </a:ext>
            </a:extLst>
          </p:cNvPr>
          <p:cNvSpPr>
            <a:spLocks noGrp="1"/>
          </p:cNvSpPr>
          <p:nvPr>
            <p:ph type="sldNum" sz="quarter" idx="12"/>
          </p:nvPr>
        </p:nvSpPr>
        <p:spPr/>
        <p:txBody>
          <a:bodyPr/>
          <a:lstStyle/>
          <a:p>
            <a:fld id="{09770576-4F97-461D-AD37-C675619FF803}" type="slidenum">
              <a:rPr lang="en-GB" smtClean="0"/>
              <a:t>‹#›</a:t>
            </a:fld>
            <a:endParaRPr lang="en-GB"/>
          </a:p>
        </p:txBody>
      </p:sp>
    </p:spTree>
    <p:extLst>
      <p:ext uri="{BB962C8B-B14F-4D97-AF65-F5344CB8AC3E}">
        <p14:creationId xmlns:p14="http://schemas.microsoft.com/office/powerpoint/2010/main" val="1077244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C5B40-2902-46F7-9801-361E2E43CAB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748F051-25E3-4782-8B6B-41CCC569697E}"/>
              </a:ext>
            </a:extLst>
          </p:cNvPr>
          <p:cNvSpPr>
            <a:spLocks noGrp="1"/>
          </p:cNvSpPr>
          <p:nvPr>
            <p:ph type="dt" sz="half" idx="10"/>
          </p:nvPr>
        </p:nvSpPr>
        <p:spPr/>
        <p:txBody>
          <a:bodyPr/>
          <a:lstStyle/>
          <a:p>
            <a:fld id="{BAA84C7C-E485-46BC-AEBF-C389F1216E98}" type="datetimeFigureOut">
              <a:rPr lang="en-GB" smtClean="0"/>
              <a:t>06/02/2023</a:t>
            </a:fld>
            <a:endParaRPr lang="en-GB"/>
          </a:p>
        </p:txBody>
      </p:sp>
      <p:sp>
        <p:nvSpPr>
          <p:cNvPr id="4" name="Footer Placeholder 3">
            <a:extLst>
              <a:ext uri="{FF2B5EF4-FFF2-40B4-BE49-F238E27FC236}">
                <a16:creationId xmlns:a16="http://schemas.microsoft.com/office/drawing/2014/main" id="{1F926797-3205-4949-B20F-6374C6D67B0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B40719D-8713-415F-B95D-9C42BFA874F2}"/>
              </a:ext>
            </a:extLst>
          </p:cNvPr>
          <p:cNvSpPr>
            <a:spLocks noGrp="1"/>
          </p:cNvSpPr>
          <p:nvPr>
            <p:ph type="sldNum" sz="quarter" idx="12"/>
          </p:nvPr>
        </p:nvSpPr>
        <p:spPr/>
        <p:txBody>
          <a:bodyPr/>
          <a:lstStyle/>
          <a:p>
            <a:fld id="{09770576-4F97-461D-AD37-C675619FF803}" type="slidenum">
              <a:rPr lang="en-GB" smtClean="0"/>
              <a:t>‹#›</a:t>
            </a:fld>
            <a:endParaRPr lang="en-GB"/>
          </a:p>
        </p:txBody>
      </p:sp>
    </p:spTree>
    <p:extLst>
      <p:ext uri="{BB962C8B-B14F-4D97-AF65-F5344CB8AC3E}">
        <p14:creationId xmlns:p14="http://schemas.microsoft.com/office/powerpoint/2010/main" val="1970215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D4D8EB-9FC6-4E26-8E7D-C07648C768AD}"/>
              </a:ext>
            </a:extLst>
          </p:cNvPr>
          <p:cNvSpPr>
            <a:spLocks noGrp="1"/>
          </p:cNvSpPr>
          <p:nvPr>
            <p:ph type="dt" sz="half" idx="10"/>
          </p:nvPr>
        </p:nvSpPr>
        <p:spPr/>
        <p:txBody>
          <a:bodyPr/>
          <a:lstStyle/>
          <a:p>
            <a:fld id="{BAA84C7C-E485-46BC-AEBF-C389F1216E98}" type="datetimeFigureOut">
              <a:rPr lang="en-GB" smtClean="0"/>
              <a:t>06/02/2023</a:t>
            </a:fld>
            <a:endParaRPr lang="en-GB"/>
          </a:p>
        </p:txBody>
      </p:sp>
      <p:sp>
        <p:nvSpPr>
          <p:cNvPr id="3" name="Footer Placeholder 2">
            <a:extLst>
              <a:ext uri="{FF2B5EF4-FFF2-40B4-BE49-F238E27FC236}">
                <a16:creationId xmlns:a16="http://schemas.microsoft.com/office/drawing/2014/main" id="{5430D9EA-47CD-4B1B-8659-B928380DD37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8117A2-7C91-407B-8A6B-3C1D1D609A98}"/>
              </a:ext>
            </a:extLst>
          </p:cNvPr>
          <p:cNvSpPr>
            <a:spLocks noGrp="1"/>
          </p:cNvSpPr>
          <p:nvPr>
            <p:ph type="sldNum" sz="quarter" idx="12"/>
          </p:nvPr>
        </p:nvSpPr>
        <p:spPr/>
        <p:txBody>
          <a:bodyPr/>
          <a:lstStyle/>
          <a:p>
            <a:fld id="{09770576-4F97-461D-AD37-C675619FF803}" type="slidenum">
              <a:rPr lang="en-GB" smtClean="0"/>
              <a:t>‹#›</a:t>
            </a:fld>
            <a:endParaRPr lang="en-GB"/>
          </a:p>
        </p:txBody>
      </p:sp>
    </p:spTree>
    <p:extLst>
      <p:ext uri="{BB962C8B-B14F-4D97-AF65-F5344CB8AC3E}">
        <p14:creationId xmlns:p14="http://schemas.microsoft.com/office/powerpoint/2010/main" val="4127801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38D8-E277-443B-ACAE-3BEF9E99D9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D290084-3B4F-4D13-9000-ED1E0424D6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4297FB-F928-4057-97DA-F90CE489A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05B5D7-3FC0-40E5-B429-8572E3150B61}"/>
              </a:ext>
            </a:extLst>
          </p:cNvPr>
          <p:cNvSpPr>
            <a:spLocks noGrp="1"/>
          </p:cNvSpPr>
          <p:nvPr>
            <p:ph type="dt" sz="half" idx="10"/>
          </p:nvPr>
        </p:nvSpPr>
        <p:spPr/>
        <p:txBody>
          <a:bodyPr/>
          <a:lstStyle/>
          <a:p>
            <a:fld id="{BAA84C7C-E485-46BC-AEBF-C389F1216E98}" type="datetimeFigureOut">
              <a:rPr lang="en-GB" smtClean="0"/>
              <a:t>06/02/2023</a:t>
            </a:fld>
            <a:endParaRPr lang="en-GB"/>
          </a:p>
        </p:txBody>
      </p:sp>
      <p:sp>
        <p:nvSpPr>
          <p:cNvPr id="6" name="Footer Placeholder 5">
            <a:extLst>
              <a:ext uri="{FF2B5EF4-FFF2-40B4-BE49-F238E27FC236}">
                <a16:creationId xmlns:a16="http://schemas.microsoft.com/office/drawing/2014/main" id="{9EC79D6B-03B3-406A-A063-ECAFBD3A08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A2DADC-8E61-4287-A644-CA709B188749}"/>
              </a:ext>
            </a:extLst>
          </p:cNvPr>
          <p:cNvSpPr>
            <a:spLocks noGrp="1"/>
          </p:cNvSpPr>
          <p:nvPr>
            <p:ph type="sldNum" sz="quarter" idx="12"/>
          </p:nvPr>
        </p:nvSpPr>
        <p:spPr/>
        <p:txBody>
          <a:bodyPr/>
          <a:lstStyle/>
          <a:p>
            <a:fld id="{09770576-4F97-461D-AD37-C675619FF803}" type="slidenum">
              <a:rPr lang="en-GB" smtClean="0"/>
              <a:t>‹#›</a:t>
            </a:fld>
            <a:endParaRPr lang="en-GB"/>
          </a:p>
        </p:txBody>
      </p:sp>
    </p:spTree>
    <p:extLst>
      <p:ext uri="{BB962C8B-B14F-4D97-AF65-F5344CB8AC3E}">
        <p14:creationId xmlns:p14="http://schemas.microsoft.com/office/powerpoint/2010/main" val="2707785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69BA4-057D-46C7-9789-9FAA36327C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A11AC4B-AB75-482F-A9DB-0D3ED7758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E558D0A-EF16-4C5C-8493-38A66153DC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CEBB91-A34D-4445-81D2-0E649FFDEA9A}"/>
              </a:ext>
            </a:extLst>
          </p:cNvPr>
          <p:cNvSpPr>
            <a:spLocks noGrp="1"/>
          </p:cNvSpPr>
          <p:nvPr>
            <p:ph type="dt" sz="half" idx="10"/>
          </p:nvPr>
        </p:nvSpPr>
        <p:spPr/>
        <p:txBody>
          <a:bodyPr/>
          <a:lstStyle/>
          <a:p>
            <a:fld id="{BAA84C7C-E485-46BC-AEBF-C389F1216E98}" type="datetimeFigureOut">
              <a:rPr lang="en-GB" smtClean="0"/>
              <a:t>06/02/2023</a:t>
            </a:fld>
            <a:endParaRPr lang="en-GB"/>
          </a:p>
        </p:txBody>
      </p:sp>
      <p:sp>
        <p:nvSpPr>
          <p:cNvPr id="6" name="Footer Placeholder 5">
            <a:extLst>
              <a:ext uri="{FF2B5EF4-FFF2-40B4-BE49-F238E27FC236}">
                <a16:creationId xmlns:a16="http://schemas.microsoft.com/office/drawing/2014/main" id="{3CC5659B-2206-4FC0-B5CA-2871D1F2A5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1F4BB3-CE07-48D4-92B8-5A6346D8799B}"/>
              </a:ext>
            </a:extLst>
          </p:cNvPr>
          <p:cNvSpPr>
            <a:spLocks noGrp="1"/>
          </p:cNvSpPr>
          <p:nvPr>
            <p:ph type="sldNum" sz="quarter" idx="12"/>
          </p:nvPr>
        </p:nvSpPr>
        <p:spPr/>
        <p:txBody>
          <a:bodyPr/>
          <a:lstStyle/>
          <a:p>
            <a:fld id="{09770576-4F97-461D-AD37-C675619FF803}" type="slidenum">
              <a:rPr lang="en-GB" smtClean="0"/>
              <a:t>‹#›</a:t>
            </a:fld>
            <a:endParaRPr lang="en-GB"/>
          </a:p>
        </p:txBody>
      </p:sp>
    </p:spTree>
    <p:extLst>
      <p:ext uri="{BB962C8B-B14F-4D97-AF65-F5344CB8AC3E}">
        <p14:creationId xmlns:p14="http://schemas.microsoft.com/office/powerpoint/2010/main" val="196747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C759F3-30A4-4DB8-B131-55F67027EA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225FF8-4B8A-4F9E-9207-4C24CD6DA5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58CA24-F915-4913-8BC5-89985E6F89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A84C7C-E485-46BC-AEBF-C389F1216E98}" type="datetimeFigureOut">
              <a:rPr lang="en-GB" smtClean="0"/>
              <a:t>06/02/2023</a:t>
            </a:fld>
            <a:endParaRPr lang="en-GB"/>
          </a:p>
        </p:txBody>
      </p:sp>
      <p:sp>
        <p:nvSpPr>
          <p:cNvPr id="5" name="Footer Placeholder 4">
            <a:extLst>
              <a:ext uri="{FF2B5EF4-FFF2-40B4-BE49-F238E27FC236}">
                <a16:creationId xmlns:a16="http://schemas.microsoft.com/office/drawing/2014/main" id="{4AEEF4C7-9362-4234-BFF2-8764D41EF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50E2645-68B1-433A-A93C-9A4653BF95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70576-4F97-461D-AD37-C675619FF803}" type="slidenum">
              <a:rPr lang="en-GB" smtClean="0"/>
              <a:t>‹#›</a:t>
            </a:fld>
            <a:endParaRPr lang="en-GB"/>
          </a:p>
        </p:txBody>
      </p:sp>
    </p:spTree>
    <p:extLst>
      <p:ext uri="{BB962C8B-B14F-4D97-AF65-F5344CB8AC3E}">
        <p14:creationId xmlns:p14="http://schemas.microsoft.com/office/powerpoint/2010/main" val="53198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hyperlink" Target="https://www.nottingham.ac.uk/nursing/sonet/rlos/placs/sepsis-care-bundle/case-2015hrs-handover.html" TargetMode="Externa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hyperlink" Target="https://www.nottingham.ac.uk/nursing/sonet/rlos/placs/sepsis-care-bundle/case-2015hrs-priorities.html"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hyperlink" Target="/candidate/take-test/58" TargetMode="Externa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3689844" y="4592752"/>
            <a:ext cx="4812311" cy="885563"/>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defTabSz="914400" eaLnBrk="1" fontAlgn="auto" latinLnBrk="0" hangingPunct="1">
              <a:lnSpc>
                <a:spcPct val="110000"/>
              </a:lnSpc>
              <a:spcBef>
                <a:spcPts val="100"/>
              </a:spcBef>
              <a:spcAft>
                <a:spcPts val="0"/>
              </a:spcAft>
              <a:buClrTx/>
              <a:buSzTx/>
              <a:tabLst/>
              <a:defRPr/>
            </a:pPr>
            <a:r>
              <a:rPr lang="en-GB" sz="2800" b="1" kern="0" spc="-5" dirty="0">
                <a:ln>
                  <a:solidFill>
                    <a:schemeClr val="accent1">
                      <a:lumMod val="60000"/>
                      <a:lumOff val="40000"/>
                    </a:schemeClr>
                  </a:solidFill>
                </a:ln>
                <a:solidFill>
                  <a:schemeClr val="bg1"/>
                </a:solidFill>
              </a:rPr>
              <a:t>Sepsis Awareness </a:t>
            </a:r>
          </a:p>
          <a:p>
            <a:pPr marL="11430" marR="5080" lvl="0" algn="ctr" defTabSz="914400" eaLnBrk="1" fontAlgn="auto" latinLnBrk="0" hangingPunct="1">
              <a:lnSpc>
                <a:spcPct val="110000"/>
              </a:lnSpc>
              <a:spcBef>
                <a:spcPts val="100"/>
              </a:spcBef>
              <a:spcAft>
                <a:spcPts val="0"/>
              </a:spcAft>
              <a:buClrTx/>
              <a:buSzTx/>
              <a:tabLst/>
              <a:defRPr/>
            </a:pPr>
            <a:r>
              <a:rPr lang="en-GB" sz="2400" b="1" kern="0" spc="-5" dirty="0">
                <a:ln>
                  <a:solidFill>
                    <a:schemeClr val="accent1">
                      <a:lumMod val="60000"/>
                      <a:lumOff val="40000"/>
                    </a:schemeClr>
                  </a:solidFill>
                </a:ln>
                <a:solidFill>
                  <a:schemeClr val="bg1"/>
                </a:solidFill>
              </a:rPr>
              <a:t> </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320004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9ADD65-03FC-40ED-816D-CCC6AA11364C}"/>
              </a:ext>
            </a:extLst>
          </p:cNvPr>
          <p:cNvPicPr/>
          <p:nvPr/>
        </p:nvPicPr>
        <p:blipFill rotWithShape="1">
          <a:blip r:embed="rId4"/>
          <a:srcRect l="2255" t="3962" r="5590" b="1399"/>
          <a:stretch/>
        </p:blipFill>
        <p:spPr>
          <a:xfrm>
            <a:off x="1603131" y="1222130"/>
            <a:ext cx="8985738" cy="4079631"/>
          </a:xfrm>
          <a:prstGeom prst="rect">
            <a:avLst/>
          </a:prstGeom>
          <a:effectLst>
            <a:outerShdw blurRad="152400" dist="317500" dir="5400000" sx="90000" sy="-19000" rotWithShape="0">
              <a:prstClr val="black">
                <a:alpha val="15000"/>
              </a:prstClr>
            </a:outerShdw>
          </a:effectLst>
        </p:spPr>
      </p:pic>
      <p:sp>
        <p:nvSpPr>
          <p:cNvPr id="3" name="Rectangle 2">
            <a:extLst>
              <a:ext uri="{FF2B5EF4-FFF2-40B4-BE49-F238E27FC236}">
                <a16:creationId xmlns:a16="http://schemas.microsoft.com/office/drawing/2014/main" id="{3DC3B04B-104C-42DC-962C-01621D542C5C}"/>
              </a:ext>
            </a:extLst>
          </p:cNvPr>
          <p:cNvSpPr/>
          <p:nvPr/>
        </p:nvSpPr>
        <p:spPr>
          <a:xfrm>
            <a:off x="1198992" y="615434"/>
            <a:ext cx="3612784" cy="369332"/>
          </a:xfrm>
          <a:prstGeom prst="rect">
            <a:avLst/>
          </a:prstGeom>
        </p:spPr>
        <p:txBody>
          <a:bodyPr wrap="none">
            <a:spAutoFit/>
          </a:bodyPr>
          <a:lstStyle/>
          <a:p>
            <a:pPr>
              <a:spcAft>
                <a:spcPts val="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PHYSIOLOGICAL PROCESS OF SEPSIS</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76441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AB20EC-3584-434B-9DFE-BE39E1E785D0}"/>
              </a:ext>
            </a:extLst>
          </p:cNvPr>
          <p:cNvSpPr/>
          <p:nvPr/>
        </p:nvSpPr>
        <p:spPr>
          <a:xfrm>
            <a:off x="1064117" y="624227"/>
            <a:ext cx="4723216" cy="369332"/>
          </a:xfrm>
          <a:prstGeom prst="rect">
            <a:avLst/>
          </a:prstGeom>
        </p:spPr>
        <p:txBody>
          <a:bodyPr wrap="none">
            <a:spAutoFit/>
          </a:bodyPr>
          <a:lstStyle/>
          <a:p>
            <a:pPr>
              <a:spcAft>
                <a:spcPts val="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MACRO PHYSIOLOGICAL EFFECTS ON THE BODY</a:t>
            </a:r>
            <a:endParaRPr lang="en-GB" u="sng"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D7B2B91C-933B-4AFD-B02E-D6B6ABC0D403}"/>
              </a:ext>
            </a:extLst>
          </p:cNvPr>
          <p:cNvPicPr/>
          <p:nvPr/>
        </p:nvPicPr>
        <p:blipFill rotWithShape="1">
          <a:blip r:embed="rId4"/>
          <a:srcRect l="1955" r="6684"/>
          <a:stretch/>
        </p:blipFill>
        <p:spPr>
          <a:xfrm>
            <a:off x="1512277" y="993559"/>
            <a:ext cx="8918331" cy="4325787"/>
          </a:xfrm>
          <a:prstGeom prst="rect">
            <a:avLst/>
          </a:prstGeom>
          <a:effectLst>
            <a:outerShdw blurRad="152400" dist="317500" dir="5400000" sx="90000" sy="-19000" rotWithShape="0">
              <a:prstClr val="black">
                <a:alpha val="15000"/>
              </a:prstClr>
            </a:outerShdw>
          </a:effectLst>
        </p:spPr>
      </p:pic>
    </p:spTree>
    <p:custDataLst>
      <p:tags r:id="rId1"/>
    </p:custDataLst>
    <p:extLst>
      <p:ext uri="{BB962C8B-B14F-4D97-AF65-F5344CB8AC3E}">
        <p14:creationId xmlns:p14="http://schemas.microsoft.com/office/powerpoint/2010/main" val="3452664877"/>
      </p:ext>
    </p:extLst>
  </p:cSld>
  <p:clrMapOvr>
    <a:masterClrMapping/>
  </p:clrMapOvr>
  <mc:AlternateContent xmlns:mc="http://schemas.openxmlformats.org/markup-compatibility/2006" xmlns:p14="http://schemas.microsoft.com/office/powerpoint/2010/main">
    <mc:Choice Requires="p14">
      <p:transition spd="slow" p14:dur="1144">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83677FD-C8B6-4633-8E0F-1FB35033F10A}"/>
              </a:ext>
            </a:extLst>
          </p:cNvPr>
          <p:cNvSpPr>
            <a:spLocks noChangeArrowheads="1"/>
          </p:cNvSpPr>
          <p:nvPr/>
        </p:nvSpPr>
        <p:spPr bwMode="auto">
          <a:xfrm>
            <a:off x="1099039" y="550473"/>
            <a:ext cx="4283417" cy="12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1426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sng" strike="noStrike" cap="none" normalizeH="0" baseline="0" dirty="0">
                <a:ln>
                  <a:noFill/>
                </a:ln>
                <a:solidFill>
                  <a:srgbClr val="2F5496"/>
                </a:solidFill>
                <a:effectLst/>
                <a:latin typeface="Calibri" panose="020F0502020204030204" pitchFamily="34" charset="0"/>
                <a:ea typeface="Times New Roman" panose="02020603050405020304" pitchFamily="18" charset="0"/>
                <a:cs typeface="Arial" panose="020B0604020202020204" pitchFamily="34" charset="0"/>
              </a:rPr>
              <a:t>PHYSIOLOGICAL EFFECTS OF SEPSIS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1" i="0" u="sng" strike="noStrike" cap="none" normalizeH="0" baseline="0" dirty="0">
              <a:ln>
                <a:noFill/>
              </a:ln>
              <a:solidFill>
                <a:srgbClr val="4472C4"/>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2F5496"/>
                </a:solidFill>
                <a:effectLst/>
                <a:latin typeface="Calibri" panose="020F0502020204030204" pitchFamily="34" charset="0"/>
                <a:ea typeface="Times New Roman" panose="02020603050405020304" pitchFamily="18" charset="0"/>
                <a:cs typeface="Arial" panose="020B0604020202020204" pitchFamily="34" charset="0"/>
              </a:rPr>
              <a:t>Inflammatory Response and Coagulation Cascade</a:t>
            </a:r>
            <a:endParaRPr kumimoji="0" lang="en-GB" altLang="en-US" sz="1600" b="1" i="0" u="sng" strike="noStrike" cap="none" normalizeH="0" baseline="0" dirty="0">
              <a:ln>
                <a:noFill/>
              </a:ln>
              <a:solidFill>
                <a:srgbClr val="4472C4"/>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3073" name="Picture 45">
            <a:extLst>
              <a:ext uri="{FF2B5EF4-FFF2-40B4-BE49-F238E27FC236}">
                <a16:creationId xmlns:a16="http://schemas.microsoft.com/office/drawing/2014/main" id="{9A155619-6B00-4E43-A9CD-CE8EFE07EB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0" b="5188"/>
          <a:stretch/>
        </p:blipFill>
        <p:spPr bwMode="auto">
          <a:xfrm>
            <a:off x="559929" y="1806820"/>
            <a:ext cx="11072142" cy="32443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489F889-CCA4-4200-9B57-A0D192441DC8}"/>
              </a:ext>
            </a:extLst>
          </p:cNvPr>
          <p:cNvSpPr>
            <a:spLocks noChangeArrowheads="1"/>
          </p:cNvSpPr>
          <p:nvPr/>
        </p:nvSpPr>
        <p:spPr bwMode="auto">
          <a:xfrm>
            <a:off x="334108" y="458738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
            </a:r>
            <a:br>
              <a:rPr kumimoji="0" lang="en-GB" altLang="en-US" sz="1600" b="1" i="0" u="sng"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GB"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405211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6AA1A5-78BB-4324-A8A2-8A29D165E579}"/>
              </a:ext>
            </a:extLst>
          </p:cNvPr>
          <p:cNvPicPr/>
          <p:nvPr/>
        </p:nvPicPr>
        <p:blipFill>
          <a:blip r:embed="rId4"/>
          <a:stretch>
            <a:fillRect/>
          </a:stretch>
        </p:blipFill>
        <p:spPr>
          <a:xfrm>
            <a:off x="1043011" y="777703"/>
            <a:ext cx="10105977" cy="3873428"/>
          </a:xfrm>
          <a:prstGeom prst="rect">
            <a:avLst/>
          </a:prstGeom>
        </p:spPr>
      </p:pic>
    </p:spTree>
    <p:custDataLst>
      <p:tags r:id="rId1"/>
    </p:custDataLst>
    <p:extLst>
      <p:ext uri="{BB962C8B-B14F-4D97-AF65-F5344CB8AC3E}">
        <p14:creationId xmlns:p14="http://schemas.microsoft.com/office/powerpoint/2010/main" val="300070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40B350-3F60-42DA-BCB3-B850272267AC}"/>
              </a:ext>
            </a:extLst>
          </p:cNvPr>
          <p:cNvSpPr/>
          <p:nvPr/>
        </p:nvSpPr>
        <p:spPr>
          <a:xfrm>
            <a:off x="826477" y="490283"/>
            <a:ext cx="10955215" cy="6278642"/>
          </a:xfrm>
          <a:prstGeom prst="rect">
            <a:avLst/>
          </a:prstGeom>
        </p:spPr>
        <p:txBody>
          <a:bodyPr wrap="square">
            <a:spAutoFit/>
          </a:bodyPr>
          <a:lstStyle/>
          <a:p>
            <a:pPr>
              <a:spcAft>
                <a:spcPts val="90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NICE GUIDELINES (2016)</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Understanding the physiology of what occurs when sepsis starts is essential in starting to understand the signs and symptoms that the person will present with.</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The NICE sepsis bundle guidelines (2016) were produced in response to the difficulties in recognising and treating sepsis. There are a number of immediate actions that need to occur to provide your patient with the best possible treatment when a person has sepsis.</a:t>
            </a:r>
            <a:r>
              <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rPr>
              <a:t> </a:t>
            </a: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The guidelines aim to standardise the approach to recognising and then ensuring appropriate treatment utilising the best available evidence.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RECOGNITION OF SEPSIS</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Patient 12 years and over with infection / fever / feeling unwell</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Identifying the person developing sepsis is difficult as symptoms can initially be vague, but always ask the question, "Could this be sepsis?" Take into account that sepsis can present as someone feeling unwell and who has no fever with very non-specific symptoms.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ASSESS HISTORY FOR RISK FACTORS OF SEPSIS</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Particular attention should be paid to the concerns expressed by the patient and especially changes in behaviour that are noted by the patient or often by relatives. Has this person a risk factor for developing sepsis? These include: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Lowered immunity (including having chemotherapy or taking steroids or immunosuppressant medication)</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Recent surgery or an invasive procedure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Breach of skin integrity</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Intravenous drug user</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Recent or current pregnancy</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The older person (over 75 years old)</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35510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37A989-F99A-44B3-B2CD-AA445AB6EA24}"/>
              </a:ext>
            </a:extLst>
          </p:cNvPr>
          <p:cNvSpPr/>
          <p:nvPr/>
        </p:nvSpPr>
        <p:spPr>
          <a:xfrm>
            <a:off x="923193" y="628791"/>
            <a:ext cx="10990384" cy="5001369"/>
          </a:xfrm>
          <a:prstGeom prst="rect">
            <a:avLst/>
          </a:prstGeom>
        </p:spPr>
        <p:txBody>
          <a:bodyPr wrap="square">
            <a:spAutoFit/>
          </a:bodyPr>
          <a:lstStyle/>
          <a:p>
            <a:pPr>
              <a:spcAft>
                <a:spcPts val="90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ASSESS HISTORY FOR RISK FACTORS OF SEPSIS</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Outside hospital:</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Recognition of sepsis is dependent on assessing the general health of the patient, specifically including the feeling of being unwell, fever and signs or symptoms of infection. Sepsis should be considered when signs and symptoms suggest infection, even when the body temperature is not raised. People with sepsis can feel unwell initially with few other symptoms.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Groups where extra care needs to be taken in the assessment include: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People &gt; 75 years old</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People with co-morbidities / multiple other health issues, e.g. recent injuries, surgery or invasive procedures; people with a lowered immunity, e.g. following a cancer diagnosis or receiving steroids.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Women who are pregnant or have recently given birth, miscarried or had a termination in the last 6 weeks.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Where English is not the first language or it is difficult to get a good history, e.g. where there are communication issues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Anyone unable to give a good explanation of their reason for accessing healthcare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In hospital:</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Recognition of sepsis is dependent on assessing the general health of the patient, specifically including the feeling of being unwell, fever and signs or symptoms of infection. Sepsis should be considered when signs and symptoms suggest infection, even when the body temperature is not raised. People with sepsis can feel unwell initially with few other symptoms.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6135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CD677-0718-4B49-B829-AB290085208C}"/>
              </a:ext>
            </a:extLst>
          </p:cNvPr>
          <p:cNvSpPr/>
          <p:nvPr/>
        </p:nvSpPr>
        <p:spPr>
          <a:xfrm>
            <a:off x="794238" y="705832"/>
            <a:ext cx="10603523" cy="2962349"/>
          </a:xfrm>
          <a:prstGeom prst="rect">
            <a:avLst/>
          </a:prstGeom>
        </p:spPr>
        <p:txBody>
          <a:bodyPr wrap="square">
            <a:spAutoFit/>
          </a:bodyPr>
          <a:lstStyle/>
          <a:p>
            <a:pPr>
              <a:spcAft>
                <a:spcPts val="90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CLINICAL ASSESSMENT</a:t>
            </a:r>
            <a:endParaRPr lang="en-GB" b="1" u="sng"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Clinical assessment taking account of known baseline physiology, behaviour and mental state if possible. Measure heart rate, blood pressure, oxygen saturation, and respiratory rate. Examine skin. Assess behaviour and mental state. Ask about frequency of urination.</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Please use a structured algorithm to assess your patient, e.g. A-E assessment:</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Airway</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Breathing</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Circulation</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Disability</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Exposure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26D810AB-595B-4D83-B80E-E2DAEC99E487}"/>
              </a:ext>
            </a:extLst>
          </p:cNvPr>
          <p:cNvSpPr/>
          <p:nvPr/>
        </p:nvSpPr>
        <p:spPr>
          <a:xfrm>
            <a:off x="794238" y="3668181"/>
            <a:ext cx="10603523" cy="1585049"/>
          </a:xfrm>
          <a:prstGeom prst="rect">
            <a:avLst/>
          </a:prstGeom>
        </p:spPr>
        <p:txBody>
          <a:bodyPr wrap="square">
            <a:spAutoFit/>
          </a:bodyPr>
          <a:lstStyle/>
          <a:p>
            <a:pPr>
              <a:spcAft>
                <a:spcPts val="90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STRATIFY RISK OF SEVERE ILLNESS AND DEATH FROM SEPSIS</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Start assessing the high (red) risk initially before moving down the risk ladder to low (green) risk. This ensures a fast, correct identification of the appropriate risk of death from sepsis.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E.g. If your patient has just one of the high (red) risk criteria, then the care and treatment required needs to follow the high (red) risk management strategy.</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25245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54C79A-D03E-43D4-A41F-C186F83D1D1D}"/>
              </a:ext>
            </a:extLst>
          </p:cNvPr>
          <p:cNvSpPr/>
          <p:nvPr/>
        </p:nvSpPr>
        <p:spPr>
          <a:xfrm>
            <a:off x="899746" y="320456"/>
            <a:ext cx="10392508" cy="6217087"/>
          </a:xfrm>
          <a:prstGeom prst="rect">
            <a:avLst/>
          </a:prstGeom>
        </p:spPr>
        <p:txBody>
          <a:bodyPr wrap="square">
            <a:spAutoFit/>
          </a:bodyPr>
          <a:lstStyle/>
          <a:p>
            <a:pPr>
              <a:spcAft>
                <a:spcPts val="900"/>
              </a:spcAft>
            </a:pPr>
            <a:r>
              <a:rPr lang="en-GB" b="1" u="sng" dirty="0">
                <a:solidFill>
                  <a:srgbClr val="C00000"/>
                </a:solidFill>
                <a:latin typeface="Calibri" panose="020F0502020204030204" pitchFamily="34" charset="0"/>
                <a:ea typeface="Times New Roman" panose="02020603050405020304" pitchFamily="18" charset="0"/>
                <a:cs typeface="Arial" panose="020B0604020202020204" pitchFamily="34" charset="0"/>
              </a:rPr>
              <a:t>HIGH (RED FLAG) RISK</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One or more of the following criteria:</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Objective, new evidence of altered mental state; assess any changes in the patient's current mental state (e.g. becoming confused, agitated or drowsy).</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Increasing changes in vital signs to abnormal levels.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Breathing:</a:t>
            </a:r>
            <a:endParaRPr lang="en-GB" sz="1600" b="1"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High Respiratory rate ≥ 25 bpm</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FiO2 0.4 to maintain SaO2 &gt; 92% or 88% in known COPD</a:t>
            </a:r>
          </a:p>
          <a:p>
            <a:pPr lvl="0">
              <a:spcAft>
                <a:spcPts val="0"/>
              </a:spcAft>
            </a:pP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Cardio-vascular:</a:t>
            </a:r>
            <a:endParaRPr lang="en-GB" sz="1600" b="1"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Tachycardia (fast heart rate) ≥ 130 bpm</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Blood Pressure (systolic) ≤ 90 mmHg or ≥ 40mmHg below normal for patient</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457200">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Urine Output:</a:t>
            </a:r>
            <a:endParaRPr lang="en-GB" sz="1600" b="1"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Not passed urine in the previous 18 hours or for catheterised patients, passed &lt; 0.5 mL/kg/hr</a:t>
            </a:r>
          </a:p>
          <a:p>
            <a:pPr marL="285750" lvl="0" indent="-285750">
              <a:spcAft>
                <a:spcPts val="0"/>
              </a:spcAft>
              <a:buFont typeface="Arial" panose="020B0604020202020204" pitchFamily="34" charset="0"/>
              <a:buChar char="•"/>
            </a:pP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Colour/skin:</a:t>
            </a:r>
            <a:endParaRPr lang="en-GB" sz="1600" b="1"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Mottled, ashen or cyanosis of skin, lips or tongue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Non-blanching rash</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457200">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Raised lactate (&gt; 2mmol/L) or new AKI in the presence of two or more moderate (amber) risk criteria.</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33965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1C91FE-0330-4A89-A6A3-B4405E4EB62F}"/>
              </a:ext>
            </a:extLst>
          </p:cNvPr>
          <p:cNvSpPr/>
          <p:nvPr/>
        </p:nvSpPr>
        <p:spPr>
          <a:xfrm>
            <a:off x="745880" y="61546"/>
            <a:ext cx="10700239" cy="6901889"/>
          </a:xfrm>
          <a:prstGeom prst="rect">
            <a:avLst/>
          </a:prstGeom>
        </p:spPr>
        <p:txBody>
          <a:bodyPr wrap="square">
            <a:spAutoFit/>
          </a:bodyPr>
          <a:lstStyle/>
          <a:p>
            <a:pPr>
              <a:spcAft>
                <a:spcPts val="900"/>
              </a:spcAft>
            </a:pPr>
            <a:r>
              <a:rPr lang="en-GB" sz="1500" b="1" u="sng" dirty="0">
                <a:solidFill>
                  <a:srgbClr val="F79646"/>
                </a:solidFill>
                <a:latin typeface="Calibri" panose="020F0502020204030204" pitchFamily="34" charset="0"/>
                <a:ea typeface="Times New Roman" panose="02020603050405020304" pitchFamily="18" charset="0"/>
                <a:cs typeface="Arial" panose="020B0604020202020204" pitchFamily="34" charset="0"/>
              </a:rPr>
              <a:t>MODERATE (AMBER) RISK</a:t>
            </a:r>
            <a:endParaRPr lang="en-GB" sz="15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500" dirty="0">
                <a:solidFill>
                  <a:srgbClr val="2F5496"/>
                </a:solidFill>
                <a:latin typeface="Calibri" panose="020F0502020204030204" pitchFamily="34" charset="0"/>
                <a:ea typeface="Times New Roman" panose="02020603050405020304" pitchFamily="18" charset="0"/>
                <a:cs typeface="Arial" panose="020B0604020202020204" pitchFamily="34" charset="0"/>
              </a:rPr>
              <a:t>Either two or more of the following criteria or SBP of 91-100 mmHg.</a:t>
            </a:r>
            <a:endParaRPr lang="en-GB" sz="15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indent="-285750">
              <a:spcAft>
                <a:spcPts val="900"/>
              </a:spcAft>
              <a:buFont typeface="Courier New" panose="02070309020205020404" pitchFamily="49" charset="0"/>
              <a:buChar char="o"/>
            </a:pPr>
            <a:r>
              <a:rPr lang="en-GB" sz="1500" dirty="0">
                <a:solidFill>
                  <a:srgbClr val="2F5496"/>
                </a:solidFill>
                <a:latin typeface="Calibri" panose="020F0502020204030204" pitchFamily="34" charset="0"/>
                <a:ea typeface="Times New Roman" panose="02020603050405020304" pitchFamily="18" charset="0"/>
                <a:cs typeface="Arial" panose="020B0604020202020204" pitchFamily="34" charset="0"/>
              </a:rPr>
              <a:t>History of recent change in behaviour and/or mental state.</a:t>
            </a:r>
            <a:endParaRPr lang="en-GB" sz="15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indent="-285750">
              <a:spcAft>
                <a:spcPts val="900"/>
              </a:spcAft>
              <a:buFont typeface="Courier New" panose="02070309020205020404" pitchFamily="49" charset="0"/>
              <a:buChar char="o"/>
            </a:pPr>
            <a:r>
              <a:rPr lang="en-GB" sz="1500" dirty="0">
                <a:solidFill>
                  <a:srgbClr val="2F5496"/>
                </a:solidFill>
                <a:latin typeface="Calibri" panose="020F0502020204030204" pitchFamily="34" charset="0"/>
                <a:ea typeface="Times New Roman" panose="02020603050405020304" pitchFamily="18" charset="0"/>
                <a:cs typeface="Arial" panose="020B0604020202020204" pitchFamily="34" charset="0"/>
              </a:rPr>
              <a:t>Acute deterioration of functional ability.</a:t>
            </a:r>
            <a:endParaRPr lang="en-GB" sz="15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indent="-285750">
              <a:spcAft>
                <a:spcPts val="900"/>
              </a:spcAft>
              <a:buFont typeface="Courier New" panose="02070309020205020404" pitchFamily="49" charset="0"/>
              <a:buChar char="o"/>
            </a:pPr>
            <a:r>
              <a:rPr lang="en-GB" sz="1500" dirty="0">
                <a:solidFill>
                  <a:srgbClr val="2F5496"/>
                </a:solidFill>
                <a:latin typeface="Calibri" panose="020F0502020204030204" pitchFamily="34" charset="0"/>
                <a:ea typeface="Times New Roman" panose="02020603050405020304" pitchFamily="18" charset="0"/>
                <a:cs typeface="Arial" panose="020B0604020202020204" pitchFamily="34" charset="0"/>
              </a:rPr>
              <a:t>History of rigors.</a:t>
            </a:r>
            <a:endParaRPr lang="en-GB" sz="15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indent="-285750">
              <a:spcAft>
                <a:spcPts val="900"/>
              </a:spcAft>
              <a:buFont typeface="Courier New" panose="02070309020205020404" pitchFamily="49" charset="0"/>
              <a:buChar char="o"/>
            </a:pPr>
            <a:r>
              <a:rPr lang="en-GB" sz="1500" dirty="0">
                <a:solidFill>
                  <a:srgbClr val="2F5496"/>
                </a:solidFill>
                <a:latin typeface="Calibri" panose="020F0502020204030204" pitchFamily="34" charset="0"/>
                <a:ea typeface="Times New Roman" panose="02020603050405020304" pitchFamily="18" charset="0"/>
                <a:cs typeface="Arial" panose="020B0604020202020204" pitchFamily="34" charset="0"/>
              </a:rPr>
              <a:t>Impaired immune response (e.g. on oral steroids, chemotherapy, illness or other medicines).</a:t>
            </a:r>
            <a:endParaRPr lang="en-GB" sz="15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indent="-285750">
              <a:spcAft>
                <a:spcPts val="900"/>
              </a:spcAft>
              <a:buFont typeface="Courier New" panose="02070309020205020404" pitchFamily="49" charset="0"/>
              <a:buChar char="o"/>
            </a:pPr>
            <a:r>
              <a:rPr lang="en-GB" sz="1500" dirty="0">
                <a:solidFill>
                  <a:srgbClr val="2F5496"/>
                </a:solidFill>
                <a:latin typeface="Calibri" panose="020F0502020204030204" pitchFamily="34" charset="0"/>
                <a:ea typeface="Times New Roman" panose="02020603050405020304" pitchFamily="18" charset="0"/>
                <a:cs typeface="Arial" panose="020B0604020202020204" pitchFamily="34" charset="0"/>
              </a:rPr>
              <a:t>Trauma, surgery or invasive procedure in last 6 weeks.</a:t>
            </a:r>
            <a:endParaRPr lang="en-GB" sz="15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5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Breathing:</a:t>
            </a:r>
            <a:endParaRPr lang="en-GB" sz="1500" b="1"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lvl="0">
              <a:spcAft>
                <a:spcPts val="0"/>
              </a:spcAft>
            </a:pPr>
            <a:r>
              <a:rPr lang="en-GB" sz="1500" dirty="0">
                <a:solidFill>
                  <a:srgbClr val="2F5496"/>
                </a:solidFill>
                <a:latin typeface="Calibri" panose="020F0502020204030204" pitchFamily="34" charset="0"/>
                <a:ea typeface="Times New Roman" panose="02020603050405020304" pitchFamily="18" charset="0"/>
                <a:cs typeface="Arial" panose="020B0604020202020204" pitchFamily="34" charset="0"/>
              </a:rPr>
              <a:t>Respiratory rate: 21-24 bpm; increased work of breathing</a:t>
            </a:r>
          </a:p>
          <a:p>
            <a:pPr lvl="0">
              <a:spcAft>
                <a:spcPts val="0"/>
              </a:spcAft>
            </a:pPr>
            <a:endParaRPr lang="en-GB" sz="15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5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Cardio-vascular:</a:t>
            </a:r>
            <a:endParaRPr lang="en-GB" sz="1500" b="1"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lvl="0">
              <a:spcAft>
                <a:spcPts val="0"/>
              </a:spcAft>
            </a:pPr>
            <a:r>
              <a:rPr lang="en-GB" sz="1500" dirty="0">
                <a:solidFill>
                  <a:srgbClr val="2F5496"/>
                </a:solidFill>
                <a:latin typeface="Calibri" panose="020F0502020204030204" pitchFamily="34" charset="0"/>
                <a:ea typeface="Times New Roman" panose="02020603050405020304" pitchFamily="18" charset="0"/>
                <a:cs typeface="Arial" panose="020B0604020202020204" pitchFamily="34" charset="0"/>
              </a:rPr>
              <a:t>Heart rate: 91-130 bpm (100-130 bpm if pregnant) or new onset arrhythmia</a:t>
            </a:r>
            <a:endParaRPr lang="en-GB" sz="15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lvl="0">
              <a:spcAft>
                <a:spcPts val="0"/>
              </a:spcAft>
            </a:pPr>
            <a:endParaRPr lang="en-GB" sz="1500" dirty="0">
              <a:solidFill>
                <a:srgbClr val="2F5496"/>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5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Blood Pressure (systolic):</a:t>
            </a:r>
            <a:endParaRPr lang="en-GB" sz="1500" b="1"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lvl="0">
              <a:spcAft>
                <a:spcPts val="0"/>
              </a:spcAft>
            </a:pPr>
            <a:r>
              <a:rPr lang="en-GB" sz="1500" dirty="0">
                <a:solidFill>
                  <a:srgbClr val="2F5496"/>
                </a:solidFill>
                <a:latin typeface="Calibri" panose="020F0502020204030204" pitchFamily="34" charset="0"/>
                <a:ea typeface="Times New Roman" panose="02020603050405020304" pitchFamily="18" charset="0"/>
                <a:cs typeface="Arial" panose="020B0604020202020204" pitchFamily="34" charset="0"/>
              </a:rPr>
              <a:t>91-100 mmHg</a:t>
            </a:r>
          </a:p>
          <a:p>
            <a:pPr lvl="0">
              <a:spcAft>
                <a:spcPts val="0"/>
              </a:spcAft>
            </a:pPr>
            <a:endParaRPr lang="en-GB" sz="15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5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Urine Output:</a:t>
            </a:r>
            <a:endParaRPr lang="en-GB" sz="1500" b="1"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500" dirty="0">
                <a:solidFill>
                  <a:srgbClr val="2F5496"/>
                </a:solidFill>
                <a:latin typeface="Calibri" panose="020F0502020204030204" pitchFamily="34" charset="0"/>
                <a:ea typeface="Times New Roman" panose="02020603050405020304" pitchFamily="18" charset="0"/>
                <a:cs typeface="Arial" panose="020B0604020202020204" pitchFamily="34" charset="0"/>
              </a:rPr>
              <a:t>Not passed urine in previous 12-18 hours</a:t>
            </a:r>
            <a:endParaRPr lang="en-GB" sz="15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500" dirty="0">
                <a:solidFill>
                  <a:srgbClr val="2F5496"/>
                </a:solidFill>
                <a:latin typeface="Calibri" panose="020F0502020204030204" pitchFamily="34" charset="0"/>
                <a:ea typeface="Times New Roman" panose="02020603050405020304" pitchFamily="18" charset="0"/>
                <a:cs typeface="Arial" panose="020B0604020202020204" pitchFamily="34" charset="0"/>
              </a:rPr>
              <a:t>If catheterised: 0.5 to 1 mL/kg/hr</a:t>
            </a:r>
            <a:endParaRPr lang="en-GB" sz="15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5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5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5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Wounds/skin:</a:t>
            </a:r>
            <a:endParaRPr lang="en-GB" sz="1500" b="1"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500" dirty="0">
                <a:solidFill>
                  <a:srgbClr val="2F5496"/>
                </a:solidFill>
                <a:latin typeface="Calibri" panose="020F0502020204030204" pitchFamily="34" charset="0"/>
                <a:ea typeface="Times New Roman" panose="02020603050405020304" pitchFamily="18" charset="0"/>
                <a:cs typeface="Arial" panose="020B0604020202020204" pitchFamily="34" charset="0"/>
              </a:rPr>
              <a:t>Tympanic temperature &lt; 36 °C</a:t>
            </a:r>
            <a:endParaRPr lang="en-GB" sz="15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500" dirty="0">
                <a:solidFill>
                  <a:srgbClr val="2F5496"/>
                </a:solidFill>
                <a:latin typeface="Calibri" panose="020F0502020204030204" pitchFamily="34" charset="0"/>
                <a:ea typeface="Times New Roman" panose="02020603050405020304" pitchFamily="18" charset="0"/>
                <a:cs typeface="Arial" panose="020B0604020202020204" pitchFamily="34" charset="0"/>
              </a:rPr>
              <a:t>Signs of potential infection: swelling increased redness, discharge/breakdown at a wound (including surgical wounds)</a:t>
            </a:r>
            <a:endParaRPr lang="en-GB" sz="15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17479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ECB265-AD5C-4BBD-A599-BF21C461A852}"/>
              </a:ext>
            </a:extLst>
          </p:cNvPr>
          <p:cNvSpPr/>
          <p:nvPr/>
        </p:nvSpPr>
        <p:spPr>
          <a:xfrm>
            <a:off x="1025768" y="597251"/>
            <a:ext cx="6096000" cy="977191"/>
          </a:xfrm>
          <a:prstGeom prst="rect">
            <a:avLst/>
          </a:prstGeom>
        </p:spPr>
        <p:txBody>
          <a:bodyPr>
            <a:spAutoFit/>
          </a:bodyPr>
          <a:lstStyle/>
          <a:p>
            <a:pPr>
              <a:spcAft>
                <a:spcPts val="900"/>
              </a:spcAft>
            </a:pPr>
            <a:r>
              <a:rPr lang="en-GB" b="1" u="sng" dirty="0">
                <a:solidFill>
                  <a:srgbClr val="00B050"/>
                </a:solidFill>
                <a:latin typeface="Calibri" panose="020F0502020204030204" pitchFamily="34" charset="0"/>
                <a:ea typeface="Times New Roman" panose="02020603050405020304" pitchFamily="18" charset="0"/>
                <a:cs typeface="Arial" panose="020B0604020202020204" pitchFamily="34" charset="0"/>
              </a:rPr>
              <a:t>LOW (GREEN) RISK</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Normal behaviour.</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No high (red) risk or moderate (amber) risk criteria met</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07630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PRING_SCENARIO_SHAPE0">
            <a:extLst>
              <a:ext uri="{FF2B5EF4-FFF2-40B4-BE49-F238E27FC236}">
                <a16:creationId xmlns:a16="http://schemas.microsoft.com/office/drawing/2014/main" id="{0FCDDF22-853E-4726-B851-A2E0B6AE0181}"/>
              </a:ext>
            </a:extLst>
          </p:cNvPr>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SPRING_SCENARIO_SHAPE1">
            <a:extLst>
              <a:ext uri="{FF2B5EF4-FFF2-40B4-BE49-F238E27FC236}">
                <a16:creationId xmlns:a16="http://schemas.microsoft.com/office/drawing/2014/main" id="{EA26EBB9-EDB6-4BA8-8E08-06A91B182F6B}"/>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1"/>
            <a:ext cx="12192000" cy="6857999"/>
          </a:xfrm>
          <a:prstGeom prst="rect">
            <a:avLst/>
          </a:prstGeom>
          <a:effectLst>
            <a:outerShdw blurRad="114300" dist="38100" dir="5400000" rotWithShape="0">
              <a:scrgbClr r="0" g="0" b="0">
                <a:alpha val="20000"/>
              </a:scrgbClr>
            </a:outerShdw>
          </a:effectLst>
        </p:spPr>
      </p:pic>
    </p:spTree>
    <p:custDataLst>
      <p:tags r:id="rId1"/>
    </p:custDataLst>
    <p:extLst>
      <p:ext uri="{BB962C8B-B14F-4D97-AF65-F5344CB8AC3E}">
        <p14:creationId xmlns:p14="http://schemas.microsoft.com/office/powerpoint/2010/main" val="398892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9DFD3C-F909-44D7-B22D-51F1C6132682}"/>
              </a:ext>
            </a:extLst>
          </p:cNvPr>
          <p:cNvSpPr/>
          <p:nvPr/>
        </p:nvSpPr>
        <p:spPr>
          <a:xfrm>
            <a:off x="855784" y="519913"/>
            <a:ext cx="10480431" cy="4516621"/>
          </a:xfrm>
          <a:prstGeom prst="rect">
            <a:avLst/>
          </a:prstGeom>
        </p:spPr>
        <p:txBody>
          <a:bodyPr wrap="square">
            <a:spAutoFit/>
          </a:bodyPr>
          <a:lstStyle/>
          <a:p>
            <a:pPr>
              <a:spcAft>
                <a:spcPts val="90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IMMEDIATE AND ONGOING CARE</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b="1" dirty="0">
                <a:solidFill>
                  <a:srgbClr val="FF0000"/>
                </a:solidFill>
                <a:latin typeface="Calibri" panose="020F0502020204030204" pitchFamily="34" charset="0"/>
                <a:ea typeface="Times New Roman" panose="02020603050405020304" pitchFamily="18" charset="0"/>
                <a:cs typeface="Arial" panose="020B0604020202020204" pitchFamily="34" charset="0"/>
              </a:rPr>
              <a:t>HIGH (RED) RISK</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The review should include consideration of alternative diagnoses to sepsis and venous bloods to assess: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Blood gas (including glucose and lactate levels)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Blood cultures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Full blood count</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C-reactive protein</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Urea and electrolyte measurements (including creatinine)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Blood clotting screen</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457200">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Administration of a broad-spectrum antimicrobial medicine (within one hour of recognition of a high risk in an acute hospital setting), and discussion with a consultant (admitting consultant, consultant covering medicine or anaesthetics) is required.</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In accordance with the NICE guidelines (2016), intravenous fluid boluses may need to be given immediately and the person referred to the critical care team for further review.</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Observation of the person's mental state and vital signs should be started and recorded every 30 minutes.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81055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609D83-4D4A-4FED-8A5B-800D8C699B61}"/>
              </a:ext>
            </a:extLst>
          </p:cNvPr>
          <p:cNvSpPr/>
          <p:nvPr/>
        </p:nvSpPr>
        <p:spPr>
          <a:xfrm>
            <a:off x="895350" y="528705"/>
            <a:ext cx="10401300" cy="4247317"/>
          </a:xfrm>
          <a:prstGeom prst="rect">
            <a:avLst/>
          </a:prstGeom>
        </p:spPr>
        <p:txBody>
          <a:bodyPr wrap="square">
            <a:spAutoFit/>
          </a:bodyPr>
          <a:lstStyle/>
          <a:p>
            <a:pPr>
              <a:spcAft>
                <a:spcPts val="900"/>
              </a:spcAft>
            </a:pPr>
            <a:r>
              <a:rPr lang="en-GB" b="1" dirty="0">
                <a:solidFill>
                  <a:srgbClr val="F79646"/>
                </a:solidFill>
                <a:latin typeface="Calibri" panose="020F0502020204030204" pitchFamily="34" charset="0"/>
                <a:ea typeface="Times New Roman" panose="02020603050405020304" pitchFamily="18" charset="0"/>
                <a:cs typeface="Arial" panose="020B0604020202020204" pitchFamily="34" charset="0"/>
              </a:rPr>
              <a:t>MODERATE (AMBER) RISK</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The review should include venous bloods to assess: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Blood gas (including glucose and lactate levels)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Blood cultures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Full blood count</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C-reactive protein</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Urea and electrolyte measurements (including creatinine)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457200">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The person's condition needs to be reviewed within one hour (of meeting the criteria for moderate to high risk), by a doctor/clinical decision maker able to prescribe antimicrobial medication, and within 3 hours by a senior clinical decision maker (e.g. doctor or advanced nurse practitioner).</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Observation of the person's mental state and vital signs should be started and recorded every 60 minutes unless the condition of the patient changes.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Start SMART: Do not start antibiotics in the absence of clinical evidence of bacterial infection. Once a clear diagnosis is made, targeted antibiotics can be prescribed in line with local guidelines.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6BEC065F-6186-47B1-A70A-E05AB65728F3}"/>
              </a:ext>
            </a:extLst>
          </p:cNvPr>
          <p:cNvSpPr/>
          <p:nvPr/>
        </p:nvSpPr>
        <p:spPr>
          <a:xfrm>
            <a:off x="895349" y="4852727"/>
            <a:ext cx="10666535" cy="761747"/>
          </a:xfrm>
          <a:prstGeom prst="rect">
            <a:avLst/>
          </a:prstGeom>
        </p:spPr>
        <p:txBody>
          <a:bodyPr wrap="square">
            <a:spAutoFit/>
          </a:bodyPr>
          <a:lstStyle/>
          <a:p>
            <a:pPr>
              <a:spcAft>
                <a:spcPts val="900"/>
              </a:spcAft>
            </a:pPr>
            <a:r>
              <a:rPr lang="en-GB" b="1" dirty="0">
                <a:solidFill>
                  <a:srgbClr val="00B050"/>
                </a:solidFill>
                <a:latin typeface="Calibri" panose="020F0502020204030204" pitchFamily="34" charset="0"/>
                <a:ea typeface="Times New Roman" panose="02020603050405020304" pitchFamily="18" charset="0"/>
                <a:cs typeface="Arial" panose="020B0604020202020204" pitchFamily="34" charset="0"/>
              </a:rPr>
              <a:t>LOW (GREEN) RISK</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dirty="0">
                <a:solidFill>
                  <a:srgbClr val="2F5496"/>
                </a:solidFill>
                <a:latin typeface="Calibri" panose="020F0502020204030204" pitchFamily="34" charset="0"/>
                <a:ea typeface="Times New Roman" panose="02020603050405020304" pitchFamily="18" charset="0"/>
                <a:cs typeface="Arial" panose="020B0604020202020204" pitchFamily="34" charset="0"/>
              </a:rPr>
              <a:t>Management needs to proceed in line with the clinical judgement of the patient's situation and diagnosis.</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74787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B6A7D0F-510E-4934-ABFF-B5F5F45D65AE}"/>
              </a:ext>
            </a:extLst>
          </p:cNvPr>
          <p:cNvSpPr>
            <a:spLocks noChangeArrowheads="1"/>
          </p:cNvSpPr>
          <p:nvPr/>
        </p:nvSpPr>
        <p:spPr bwMode="auto">
          <a:xfrm>
            <a:off x="633046" y="380218"/>
            <a:ext cx="692721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sng" strike="noStrike" cap="none" normalizeH="0" baseline="0" dirty="0">
                <a:ln>
                  <a:noFill/>
                </a:ln>
                <a:solidFill>
                  <a:srgbClr val="2F5496"/>
                </a:solidFill>
                <a:effectLst/>
                <a:ea typeface="Times New Roman" panose="02020603050405020304" pitchFamily="18" charset="0"/>
                <a:cs typeface="Arial" panose="020B0604020202020204" pitchFamily="34" charset="0"/>
              </a:rPr>
              <a:t>PRIORITIES OF SEPSIS TREATMENT AND CARE: NICE GUIDELINES (2016)</a:t>
            </a:r>
            <a:endParaRPr kumimoji="0" lang="en-GB"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4097" name="Picture 47">
            <a:extLst>
              <a:ext uri="{FF2B5EF4-FFF2-40B4-BE49-F238E27FC236}">
                <a16:creationId xmlns:a16="http://schemas.microsoft.com/office/drawing/2014/main" id="{DF53BB01-F1A1-4B4E-A03B-AEC9B6B93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784" y="914399"/>
            <a:ext cx="10770577" cy="51171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D55BBCFC-9FF6-4D8D-A673-D02FD7B41C35}"/>
              </a:ext>
            </a:extLst>
          </p:cNvPr>
          <p:cNvSpPr>
            <a:spLocks noChangeArrowheads="1"/>
          </p:cNvSpPr>
          <p:nvPr/>
        </p:nvSpPr>
        <p:spPr bwMode="auto">
          <a:xfrm>
            <a:off x="0" y="4819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custDataLst>
      <p:tags r:id="rId1"/>
    </p:custDataLst>
    <p:extLst>
      <p:ext uri="{BB962C8B-B14F-4D97-AF65-F5344CB8AC3E}">
        <p14:creationId xmlns:p14="http://schemas.microsoft.com/office/powerpoint/2010/main" val="388906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14F572-31FE-4F9A-9E4B-180DDC63E62D}"/>
              </a:ext>
            </a:extLst>
          </p:cNvPr>
          <p:cNvSpPr/>
          <p:nvPr/>
        </p:nvSpPr>
        <p:spPr>
          <a:xfrm>
            <a:off x="750276" y="613169"/>
            <a:ext cx="10691447" cy="5086008"/>
          </a:xfrm>
          <a:prstGeom prst="rect">
            <a:avLst/>
          </a:prstGeom>
        </p:spPr>
        <p:txBody>
          <a:bodyPr wrap="square">
            <a:spAutoFit/>
          </a:bodyPr>
          <a:lstStyle/>
          <a:p>
            <a:pPr>
              <a:spcAft>
                <a:spcPts val="90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PATIENT PRIORITIES FOR TREATMENT AND CARE</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The priorities of care need to be addressed for each patient. When sepsis is suspected from the initial assessment, these priorities of care need to be addressed to ensure care is appropriate and timely.</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Blood Tests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Blood tests need to be assessed. Urea and electrolytes and FBC will assess the different components and chemicals found in blood. The physiological effects of sepsis will be seen in the blood results, e.g. haemoglobin level falls, CRP and serum lactate levels rise. Blood cultures are taken to help to identify the pathogen causing the infection and therefore help to narrow down antibiotic choice.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Serum lactate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Serum lactate is the main blood test that indicates the level of severity in sepsis. High (red) risk sepsis is diagnosed when the lactate level is above 2 mmol/L in the presence of two or more moderate (amber) risk criteria. A moderately high level of 1.8 mmol/L means this test will need repeating. Where the serum lactate level is high, a further intravenous fluid bolus needs to be started.</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Infection screening and early intravenous antibiotics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Depending on the potential cause, antimicrobial medication may need to be given quickly, but should be regularly reviewed to ensure SMART use of targeted antimicrobial medications. A full patient examination, chasing results of tests completed and further investigations to establish the cause of the sepsis should continue (e.g. swabs, specimens, x-ray).</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687787925"/>
      </p:ext>
    </p:extLst>
  </p:cSld>
  <p:clrMapOvr>
    <a:masterClrMapping/>
  </p:clrMapOvr>
  <mc:AlternateContent xmlns:mc="http://schemas.openxmlformats.org/markup-compatibility/2006" xmlns:p14="http://schemas.microsoft.com/office/powerpoint/2010/main">
    <mc:Choice Requires="p14">
      <p:transition spd="slow" p14:dur="9136">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C239BC-26A5-450F-9DD7-A733A9911790}"/>
              </a:ext>
            </a:extLst>
          </p:cNvPr>
          <p:cNvSpPr/>
          <p:nvPr/>
        </p:nvSpPr>
        <p:spPr>
          <a:xfrm>
            <a:off x="921727" y="809460"/>
            <a:ext cx="10348546" cy="4478149"/>
          </a:xfrm>
          <a:prstGeom prst="rect">
            <a:avLst/>
          </a:prstGeom>
        </p:spPr>
        <p:txBody>
          <a:bodyPr wrap="square">
            <a:spAutoFit/>
          </a:bodyPr>
          <a:lstStyle/>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Intravenous fluids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An assessment of the person's level of hydration needs to be undertaken. Patients with sepsis easily become dehydrated as fluid moves out of the blood stream into the interstitial space as the infections cause capillaries to become leaky. Dehydration often leads to one of the initial signs - a reduced urine output.</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Ongoing Monitoring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It is vital to monitor the respiratory and cardiovascular stability of the patient. As haemoglobin is affected in sepsis, the oxygen carrying capacity of the red blood cells falls. Consequently, respiratory and heart rates rise. The BP will fall usually in response to the drop in blood circulating volume. Lowered oxygen levels will require oxygen therapy to be titrated to maintain SaO2 94-98% or 88-92% in known COPD.</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Monitoring closely is necessary in patients in the moderate (amber) risk group as they are at risk of deteriorating and developing a high (red) risk of death from sepsis.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Escalation of care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If the risk of sepsis is increasing, more invasive monitoring and cardiovascular support using inotropes and vasopressors may be required. Early escalation to appropriately experienced healthcare professionals (e.g. Registrar, consultant, or Critical Care team) is essential.</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11491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89648-0BF9-4A32-AEC9-F8DA0CD96F75}"/>
              </a:ext>
            </a:extLst>
          </p:cNvPr>
          <p:cNvSpPr/>
          <p:nvPr/>
        </p:nvSpPr>
        <p:spPr>
          <a:xfrm>
            <a:off x="732692" y="375584"/>
            <a:ext cx="10726616" cy="6317114"/>
          </a:xfrm>
          <a:prstGeom prst="rect">
            <a:avLst/>
          </a:prstGeom>
        </p:spPr>
        <p:txBody>
          <a:bodyPr wrap="square">
            <a:spAutoFit/>
          </a:bodyPr>
          <a:lstStyle/>
          <a:p>
            <a:pPr>
              <a:spcAft>
                <a:spcPts val="90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CASE STUDY: MRS RADFORD</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The questions relating to this course are based on the case study so please study this section carefully taking notes were required.</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Current situation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Mrs Radford is self-ventilating on air. She is also attached to a cardiac monitor on transfer, which shows: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Symbol" panose="05050102010706020507" pitchFamily="18" charset="2"/>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Heart rate: 115 beats per minute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Symbol" panose="05050102010706020507" pitchFamily="18" charset="2"/>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Last BP: 95/50 mmHg</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Symbol" panose="05050102010706020507" pitchFamily="18" charset="2"/>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SpO2: 94%</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342900" lvl="0" indent="-342900">
              <a:spcAft>
                <a:spcPts val="0"/>
              </a:spcAft>
              <a:buFont typeface="Symbol" panose="05050102010706020507" pitchFamily="18" charset="2"/>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Respiratory rate: 24 breaths per minute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lvl="0">
              <a:spcAft>
                <a:spcPts val="0"/>
              </a:spcAft>
            </a:pP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History of situation</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The nurse states that Mrs Radford was found collapsed, having fallen on the floor at home, at 17:00 by her daughter Alice who was dropping off her mother's shopping.</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Feeling unwell for last 3 days, started on oral antibiotics by GP for a possible Urinary Tract Infection (UTI) but has been feeling worse.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Past medical history</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Mrs Radford is a smoker and uses inhalers.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She has arthritis in her knees, which limits the distance she can walk and is on regular analgesia.</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Ability to be independent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Mrs Radford manages independently around the house but struggles to do activities like food shopping.</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62095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3D201F6-1A82-46A9-A90F-93A42D204341}"/>
              </a:ext>
            </a:extLst>
          </p:cNvPr>
          <p:cNvSpPr>
            <a:spLocks noChangeArrowheads="1"/>
          </p:cNvSpPr>
          <p:nvPr/>
        </p:nvSpPr>
        <p:spPr bwMode="auto">
          <a:xfrm>
            <a:off x="841971" y="401088"/>
            <a:ext cx="10758843"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Treatment given in Accident and Emergency Dept.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Mrs Radford was admitted to the department at 17:50. She required 500 mL of Hartman's stat and is currently having a second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fluid bolus of 500 </a:t>
            </a:r>
            <a:r>
              <a:rPr kumimoji="0" lang="en-GB" altLang="en-US" sz="1600" b="0" i="0" u="none" strike="noStrike" cap="none" normalizeH="0" baseline="0" dirty="0" err="1">
                <a:ln>
                  <a:noFill/>
                </a:ln>
                <a:solidFill>
                  <a:srgbClr val="2F5496"/>
                </a:solidFill>
                <a:effectLst/>
                <a:latin typeface="+mn-lt"/>
                <a:ea typeface="Times New Roman" panose="02020603050405020304" pitchFamily="18" charset="0"/>
                <a:cs typeface="Arial" panose="020B0604020202020204" pitchFamily="34" charset="0"/>
              </a:rPr>
              <a:t>mL.</a:t>
            </a: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 This is running over 4 hours through a pink cannula sited in her left wrist.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Chest x-ray and arterial blood gas (ABG) undertaken in ED.</a:t>
            </a:r>
            <a:endParaRPr kumimoji="0" lang="en-GB" altLang="en-US" sz="16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Urinalysis undertaken; nothing abnormal detected (NAD).</a:t>
            </a:r>
            <a:endParaRPr kumimoji="0" lang="en-GB" altLang="en-US" sz="16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Sputum specimen sent to labs for analysis.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GB" altLang="en-US" sz="1600" b="0" i="0" u="none" strike="noStrike" cap="none" normalizeH="0" baseline="0" dirty="0">
              <a:ln>
                <a:noFill/>
              </a:ln>
              <a:solidFill>
                <a:schemeClr val="tx1"/>
              </a:solidFill>
              <a:effectLst/>
              <a:latin typeface="+mn-lt"/>
            </a:endParaRPr>
          </a:p>
          <a:p>
            <a:pPr marR="0" lvl="0" algn="l" defTabSz="914400" rtl="0" eaLnBrk="0" fontAlgn="base" latinLnBrk="0" hangingPunct="0">
              <a:lnSpc>
                <a:spcPct val="100000"/>
              </a:lnSpc>
              <a:spcBef>
                <a:spcPct val="0"/>
              </a:spcBef>
              <a:spcAft>
                <a:spcPct val="0"/>
              </a:spcAft>
              <a:buClrTx/>
              <a:buSzTx/>
              <a:tabLst/>
            </a:pPr>
            <a:endParaRPr kumimoji="0" lang="en-GB" altLang="en-US" sz="1600" b="0" i="0" u="none" strike="noStrike" cap="none" normalizeH="0" baseline="0" dirty="0">
              <a:ln>
                <a:noFill/>
              </a:ln>
              <a:solidFill>
                <a:schemeClr val="tx1"/>
              </a:solidFill>
              <a:effectLst/>
              <a:latin typeface="+mn-lt"/>
            </a:endParaRPr>
          </a:p>
          <a:p>
            <a:pPr marR="0" lvl="0" algn="l" defTabSz="914400" rtl="0" eaLnBrk="0" fontAlgn="base" latinLnBrk="0" hangingPunct="0">
              <a:lnSpc>
                <a:spcPct val="100000"/>
              </a:lnSpc>
              <a:spcBef>
                <a:spcPct val="0"/>
              </a:spcBef>
              <a:spcAft>
                <a:spcPct val="0"/>
              </a:spcAft>
              <a:buClrTx/>
              <a:buSzTx/>
              <a:tabLst/>
            </a:pPr>
            <a:endParaRPr lang="en-GB" altLang="en-US" sz="1600" dirty="0">
              <a:latin typeface="+mn-lt"/>
            </a:endParaRPr>
          </a:p>
          <a:p>
            <a:pPr marR="0" lvl="0" algn="l" defTabSz="914400" rtl="0" eaLnBrk="0" fontAlgn="base" latinLnBrk="0" hangingPunct="0">
              <a:lnSpc>
                <a:spcPct val="100000"/>
              </a:lnSpc>
              <a:spcBef>
                <a:spcPct val="0"/>
              </a:spcBef>
              <a:spcAft>
                <a:spcPct val="0"/>
              </a:spcAft>
              <a:buClrTx/>
              <a:buSzTx/>
              <a:tabLst/>
            </a:pPr>
            <a:endParaRPr kumimoji="0" lang="en-GB" altLang="en-US" sz="1600" b="0" i="0" u="none" strike="noStrike" cap="none" normalizeH="0" baseline="0" dirty="0">
              <a:ln>
                <a:noFill/>
              </a:ln>
              <a:solidFill>
                <a:schemeClr val="tx1"/>
              </a:solidFill>
              <a:effectLst/>
              <a:latin typeface="+mn-lt"/>
            </a:endParaRPr>
          </a:p>
          <a:p>
            <a:pPr marR="0" lvl="0" algn="l" defTabSz="914400" rtl="0" eaLnBrk="0" fontAlgn="base" latinLnBrk="0" hangingPunct="0">
              <a:lnSpc>
                <a:spcPct val="100000"/>
              </a:lnSpc>
              <a:spcBef>
                <a:spcPct val="0"/>
              </a:spcBef>
              <a:spcAft>
                <a:spcPct val="0"/>
              </a:spcAft>
              <a:buClrTx/>
              <a:buSzTx/>
              <a:tabLst/>
            </a:pPr>
            <a:endParaRPr lang="en-GB" altLang="en-US" sz="1600" dirty="0">
              <a:latin typeface="+mn-lt"/>
            </a:endParaRPr>
          </a:p>
          <a:p>
            <a:pPr marR="0" lvl="0" algn="l" defTabSz="914400" rtl="0" eaLnBrk="0" fontAlgn="base" latinLnBrk="0" hangingPunct="0">
              <a:lnSpc>
                <a:spcPct val="100000"/>
              </a:lnSpc>
              <a:spcBef>
                <a:spcPct val="0"/>
              </a:spcBef>
              <a:spcAft>
                <a:spcPct val="0"/>
              </a:spcAft>
              <a:buClrTx/>
              <a:buSzTx/>
              <a:tabLst/>
            </a:pPr>
            <a:endParaRPr kumimoji="0" lang="en-GB" altLang="en-US" sz="1600" b="0" i="0" u="none" strike="noStrike" cap="none" normalizeH="0" baseline="0" dirty="0">
              <a:ln>
                <a:noFill/>
              </a:ln>
              <a:solidFill>
                <a:schemeClr val="tx1"/>
              </a:solidFill>
              <a:effectLst/>
              <a:latin typeface="+mn-lt"/>
            </a:endParaRPr>
          </a:p>
          <a:p>
            <a:pPr marR="0" lvl="0" algn="l" defTabSz="914400" rtl="0" eaLnBrk="0" fontAlgn="base" latinLnBrk="0" hangingPunct="0">
              <a:lnSpc>
                <a:spcPct val="100000"/>
              </a:lnSpc>
              <a:spcBef>
                <a:spcPct val="0"/>
              </a:spcBef>
              <a:spcAft>
                <a:spcPct val="0"/>
              </a:spcAft>
              <a:buClrTx/>
              <a:buSzTx/>
              <a:tabLst/>
            </a:pPr>
            <a:endParaRPr lang="en-GB" altLang="en-US" sz="1600" dirty="0">
              <a:latin typeface="+mn-lt"/>
            </a:endParaRPr>
          </a:p>
          <a:p>
            <a:pPr marR="0" lvl="0" algn="l" defTabSz="914400" rtl="0" eaLnBrk="0" fontAlgn="base" latinLnBrk="0" hangingPunct="0">
              <a:lnSpc>
                <a:spcPct val="100000"/>
              </a:lnSpc>
              <a:spcBef>
                <a:spcPct val="0"/>
              </a:spcBef>
              <a:spcAft>
                <a:spcPct val="0"/>
              </a:spcAft>
              <a:buClrTx/>
              <a:buSzTx/>
              <a:tabLst/>
            </a:pPr>
            <a:endParaRPr kumimoji="0" lang="en-GB" altLang="en-US" sz="1600" b="0" i="0" u="none" strike="noStrike" cap="none" normalizeH="0" baseline="0" dirty="0">
              <a:ln>
                <a:noFill/>
              </a:ln>
              <a:solidFill>
                <a:schemeClr val="tx1"/>
              </a:solidFill>
              <a:effectLst/>
              <a:latin typeface="+mn-lt"/>
            </a:endParaRPr>
          </a:p>
          <a:p>
            <a:pPr marR="0" lvl="0" algn="l" defTabSz="914400" rtl="0" eaLnBrk="0" fontAlgn="base" latinLnBrk="0" hangingPunct="0">
              <a:lnSpc>
                <a:spcPct val="100000"/>
              </a:lnSpc>
              <a:spcBef>
                <a:spcPct val="0"/>
              </a:spcBef>
              <a:spcAft>
                <a:spcPct val="0"/>
              </a:spcAft>
              <a:buClrTx/>
              <a:buSzTx/>
              <a:tabLst/>
            </a:pPr>
            <a:endParaRPr kumimoji="0" lang="en-GB" altLang="en-US" sz="1600" b="0" i="0" u="none" strike="noStrike" cap="none" normalizeH="0" baseline="0" dirty="0">
              <a:ln>
                <a:noFill/>
              </a:ln>
              <a:solidFill>
                <a:schemeClr val="tx1"/>
              </a:solidFill>
              <a:effectLst/>
              <a:latin typeface="+mn-lt"/>
            </a:endParaRPr>
          </a:p>
          <a:p>
            <a:pPr marR="0" lvl="0" algn="l" defTabSz="914400" rtl="0" eaLnBrk="0" fontAlgn="base" latinLnBrk="0" hangingPunct="0">
              <a:lnSpc>
                <a:spcPct val="100000"/>
              </a:lnSpc>
              <a:spcBef>
                <a:spcPct val="0"/>
              </a:spcBef>
              <a:spcAft>
                <a:spcPct val="0"/>
              </a:spcAft>
              <a:buClrTx/>
              <a:buSzTx/>
              <a:tabLst/>
            </a:pPr>
            <a:endParaRPr kumimoji="0" lang="en-GB"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Effect of treatment in Accident and Emergency Department</a:t>
            </a:r>
            <a:endParaRPr kumimoji="0" lang="en-GB"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3">
            <a:extLst>
              <a:ext uri="{FF2B5EF4-FFF2-40B4-BE49-F238E27FC236}">
                <a16:creationId xmlns:a16="http://schemas.microsoft.com/office/drawing/2014/main" id="{B9ADAEB9-A68E-45B2-8B2D-ADB5133586CF}"/>
              </a:ext>
            </a:extLst>
          </p:cNvPr>
          <p:cNvSpPr>
            <a:spLocks noChangeArrowheads="1"/>
          </p:cNvSpPr>
          <p:nvPr/>
        </p:nvSpPr>
        <p:spPr bwMode="auto">
          <a:xfrm>
            <a:off x="841971" y="5173326"/>
            <a:ext cx="962051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2F5496"/>
                </a:solidFill>
                <a:effectLst/>
                <a:latin typeface="Calibri" panose="020F0502020204030204" pitchFamily="34" charset="0"/>
                <a:ea typeface="Times New Roman" panose="02020603050405020304" pitchFamily="18" charset="0"/>
                <a:cs typeface="Arial" panose="020B0604020202020204" pitchFamily="34" charset="0"/>
              </a:rPr>
              <a:t>Her systolic BP has increased and she is not as tachycardic now.</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2F5496"/>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2F5496"/>
                </a:solidFill>
                <a:effectLst/>
                <a:latin typeface="Calibri" panose="020F0502020204030204" pitchFamily="34" charset="0"/>
                <a:ea typeface="Times New Roman" panose="02020603050405020304" pitchFamily="18" charset="0"/>
                <a:cs typeface="Arial" panose="020B0604020202020204" pitchFamily="34" charset="0"/>
              </a:rPr>
              <a:t>Temp 38.4°C - blood cultures have been taken. </a:t>
            </a:r>
            <a:r>
              <a:rPr kumimoji="0" lang="en-GB" altLang="en-US" sz="1600" b="0" i="0" u="none" strike="noStrike" cap="none" normalizeH="0" baseline="0" dirty="0" err="1">
                <a:ln>
                  <a:noFill/>
                </a:ln>
                <a:solidFill>
                  <a:srgbClr val="2F5496"/>
                </a:solidFill>
                <a:effectLst/>
                <a:latin typeface="Calibri" panose="020F0502020204030204" pitchFamily="34" charset="0"/>
                <a:ea typeface="Times New Roman" panose="02020603050405020304" pitchFamily="18" charset="0"/>
                <a:cs typeface="Arial" panose="020B0604020202020204" pitchFamily="34" charset="0"/>
              </a:rPr>
              <a:t>Tazocin</a:t>
            </a:r>
            <a:r>
              <a:rPr kumimoji="0" lang="en-GB" altLang="en-US" sz="1600" b="0" i="0" u="none" strike="noStrike" cap="none" normalizeH="0" baseline="0" dirty="0">
                <a:ln>
                  <a:noFill/>
                </a:ln>
                <a:solidFill>
                  <a:srgbClr val="2F5496"/>
                </a:solidFill>
                <a:effectLst/>
                <a:latin typeface="Calibri" panose="020F0502020204030204" pitchFamily="34" charset="0"/>
                <a:ea typeface="Times New Roman" panose="02020603050405020304" pitchFamily="18" charset="0"/>
                <a:cs typeface="Arial" panose="020B0604020202020204" pitchFamily="34" charset="0"/>
              </a:rPr>
              <a:t> is given. Nebulisers salbutamol and </a:t>
            </a:r>
            <a:r>
              <a:rPr kumimoji="0" lang="en-GB" altLang="en-US" sz="1600" b="0" i="0" u="none" strike="noStrike" cap="none" normalizeH="0" baseline="0" dirty="0" err="1">
                <a:ln>
                  <a:noFill/>
                </a:ln>
                <a:solidFill>
                  <a:srgbClr val="2F5496"/>
                </a:solidFill>
                <a:effectLst/>
                <a:latin typeface="Calibri" panose="020F0502020204030204" pitchFamily="34" charset="0"/>
                <a:ea typeface="Times New Roman" panose="02020603050405020304" pitchFamily="18" charset="0"/>
                <a:cs typeface="Arial" panose="020B0604020202020204" pitchFamily="34" charset="0"/>
              </a:rPr>
              <a:t>atrovent</a:t>
            </a:r>
            <a:r>
              <a:rPr kumimoji="0" lang="en-GB" altLang="en-US" sz="1600" b="0" i="0" u="none" strike="noStrike" cap="none" normalizeH="0" baseline="0" dirty="0">
                <a:ln>
                  <a:noFill/>
                </a:ln>
                <a:solidFill>
                  <a:srgbClr val="2F5496"/>
                </a:solidFill>
                <a:effectLst/>
                <a:latin typeface="Calibri" panose="020F0502020204030204" pitchFamily="34" charset="0"/>
                <a:ea typeface="Times New Roman" panose="02020603050405020304" pitchFamily="18" charset="0"/>
                <a:cs typeface="Arial" panose="020B0604020202020204" pitchFamily="34" charset="0"/>
              </a:rPr>
              <a:t> administered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2F5496"/>
                </a:solidFill>
                <a:effectLst/>
                <a:latin typeface="Calibri" panose="020F0502020204030204" pitchFamily="34" charset="0"/>
                <a:ea typeface="Times New Roman" panose="02020603050405020304" pitchFamily="18" charset="0"/>
                <a:cs typeface="Arial" panose="020B0604020202020204" pitchFamily="34" charset="0"/>
              </a:rPr>
              <a:t>for a slight wheeze with good effect.</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2F5496"/>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2F5496"/>
                </a:solidFill>
                <a:effectLst/>
                <a:latin typeface="Calibri" panose="020F0502020204030204" pitchFamily="34" charset="0"/>
                <a:ea typeface="Times New Roman" panose="02020603050405020304" pitchFamily="18" charset="0"/>
                <a:cs typeface="Arial" panose="020B0604020202020204" pitchFamily="34" charset="0"/>
              </a:rPr>
              <a:t>Mrs Radford is aware of what is happening and was incontinent once when she first arrived in ED.</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8">
            <a:extLst>
              <a:ext uri="{FF2B5EF4-FFF2-40B4-BE49-F238E27FC236}">
                <a16:creationId xmlns:a16="http://schemas.microsoft.com/office/drawing/2014/main" id="{EDA72BC0-92CF-43F1-A1CF-FEC12F11E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952" y="1617855"/>
            <a:ext cx="3067397" cy="2537686"/>
          </a:xfrm>
          <a:prstGeom prst="rect">
            <a:avLst/>
          </a:prstGeom>
          <a:noFill/>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2852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A9126E-9997-4AC9-A821-A6A9E9AFBD3A}"/>
              </a:ext>
            </a:extLst>
          </p:cNvPr>
          <p:cNvPicPr/>
          <p:nvPr/>
        </p:nvPicPr>
        <p:blipFill>
          <a:blip r:embed="rId4"/>
          <a:stretch>
            <a:fillRect/>
          </a:stretch>
        </p:blipFill>
        <p:spPr>
          <a:xfrm>
            <a:off x="1888567" y="145824"/>
            <a:ext cx="8414866" cy="5286255"/>
          </a:xfrm>
          <a:prstGeom prst="rect">
            <a:avLst/>
          </a:prstGeom>
          <a:effectLst>
            <a:outerShdw blurRad="152400" dist="317500" dir="5400000" sx="90000" sy="-19000" rotWithShape="0">
              <a:prstClr val="black">
                <a:alpha val="15000"/>
              </a:prstClr>
            </a:outerShdw>
          </a:effectLst>
        </p:spPr>
      </p:pic>
    </p:spTree>
    <p:custDataLst>
      <p:tags r:id="rId1"/>
    </p:custDataLst>
    <p:extLst>
      <p:ext uri="{BB962C8B-B14F-4D97-AF65-F5344CB8AC3E}">
        <p14:creationId xmlns:p14="http://schemas.microsoft.com/office/powerpoint/2010/main" val="391127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580D23-613D-44F2-9448-823AEB21E711}"/>
              </a:ext>
            </a:extLst>
          </p:cNvPr>
          <p:cNvPicPr/>
          <p:nvPr/>
        </p:nvPicPr>
        <p:blipFill>
          <a:blip r:embed="rId4"/>
          <a:stretch>
            <a:fillRect/>
          </a:stretch>
        </p:blipFill>
        <p:spPr>
          <a:xfrm>
            <a:off x="1593280" y="81482"/>
            <a:ext cx="9005440" cy="5223848"/>
          </a:xfrm>
          <a:prstGeom prst="rect">
            <a:avLst/>
          </a:prstGeom>
          <a:effectLst>
            <a:outerShdw blurRad="152400" dist="317500" dir="5400000" sx="90000" sy="-19000" rotWithShape="0">
              <a:prstClr val="black">
                <a:alpha val="15000"/>
              </a:prstClr>
            </a:outerShdw>
          </a:effectLst>
        </p:spPr>
      </p:pic>
    </p:spTree>
    <p:custDataLst>
      <p:tags r:id="rId1"/>
    </p:custDataLst>
    <p:extLst>
      <p:ext uri="{BB962C8B-B14F-4D97-AF65-F5344CB8AC3E}">
        <p14:creationId xmlns:p14="http://schemas.microsoft.com/office/powerpoint/2010/main" val="381880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802DC4-1609-48E9-8325-3B7478BBE772}"/>
              </a:ext>
            </a:extLst>
          </p:cNvPr>
          <p:cNvPicPr/>
          <p:nvPr/>
        </p:nvPicPr>
        <p:blipFill>
          <a:blip r:embed="rId4"/>
          <a:stretch>
            <a:fillRect/>
          </a:stretch>
        </p:blipFill>
        <p:spPr>
          <a:xfrm>
            <a:off x="1890712" y="212481"/>
            <a:ext cx="8410575" cy="4834303"/>
          </a:xfrm>
          <a:prstGeom prst="rect">
            <a:avLst/>
          </a:prstGeom>
          <a:effectLst>
            <a:outerShdw blurRad="152400" dist="317500" dir="5400000" sx="90000" sy="-19000" rotWithShape="0">
              <a:prstClr val="black">
                <a:alpha val="15000"/>
              </a:prstClr>
            </a:outerShdw>
          </a:effectLst>
        </p:spPr>
      </p:pic>
    </p:spTree>
    <p:custDataLst>
      <p:tags r:id="rId1"/>
    </p:custDataLst>
    <p:extLst>
      <p:ext uri="{BB962C8B-B14F-4D97-AF65-F5344CB8AC3E}">
        <p14:creationId xmlns:p14="http://schemas.microsoft.com/office/powerpoint/2010/main" val="108984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a:t>
            </a:r>
            <a:r>
              <a:rPr lang="en-GB" sz="1600" spc="-5">
                <a:solidFill>
                  <a:srgbClr val="2F5496"/>
                </a:solidFill>
                <a:uFill>
                  <a:solidFill>
                    <a:srgbClr val="2F5496"/>
                  </a:solidFill>
                </a:uFill>
                <a:cs typeface="Calibri"/>
              </a:rPr>
              <a:t>resume.</a:t>
            </a:r>
            <a:endParaRPr lang="en-GB" sz="1600" spc="-5" dirty="0">
              <a:solidFill>
                <a:srgbClr val="2F5496"/>
              </a:solidFill>
              <a:uFill>
                <a:solidFill>
                  <a:srgbClr val="2F5496"/>
                </a:solidFill>
              </a:uFill>
              <a:cs typeface="Calibri"/>
            </a:endParaRP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774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7E470-85D0-4FB4-AF67-9F2E8E850285}"/>
              </a:ext>
            </a:extLst>
          </p:cNvPr>
          <p:cNvPicPr/>
          <p:nvPr/>
        </p:nvPicPr>
        <p:blipFill>
          <a:blip r:embed="rId4"/>
          <a:stretch>
            <a:fillRect/>
          </a:stretch>
        </p:blipFill>
        <p:spPr>
          <a:xfrm>
            <a:off x="1932567" y="94517"/>
            <a:ext cx="8326865" cy="5356714"/>
          </a:xfrm>
          <a:prstGeom prst="rect">
            <a:avLst/>
          </a:prstGeom>
          <a:effectLst>
            <a:outerShdw blurRad="152400" dist="317500" dir="5400000" sx="90000" sy="-19000" rotWithShape="0">
              <a:prstClr val="black">
                <a:alpha val="15000"/>
              </a:prstClr>
            </a:outerShdw>
          </a:effectLst>
        </p:spPr>
      </p:pic>
    </p:spTree>
    <p:custDataLst>
      <p:tags r:id="rId1"/>
    </p:custDataLst>
    <p:extLst>
      <p:ext uri="{BB962C8B-B14F-4D97-AF65-F5344CB8AC3E}">
        <p14:creationId xmlns:p14="http://schemas.microsoft.com/office/powerpoint/2010/main" val="3033452023"/>
      </p:ext>
    </p:extLst>
  </p:cSld>
  <p:clrMapOvr>
    <a:masterClrMapping/>
  </p:clrMapOvr>
  <mc:AlternateContent xmlns:mc="http://schemas.openxmlformats.org/markup-compatibility/2006" xmlns:p14="http://schemas.microsoft.com/office/powerpoint/2010/main">
    <mc:Choice Requires="p14">
      <p:transition spd="slow" p14:dur="2476">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267663-03C9-4930-98C8-3EFC15892951}"/>
              </a:ext>
            </a:extLst>
          </p:cNvPr>
          <p:cNvSpPr/>
          <p:nvPr/>
        </p:nvSpPr>
        <p:spPr>
          <a:xfrm>
            <a:off x="946638" y="547273"/>
            <a:ext cx="6790592" cy="338554"/>
          </a:xfrm>
          <a:prstGeom prst="rect">
            <a:avLst/>
          </a:prstGeom>
        </p:spPr>
        <p:txBody>
          <a:bodyPr wrap="square">
            <a:spAutoFit/>
          </a:bodyPr>
          <a:lstStyle/>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Assessing Mrs Radford after Accident and Emergency handover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9E84E1E0-1FCC-4806-9F5C-BE1B46A20CDC}"/>
              </a:ext>
            </a:extLst>
          </p:cNvPr>
          <p:cNvPicPr/>
          <p:nvPr/>
        </p:nvPicPr>
        <p:blipFill>
          <a:blip r:embed="rId4"/>
          <a:stretch>
            <a:fillRect/>
          </a:stretch>
        </p:blipFill>
        <p:spPr>
          <a:xfrm>
            <a:off x="2862811" y="985471"/>
            <a:ext cx="6466377" cy="3973390"/>
          </a:xfrm>
          <a:prstGeom prst="rect">
            <a:avLst/>
          </a:prstGeom>
          <a:effectLst>
            <a:outerShdw blurRad="152400" dist="317500" dir="5400000" sx="90000" sy="-19000" rotWithShape="0">
              <a:prstClr val="black">
                <a:alpha val="15000"/>
              </a:prstClr>
            </a:outerShdw>
          </a:effectLst>
        </p:spPr>
      </p:pic>
    </p:spTree>
    <p:custDataLst>
      <p:tags r:id="rId1"/>
    </p:custDataLst>
    <p:extLst>
      <p:ext uri="{BB962C8B-B14F-4D97-AF65-F5344CB8AC3E}">
        <p14:creationId xmlns:p14="http://schemas.microsoft.com/office/powerpoint/2010/main" val="138506473"/>
      </p:ext>
    </p:extLst>
  </p:cSld>
  <p:clrMapOvr>
    <a:masterClrMapping/>
  </p:clrMapOvr>
  <mc:AlternateContent xmlns:mc="http://schemas.openxmlformats.org/markup-compatibility/2006" xmlns:p14="http://schemas.microsoft.com/office/powerpoint/2010/main">
    <mc:Choice Requires="p14">
      <p:transition spd="slow" p14:dur="181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EEA130-848C-43D1-B355-AB2C89ED99FD}"/>
              </a:ext>
            </a:extLst>
          </p:cNvPr>
          <p:cNvSpPr/>
          <p:nvPr/>
        </p:nvSpPr>
        <p:spPr>
          <a:xfrm>
            <a:off x="732692" y="521925"/>
            <a:ext cx="10726615" cy="5001369"/>
          </a:xfrm>
          <a:prstGeom prst="rect">
            <a:avLst/>
          </a:prstGeom>
        </p:spPr>
        <p:txBody>
          <a:bodyPr wrap="square">
            <a:spAutoFit/>
          </a:bodyPr>
          <a:lstStyle/>
          <a:p>
            <a:pPr>
              <a:spcAft>
                <a:spcPts val="90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SBAR COMMUNICATION TOOL –SITUATION, BACKGROUND, ASSESMENT , RECOMMENDATION</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SBAR is an easy to use, structured form of communication that enables information to be transferred accurately between individuals. SBAR was originally developed by the United States military for communication on nuclear submarines but has been successfully used in many different healthcare settings, particularly relating to improving patient safety. </a:t>
            </a: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SBAR consists of standardised prompt questions in four sections to ensure that staff are sharing concise and focused information. It allows staff to communicate assertively and effectively, reducing the need for repetition and the likelihood for errors. As the structure is shared, it also helps staff anticipate the information needed by colleagues and encourages assessment skills. Using SBAR prompts staff to formulate information with the right level of detail.</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WHEN TO USE IT</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Communication can be defined as ‘a two-way process of reaching mutual understanding, in which participants not only exchange information but also create and share meaning’.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SBAR helps to provide a structure for an interaction that helps both the giver of the information and the receiver of it. It helps the giver by ensuring they have formulated their thinking before trying to communicate it to someone else. The receiver knows what to expect and it helps to ensure the giver of information is not interrupted by the receiver with questions that will be answered later on in the conversation.</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SBAR can be used in any setting but can be particularly effective in reducing the barrier to effective communication across different disciplines and between different levels of staff.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47444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626297-2C9C-4833-A3E5-CD66053FAAC4}"/>
              </a:ext>
            </a:extLst>
          </p:cNvPr>
          <p:cNvPicPr/>
          <p:nvPr/>
        </p:nvPicPr>
        <p:blipFill>
          <a:blip r:embed="rId4"/>
          <a:stretch>
            <a:fillRect/>
          </a:stretch>
        </p:blipFill>
        <p:spPr>
          <a:xfrm>
            <a:off x="6770076" y="580642"/>
            <a:ext cx="4914902" cy="4993682"/>
          </a:xfrm>
          <a:prstGeom prst="rect">
            <a:avLst/>
          </a:prstGeom>
          <a:effectLst>
            <a:outerShdw blurRad="152400" dist="317500" dir="5400000" sx="90000" sy="-19000" rotWithShape="0">
              <a:prstClr val="black">
                <a:alpha val="15000"/>
              </a:prstClr>
            </a:outerShdw>
          </a:effectLst>
        </p:spPr>
      </p:pic>
      <p:sp>
        <p:nvSpPr>
          <p:cNvPr id="3" name="Rectangle 2">
            <a:extLst>
              <a:ext uri="{FF2B5EF4-FFF2-40B4-BE49-F238E27FC236}">
                <a16:creationId xmlns:a16="http://schemas.microsoft.com/office/drawing/2014/main" id="{2B6784D0-41F3-48C9-B651-D9ADBBE190D8}"/>
              </a:ext>
            </a:extLst>
          </p:cNvPr>
          <p:cNvSpPr/>
          <p:nvPr/>
        </p:nvSpPr>
        <p:spPr>
          <a:xfrm>
            <a:off x="507022" y="669970"/>
            <a:ext cx="5876193" cy="5324535"/>
          </a:xfrm>
          <a:prstGeom prst="rect">
            <a:avLst/>
          </a:prstGeom>
        </p:spPr>
        <p:txBody>
          <a:bodyPr wrap="square">
            <a:spAutoFit/>
          </a:bodyPr>
          <a:lstStyle/>
          <a:p>
            <a:pPr>
              <a:spcAft>
                <a:spcPts val="0"/>
              </a:spcAft>
            </a:pPr>
            <a:r>
              <a:rPr lang="en-GB" sz="1600" b="1" dirty="0">
                <a:solidFill>
                  <a:srgbClr val="2F5496"/>
                </a:solidFill>
                <a:ea typeface="Times New Roman" panose="02020603050405020304" pitchFamily="18" charset="0"/>
              </a:rPr>
              <a:t>With Mrs Radford’s Case the following information should be provided via the SBAR communication Tool when informing medical staff:</a:t>
            </a:r>
            <a:endParaRPr lang="en-GB" sz="1600" dirty="0">
              <a:effectLst/>
              <a:ea typeface="Times New Roman" panose="02020603050405020304" pitchFamily="18" charset="0"/>
            </a:endParaRPr>
          </a:p>
          <a:p>
            <a:pPr>
              <a:spcAft>
                <a:spcPts val="0"/>
              </a:spcAft>
            </a:pPr>
            <a:r>
              <a:rPr lang="en-GB" sz="1600" b="1" dirty="0">
                <a:solidFill>
                  <a:srgbClr val="2F5496"/>
                </a:solidFill>
                <a:ea typeface="Times New Roman" panose="02020603050405020304" pitchFamily="18" charset="0"/>
              </a:rPr>
              <a:t> </a:t>
            </a:r>
            <a:endParaRPr lang="en-GB" sz="1600" dirty="0">
              <a:effectLst/>
              <a:ea typeface="Times New Roman" panose="02020603050405020304" pitchFamily="18" charset="0"/>
            </a:endParaRPr>
          </a:p>
          <a:p>
            <a:pPr>
              <a:spcAft>
                <a:spcPts val="0"/>
              </a:spcAft>
            </a:pPr>
            <a:r>
              <a:rPr lang="en-GB" sz="1600" b="1" dirty="0">
                <a:solidFill>
                  <a:srgbClr val="2F5496"/>
                </a:solidFill>
                <a:ea typeface="Times New Roman" panose="02020603050405020304" pitchFamily="18" charset="0"/>
              </a:rPr>
              <a:t>Situation:</a:t>
            </a:r>
            <a:r>
              <a:rPr lang="en-GB" sz="1600" dirty="0">
                <a:solidFill>
                  <a:srgbClr val="2F5496"/>
                </a:solidFill>
                <a:ea typeface="Times New Roman" panose="02020603050405020304" pitchFamily="18" charset="0"/>
              </a:rPr>
              <a:t> Mrs Radford has just been admitted from </a:t>
            </a:r>
            <a:r>
              <a:rPr lang="en-GB" sz="1600" dirty="0">
                <a:solidFill>
                  <a:srgbClr val="2F5496"/>
                </a:solidFill>
                <a:ea typeface="Times New Roman" panose="02020603050405020304" pitchFamily="18" charset="0"/>
                <a:hlinkClick r:id="rId5"/>
              </a:rPr>
              <a:t>ED</a:t>
            </a:r>
            <a:r>
              <a:rPr lang="en-GB" sz="1600" dirty="0">
                <a:solidFill>
                  <a:srgbClr val="2F5496"/>
                </a:solidFill>
                <a:ea typeface="Times New Roman" panose="02020603050405020304" pitchFamily="18" charset="0"/>
              </a:rPr>
              <a:t>. She is 78 years old and meets the criteria of moderate (amber) risk of death from sepsis. Her lactate level is 1.8 mmol/L and her </a:t>
            </a:r>
            <a:r>
              <a:rPr lang="en-GB" sz="1600" dirty="0">
                <a:solidFill>
                  <a:srgbClr val="2F5496"/>
                </a:solidFill>
                <a:ea typeface="Times New Roman" panose="02020603050405020304" pitchFamily="18" charset="0"/>
                <a:hlinkClick r:id="rId5"/>
              </a:rPr>
              <a:t>BP</a:t>
            </a:r>
            <a:r>
              <a:rPr lang="en-GB" sz="1600" dirty="0">
                <a:solidFill>
                  <a:srgbClr val="2F5496"/>
                </a:solidFill>
                <a:ea typeface="Times New Roman" panose="02020603050405020304" pitchFamily="18" charset="0"/>
              </a:rPr>
              <a:t> is now low (Systolic = 85). Blood tests show an increased White Cell Count and raised </a:t>
            </a:r>
            <a:r>
              <a:rPr lang="en-GB" sz="1600" dirty="0">
                <a:solidFill>
                  <a:srgbClr val="2F5496"/>
                </a:solidFill>
                <a:ea typeface="Times New Roman" panose="02020603050405020304" pitchFamily="18" charset="0"/>
                <a:hlinkClick r:id="rId5"/>
              </a:rPr>
              <a:t>CRP</a:t>
            </a:r>
            <a:r>
              <a:rPr lang="en-GB" sz="1600" dirty="0">
                <a:solidFill>
                  <a:srgbClr val="2F5496"/>
                </a:solidFill>
                <a:ea typeface="Times New Roman" panose="02020603050405020304" pitchFamily="18" charset="0"/>
              </a:rPr>
              <a:t>, also </a:t>
            </a:r>
            <a:r>
              <a:rPr lang="en-GB" sz="1600" dirty="0" err="1">
                <a:solidFill>
                  <a:srgbClr val="2F5496"/>
                </a:solidFill>
                <a:ea typeface="Times New Roman" panose="02020603050405020304" pitchFamily="18" charset="0"/>
              </a:rPr>
              <a:t>pyrexic</a:t>
            </a:r>
            <a:r>
              <a:rPr lang="en-GB" sz="1600" dirty="0">
                <a:solidFill>
                  <a:srgbClr val="2F5496"/>
                </a:solidFill>
                <a:ea typeface="Times New Roman" panose="02020603050405020304" pitchFamily="18" charset="0"/>
              </a:rPr>
              <a:t>. She is currently having replacement fluids and IV antibiotics have commenced. She now meets two criteria for high risk of death from sepsis.</a:t>
            </a:r>
            <a:endParaRPr lang="en-GB" sz="1600" dirty="0">
              <a:effectLst/>
              <a:ea typeface="Times New Roman" panose="02020603050405020304" pitchFamily="18" charset="0"/>
            </a:endParaRPr>
          </a:p>
          <a:p>
            <a:pPr>
              <a:spcAft>
                <a:spcPts val="0"/>
              </a:spcAft>
            </a:pPr>
            <a:r>
              <a:rPr lang="en-GB" sz="1600" dirty="0">
                <a:solidFill>
                  <a:srgbClr val="2F5496"/>
                </a:solidFill>
                <a:ea typeface="Times New Roman" panose="02020603050405020304" pitchFamily="18" charset="0"/>
              </a:rPr>
              <a:t> </a:t>
            </a:r>
            <a:endParaRPr lang="en-GB" sz="1600" dirty="0">
              <a:effectLst/>
              <a:ea typeface="Times New Roman" panose="02020603050405020304" pitchFamily="18" charset="0"/>
            </a:endParaRPr>
          </a:p>
          <a:p>
            <a:pPr>
              <a:spcBef>
                <a:spcPts val="375"/>
              </a:spcBef>
              <a:spcAft>
                <a:spcPts val="0"/>
              </a:spcAft>
            </a:pPr>
            <a:r>
              <a:rPr lang="en-GB" sz="1600" b="1" dirty="0">
                <a:solidFill>
                  <a:srgbClr val="2F5496"/>
                </a:solidFill>
                <a:ea typeface="Times New Roman" panose="02020603050405020304" pitchFamily="18" charset="0"/>
              </a:rPr>
              <a:t>Background:</a:t>
            </a:r>
            <a:r>
              <a:rPr lang="en-GB" sz="1600" dirty="0">
                <a:solidFill>
                  <a:srgbClr val="2F5496"/>
                </a:solidFill>
                <a:ea typeface="Times New Roman" panose="02020603050405020304" pitchFamily="18" charset="0"/>
              </a:rPr>
              <a:t> She was found collapsed at home.</a:t>
            </a:r>
            <a:endParaRPr lang="en-GB" sz="1600" dirty="0">
              <a:effectLst/>
              <a:ea typeface="Times New Roman" panose="02020603050405020304" pitchFamily="18" charset="0"/>
            </a:endParaRPr>
          </a:p>
          <a:p>
            <a:pPr>
              <a:spcBef>
                <a:spcPts val="375"/>
              </a:spcBef>
              <a:spcAft>
                <a:spcPts val="0"/>
              </a:spcAft>
            </a:pPr>
            <a:r>
              <a:rPr lang="en-GB" sz="1600" dirty="0">
                <a:solidFill>
                  <a:srgbClr val="2F5496"/>
                </a:solidFill>
                <a:ea typeface="Times New Roman" panose="02020603050405020304" pitchFamily="18" charset="0"/>
              </a:rPr>
              <a:t> </a:t>
            </a:r>
            <a:endParaRPr lang="en-GB" sz="1600" dirty="0">
              <a:effectLst/>
              <a:ea typeface="Times New Roman" panose="02020603050405020304" pitchFamily="18" charset="0"/>
            </a:endParaRPr>
          </a:p>
          <a:p>
            <a:pPr>
              <a:spcBef>
                <a:spcPts val="375"/>
              </a:spcBef>
              <a:spcAft>
                <a:spcPts val="0"/>
              </a:spcAft>
            </a:pPr>
            <a:r>
              <a:rPr lang="en-GB" sz="1600" b="1" dirty="0">
                <a:solidFill>
                  <a:srgbClr val="2F5496"/>
                </a:solidFill>
                <a:ea typeface="Times New Roman" panose="02020603050405020304" pitchFamily="18" charset="0"/>
              </a:rPr>
              <a:t>Assessment:</a:t>
            </a:r>
            <a:r>
              <a:rPr lang="en-GB" sz="1600" dirty="0">
                <a:solidFill>
                  <a:srgbClr val="2F5496"/>
                </a:solidFill>
                <a:ea typeface="Times New Roman" panose="02020603050405020304" pitchFamily="18" charset="0"/>
              </a:rPr>
              <a:t> Show observations chart.</a:t>
            </a:r>
            <a:endParaRPr lang="en-GB" sz="1600" dirty="0">
              <a:effectLst/>
              <a:ea typeface="Times New Roman" panose="02020603050405020304" pitchFamily="18" charset="0"/>
            </a:endParaRPr>
          </a:p>
          <a:p>
            <a:pPr>
              <a:spcBef>
                <a:spcPts val="375"/>
              </a:spcBef>
              <a:spcAft>
                <a:spcPts val="0"/>
              </a:spcAft>
            </a:pPr>
            <a:r>
              <a:rPr lang="en-GB" sz="1600" dirty="0">
                <a:solidFill>
                  <a:srgbClr val="2F5496"/>
                </a:solidFill>
                <a:ea typeface="Times New Roman" panose="02020603050405020304" pitchFamily="18" charset="0"/>
              </a:rPr>
              <a:t> </a:t>
            </a:r>
            <a:endParaRPr lang="en-GB" sz="1600" dirty="0">
              <a:effectLst/>
              <a:ea typeface="Times New Roman" panose="02020603050405020304" pitchFamily="18" charset="0"/>
            </a:endParaRPr>
          </a:p>
          <a:p>
            <a:pPr>
              <a:spcBef>
                <a:spcPts val="375"/>
              </a:spcBef>
              <a:spcAft>
                <a:spcPts val="0"/>
              </a:spcAft>
            </a:pPr>
            <a:r>
              <a:rPr lang="en-GB" sz="1600" b="1" dirty="0">
                <a:solidFill>
                  <a:srgbClr val="2F5496"/>
                </a:solidFill>
                <a:ea typeface="Times New Roman" panose="02020603050405020304" pitchFamily="18" charset="0"/>
              </a:rPr>
              <a:t>Recommendation:</a:t>
            </a:r>
            <a:r>
              <a:rPr lang="en-GB" sz="1600" dirty="0">
                <a:solidFill>
                  <a:srgbClr val="2F5496"/>
                </a:solidFill>
                <a:ea typeface="Times New Roman" panose="02020603050405020304" pitchFamily="18" charset="0"/>
              </a:rPr>
              <a:t> She needs further fluids. A replacement large bore </a:t>
            </a:r>
            <a:r>
              <a:rPr lang="en-GB" sz="1600" dirty="0" err="1">
                <a:solidFill>
                  <a:srgbClr val="2F5496"/>
                </a:solidFill>
                <a:ea typeface="Times New Roman" panose="02020603050405020304" pitchFamily="18" charset="0"/>
              </a:rPr>
              <a:t>venflon</a:t>
            </a:r>
            <a:r>
              <a:rPr lang="en-GB" sz="1600" dirty="0">
                <a:solidFill>
                  <a:srgbClr val="2F5496"/>
                </a:solidFill>
                <a:ea typeface="Times New Roman" panose="02020603050405020304" pitchFamily="18" charset="0"/>
              </a:rPr>
              <a:t> is required and a review by a senior doctor to assess the need for further escalation of treatment and care.</a:t>
            </a:r>
            <a:endParaRPr lang="en-GB" sz="1600" dirty="0">
              <a:effectLst/>
              <a:ea typeface="Times New Roman" panose="02020603050405020304" pitchFamily="18" charset="0"/>
            </a:endParaRPr>
          </a:p>
          <a:p>
            <a:pPr>
              <a:spcBef>
                <a:spcPts val="375"/>
              </a:spcBef>
              <a:spcAft>
                <a:spcPts val="0"/>
              </a:spcAft>
            </a:pPr>
            <a:r>
              <a:rPr lang="en-GB" sz="1600" dirty="0">
                <a:solidFill>
                  <a:srgbClr val="2F5496"/>
                </a:solidFill>
                <a:ea typeface="Times New Roman" panose="02020603050405020304" pitchFamily="18" charset="0"/>
              </a:rPr>
              <a:t> </a:t>
            </a:r>
            <a:endParaRPr lang="en-GB" sz="1600" dirty="0">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232000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BD0584-9F42-4708-9D08-83626A1BF048}"/>
              </a:ext>
            </a:extLst>
          </p:cNvPr>
          <p:cNvSpPr/>
          <p:nvPr/>
        </p:nvSpPr>
        <p:spPr>
          <a:xfrm>
            <a:off x="697523" y="483322"/>
            <a:ext cx="10796954" cy="6168355"/>
          </a:xfrm>
          <a:prstGeom prst="rect">
            <a:avLst/>
          </a:prstGeom>
        </p:spPr>
        <p:txBody>
          <a:bodyPr wrap="square">
            <a:spAutoFit/>
          </a:bodyPr>
          <a:lstStyle/>
          <a:p>
            <a:pPr>
              <a:spcBef>
                <a:spcPts val="375"/>
              </a:spcBef>
              <a:spcAft>
                <a:spcPts val="0"/>
              </a:spcAft>
            </a:pPr>
            <a:r>
              <a:rPr lang="en-GB" b="1" u="sng" dirty="0">
                <a:solidFill>
                  <a:srgbClr val="2F5496"/>
                </a:solidFill>
                <a:ea typeface="Times New Roman" panose="02020603050405020304" pitchFamily="18" charset="0"/>
              </a:rPr>
              <a:t>PRIORITIES OF CARE</a:t>
            </a:r>
            <a:endParaRPr lang="en-GB" dirty="0">
              <a:effectLst/>
              <a:ea typeface="Times New Roman" panose="02020603050405020304" pitchFamily="18" charset="0"/>
            </a:endParaRPr>
          </a:p>
          <a:p>
            <a:pPr>
              <a:spcBef>
                <a:spcPts val="375"/>
              </a:spcBef>
              <a:spcAft>
                <a:spcPts val="0"/>
              </a:spcAft>
            </a:pPr>
            <a:r>
              <a:rPr lang="en-GB" sz="1600" b="1" dirty="0">
                <a:solidFill>
                  <a:srgbClr val="2F5496"/>
                </a:solidFill>
                <a:ea typeface="Times New Roman" panose="02020603050405020304" pitchFamily="18" charset="0"/>
              </a:rPr>
              <a:t> </a:t>
            </a:r>
            <a:endParaRPr lang="en-GB" sz="1600" dirty="0">
              <a:effectLst/>
              <a:ea typeface="Times New Roman" panose="02020603050405020304" pitchFamily="18" charset="0"/>
            </a:endParaRPr>
          </a:p>
          <a:p>
            <a:pPr>
              <a:spcAft>
                <a:spcPts val="0"/>
              </a:spcAft>
            </a:pPr>
            <a:r>
              <a:rPr lang="en-GB" sz="1600" dirty="0">
                <a:solidFill>
                  <a:srgbClr val="2F5496"/>
                </a:solidFill>
                <a:ea typeface="Times New Roman" panose="02020603050405020304" pitchFamily="18" charset="0"/>
              </a:rPr>
              <a:t>The priorities of care that should be included are:</a:t>
            </a:r>
          </a:p>
          <a:p>
            <a:pPr>
              <a:spcAft>
                <a:spcPts val="0"/>
              </a:spcAft>
            </a:pPr>
            <a:endParaRPr lang="en-GB" sz="1600" dirty="0">
              <a:effectLst/>
              <a:ea typeface="Times New Roman" panose="02020603050405020304" pitchFamily="18" charset="0"/>
            </a:endParaRPr>
          </a:p>
          <a:p>
            <a:pPr marL="342900" lvl="0" indent="-342900" fontAlgn="auto">
              <a:spcAft>
                <a:spcPts val="900"/>
              </a:spcAft>
              <a:buSzPts val="1000"/>
              <a:buFont typeface="Symbol" panose="05050102010706020507" pitchFamily="18" charset="2"/>
              <a:buChar char=""/>
              <a:tabLst>
                <a:tab pos="457200" algn="l"/>
              </a:tabLst>
            </a:pPr>
            <a:r>
              <a:rPr lang="en-GB" sz="1600" b="1" dirty="0">
                <a:solidFill>
                  <a:srgbClr val="2F5496"/>
                </a:solidFill>
                <a:ea typeface="Times New Roman" panose="02020603050405020304" pitchFamily="18" charset="0"/>
                <a:cs typeface="Arial" panose="020B0604020202020204" pitchFamily="34" charset="0"/>
              </a:rPr>
              <a:t>Blood tests:</a:t>
            </a:r>
            <a:r>
              <a:rPr lang="en-GB" sz="1600" dirty="0">
                <a:solidFill>
                  <a:srgbClr val="2F5496"/>
                </a:solidFill>
                <a:ea typeface="Times New Roman" panose="02020603050405020304" pitchFamily="18" charset="0"/>
                <a:cs typeface="Calibri" panose="020F0502020204030204" pitchFamily="34" charset="0"/>
              </a:rPr>
              <a:t> A full set of bloods should be sent for testing, including blood cultures, urea and electrolytes, </a:t>
            </a:r>
            <a:r>
              <a:rPr lang="en-GB" sz="1600" dirty="0">
                <a:solidFill>
                  <a:srgbClr val="2F5496"/>
                </a:solidFill>
                <a:ea typeface="Times New Roman" panose="02020603050405020304" pitchFamily="18" charset="0"/>
                <a:cs typeface="Calibri" panose="020F0502020204030204" pitchFamily="34" charset="0"/>
                <a:hlinkClick r:id="rId4"/>
              </a:rPr>
              <a:t>FBC</a:t>
            </a:r>
            <a:r>
              <a:rPr lang="en-GB" sz="1600" dirty="0">
                <a:solidFill>
                  <a:srgbClr val="2F5496"/>
                </a:solidFill>
                <a:ea typeface="Times New Roman" panose="02020603050405020304" pitchFamily="18" charset="0"/>
                <a:cs typeface="Calibri" panose="020F0502020204030204" pitchFamily="34" charset="0"/>
              </a:rPr>
              <a:t> and </a:t>
            </a:r>
            <a:r>
              <a:rPr lang="en-GB" sz="1600" dirty="0">
                <a:solidFill>
                  <a:srgbClr val="2F5496"/>
                </a:solidFill>
                <a:ea typeface="Times New Roman" panose="02020603050405020304" pitchFamily="18" charset="0"/>
                <a:cs typeface="Calibri" panose="020F0502020204030204" pitchFamily="34" charset="0"/>
                <a:hlinkClick r:id="rId4"/>
              </a:rPr>
              <a:t>CRP</a:t>
            </a:r>
            <a:r>
              <a:rPr lang="en-GB" sz="1600" dirty="0">
                <a:solidFill>
                  <a:srgbClr val="2F5496"/>
                </a:solidFill>
                <a:ea typeface="Times New Roman" panose="02020603050405020304" pitchFamily="18" charset="0"/>
                <a:cs typeface="Calibri" panose="020F0502020204030204" pitchFamily="34" charset="0"/>
              </a:rPr>
              <a:t>.</a:t>
            </a:r>
            <a:endParaRPr lang="en-GB" sz="1600" dirty="0">
              <a:solidFill>
                <a:srgbClr val="2F5496"/>
              </a:solidFill>
              <a:effectLst/>
              <a:ea typeface="Times New Roman" panose="02020603050405020304" pitchFamily="18" charset="0"/>
              <a:cs typeface="Arial" panose="020B0604020202020204" pitchFamily="34" charset="0"/>
            </a:endParaRPr>
          </a:p>
          <a:p>
            <a:pPr marL="342900" lvl="0" indent="-342900" fontAlgn="auto">
              <a:spcAft>
                <a:spcPts val="900"/>
              </a:spcAft>
              <a:buSzPts val="1000"/>
              <a:buFont typeface="Symbol" panose="05050102010706020507" pitchFamily="18" charset="2"/>
              <a:buChar char=""/>
              <a:tabLst>
                <a:tab pos="457200" algn="l"/>
              </a:tabLst>
            </a:pPr>
            <a:r>
              <a:rPr lang="en-GB" sz="1600" b="1" dirty="0">
                <a:solidFill>
                  <a:srgbClr val="2F5496"/>
                </a:solidFill>
                <a:ea typeface="Times New Roman" panose="02020603050405020304" pitchFamily="18" charset="0"/>
                <a:cs typeface="Arial" panose="020B0604020202020204" pitchFamily="34" charset="0"/>
              </a:rPr>
              <a:t>Serum lactate:</a:t>
            </a:r>
            <a:r>
              <a:rPr lang="en-GB" sz="1600" dirty="0">
                <a:solidFill>
                  <a:srgbClr val="2F5496"/>
                </a:solidFill>
                <a:ea typeface="Times New Roman" panose="02020603050405020304" pitchFamily="18" charset="0"/>
                <a:cs typeface="Calibri" panose="020F0502020204030204" pitchFamily="34" charset="0"/>
              </a:rPr>
              <a:t> This blood test is essential either as an urgent venous sample or with an arterial/venous blood gas. This is the main blood test that indicates the level of severity in sepsis. High (red) risk sepsis is diagnosed when the lactate level is above 2 mmol/L. If the serum lactate level is high, an intravenous fluid bolus needs to be started.</a:t>
            </a:r>
            <a:endParaRPr lang="en-GB" sz="1600" dirty="0">
              <a:solidFill>
                <a:srgbClr val="2F5496"/>
              </a:solidFill>
              <a:effectLst/>
              <a:ea typeface="Times New Roman" panose="02020603050405020304" pitchFamily="18" charset="0"/>
              <a:cs typeface="Arial" panose="020B0604020202020204" pitchFamily="34" charset="0"/>
            </a:endParaRPr>
          </a:p>
          <a:p>
            <a:pPr marL="342900" lvl="0" indent="-342900" fontAlgn="auto">
              <a:spcAft>
                <a:spcPts val="900"/>
              </a:spcAft>
              <a:buSzPts val="1000"/>
              <a:buFont typeface="Symbol" panose="05050102010706020507" pitchFamily="18" charset="2"/>
              <a:buChar char=""/>
              <a:tabLst>
                <a:tab pos="457200" algn="l"/>
              </a:tabLst>
            </a:pPr>
            <a:r>
              <a:rPr lang="en-GB" sz="1600" b="1" dirty="0">
                <a:solidFill>
                  <a:srgbClr val="2F5496"/>
                </a:solidFill>
                <a:ea typeface="Times New Roman" panose="02020603050405020304" pitchFamily="18" charset="0"/>
                <a:cs typeface="Arial" panose="020B0604020202020204" pitchFamily="34" charset="0"/>
              </a:rPr>
              <a:t>Infection screening and antimicrobial therapy:</a:t>
            </a:r>
            <a:r>
              <a:rPr lang="en-GB" sz="1600" dirty="0">
                <a:solidFill>
                  <a:srgbClr val="2F5496"/>
                </a:solidFill>
                <a:ea typeface="Times New Roman" panose="02020603050405020304" pitchFamily="18" charset="0"/>
                <a:cs typeface="Calibri" panose="020F0502020204030204" pitchFamily="34" charset="0"/>
              </a:rPr>
              <a:t> The antibiotic chosen needs to be specific to the infection, however a broad-spectrum antibiotic should be given quickly where this is not known. Every hour antibiotic therapy is delayed, the risk of mortality increases by 7.8% in septic shock. If prescribed as a single dose, a continued course of antibiotics should then be prescribed and reviewed along with the microbiology results. This needs to be done within 72 hours of admission. A full patient examination, chasing results of tests completed and further investigations to establish the cause of the sepsis should continue (e.g. swabs, specimens, x-ray).</a:t>
            </a:r>
            <a:endParaRPr lang="en-GB" sz="1600" dirty="0">
              <a:solidFill>
                <a:srgbClr val="2F5496"/>
              </a:solidFill>
              <a:effectLst/>
              <a:ea typeface="Times New Roman" panose="02020603050405020304" pitchFamily="18" charset="0"/>
              <a:cs typeface="Arial" panose="020B0604020202020204" pitchFamily="34" charset="0"/>
            </a:endParaRPr>
          </a:p>
          <a:p>
            <a:pPr marL="342900" lvl="0" indent="-342900" fontAlgn="auto">
              <a:spcAft>
                <a:spcPts val="900"/>
              </a:spcAft>
              <a:buSzPts val="1000"/>
              <a:buFont typeface="Symbol" panose="05050102010706020507" pitchFamily="18" charset="2"/>
              <a:buChar char=""/>
              <a:tabLst>
                <a:tab pos="457200" algn="l"/>
              </a:tabLst>
            </a:pPr>
            <a:r>
              <a:rPr lang="en-GB" sz="1600" b="1" dirty="0">
                <a:solidFill>
                  <a:srgbClr val="2F5496"/>
                </a:solidFill>
                <a:ea typeface="Times New Roman" panose="02020603050405020304" pitchFamily="18" charset="0"/>
                <a:cs typeface="Arial" panose="020B0604020202020204" pitchFamily="34" charset="0"/>
              </a:rPr>
              <a:t>Intravenous fluids:</a:t>
            </a:r>
            <a:r>
              <a:rPr lang="en-GB" sz="1600" dirty="0">
                <a:solidFill>
                  <a:srgbClr val="2F5496"/>
                </a:solidFill>
                <a:ea typeface="Times New Roman" panose="02020603050405020304" pitchFamily="18" charset="0"/>
                <a:cs typeface="Calibri" panose="020F0502020204030204" pitchFamily="34" charset="0"/>
              </a:rPr>
              <a:t> Multiple fluid boluses to address the dehydration, potential hypotension and/or high serum lactate levels are usually required. Urine output needs to be monitored which may require catheterisation as patients with high (red) risk sepsis are at risk of developing </a:t>
            </a:r>
            <a:r>
              <a:rPr lang="en-GB" sz="1600" dirty="0">
                <a:solidFill>
                  <a:srgbClr val="2F5496"/>
                </a:solidFill>
                <a:ea typeface="Times New Roman" panose="02020603050405020304" pitchFamily="18" charset="0"/>
                <a:cs typeface="Calibri" panose="020F0502020204030204" pitchFamily="34" charset="0"/>
                <a:hlinkClick r:id="rId4"/>
              </a:rPr>
              <a:t>AKI.</a:t>
            </a:r>
            <a:endParaRPr lang="en-GB" sz="1600" dirty="0">
              <a:solidFill>
                <a:srgbClr val="2F5496"/>
              </a:solidFill>
              <a:effectLst/>
              <a:ea typeface="Times New Roman" panose="02020603050405020304" pitchFamily="18" charset="0"/>
              <a:cs typeface="Arial" panose="020B0604020202020204" pitchFamily="34" charset="0"/>
            </a:endParaRPr>
          </a:p>
          <a:p>
            <a:pPr marL="342900" lvl="0" indent="-342900" fontAlgn="auto">
              <a:spcAft>
                <a:spcPts val="900"/>
              </a:spcAft>
              <a:buSzPts val="1000"/>
              <a:buFont typeface="Symbol" panose="05050102010706020507" pitchFamily="18" charset="2"/>
              <a:buChar char=""/>
              <a:tabLst>
                <a:tab pos="457200" algn="l"/>
              </a:tabLst>
            </a:pPr>
            <a:r>
              <a:rPr lang="en-GB" sz="1600" b="1" dirty="0">
                <a:solidFill>
                  <a:srgbClr val="2F5496"/>
                </a:solidFill>
                <a:ea typeface="Times New Roman" panose="02020603050405020304" pitchFamily="18" charset="0"/>
                <a:cs typeface="Arial" panose="020B0604020202020204" pitchFamily="34" charset="0"/>
              </a:rPr>
              <a:t>On-going monitoring:</a:t>
            </a:r>
            <a:r>
              <a:rPr lang="en-GB" sz="1600" dirty="0">
                <a:solidFill>
                  <a:srgbClr val="2F5496"/>
                </a:solidFill>
                <a:ea typeface="Times New Roman" panose="02020603050405020304" pitchFamily="18" charset="0"/>
                <a:cs typeface="Calibri" panose="020F0502020204030204" pitchFamily="34" charset="0"/>
              </a:rPr>
              <a:t> Using oxygen therapy needs to be titrated to maintain the </a:t>
            </a:r>
            <a:r>
              <a:rPr lang="en-GB" sz="1600" dirty="0">
                <a:solidFill>
                  <a:srgbClr val="2F5496"/>
                </a:solidFill>
                <a:ea typeface="Times New Roman" panose="02020603050405020304" pitchFamily="18" charset="0"/>
                <a:cs typeface="Calibri" panose="020F0502020204030204" pitchFamily="34" charset="0"/>
                <a:hlinkClick r:id="rId4"/>
              </a:rPr>
              <a:t>SaO</a:t>
            </a:r>
            <a:r>
              <a:rPr lang="en-GB" sz="1600" baseline="-25000" dirty="0">
                <a:solidFill>
                  <a:srgbClr val="2F5496"/>
                </a:solidFill>
                <a:ea typeface="Times New Roman" panose="02020603050405020304" pitchFamily="18" charset="0"/>
                <a:cs typeface="Calibri" panose="020F0502020204030204" pitchFamily="34" charset="0"/>
                <a:hlinkClick r:id="rId4"/>
              </a:rPr>
              <a:t>2</a:t>
            </a:r>
            <a:r>
              <a:rPr lang="en-GB" sz="1600" dirty="0">
                <a:solidFill>
                  <a:srgbClr val="2F5496"/>
                </a:solidFill>
                <a:ea typeface="Times New Roman" panose="02020603050405020304" pitchFamily="18" charset="0"/>
                <a:cs typeface="Calibri" panose="020F0502020204030204" pitchFamily="34" charset="0"/>
              </a:rPr>
              <a:t> 94-98% or 88-92% in known </a:t>
            </a:r>
            <a:r>
              <a:rPr lang="en-GB" sz="1600" dirty="0">
                <a:solidFill>
                  <a:srgbClr val="2F5496"/>
                </a:solidFill>
                <a:ea typeface="Times New Roman" panose="02020603050405020304" pitchFamily="18" charset="0"/>
                <a:cs typeface="Calibri" panose="020F0502020204030204" pitchFamily="34" charset="0"/>
                <a:hlinkClick r:id="rId4"/>
              </a:rPr>
              <a:t>COPD</a:t>
            </a:r>
            <a:r>
              <a:rPr lang="en-GB" sz="1600" dirty="0">
                <a:solidFill>
                  <a:srgbClr val="2F5496"/>
                </a:solidFill>
                <a:ea typeface="Times New Roman" panose="02020603050405020304" pitchFamily="18" charset="0"/>
                <a:cs typeface="Calibri" panose="020F0502020204030204" pitchFamily="34" charset="0"/>
              </a:rPr>
              <a:t>.</a:t>
            </a:r>
            <a:endParaRPr lang="en-GB" sz="1600" dirty="0">
              <a:solidFill>
                <a:srgbClr val="2F5496"/>
              </a:solidFill>
              <a:effectLst/>
              <a:ea typeface="Times New Roman" panose="02020603050405020304" pitchFamily="18" charset="0"/>
              <a:cs typeface="Arial" panose="020B0604020202020204" pitchFamily="34" charset="0"/>
            </a:endParaRPr>
          </a:p>
          <a:p>
            <a:pPr marL="342900" lvl="0" indent="-342900" fontAlgn="auto">
              <a:spcAft>
                <a:spcPts val="900"/>
              </a:spcAft>
              <a:buSzPts val="1000"/>
              <a:buFont typeface="Symbol" panose="05050102010706020507" pitchFamily="18" charset="2"/>
              <a:buChar char=""/>
              <a:tabLst>
                <a:tab pos="457200" algn="l"/>
              </a:tabLst>
            </a:pPr>
            <a:r>
              <a:rPr lang="en-GB" sz="1600" b="1" dirty="0">
                <a:solidFill>
                  <a:srgbClr val="2F5496"/>
                </a:solidFill>
                <a:ea typeface="Times New Roman" panose="02020603050405020304" pitchFamily="18" charset="0"/>
                <a:cs typeface="Arial" panose="020B0604020202020204" pitchFamily="34" charset="0"/>
              </a:rPr>
              <a:t>Escalation of care:</a:t>
            </a:r>
            <a:r>
              <a:rPr lang="en-GB" sz="1600" dirty="0">
                <a:solidFill>
                  <a:srgbClr val="2F5496"/>
                </a:solidFill>
                <a:ea typeface="Times New Roman" panose="02020603050405020304" pitchFamily="18" charset="0"/>
                <a:cs typeface="Calibri" panose="020F0502020204030204" pitchFamily="34" charset="0"/>
              </a:rPr>
              <a:t> If the risk of sepsis is increasing to high (red) risk of death from sepsis, more invasive monitoring and cardiovascular support using inotropes and vasopressors may be required. Early escalation to appropriately experienced Healthcare professionals (e.g. Registrar, consultant, or the Critical Care team) is vital. These experienced doctors and healthcare professionals can offer advice on the assessment of and need for escalation for reduced organ perfusion.</a:t>
            </a:r>
            <a:endParaRPr lang="en-GB" sz="1600" dirty="0">
              <a:solidFill>
                <a:srgbClr val="2F5496"/>
              </a:solidFill>
              <a:effectLst/>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76920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290688-5BF3-44FB-83A4-93F423B1C5AB}"/>
              </a:ext>
            </a:extLst>
          </p:cNvPr>
          <p:cNvSpPr/>
          <p:nvPr/>
        </p:nvSpPr>
        <p:spPr>
          <a:xfrm>
            <a:off x="808892" y="339859"/>
            <a:ext cx="10216661" cy="6406882"/>
          </a:xfrm>
          <a:prstGeom prst="rect">
            <a:avLst/>
          </a:prstGeom>
        </p:spPr>
        <p:txBody>
          <a:bodyPr wrap="square">
            <a:spAutoFit/>
          </a:bodyPr>
          <a:lstStyle/>
          <a:p>
            <a:pPr>
              <a:spcAft>
                <a:spcPts val="900"/>
              </a:spcAft>
            </a:pPr>
            <a:r>
              <a:rPr lang="en-GB" b="1" u="sng" dirty="0">
                <a:solidFill>
                  <a:srgbClr val="2F5496"/>
                </a:solidFill>
                <a:ea typeface="Times New Roman" panose="02020603050405020304" pitchFamily="18" charset="0"/>
                <a:cs typeface="Calibri" panose="020F0502020204030204" pitchFamily="34" charset="0"/>
              </a:rPr>
              <a:t>COURSE OF ACTION:</a:t>
            </a:r>
            <a:endParaRPr lang="en-GB" dirty="0">
              <a:solidFill>
                <a:srgbClr val="4472C4"/>
              </a:solidFill>
              <a:effectLst/>
              <a:ea typeface="Times New Roman" panose="02020603050405020304" pitchFamily="18" charset="0"/>
              <a:cs typeface="Arial" panose="020B0604020202020204" pitchFamily="34" charset="0"/>
            </a:endParaRPr>
          </a:p>
          <a:p>
            <a:pPr>
              <a:spcAft>
                <a:spcPts val="900"/>
              </a:spcAft>
            </a:pPr>
            <a:r>
              <a:rPr lang="en-GB" sz="1600" dirty="0">
                <a:solidFill>
                  <a:srgbClr val="2F5496"/>
                </a:solidFill>
                <a:ea typeface="Times New Roman" panose="02020603050405020304" pitchFamily="18" charset="0"/>
                <a:cs typeface="Calibri" panose="020F0502020204030204" pitchFamily="34" charset="0"/>
              </a:rPr>
              <a:t>Considerations in treatment</a:t>
            </a:r>
            <a:endParaRPr lang="en-GB" sz="1600" dirty="0">
              <a:solidFill>
                <a:srgbClr val="4472C4"/>
              </a:solidFill>
              <a:effectLst/>
              <a:ea typeface="Times New Roman" panose="02020603050405020304" pitchFamily="18" charset="0"/>
              <a:cs typeface="Arial" panose="020B0604020202020204" pitchFamily="34" charset="0"/>
            </a:endParaRPr>
          </a:p>
          <a:p>
            <a:pPr>
              <a:spcAft>
                <a:spcPts val="900"/>
              </a:spcAft>
            </a:pPr>
            <a:r>
              <a:rPr lang="en-GB" sz="1600" dirty="0">
                <a:solidFill>
                  <a:srgbClr val="2F5496"/>
                </a:solidFill>
                <a:ea typeface="Times New Roman" panose="02020603050405020304" pitchFamily="18" charset="0"/>
                <a:cs typeface="Calibri" panose="020F0502020204030204" pitchFamily="34" charset="0"/>
              </a:rPr>
              <a:t>It is essential to consider what the next course of treatment and care should be. In addition to identifying the priorities of treatment, the issues here need to be considered.</a:t>
            </a:r>
            <a:endParaRPr lang="en-GB" sz="1600" dirty="0">
              <a:solidFill>
                <a:srgbClr val="4472C4"/>
              </a:solidFill>
              <a:effectLst/>
              <a:ea typeface="Times New Roman" panose="02020603050405020304" pitchFamily="18" charset="0"/>
              <a:cs typeface="Arial" panose="020B0604020202020204" pitchFamily="34" charset="0"/>
            </a:endParaRPr>
          </a:p>
          <a:p>
            <a:pPr marL="342900" lvl="0" indent="-342900">
              <a:spcAft>
                <a:spcPts val="0"/>
              </a:spcAft>
              <a:buFont typeface="Symbol" panose="05050102010706020507" pitchFamily="18" charset="2"/>
              <a:buChar char=""/>
            </a:pPr>
            <a:r>
              <a:rPr lang="en-GB" sz="1600" dirty="0">
                <a:solidFill>
                  <a:srgbClr val="FF0000"/>
                </a:solidFill>
                <a:ea typeface="Times New Roman" panose="02020603050405020304" pitchFamily="18" charset="0"/>
                <a:cs typeface="Calibri" panose="020F0502020204030204" pitchFamily="34" charset="0"/>
              </a:rPr>
              <a:t>Repeat blood test</a:t>
            </a:r>
            <a:endParaRPr lang="en-GB" sz="1600" dirty="0">
              <a:solidFill>
                <a:srgbClr val="4472C4"/>
              </a:solidFill>
              <a:effectLst/>
              <a:ea typeface="Times New Roman" panose="02020603050405020304" pitchFamily="18" charset="0"/>
              <a:cs typeface="Arial" panose="020B0604020202020204" pitchFamily="34" charset="0"/>
            </a:endParaRPr>
          </a:p>
          <a:p>
            <a:pPr marL="342900" lvl="0" indent="-342900">
              <a:spcAft>
                <a:spcPts val="0"/>
              </a:spcAft>
              <a:buFont typeface="Symbol" panose="05050102010706020507" pitchFamily="18" charset="2"/>
              <a:buChar char=""/>
            </a:pPr>
            <a:r>
              <a:rPr lang="en-GB" sz="1600" dirty="0">
                <a:solidFill>
                  <a:srgbClr val="FF0000"/>
                </a:solidFill>
                <a:ea typeface="Times New Roman" panose="02020603050405020304" pitchFamily="18" charset="0"/>
                <a:cs typeface="Calibri" panose="020F0502020204030204" pitchFamily="34" charset="0"/>
              </a:rPr>
              <a:t>Repeat blood gas (lactate)</a:t>
            </a:r>
            <a:endParaRPr lang="en-GB" sz="1600" dirty="0">
              <a:solidFill>
                <a:srgbClr val="4472C4"/>
              </a:solidFill>
              <a:effectLst/>
              <a:ea typeface="Times New Roman" panose="02020603050405020304" pitchFamily="18" charset="0"/>
              <a:cs typeface="Arial" panose="020B0604020202020204" pitchFamily="34" charset="0"/>
            </a:endParaRPr>
          </a:p>
          <a:p>
            <a:pPr marL="342900" lvl="0" indent="-342900">
              <a:spcAft>
                <a:spcPts val="0"/>
              </a:spcAft>
              <a:buFont typeface="Symbol" panose="05050102010706020507" pitchFamily="18" charset="2"/>
              <a:buChar char=""/>
            </a:pPr>
            <a:r>
              <a:rPr lang="en-GB" sz="1600" dirty="0">
                <a:solidFill>
                  <a:srgbClr val="FF0000"/>
                </a:solidFill>
                <a:ea typeface="Times New Roman" panose="02020603050405020304" pitchFamily="18" charset="0"/>
                <a:cs typeface="Calibri" panose="020F0502020204030204" pitchFamily="34" charset="0"/>
              </a:rPr>
              <a:t>Infection screening and commence antibiotic therapy. </a:t>
            </a:r>
            <a:endParaRPr lang="en-GB" sz="1600" dirty="0">
              <a:solidFill>
                <a:srgbClr val="4472C4"/>
              </a:solidFill>
              <a:effectLst/>
              <a:ea typeface="Times New Roman" panose="02020603050405020304" pitchFamily="18" charset="0"/>
              <a:cs typeface="Arial" panose="020B0604020202020204" pitchFamily="34" charset="0"/>
            </a:endParaRPr>
          </a:p>
          <a:p>
            <a:pPr marL="342900" lvl="0" indent="-342900">
              <a:spcAft>
                <a:spcPts val="0"/>
              </a:spcAft>
              <a:buFont typeface="Symbol" panose="05050102010706020507" pitchFamily="18" charset="2"/>
              <a:buChar char=""/>
            </a:pPr>
            <a:r>
              <a:rPr lang="en-GB" sz="1600" dirty="0">
                <a:solidFill>
                  <a:srgbClr val="FF0000"/>
                </a:solidFill>
                <a:ea typeface="Times New Roman" panose="02020603050405020304" pitchFamily="18" charset="0"/>
                <a:cs typeface="Calibri" panose="020F0502020204030204" pitchFamily="34" charset="0"/>
              </a:rPr>
              <a:t>Intravenous fluids</a:t>
            </a:r>
            <a:endParaRPr lang="en-GB" sz="1600" dirty="0">
              <a:solidFill>
                <a:srgbClr val="4472C4"/>
              </a:solidFill>
              <a:effectLst/>
              <a:ea typeface="Times New Roman" panose="02020603050405020304" pitchFamily="18" charset="0"/>
              <a:cs typeface="Arial" panose="020B0604020202020204" pitchFamily="34" charset="0"/>
            </a:endParaRPr>
          </a:p>
          <a:p>
            <a:pPr marL="342900" lvl="0" indent="-342900">
              <a:spcAft>
                <a:spcPts val="0"/>
              </a:spcAft>
              <a:buFont typeface="Symbol" panose="05050102010706020507" pitchFamily="18" charset="2"/>
              <a:buChar char=""/>
            </a:pPr>
            <a:r>
              <a:rPr lang="en-GB" sz="1600" dirty="0">
                <a:solidFill>
                  <a:srgbClr val="FF0000"/>
                </a:solidFill>
                <a:ea typeface="Times New Roman" panose="02020603050405020304" pitchFamily="18" charset="0"/>
                <a:cs typeface="Calibri" panose="020F0502020204030204" pitchFamily="34" charset="0"/>
              </a:rPr>
              <a:t>Close observations</a:t>
            </a:r>
            <a:endParaRPr lang="en-GB" sz="1600" dirty="0">
              <a:solidFill>
                <a:srgbClr val="4472C4"/>
              </a:solidFill>
              <a:effectLst/>
              <a:ea typeface="Times New Roman" panose="02020603050405020304" pitchFamily="18" charset="0"/>
              <a:cs typeface="Arial" panose="020B0604020202020204" pitchFamily="34" charset="0"/>
            </a:endParaRPr>
          </a:p>
          <a:p>
            <a:pPr marL="342900" lvl="0" indent="-342900">
              <a:spcAft>
                <a:spcPts val="0"/>
              </a:spcAft>
              <a:buFont typeface="Symbol" panose="05050102010706020507" pitchFamily="18" charset="2"/>
              <a:buChar char=""/>
            </a:pPr>
            <a:r>
              <a:rPr lang="en-GB" sz="1600" dirty="0">
                <a:solidFill>
                  <a:srgbClr val="FF0000"/>
                </a:solidFill>
                <a:ea typeface="Times New Roman" panose="02020603050405020304" pitchFamily="18" charset="0"/>
                <a:cs typeface="Calibri" panose="020F0502020204030204" pitchFamily="34" charset="0"/>
              </a:rPr>
              <a:t>Escalation of care to senior medical staff if condition deteriorates</a:t>
            </a:r>
            <a:endParaRPr lang="en-GB" sz="1600" dirty="0">
              <a:solidFill>
                <a:srgbClr val="4472C4"/>
              </a:solidFill>
              <a:effectLst/>
              <a:ea typeface="Times New Roman" panose="02020603050405020304" pitchFamily="18" charset="0"/>
              <a:cs typeface="Arial" panose="020B0604020202020204" pitchFamily="34" charset="0"/>
            </a:endParaRPr>
          </a:p>
          <a:p>
            <a:pPr>
              <a:spcAft>
                <a:spcPts val="900"/>
              </a:spcAft>
            </a:pPr>
            <a:r>
              <a:rPr lang="en-GB" sz="1600" dirty="0">
                <a:solidFill>
                  <a:srgbClr val="4472C4"/>
                </a:solidFill>
                <a:effectLst/>
                <a:ea typeface="Times New Roman" panose="02020603050405020304" pitchFamily="18" charset="0"/>
                <a:cs typeface="Calibri" panose="020F0502020204030204" pitchFamily="34" charset="0"/>
              </a:rPr>
              <a:t> </a:t>
            </a:r>
            <a:endParaRPr lang="en-GB" sz="1600" dirty="0">
              <a:solidFill>
                <a:srgbClr val="4472C4"/>
              </a:solidFill>
              <a:effectLst/>
              <a:ea typeface="Times New Roman" panose="02020603050405020304" pitchFamily="18" charset="0"/>
              <a:cs typeface="Arial" panose="020B0604020202020204" pitchFamily="34" charset="0"/>
            </a:endParaRPr>
          </a:p>
          <a:p>
            <a:pPr>
              <a:spcAft>
                <a:spcPts val="900"/>
              </a:spcAft>
            </a:pPr>
            <a:r>
              <a:rPr lang="en-GB" sz="1600" dirty="0">
                <a:solidFill>
                  <a:srgbClr val="2F5496"/>
                </a:solidFill>
                <a:ea typeface="Times New Roman" panose="02020603050405020304" pitchFamily="18" charset="0"/>
                <a:cs typeface="Calibri" panose="020F0502020204030204" pitchFamily="34" charset="0"/>
              </a:rPr>
              <a:t>Patients who don’t reach the escalation, the following actions need to be followed to ensure they are provided with the treatment and care required.</a:t>
            </a:r>
            <a:endParaRPr lang="en-GB" sz="1600" dirty="0">
              <a:solidFill>
                <a:srgbClr val="4472C4"/>
              </a:solidFill>
              <a:effectLst/>
              <a:ea typeface="Times New Roman" panose="02020603050405020304" pitchFamily="18" charset="0"/>
              <a:cs typeface="Arial" panose="020B0604020202020204" pitchFamily="34" charset="0"/>
            </a:endParaRPr>
          </a:p>
          <a:p>
            <a:pPr>
              <a:spcAft>
                <a:spcPts val="900"/>
              </a:spcAft>
            </a:pPr>
            <a:r>
              <a:rPr lang="en-GB" b="1" u="sng" dirty="0">
                <a:solidFill>
                  <a:srgbClr val="2F5496"/>
                </a:solidFill>
                <a:ea typeface="Times New Roman" panose="02020603050405020304" pitchFamily="18" charset="0"/>
                <a:cs typeface="Calibri" panose="020F0502020204030204" pitchFamily="34" charset="0"/>
              </a:rPr>
              <a:t>NEXT 12 HOURS</a:t>
            </a:r>
            <a:endParaRPr lang="en-GB" dirty="0">
              <a:solidFill>
                <a:srgbClr val="4472C4"/>
              </a:solidFill>
              <a:effectLst/>
              <a:ea typeface="Times New Roman" panose="02020603050405020304" pitchFamily="18" charset="0"/>
              <a:cs typeface="Arial" panose="020B0604020202020204" pitchFamily="34" charset="0"/>
            </a:endParaRPr>
          </a:p>
          <a:p>
            <a:pPr>
              <a:spcAft>
                <a:spcPts val="750"/>
              </a:spcAft>
            </a:pPr>
            <a:r>
              <a:rPr lang="en-GB" sz="1600" dirty="0">
                <a:solidFill>
                  <a:srgbClr val="2F5496"/>
                </a:solidFill>
                <a:ea typeface="Times New Roman" panose="02020603050405020304" pitchFamily="18" charset="0"/>
              </a:rPr>
              <a:t>In any patient deteriorating with either moderate (amber) or high (red) risk of death from sepsis, it is vital to assess the effectiveness of any intervention. Ensure that close monitoring continues as, although initial response may be observed, it is important to review whether that improvement has continued.</a:t>
            </a:r>
            <a:endParaRPr lang="en-GB" sz="1600" dirty="0">
              <a:effectLst/>
              <a:ea typeface="Times New Roman" panose="02020603050405020304" pitchFamily="18" charset="0"/>
            </a:endParaRPr>
          </a:p>
          <a:p>
            <a:pPr>
              <a:spcAft>
                <a:spcPts val="750"/>
              </a:spcAft>
            </a:pPr>
            <a:r>
              <a:rPr lang="en-GB" sz="1600" dirty="0">
                <a:solidFill>
                  <a:srgbClr val="2F5496"/>
                </a:solidFill>
                <a:ea typeface="Times New Roman" panose="02020603050405020304" pitchFamily="18" charset="0"/>
              </a:rPr>
              <a:t>You would need to continue to investigate the cause of the problem, establishing an appropriate diagnosis, continuing the infection screening: requesting investigations, (e.g. radiology chest x-ray, etc.), sending samples, (e.g. urine, wound swabs) and chasing results in order to analyse these.</a:t>
            </a:r>
            <a:endParaRPr lang="en-GB" sz="1600" dirty="0">
              <a:effectLst/>
              <a:ea typeface="Times New Roman" panose="02020603050405020304" pitchFamily="18" charset="0"/>
            </a:endParaRPr>
          </a:p>
          <a:p>
            <a:pPr>
              <a:spcAft>
                <a:spcPts val="750"/>
              </a:spcAft>
            </a:pPr>
            <a:r>
              <a:rPr lang="en-GB" sz="1600" b="1" dirty="0">
                <a:solidFill>
                  <a:srgbClr val="2F5496"/>
                </a:solidFill>
                <a:ea typeface="Times New Roman" panose="02020603050405020304" pitchFamily="18" charset="0"/>
              </a:rPr>
              <a:t>Fluid status:</a:t>
            </a:r>
            <a:r>
              <a:rPr lang="en-GB" sz="1600" dirty="0">
                <a:solidFill>
                  <a:srgbClr val="2F5496"/>
                </a:solidFill>
                <a:ea typeface="Times New Roman" panose="02020603050405020304" pitchFamily="18" charset="0"/>
              </a:rPr>
              <a:t> Where a patient has responded to a fluid challenge, it is important to continue assessing this and ensure that ideally oral fluids can be used to maintain hydration level.</a:t>
            </a:r>
            <a:endParaRPr lang="en-GB" sz="1600" dirty="0">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416666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EE899B-113B-4539-B7D2-D10796734B14}"/>
              </a:ext>
            </a:extLst>
          </p:cNvPr>
          <p:cNvSpPr/>
          <p:nvPr/>
        </p:nvSpPr>
        <p:spPr>
          <a:xfrm>
            <a:off x="914399" y="521794"/>
            <a:ext cx="10155115" cy="3367589"/>
          </a:xfrm>
          <a:prstGeom prst="rect">
            <a:avLst/>
          </a:prstGeom>
        </p:spPr>
        <p:txBody>
          <a:bodyPr wrap="square">
            <a:spAutoFit/>
          </a:bodyPr>
          <a:lstStyle/>
          <a:p>
            <a:pPr>
              <a:spcAft>
                <a:spcPts val="750"/>
              </a:spcAft>
            </a:pPr>
            <a:r>
              <a:rPr lang="en-GB" b="1" u="sng" dirty="0">
                <a:solidFill>
                  <a:srgbClr val="2F5496"/>
                </a:solidFill>
                <a:ea typeface="Times New Roman" panose="02020603050405020304" pitchFamily="18" charset="0"/>
              </a:rPr>
              <a:t>FOLLOWING 24 HOURS</a:t>
            </a:r>
            <a:endParaRPr lang="en-GB" dirty="0">
              <a:effectLst/>
              <a:ea typeface="Times New Roman" panose="02020603050405020304" pitchFamily="18" charset="0"/>
            </a:endParaRPr>
          </a:p>
          <a:p>
            <a:r>
              <a:rPr lang="en-GB" sz="1600" dirty="0">
                <a:solidFill>
                  <a:srgbClr val="2F5496"/>
                </a:solidFill>
                <a:ea typeface="Times New Roman" panose="02020603050405020304" pitchFamily="18" charset="0"/>
              </a:rPr>
              <a:t>Results from the swabs and cultures taken may be starting to return depending on the tests undertaken. So, antibiotics can be reviewed in light of the sensitive organisms, ensuring these are targeted.</a:t>
            </a:r>
          </a:p>
          <a:p>
            <a:endParaRPr lang="en-GB" sz="1600" dirty="0">
              <a:effectLst/>
              <a:ea typeface="Times New Roman" panose="02020603050405020304" pitchFamily="18" charset="0"/>
            </a:endParaRPr>
          </a:p>
          <a:p>
            <a:r>
              <a:rPr lang="en-GB" sz="1600" dirty="0">
                <a:solidFill>
                  <a:srgbClr val="2F5496"/>
                </a:solidFill>
                <a:ea typeface="Times New Roman" panose="02020603050405020304" pitchFamily="18" charset="0"/>
              </a:rPr>
              <a:t>Microbiology concerns are on going. Whilst the </a:t>
            </a:r>
            <a:r>
              <a:rPr lang="en-GB" sz="1600" dirty="0" err="1">
                <a:solidFill>
                  <a:srgbClr val="2F5496"/>
                </a:solidFill>
                <a:ea typeface="Times New Roman" panose="02020603050405020304" pitchFamily="18" charset="0"/>
              </a:rPr>
              <a:t>tazocin</a:t>
            </a:r>
            <a:r>
              <a:rPr lang="en-GB" sz="1600" dirty="0">
                <a:solidFill>
                  <a:srgbClr val="2F5496"/>
                </a:solidFill>
                <a:ea typeface="Times New Roman" panose="02020603050405020304" pitchFamily="18" charset="0"/>
              </a:rPr>
              <a:t> was given early in this case study, there is a need to review all antibiotic use. Antibiotic usage is essential in minimising the problems of infection, however inappropriate usage needs to be minimised.</a:t>
            </a:r>
          </a:p>
          <a:p>
            <a:endParaRPr lang="en-GB" sz="1600" dirty="0">
              <a:effectLst/>
              <a:ea typeface="Times New Roman" panose="02020603050405020304" pitchFamily="18" charset="0"/>
            </a:endParaRPr>
          </a:p>
          <a:p>
            <a:pPr>
              <a:spcAft>
                <a:spcPts val="750"/>
              </a:spcAft>
            </a:pPr>
            <a:r>
              <a:rPr lang="en-GB" sz="1600" dirty="0">
                <a:solidFill>
                  <a:srgbClr val="2F5496"/>
                </a:solidFill>
                <a:ea typeface="Times New Roman" panose="02020603050405020304" pitchFamily="18" charset="0"/>
              </a:rPr>
              <a:t>Hydration assessment needs to continue.</a:t>
            </a:r>
            <a:endParaRPr lang="en-GB" sz="1600" dirty="0">
              <a:solidFill>
                <a:srgbClr val="4472C4"/>
              </a:solidFill>
              <a:effectLst/>
              <a:ea typeface="Times New Roman" panose="02020603050405020304" pitchFamily="18" charset="0"/>
              <a:cs typeface="Arial" panose="020B0604020202020204" pitchFamily="34" charset="0"/>
            </a:endParaRPr>
          </a:p>
          <a:p>
            <a:pPr>
              <a:spcAft>
                <a:spcPts val="900"/>
              </a:spcAft>
            </a:pPr>
            <a:r>
              <a:rPr lang="en-GB" sz="1600" b="1" u="sng" dirty="0">
                <a:solidFill>
                  <a:srgbClr val="2F5496"/>
                </a:solidFill>
                <a:ea typeface="Times New Roman" panose="02020603050405020304" pitchFamily="18" charset="0"/>
                <a:cs typeface="Calibri" panose="020F0502020204030204" pitchFamily="34" charset="0"/>
              </a:rPr>
              <a:t>FOLLOWING 24- 72 HOURS</a:t>
            </a:r>
            <a:endParaRPr lang="en-GB" sz="1600" dirty="0">
              <a:solidFill>
                <a:srgbClr val="4472C4"/>
              </a:solidFill>
              <a:effectLst/>
              <a:ea typeface="Times New Roman" panose="02020603050405020304" pitchFamily="18" charset="0"/>
              <a:cs typeface="Arial" panose="020B0604020202020204" pitchFamily="34" charset="0"/>
            </a:endParaRPr>
          </a:p>
          <a:p>
            <a:pPr>
              <a:spcAft>
                <a:spcPts val="900"/>
              </a:spcAft>
            </a:pPr>
            <a:r>
              <a:rPr lang="en-GB" sz="1600" dirty="0">
                <a:solidFill>
                  <a:srgbClr val="2F5496"/>
                </a:solidFill>
                <a:ea typeface="Times New Roman" panose="02020603050405020304" pitchFamily="18" charset="0"/>
                <a:cs typeface="Calibri" panose="020F0502020204030204" pitchFamily="34" charset="0"/>
              </a:rPr>
              <a:t>Sepsis "must be treated promptly with effective antibiotics. This is another important reason why we must tackle and reduce antibiotic resistance so that the first choice antibiotics can work in those who need them".</a:t>
            </a:r>
            <a:endParaRPr lang="en-GB" sz="1600" dirty="0">
              <a:solidFill>
                <a:srgbClr val="4472C4"/>
              </a:solidFill>
              <a:effectLst/>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7756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65CB87-38CA-40E1-9059-2A7DAEF2A143}"/>
              </a:ext>
            </a:extLst>
          </p:cNvPr>
          <p:cNvSpPr/>
          <p:nvPr/>
        </p:nvSpPr>
        <p:spPr>
          <a:xfrm>
            <a:off x="764931" y="141311"/>
            <a:ext cx="10163908" cy="5827236"/>
          </a:xfrm>
          <a:prstGeom prst="rect">
            <a:avLst/>
          </a:prstGeom>
        </p:spPr>
        <p:txBody>
          <a:bodyPr wrap="square">
            <a:spAutoFit/>
          </a:bodyPr>
          <a:lstStyle/>
          <a:p>
            <a:pPr>
              <a:spcAft>
                <a:spcPts val="750"/>
              </a:spcAft>
            </a:pPr>
            <a:r>
              <a:rPr lang="en-GB" sz="1600" dirty="0">
                <a:solidFill>
                  <a:srgbClr val="2F5496"/>
                </a:solidFill>
                <a:ea typeface="Times New Roman" panose="02020603050405020304" pitchFamily="18" charset="0"/>
              </a:rPr>
              <a:t> </a:t>
            </a:r>
            <a:endParaRPr lang="en-GB" sz="1600" dirty="0">
              <a:effectLst/>
              <a:ea typeface="Times New Roman" panose="02020603050405020304" pitchFamily="18" charset="0"/>
            </a:endParaRPr>
          </a:p>
          <a:p>
            <a:pPr>
              <a:spcAft>
                <a:spcPts val="900"/>
              </a:spcAft>
            </a:pPr>
            <a:r>
              <a:rPr lang="en-GB" b="1" u="sng" dirty="0">
                <a:solidFill>
                  <a:srgbClr val="2F5496"/>
                </a:solidFill>
                <a:ea typeface="Times New Roman" panose="02020603050405020304" pitchFamily="18" charset="0"/>
                <a:cs typeface="Calibri" panose="020F0502020204030204" pitchFamily="34" charset="0"/>
              </a:rPr>
              <a:t>REFERRING FURTHER </a:t>
            </a:r>
            <a:endParaRPr lang="en-GB" dirty="0">
              <a:solidFill>
                <a:srgbClr val="4472C4"/>
              </a:solidFill>
              <a:effectLst/>
              <a:ea typeface="Times New Roman" panose="02020603050405020304" pitchFamily="18" charset="0"/>
              <a:cs typeface="Arial" panose="020B0604020202020204" pitchFamily="34" charset="0"/>
            </a:endParaRPr>
          </a:p>
          <a:p>
            <a:pPr>
              <a:spcAft>
                <a:spcPts val="900"/>
              </a:spcAft>
            </a:pPr>
            <a:r>
              <a:rPr lang="en-GB" sz="1600" dirty="0">
                <a:solidFill>
                  <a:srgbClr val="2F5496"/>
                </a:solidFill>
                <a:ea typeface="Times New Roman" panose="02020603050405020304" pitchFamily="18" charset="0"/>
                <a:cs typeface="Calibri" panose="020F0502020204030204" pitchFamily="34" charset="0"/>
              </a:rPr>
              <a:t>Further management of Mrs Radford will depend on additional clinical assessment, the findings from investigations undertaken, her response to the treatments already given and the clinical judgement of the medically qualified practitioner undertaking the review</a:t>
            </a:r>
            <a:endParaRPr lang="en-GB" sz="1600" dirty="0">
              <a:solidFill>
                <a:srgbClr val="4472C4"/>
              </a:solidFill>
              <a:effectLst/>
              <a:ea typeface="Times New Roman" panose="02020603050405020304" pitchFamily="18" charset="0"/>
              <a:cs typeface="Arial" panose="020B0604020202020204" pitchFamily="34" charset="0"/>
            </a:endParaRPr>
          </a:p>
          <a:p>
            <a:pPr>
              <a:spcAft>
                <a:spcPts val="900"/>
              </a:spcAft>
            </a:pPr>
            <a:r>
              <a:rPr lang="en-GB" sz="1600" dirty="0">
                <a:solidFill>
                  <a:srgbClr val="2F5496"/>
                </a:solidFill>
                <a:ea typeface="Times New Roman" panose="02020603050405020304" pitchFamily="18" charset="0"/>
                <a:cs typeface="Calibri" panose="020F0502020204030204" pitchFamily="34" charset="0"/>
              </a:rPr>
              <a:t>In identifying the deterioration in Mrs Radford's condition, and the change to high (red) risk of death from sepsis, the decision is taken to call the senior doctor who comes as soon as is realistically possible. What could you be doing or what are you expecting to be done to support Mrs Radford's care whilst the senior doctor is on their way to the ward?</a:t>
            </a:r>
            <a:endParaRPr lang="en-GB" sz="1600" dirty="0">
              <a:solidFill>
                <a:srgbClr val="4472C4"/>
              </a:solidFill>
              <a:effectLst/>
              <a:ea typeface="Times New Roman" panose="02020603050405020304" pitchFamily="18" charset="0"/>
              <a:cs typeface="Arial" panose="020B0604020202020204" pitchFamily="34" charset="0"/>
            </a:endParaRPr>
          </a:p>
          <a:p>
            <a:pPr>
              <a:spcAft>
                <a:spcPts val="900"/>
              </a:spcAft>
            </a:pPr>
            <a:r>
              <a:rPr lang="en-GB" sz="1600" dirty="0">
                <a:solidFill>
                  <a:srgbClr val="2F5496"/>
                </a:solidFill>
                <a:ea typeface="Times New Roman" panose="02020603050405020304" pitchFamily="18" charset="0"/>
                <a:cs typeface="Calibri" panose="020F0502020204030204" pitchFamily="34" charset="0"/>
              </a:rPr>
              <a:t>You may want to think about ensuring:</a:t>
            </a:r>
            <a:endParaRPr lang="en-GB" sz="1600" dirty="0">
              <a:solidFill>
                <a:srgbClr val="4472C4"/>
              </a:solidFill>
              <a:effectLst/>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ea typeface="Times New Roman" panose="02020603050405020304" pitchFamily="18" charset="0"/>
                <a:cs typeface="Calibri" panose="020F0502020204030204" pitchFamily="34" charset="0"/>
              </a:rPr>
              <a:t>Blood tests and lactate level: All blood results currently available are available to review; haematology and clinical chemistry, blood gas and lactate levels. Chase any outstanding results of investigations that should be returning - lactate level, blood tests. Check two sets (according to local policy) of blood cultures have been taken.</a:t>
            </a:r>
            <a:endParaRPr lang="en-GB" sz="1600" dirty="0">
              <a:solidFill>
                <a:srgbClr val="4472C4"/>
              </a:solidFill>
              <a:effectLst/>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ea typeface="Times New Roman" panose="02020603050405020304" pitchFamily="18" charset="0"/>
                <a:cs typeface="Calibri" panose="020F0502020204030204" pitchFamily="34" charset="0"/>
              </a:rPr>
              <a:t>Infection screening: Chase any outstanding investigation results that may be available, e.g. chest x-ray, ward urinalysis, blood cultures. Take wound swabs of blister on leg and undertake MRSA screening. Assess for pneumococcal and legionella antigens.</a:t>
            </a:r>
            <a:endParaRPr lang="en-GB" sz="1600" dirty="0">
              <a:solidFill>
                <a:srgbClr val="4472C4"/>
              </a:solidFill>
              <a:effectLst/>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ea typeface="Times New Roman" panose="02020603050405020304" pitchFamily="18" charset="0"/>
                <a:cs typeface="Calibri" panose="020F0502020204030204" pitchFamily="34" charset="0"/>
              </a:rPr>
              <a:t>Intravenous fluids: Continue adequate fluid resuscitation and ensure fluid balance is being completed accurately. Check viability of the other </a:t>
            </a:r>
            <a:r>
              <a:rPr lang="en-GB" sz="1600" dirty="0" err="1">
                <a:solidFill>
                  <a:srgbClr val="2F5496"/>
                </a:solidFill>
                <a:ea typeface="Times New Roman" panose="02020603050405020304" pitchFamily="18" charset="0"/>
                <a:cs typeface="Calibri" panose="020F0502020204030204" pitchFamily="34" charset="0"/>
              </a:rPr>
              <a:t>venflon</a:t>
            </a:r>
            <a:r>
              <a:rPr lang="en-GB" sz="1600" dirty="0">
                <a:solidFill>
                  <a:srgbClr val="2F5496"/>
                </a:solidFill>
                <a:ea typeface="Times New Roman" panose="02020603050405020304" pitchFamily="18" charset="0"/>
                <a:cs typeface="Calibri" panose="020F0502020204030204" pitchFamily="34" charset="0"/>
              </a:rPr>
              <a:t>, potentially re-cannulate if necessary.</a:t>
            </a:r>
            <a:endParaRPr lang="en-GB" sz="1600" dirty="0">
              <a:solidFill>
                <a:srgbClr val="4472C4"/>
              </a:solidFill>
              <a:effectLst/>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ea typeface="Times New Roman" panose="02020603050405020304" pitchFamily="18" charset="0"/>
                <a:cs typeface="Calibri" panose="020F0502020204030204" pitchFamily="34" charset="0"/>
              </a:rPr>
              <a:t>Monitoring: Continue with the regular observations of BP and HR, RR. Consider need for 12-lead ECG recording.</a:t>
            </a:r>
            <a:endParaRPr lang="en-GB" sz="1600" dirty="0">
              <a:solidFill>
                <a:srgbClr val="4472C4"/>
              </a:solidFill>
              <a:effectLst/>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ea typeface="Times New Roman" panose="02020603050405020304" pitchFamily="18" charset="0"/>
                <a:cs typeface="Calibri" panose="020F0502020204030204" pitchFamily="34" charset="0"/>
              </a:rPr>
              <a:t>Further cannulation</a:t>
            </a:r>
            <a:endParaRPr lang="en-GB" sz="1600" dirty="0">
              <a:solidFill>
                <a:srgbClr val="4472C4"/>
              </a:solidFill>
              <a:effectLst/>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ea typeface="Times New Roman" panose="02020603050405020304" pitchFamily="18" charset="0"/>
                <a:cs typeface="Calibri" panose="020F0502020204030204" pitchFamily="34" charset="0"/>
              </a:rPr>
              <a:t>Catheterisation (accurate ongoing fluid balance)</a:t>
            </a:r>
            <a:endParaRPr lang="en-GB" sz="1600" dirty="0">
              <a:solidFill>
                <a:srgbClr val="4472C4"/>
              </a:solidFill>
              <a:effectLst/>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ea typeface="Times New Roman" panose="02020603050405020304" pitchFamily="18" charset="0"/>
                <a:cs typeface="Calibri" panose="020F0502020204030204" pitchFamily="34" charset="0"/>
              </a:rPr>
              <a:t>Transfer to HDU for close monitoring and more invasive treatment</a:t>
            </a:r>
            <a:endParaRPr lang="en-GB" sz="1600" dirty="0">
              <a:solidFill>
                <a:srgbClr val="4472C4"/>
              </a:solidFill>
              <a:effectLst/>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46201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251C70-1DE0-41E4-AB3E-3BEB758B7A2A}"/>
              </a:ext>
            </a:extLst>
          </p:cNvPr>
          <p:cNvSpPr/>
          <p:nvPr/>
        </p:nvSpPr>
        <p:spPr>
          <a:xfrm>
            <a:off x="710711" y="449624"/>
            <a:ext cx="10770577" cy="6178614"/>
          </a:xfrm>
          <a:prstGeom prst="rect">
            <a:avLst/>
          </a:prstGeom>
        </p:spPr>
        <p:txBody>
          <a:bodyPr wrap="square">
            <a:spAutoFit/>
          </a:bodyPr>
          <a:lstStyle/>
          <a:p>
            <a:pPr>
              <a:spcAft>
                <a:spcPts val="900"/>
              </a:spcAft>
            </a:pPr>
            <a:r>
              <a:rPr lang="en-GB" b="1" u="sng"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MEDICAL HISTORY DISCUSSION WITH SENIOR DOCTOR</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ongoing issues with perfusion for Mrs Radford continue. Her BP remains low despite multiple fluid challenges indicating a low tissue perfusion and the potential for organ dysfunction to develop. Together with an increased lactate level and the suggestion of an underlying infection, she is potentially developing sepsis. The impression, in this case, is 'high (red) risk' of sepsis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Medical history</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Risk of Sepsis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Fluid Status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Infection screening</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Antimicrobial Review</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Transfer to HDU</a:t>
            </a:r>
            <a:r>
              <a:rPr lang="en-GB" sz="1600" b="1" u="sng" dirty="0">
                <a:solidFill>
                  <a:srgbClr val="2F5496"/>
                </a:solidFill>
                <a:effectLst/>
                <a:latin typeface="Calibri" panose="020F0502020204030204" pitchFamily="34" charset="0"/>
                <a:ea typeface="Times New Roman" panose="02020603050405020304" pitchFamily="18" charset="0"/>
              </a:rPr>
              <a:t/>
            </a:r>
            <a:br>
              <a:rPr lang="en-GB" sz="1600" b="1" u="sng" dirty="0">
                <a:solidFill>
                  <a:srgbClr val="2F5496"/>
                </a:solidFill>
                <a:effectLst/>
                <a:latin typeface="Calibri" panose="020F0502020204030204" pitchFamily="34" charset="0"/>
                <a:ea typeface="Times New Roman" panose="02020603050405020304" pitchFamily="18" charset="0"/>
              </a:rPr>
            </a:br>
            <a:r>
              <a:rPr lang="en-GB" sz="1600" b="1" u="none" strike="noStrike"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b="1" u="sng"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TRANSFER TO HDU </a:t>
            </a:r>
          </a:p>
          <a:p>
            <a:pPr>
              <a:spcAft>
                <a:spcPts val="900"/>
              </a:spcAft>
            </a:pP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b="1" u="sng"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Whilst transferring Mrs Radford to HDU, it is vital that she remains under close observation and medical equipment is provided </a:t>
            </a:r>
            <a:r>
              <a:rPr lang="en-GB" sz="1600" b="1" u="sng" dirty="0" err="1">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en</a:t>
            </a:r>
            <a:r>
              <a:rPr lang="en-GB" sz="1600" b="1" u="sng"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 route: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Cardiac Monitor for continuous ECG monitoring</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Emergency Equipment in the ventilation and intubation are necessary</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All clinical records and documentation/ observation charts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Medications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Oxygen Cylinder</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Appropriate level of trained staff</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78685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427285" y="911820"/>
            <a:ext cx="9337431" cy="4468916"/>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Please click on the button below to begin.</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endParaRPr lang="en-GB" b="1" kern="0" spc="-5" dirty="0">
              <a:ln>
                <a:solidFill>
                  <a:schemeClr val="bg1"/>
                </a:solidFill>
              </a:ln>
              <a:solidFill>
                <a:schemeClr val="accent1">
                  <a:lumMod val="75000"/>
                </a:schemeClr>
              </a:solidFill>
            </a:endParaRPr>
          </a:p>
        </p:txBody>
      </p:sp>
      <p:sp>
        <p:nvSpPr>
          <p:cNvPr id="7" name="Rectangle: Rounded Corners 6">
            <a:hlinkClick r:id="rId5" action="ppaction://hlinkfile"/>
            <a:extLst>
              <a:ext uri="{FF2B5EF4-FFF2-40B4-BE49-F238E27FC236}">
                <a16:creationId xmlns:a16="http://schemas.microsoft.com/office/drawing/2014/main" id="{3AFED049-B1A2-4A21-9C54-0FB3FA46A8F3}"/>
              </a:ext>
            </a:extLst>
          </p:cNvPr>
          <p:cNvSpPr/>
          <p:nvPr/>
        </p:nvSpPr>
        <p:spPr>
          <a:xfrm>
            <a:off x="4364048" y="3114122"/>
            <a:ext cx="3463903" cy="925867"/>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hlinkClick r:id="rId5" action="ppaction://hlinkfile"/>
            <a:extLst>
              <a:ext uri="{FF2B5EF4-FFF2-40B4-BE49-F238E27FC236}">
                <a16:creationId xmlns:a16="http://schemas.microsoft.com/office/drawing/2014/main" id="{A5DB16EE-32F2-4A14-8ED9-BDAAAE2F2CA1}"/>
              </a:ext>
            </a:extLst>
          </p:cNvPr>
          <p:cNvSpPr txBox="1"/>
          <p:nvPr/>
        </p:nvSpPr>
        <p:spPr>
          <a:xfrm>
            <a:off x="4494973" y="3114122"/>
            <a:ext cx="3202052" cy="864211"/>
          </a:xfrm>
          <a:prstGeom prst="rect">
            <a:avLst/>
          </a:prstGeom>
          <a:noFill/>
        </p:spPr>
        <p:txBody>
          <a:bodyPr wrap="square" rtlCol="0">
            <a:spAutoFit/>
          </a:bodyPr>
          <a:lstStyle/>
          <a:p>
            <a:pPr marL="11430" marR="5080" lvl="0" algn="ctr">
              <a:lnSpc>
                <a:spcPct val="110000"/>
              </a:lnSpc>
              <a:spcBef>
                <a:spcPts val="100"/>
              </a:spcBef>
              <a:defRPr/>
            </a:pPr>
            <a:r>
              <a:rPr lang="en-GB" sz="4800" b="1" kern="0" spc="-5" dirty="0">
                <a:ln>
                  <a:solidFill>
                    <a:schemeClr val="bg1"/>
                  </a:solidFill>
                </a:ln>
                <a:solidFill>
                  <a:schemeClr val="accent1">
                    <a:lumMod val="75000"/>
                  </a:schemeClr>
                </a:solidFill>
              </a:rPr>
              <a:t>TAKE TEST</a:t>
            </a:r>
          </a:p>
        </p:txBody>
      </p:sp>
    </p:spTree>
    <p:custDataLst>
      <p:tags r:id="rId1"/>
    </p:custDataLst>
    <p:extLst>
      <p:ext uri="{BB962C8B-B14F-4D97-AF65-F5344CB8AC3E}">
        <p14:creationId xmlns:p14="http://schemas.microsoft.com/office/powerpoint/2010/main" val="265205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805CBB1-9655-49AA-A1FD-670B682D60B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3">
            <a:extLst>
              <a:ext uri="{FF2B5EF4-FFF2-40B4-BE49-F238E27FC236}">
                <a16:creationId xmlns:a16="http://schemas.microsoft.com/office/drawing/2014/main" id="{DE184739-02DE-488C-9088-1DC477BFA49C}"/>
              </a:ext>
            </a:extLst>
          </p:cNvPr>
          <p:cNvSpPr>
            <a:spLocks noChangeArrowheads="1"/>
          </p:cNvSpPr>
          <p:nvPr/>
        </p:nvSpPr>
        <p:spPr bwMode="auto">
          <a:xfrm>
            <a:off x="580292" y="-30777"/>
            <a:ext cx="11120804" cy="637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1426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chemeClr val="tx1"/>
                </a:solidFill>
                <a:effectLst/>
                <a:latin typeface="+mn-lt"/>
              </a:rPr>
              <a:t/>
            </a:r>
            <a:br>
              <a:rPr kumimoji="0" lang="en-GB" altLang="en-US" sz="1600" b="0" i="0" u="none" strike="noStrike" cap="none" normalizeH="0" baseline="0" dirty="0">
                <a:ln>
                  <a:noFill/>
                </a:ln>
                <a:solidFill>
                  <a:schemeClr val="tx1"/>
                </a:solidFill>
                <a:effectLst/>
                <a:latin typeface="+mn-lt"/>
              </a:rPr>
            </a:br>
            <a:endParaRPr kumimoji="0" lang="en-GB"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Welcome to this learning resource which explores the NICE guidelines (2016) for assessing and managing sepsis based on the care required in a fictional case study.</a:t>
            </a:r>
            <a:endParaRPr kumimoji="0" lang="en-GB"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The NICE guidelines explored in this resource are applicable to the management of adults and young people with acute suspected sepsis.</a:t>
            </a:r>
            <a:endParaRPr kumimoji="0" lang="en-GB" altLang="en-US" sz="1600" b="1" i="0" u="sng" strike="noStrike" cap="none" normalizeH="0" baseline="0" dirty="0">
              <a:ln>
                <a:noFill/>
              </a:ln>
              <a:solidFill>
                <a:srgbClr val="4472C4"/>
              </a:solidFill>
              <a:effectLst/>
              <a:latin typeface="+mn-lt"/>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sng"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AIMS AND OBJECTIVES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1" i="0" u="sng" strike="noStrike" cap="none" normalizeH="0" baseline="0" dirty="0">
              <a:ln>
                <a:noFill/>
              </a:ln>
              <a:solidFill>
                <a:srgbClr val="4472C4"/>
              </a:solidFill>
              <a:effectLst/>
              <a:latin typeface="+mn-lt"/>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This learning resource provides opportunities 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Define sepsis</a:t>
            </a:r>
            <a:endParaRPr kumimoji="0" lang="en-GB" altLang="en-US" sz="16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Understand the physiological effects of sepsis</a:t>
            </a:r>
            <a:endParaRPr kumimoji="0" lang="en-GB" altLang="en-US" sz="16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Examine the 2016 NICE sepsis care bundle guidelines using a case study approach to:</a:t>
            </a:r>
            <a:endParaRPr kumimoji="0" lang="en-GB" altLang="en-US" sz="16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Explore the clinical assessment of sepsis</a:t>
            </a:r>
            <a:endParaRPr kumimoji="0" lang="en-GB" altLang="en-US" sz="16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Investigate the management and treatment of a patient who has sepsis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sng"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INTRODUCTION</a:t>
            </a:r>
            <a:r>
              <a:rPr kumimoji="0" lang="en-GB" altLang="en-US" sz="1600" b="1" i="0" u="sng"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1" i="0" u="sng" strike="noStrike" cap="none" normalizeH="0" baseline="0" dirty="0">
              <a:ln>
                <a:noFill/>
              </a:ln>
              <a:solidFill>
                <a:srgbClr val="4472C4"/>
              </a:solidFill>
              <a:effectLst/>
              <a:latin typeface="+mn-lt"/>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You are assigned care of the patient</a:t>
            </a:r>
            <a:r>
              <a:rPr lang="en-GB" altLang="en-US" sz="1600" dirty="0">
                <a:latin typeface="+mn-lt"/>
              </a:rPr>
              <a:t>. </a:t>
            </a: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There is a patient that is due to be admitted to your Admissions Ward from the Emergency Department (ED).</a:t>
            </a:r>
            <a:r>
              <a:rPr lang="en-GB" altLang="en-US" sz="1600" dirty="0">
                <a:latin typeface="+mn-lt"/>
              </a:rPr>
              <a:t> </a:t>
            </a: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You have been told the patient is called Mrs Radford. She is 81 years old and she is thought to be developing sepsis, from an unknown cause.</a:t>
            </a:r>
            <a:endParaRPr kumimoji="0" lang="en-GB"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2F5496"/>
                </a:solidFill>
                <a:effectLst/>
                <a:latin typeface="+mn-lt"/>
                <a:ea typeface="Times New Roman" panose="02020603050405020304" pitchFamily="18" charset="0"/>
                <a:cs typeface="Arial" panose="020B0604020202020204" pitchFamily="34" charset="0"/>
              </a:rPr>
              <a:t>Before you look at the case study in detail, please refresh your knowledge and understanding on sepsis and the NICE guidelines in the next section.</a:t>
            </a:r>
            <a:endParaRPr kumimoji="0" lang="en-GB" altLang="en-US" sz="1600" b="0" i="0" u="none" strike="noStrike" cap="none" normalizeH="0" baseline="0" dirty="0">
              <a:ln>
                <a:noFill/>
              </a:ln>
              <a:solidFill>
                <a:schemeClr val="tx1"/>
              </a:solidFill>
              <a:effectLst/>
              <a:latin typeface="+mn-lt"/>
            </a:endParaRPr>
          </a:p>
        </p:txBody>
      </p:sp>
    </p:spTree>
    <p:custDataLst>
      <p:tags r:id="rId1"/>
    </p:custDataLst>
    <p:extLst>
      <p:ext uri="{BB962C8B-B14F-4D97-AF65-F5344CB8AC3E}">
        <p14:creationId xmlns:p14="http://schemas.microsoft.com/office/powerpoint/2010/main" val="8354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30030-6FD6-4916-B5B1-995B8118579E}"/>
              </a:ext>
            </a:extLst>
          </p:cNvPr>
          <p:cNvSpPr/>
          <p:nvPr/>
        </p:nvSpPr>
        <p:spPr>
          <a:xfrm>
            <a:off x="833804" y="576550"/>
            <a:ext cx="10524392" cy="5986254"/>
          </a:xfrm>
          <a:prstGeom prst="rect">
            <a:avLst/>
          </a:prstGeom>
        </p:spPr>
        <p:txBody>
          <a:bodyPr wrap="square">
            <a:spAutoFit/>
          </a:bodyPr>
          <a:lstStyle/>
          <a:p>
            <a:pPr>
              <a:spcAft>
                <a:spcPts val="90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WHAT IS SEPSIS? </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90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The NICE guidelines (2016) view sepsis as: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"A clinical syndrome caused by the body's immune and coagulation systems being switched on by an infection. Sepsis with shock is a life-threatening condition that is characterised by low blood pressure despite adequate fluid replacement, and organ dysfunction or failure."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International Definition of Sepsis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The International debate on "what sepsis is" reflects the complexity of the physiological changes that occur in the body. Previous definitions have emphasised the issues of systemic inflammation and infection that occur, yet this does not fully address the complexity of sepsis. It also needs to include changes in the body's hormonal, metabolic, cardiovascular and neural responses.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Whilst the definition for sepsis has been refined over time, the 2016 consensus definition from 31 societies across the world is: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"Life-threatening organ dysfunction caused by a dysregulated host response to infection"</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[Singer et al, 2016, p805]</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This new definition, known as the 'Sepsis-3' iteration, emphasises the body's altered physiological responses as sepsis develops. It highlights infection as the cause but then incorporates the many responses generated with the potential development of life-threatening consequences for the body's organs. Following the publication of the Sepsis-3 definition, the NICE guidelines (2016) have included this definition.</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27503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68E5AD-D17A-41A5-B643-971622E9399D}"/>
              </a:ext>
            </a:extLst>
          </p:cNvPr>
          <p:cNvSpPr/>
          <p:nvPr/>
        </p:nvSpPr>
        <p:spPr>
          <a:xfrm>
            <a:off x="829408" y="380199"/>
            <a:ext cx="10533184" cy="3670236"/>
          </a:xfrm>
          <a:prstGeom prst="rect">
            <a:avLst/>
          </a:prstGeom>
        </p:spPr>
        <p:txBody>
          <a:bodyPr wrap="square">
            <a:spAutoFit/>
          </a:bodyPr>
          <a:lstStyle/>
          <a:p>
            <a:pPr>
              <a:spcAft>
                <a:spcPts val="90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CAUSES OF SEPSIS? </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Sepsis can be triggered by an infection in any part of the body. </a:t>
            </a:r>
          </a:p>
          <a:p>
            <a:pPr>
              <a:spcAft>
                <a:spcPts val="0"/>
              </a:spcAft>
            </a:pPr>
            <a:endPar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The most common sites of infection leading to sepsis are the lungs, urinary tract, abdomen and pelvis. If the sepsis is caused by a virus, antibiotics won't work however will be given straight away until tests can identify the specific cause of the condition. Where viral infection has been confirmed, you'll need to wait until your immune system starts to tackle the infection, although antiviral medication may be given in some cases.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Sepsis may develop when you're already in hospital. For example, you're more likely to develop sepsis if:</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You've recently had surgery</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You've had a urinary catheter fitted</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You have to stay in hospital for a long time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5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5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47150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7A172-6369-4761-80A5-B5CAD06E4F68}"/>
              </a:ext>
            </a:extLst>
          </p:cNvPr>
          <p:cNvSpPr/>
          <p:nvPr/>
        </p:nvSpPr>
        <p:spPr>
          <a:xfrm>
            <a:off x="1002323" y="533631"/>
            <a:ext cx="10761785" cy="4647426"/>
          </a:xfrm>
          <a:prstGeom prst="rect">
            <a:avLst/>
          </a:prstGeom>
        </p:spPr>
        <p:txBody>
          <a:bodyPr wrap="square">
            <a:spAutoFit/>
          </a:bodyPr>
          <a:lstStyle/>
          <a:p>
            <a:pPr>
              <a:spcAft>
                <a:spcPts val="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SOURCES OF INFECTION</a:t>
            </a:r>
            <a:endParaRPr lang="en-GB" u="sng"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Types of infection associated with sepsis include: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Lung infection (pneumonia)</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Appendicitis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An infection of the thin layer of tissue that lines the inside of the abdomen (peritonitis)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An infection of the bladder, urethra or kidneys (urinary tract infection)</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An infection of the gallbladder (cholecystitis) or bile ducts (cholangitis)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Skin infections, such as cellulitis – this can be caused by an intravenous catheter that's been inserted through the skin to give fluids or medication</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Infections after surgery</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Infections of the brain and nervous system – such as meningitis or encephalitis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Flu (in some cases)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Bone infection (osteomyelitis)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Heart infection (endocarditis)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Sometimes the specific infection and source of sepsis can't be identified.</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97794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54C470-CB8D-4EAA-8253-7A1023F4F764}"/>
              </a:ext>
            </a:extLst>
          </p:cNvPr>
          <p:cNvSpPr/>
          <p:nvPr/>
        </p:nvSpPr>
        <p:spPr>
          <a:xfrm>
            <a:off x="820615" y="389588"/>
            <a:ext cx="10550769" cy="4416594"/>
          </a:xfrm>
          <a:prstGeom prst="rect">
            <a:avLst/>
          </a:prstGeom>
        </p:spPr>
        <p:txBody>
          <a:bodyPr wrap="square">
            <a:spAutoFit/>
          </a:bodyPr>
          <a:lstStyle/>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WHAT CAUSES THE SYMPTOMS OF SEPSIS?</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60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Your immune system is what protects you from many illnesses. It’s your defence system. It recognizes dangers to the body and fights bacteria, viruses and other dangerous microorganisms, to keep you healthy.</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60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The immune system is made up of cells, proteins, and organs. For most people, it works well, although they still may get sick or contract an infection from time to time. Your body produces white blood cells, which travel to the site of the infection to destroy the germs causing infection. This is known as a localised infection.</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60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A series of biological processes occur, such as tissue swelling, which helps fight the infection and prevents it spreading. This process is known as inflammation.</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60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If your immune system is weak or an infection is particularly severe, it can quickly spread through the blood into other parts of the body. This causes the immune system to go into overdrive, and the inflammation affects the entire body.</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60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This can cause more problems than the initial infection, as widespread inflammation damages tissue and interferes with blood flow.</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60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The interruption in blood flow leads to a dangerous drop in blood pressure, which stops oxygen reaching your organs and tissues.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411558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241D6F-D47A-4EDA-9882-948D0799F90E}"/>
              </a:ext>
            </a:extLst>
          </p:cNvPr>
          <p:cNvSpPr/>
          <p:nvPr/>
        </p:nvSpPr>
        <p:spPr>
          <a:xfrm>
            <a:off x="896815" y="386174"/>
            <a:ext cx="10172700" cy="5786199"/>
          </a:xfrm>
          <a:prstGeom prst="rect">
            <a:avLst/>
          </a:prstGeom>
        </p:spPr>
        <p:txBody>
          <a:bodyPr wrap="square">
            <a:spAutoFit/>
          </a:bodyPr>
          <a:lstStyle/>
          <a:p>
            <a:pPr fontAlgn="auto">
              <a:spcAft>
                <a:spcPts val="0"/>
              </a:spcAft>
            </a:pPr>
            <a:r>
              <a:rPr lang="en-GB" sz="1600" b="1"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b="1" u="sng" dirty="0">
                <a:solidFill>
                  <a:srgbClr val="2F5496"/>
                </a:solidFill>
                <a:latin typeface="Calibri" panose="020F0502020204030204" pitchFamily="34" charset="0"/>
                <a:ea typeface="Times New Roman" panose="02020603050405020304" pitchFamily="18" charset="0"/>
                <a:cs typeface="Arial" panose="020B0604020202020204" pitchFamily="34" charset="0"/>
              </a:rPr>
              <a:t>PEOPLE AT RISK</a:t>
            </a:r>
            <a:endParaRPr lang="en-GB"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Everybody is potentially at risk of developing sepsis from minor infections. However, some people are more vulnerable, including people who:</a:t>
            </a:r>
          </a:p>
          <a:p>
            <a:pPr>
              <a:spcAft>
                <a:spcPts val="0"/>
              </a:spcAft>
            </a:pP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Have a medical condition that weakens their immune system – such as HIV or leukaemia</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Are receiving medical treatment that weakens their immune system – such as chemotherapy or long-term steroids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Are very young or very old</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Are pregnant</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Have a long-term health condition – such as diabetes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Have just had surgery, or have wounds or injuries as a result of an accident</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Are on mechanical ventilation – where a machine is used to help you breathe</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Have drips or catheters attached to their skin</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marL="285750" lvl="0" indent="-285750">
              <a:spcAft>
                <a:spcPts val="0"/>
              </a:spcAft>
              <a:buFont typeface="Arial" panose="020B0604020202020204" pitchFamily="34" charset="0"/>
              <a:buChar char="•"/>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Are genetically prone to infections</a:t>
            </a:r>
          </a:p>
          <a:p>
            <a:pPr lvl="0">
              <a:spcAft>
                <a:spcPts val="0"/>
              </a:spcAft>
            </a:pP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Sepsis is a particular risk for people already in hospital because of another serious illness.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 </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a:p>
            <a:pPr>
              <a:spcAft>
                <a:spcPts val="0"/>
              </a:spcAft>
            </a:pPr>
            <a:r>
              <a:rPr lang="en-GB" sz="1600" dirty="0">
                <a:solidFill>
                  <a:srgbClr val="2F5496"/>
                </a:solidFill>
                <a:latin typeface="Calibri" panose="020F0502020204030204" pitchFamily="34" charset="0"/>
                <a:ea typeface="Times New Roman" panose="02020603050405020304" pitchFamily="18" charset="0"/>
                <a:cs typeface="Arial" panose="020B0604020202020204" pitchFamily="34" charset="0"/>
              </a:rPr>
              <a:t>Bacterial infections that can be caught in hospital, such as MRSA, tend to be more serious, as these bacteria have often developed a resistance to many commonly used antibiotics. Sepsis and septic shock can develop as a complication of antibiotic resistance. Sepsis and septic shock can be fatal where it is estimated one-third of people who develop sepsis die. Many who do survive are left with life-changing effects, such as post-traumatic stress disorder (PTSD), chronic pain and fatigue, organ dysfunction (organs don’t work properly) and/or amputations.</a:t>
            </a:r>
            <a:endParaRPr lang="en-GB" sz="1600" dirty="0">
              <a:solidFill>
                <a:srgbClr val="4472C4"/>
              </a:solidFill>
              <a:latin typeface="Calibri" panose="020F050202020403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86656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1BE81C83-3BB1-4056-BEC2-59E2DE25803A}"/>
  <p:tag name="ISPRING_RESOURCE_FOLDER" val="C:\Users\ryanhenry\Desktop\New Courses\Sepsis Awareness\"/>
  <p:tag name="ISPRING_PRESENTATION_PATH" val="C:\Users\ryanhenry\Desktop\New Courses\Sepsis Awareness.pptx"/>
  <p:tag name="ISPRING_PROJECT_VERSION" val="9.3"/>
  <p:tag name="ISPRING_PROJECT_FOLDER_UPDATED" val="1"/>
  <p:tag name="ISPRING_SCREEN_RECS_UPDATED" val="C:\Users\ryanhenry\Desktop\New Courses\Sepsis Awareness\"/>
  <p:tag name="FLASHSPRING_ZOOM_TAG" val="57"/>
  <p:tag name="ISPRING_PRESENTATION_INFO_2" val="&lt;?xml version=&quot;1.0&quot; encoding=&quot;UTF-8&quot; standalone=&quot;no&quot; ?&gt;&#10;&lt;presentation2&gt;&#10;&#10;  &lt;slides&gt;&#10;    &lt;slide id=&quot;{0348AAD2-0F4E-4B36-B587-4CE0874121FF}&quot; pptId=&quot;293&quot;/&gt;&#10;    &lt;slide id=&quot;{F5FBE76F-7A0A-4404-8451-ADD5AFA0B6B0}&quot; pptId=&quot;294&quot;/&gt;&#10;    &lt;slide id=&quot;{75C051BC-E635-4E7B-AC8A-7ADE97B8641D}&quot; pptId=&quot;295&quot;/&gt;&#10;    &lt;slide id=&quot;{77FB8F46-B202-4FCC-B7B7-1DC715882CA3}&quot; pptId=&quot;256&quot;/&gt;&#10;    &lt;slide id=&quot;{FD4AAF5E-39FB-4965-97DD-C7278724C105}&quot; pptId=&quot;257&quot;/&gt;&#10;    &lt;slide id=&quot;{93403428-7C8E-4508-9AC7-A3A73CE3AA65}&quot; pptId=&quot;258&quot;/&gt;&#10;    &lt;slide id=&quot;{F921441A-4769-496D-9EA1-C6B052F5B84C}&quot; pptId=&quot;259&quot;/&gt;&#10;    &lt;slide id=&quot;{BABB47D3-773B-403F-B7EA-A318A8B03C4A}&quot; pptId=&quot;260&quot;/&gt;&#10;    &lt;slide id=&quot;{AC8779E7-6338-45DF-9784-17ABC03B1DB5}&quot; pptId=&quot;261&quot;/&gt;&#10;    &lt;slide id=&quot;{E2048575-9F3B-44CF-8DE3-73589DA2DA44}&quot; pptId=&quot;262&quot;/&gt;&#10;    &lt;slide id=&quot;{2D7E44D4-4957-4170-B6C4-2DFD57E67A63}&quot; pptId=&quot;263&quot;/&gt;&#10;    &lt;slide id=&quot;{8652AD0D-6663-4F70-823A-31B1A0775FDD}&quot; pptId=&quot;265&quot;/&gt;&#10;    &lt;slide id=&quot;{12DC6410-5E98-41F7-8695-21E420D30359}&quot; pptId=&quot;266&quot;/&gt;&#10;    &lt;slide id=&quot;{9D5CECCB-4CA6-4C2B-A055-1C7DDC6E41A7}&quot; pptId=&quot;264&quot;/&gt;&#10;    &lt;slide id=&quot;{E78562CD-90C1-4E0B-A8FE-077CB23A9F43}&quot; pptId=&quot;267&quot;/&gt;&#10;    &lt;slide id=&quot;{2AF494E3-75CF-44A4-841A-B69A49C32CAE}&quot; pptId=&quot;269&quot;/&gt;&#10;    &lt;slide id=&quot;{95B81C9C-AF60-4BD0-8224-580236500A72}&quot; pptId=&quot;270&quot;/&gt;&#10;    &lt;slide id=&quot;{105F7600-92AD-421E-8743-E8BFE6F10062}&quot; pptId=&quot;268&quot;/&gt;&#10;    &lt;slide id=&quot;{4C1E52D0-EFF8-4757-9F54-C394300353B8}&quot; pptId=&quot;271&quot;/&gt;&#10;    &lt;slide id=&quot;{F826D739-5975-4BEC-9451-592D9A91A50F}&quot; pptId=&quot;272&quot;/&gt;&#10;    &lt;slide id=&quot;{7ABC3B54-0D6F-4FEE-94EC-25082DE32475}&quot; pptId=&quot;273&quot;/&gt;&#10;    &lt;slide id=&quot;{DA236202-C831-4BD6-9977-CE9B6972F081}&quot; pptId=&quot;274&quot;/&gt;&#10;    &lt;slide id=&quot;{90884B17-03A8-436E-A051-AE56F3F1A1E7}&quot; pptId=&quot;275&quot;/&gt;&#10;    &lt;slide id=&quot;{12DF6B46-A4BA-4E5E-898F-BBC19F01E039}&quot; pptId=&quot;276&quot;/&gt;&#10;    &lt;slide id=&quot;{B0D641DC-8FFE-4A41-83D0-9CEC3237E375}&quot; pptId=&quot;277&quot;/&gt;&#10;    &lt;slide id=&quot;{BD046627-1532-4516-B3F6-F8A2599B8C17}&quot; pptId=&quot;278&quot;/&gt;&#10;    &lt;slide id=&quot;{0D4CC649-BA66-4DA2-AAD1-E8A90D008618}&quot; pptId=&quot;279&quot;/&gt;&#10;    &lt;slide id=&quot;{6641012A-3D38-44DD-A0B9-E4D279466B93}&quot; pptId=&quot;280&quot;/&gt;&#10;    &lt;slide id=&quot;{29B2681E-A29E-4FF3-97C1-006695CEE02E}&quot; pptId=&quot;281&quot;/&gt;&#10;    &lt;slide id=&quot;{F5DDF8E1-FF0E-4C9F-8A1B-C30C0E994391}&quot; pptId=&quot;282&quot;/&gt;&#10;    &lt;slide id=&quot;{E7DC3D81-3D12-4BB0-8AC4-F93F36AB2A00}&quot; pptId=&quot;283&quot;/&gt;&#10;    &lt;slide id=&quot;{C11127B5-B034-49BC-82FD-1D79CA15BBB8}&quot; pptId=&quot;285&quot;/&gt;&#10;    &lt;slide id=&quot;{C00F15B1-7369-421C-8AE8-FF6B73111EB3}&quot; pptId=&quot;286&quot;/&gt;&#10;    &lt;slide id=&quot;{1513A528-7E12-4A2B-9F92-B8E7F47FF755}&quot; pptId=&quot;287&quot;/&gt;&#10;    &lt;slide id=&quot;{CBC91D13-FB7B-47E5-8BCE-A7C6CF74EB21}&quot; pptId=&quot;288&quot;/&gt;&#10;    &lt;slide id=&quot;{2C10CF67-F7DD-4EF6-80DC-D6A823E5806E}&quot; pptId=&quot;290&quot;/&gt;&#10;    &lt;slide id=&quot;{30314F47-CDA3-4275-8EBC-59BBBF16E064}&quot; pptId=&quot;291&quot;/&gt;&#10;    &lt;slide id=&quot;{9F89002D-6B47-4F8B-9EF4-C20093E44C64}&quot; pptId=&quot;289&quot;/&gt;&#10;    &lt;slide id=&quot;{CF27977C-4112-4CEE-A9C6-E2CE67F2A0B4}&quot; pptId=&quot;292&quot;/&gt;&#10;  &lt;/slides&gt;&#10;&#10;  &lt;narration&gt;&#10;    &lt;audioTracks&gt;&#10;      &lt;audioTrack muted=&quot;false&quot; name=&quot;AAAA LYNNE&quot; resource=&quot;d79ba98c&quot; slideId=&quot;{F5FBE76F-7A0A-4404-8451-ADD5AFA0B6B0}&quot; startTime=&quot;0&quot; stepIndex=&quot;0&quot; volume=&quot;1&quot;&gt;&#10;        &lt;audio channels=&quot;1&quot; format=&quot;fltp&quot; sampleRate=&quot;22050&quot;/&gt;&#10;      &lt;/audioTrack&gt;&#10;      &lt;audioTrack muted=&quot;false&quot; name=&quot;AAAAA&quot; resource=&quot;3812c02d&quot; slideId=&quot;{75C051BC-E635-4E7B-AC8A-7ADE97B8641D}&quot; startTime=&quot;0&quot; stepIndex=&quot;0&quot; volume=&quot;1&quot;&gt;&#10;        &lt;audio channels=&quot;1&quot; format=&quot;fltp&quot; sampleRate=&quot;22050&quot;/&gt;&#10;      &lt;/audioTrack&gt;&#10;      &lt;audioTrack muted=&quot;false&quot; name=&quot;Slide 4&quot; resource=&quot;37be99d7&quot; slideId=&quot;{77FB8F46-B202-4FCC-B7B7-1DC715882CA3}&quot; startTime=&quot;0&quot; stepIndex=&quot;0&quot; volume=&quot;1&quot;&gt;&#10;        &lt;audio channels=&quot;1&quot; format=&quot;fltp&quot; sampleRate=&quot;22050&quot;/&gt;&#10;      &lt;/audioTrack&gt;&#10;      &lt;audioTrack muted=&quot;false&quot; name=&quot;Slide 5&quot; resource=&quot;e2f15c74&quot; slideId=&quot;{FD4AAF5E-39FB-4965-97DD-C7278724C105}&quot; startTime=&quot;0&quot; stepIndex=&quot;0&quot; volume=&quot;1&quot;&gt;&#10;        &lt;audio channels=&quot;1&quot; format=&quot;fltp&quot; sampleRate=&quot;22050&quot;/&gt;&#10;      &lt;/audioTrack&gt;&#10;      &lt;audioTrack muted=&quot;false&quot; name=&quot;Slide 6&quot; resource=&quot;cea89fda&quot; slideId=&quot;{93403428-7C8E-4508-9AC7-A3A73CE3AA65}&quot; startTime=&quot;0&quot; stepIndex=&quot;0&quot; volume=&quot;1&quot;&gt;&#10;        &lt;audio channels=&quot;1&quot; format=&quot;fltp&quot; sampleRate=&quot;22050&quot;/&gt;&#10;      &lt;/audioTrack&gt;&#10;      &lt;audioTrack muted=&quot;false&quot; name=&quot;Slide 7&quot; resource=&quot;5f76736c&quot; slideId=&quot;{F921441A-4769-496D-9EA1-C6B052F5B84C}&quot; startTime=&quot;0&quot; stepIndex=&quot;0&quot; volume=&quot;1&quot;&gt;&#10;        &lt;audio channels=&quot;1&quot; format=&quot;fltp&quot; sampleRate=&quot;22050&quot;/&gt;&#10;      &lt;/audioTrack&gt;&#10;      &lt;audioTrack muted=&quot;false&quot; name=&quot;Slide 8&quot; resource=&quot;ac821e62&quot; slideId=&quot;{BABB47D3-773B-403F-B7EA-A318A8B03C4A}&quot; startTime=&quot;0&quot; stepIndex=&quot;0&quot; volume=&quot;1&quot;&gt;&#10;        &lt;audio channels=&quot;1&quot; format=&quot;fltp&quot; sampleRate=&quot;22050&quot;/&gt;&#10;      &lt;/audioTrack&gt;&#10;      &lt;audioTrack muted=&quot;false&quot; name=&quot;Slide 9&quot; resource=&quot;d70068d5&quot; slideId=&quot;{AC8779E7-6338-45DF-9784-17ABC03B1DB5}&quot; startTime=&quot;0&quot; stepIndex=&quot;0&quot; volume=&quot;1&quot;&gt;&#10;        &lt;audio channels=&quot;1&quot; format=&quot;fltp&quot; sampleRate=&quot;22050&quot;/&gt;&#10;      &lt;/audioTrack&gt;&#10;      &lt;audioTrack muted=&quot;false&quot; name=&quot;Slide 10&quot; resource=&quot;ca55b90f&quot; slideId=&quot;{E2048575-9F3B-44CF-8DE3-73589DA2DA44}&quot; startTime=&quot;0&quot; stepIndex=&quot;0&quot; volume=&quot;1&quot;&gt;&#10;        &lt;audio channels=&quot;1&quot; format=&quot;fltp&quot; sampleRate=&quot;22050&quot;/&gt;&#10;      &lt;/audioTrack&gt;&#10;      &lt;audioTrack muted=&quot;false&quot; name=&quot;Slide 11&quot; resource=&quot;744b80b4&quot; slideId=&quot;{2D7E44D4-4957-4170-B6C4-2DFD57E67A63}&quot; startTime=&quot;0&quot; stepIndex=&quot;0&quot; volume=&quot;1&quot;&gt;&#10;        &lt;audio channels=&quot;1&quot; format=&quot;fltp&quot; sampleRate=&quot;22050&quot;/&gt;&#10;      &lt;/audioTrack&gt;&#10;      &lt;audioTrack muted=&quot;false&quot; name=&quot;Slide 12&quot; resource=&quot;38bfdf1f&quot; slideId=&quot;{8652AD0D-6663-4F70-823A-31B1A0775FDD}&quot; startTime=&quot;0&quot; stepIndex=&quot;0&quot; volume=&quot;1&quot;&gt;&#10;        &lt;audio channels=&quot;1&quot; format=&quot;fltp&quot; sampleRate=&quot;22050&quot;/&gt;&#10;      &lt;/audioTrack&gt;&#10;      &lt;audioTrack muted=&quot;false&quot; name=&quot;Slide 13&quot; resource=&quot;5ab2d9a3&quot; slideId=&quot;{12DC6410-5E98-41F7-8695-21E420D30359}&quot; startTime=&quot;0&quot; stepIndex=&quot;0&quot; volume=&quot;1&quot;&gt;&#10;        &lt;audio channels=&quot;1&quot; format=&quot;fltp&quot; sampleRate=&quot;22050&quot;/&gt;&#10;      &lt;/audioTrack&gt;&#10;      &lt;audioTrack muted=&quot;false&quot; name=&quot;Slide 14&quot; resource=&quot;a06d20b7&quot; slideId=&quot;{9D5CECCB-4CA6-4C2B-A055-1C7DDC6E41A7}&quot; startTime=&quot;0&quot; stepIndex=&quot;0&quot; volume=&quot;1&quot;&gt;&#10;        &lt;audio channels=&quot;1&quot; format=&quot;fltp&quot; sampleRate=&quot;22050&quot;/&gt;&#10;      &lt;/audioTrack&gt;&#10;      &lt;audioTrack muted=&quot;false&quot; name=&quot;Slide 15&quot; resource=&quot;7c833591&quot; slideId=&quot;{E78562CD-90C1-4E0B-A8FE-077CB23A9F43}&quot; startTime=&quot;0&quot; stepIndex=&quot;0&quot; volume=&quot;1&quot;&gt;&#10;        &lt;audio channels=&quot;1&quot; format=&quot;fltp&quot; sampleRate=&quot;22050&quot;/&gt;&#10;      &lt;/audioTrack&gt;&#10;      &lt;audioTrack muted=&quot;false&quot; name=&quot;Slide 16&quot; resource=&quot;3f119512&quot; slideId=&quot;{2AF494E3-75CF-44A4-841A-B69A49C32CAE}&quot; startTime=&quot;0&quot; stepIndex=&quot;0&quot; volume=&quot;1&quot;&gt;&#10;        &lt;audio channels=&quot;1&quot; format=&quot;fltp&quot; sampleRate=&quot;22050&quot;/&gt;&#10;      &lt;/audioTrack&gt;&#10;      &lt;audioTrack muted=&quot;false&quot; name=&quot;Slide 17&quot; resource=&quot;103d6d5d&quot; slideId=&quot;{95B81C9C-AF60-4BD0-8224-580236500A72}&quot; startTime=&quot;0&quot; stepIndex=&quot;0&quot; volume=&quot;1&quot;&gt;&#10;        &lt;audio channels=&quot;1&quot; format=&quot;fltp&quot; sampleRate=&quot;22050&quot;/&gt;&#10;      &lt;/audioTrack&gt;&#10;      &lt;audioTrack muted=&quot;false&quot; name=&quot;Slide 18&quot; resource=&quot;586467ca&quot; slideId=&quot;{105F7600-92AD-421E-8743-E8BFE6F10062}&quot; startTime=&quot;0&quot; stepIndex=&quot;0&quot; volume=&quot;1&quot;&gt;&#10;        &lt;audio channels=&quot;1&quot; format=&quot;fltp&quot; sampleRate=&quot;22050&quot;/&gt;&#10;      &lt;/audioTrack&gt;&#10;      &lt;audioTrack muted=&quot;false&quot; name=&quot;Slide 19&quot; resource=&quot;32ff96ea&quot; slideId=&quot;{4C1E52D0-EFF8-4757-9F54-C394300353B8}&quot; startTime=&quot;0&quot; stepIndex=&quot;0&quot; volume=&quot;1&quot;&gt;&#10;        &lt;audio channels=&quot;1&quot; format=&quot;fltp&quot; sampleRate=&quot;22050&quot;/&gt;&#10;      &lt;/audioTrack&gt;&#10;      &lt;audioTrack muted=&quot;false&quot; name=&quot;Slide 20&quot; resource=&quot;f1a8f113&quot; slideId=&quot;{F826D739-5975-4BEC-9451-592D9A91A50F}&quot; startTime=&quot;0&quot; stepIndex=&quot;0&quot; volume=&quot;1&quot;&gt;&#10;        &lt;audio channels=&quot;1&quot; format=&quot;fltp&quot; sampleRate=&quot;22050&quot;/&gt;&#10;      &lt;/audioTrack&gt;&#10;      &lt;audioTrack muted=&quot;false&quot; name=&quot;Slide 21&quot; resource=&quot;cfb80062&quot; slideId=&quot;{7ABC3B54-0D6F-4FEE-94EC-25082DE32475}&quot; startTime=&quot;0&quot; stepIndex=&quot;0&quot; volume=&quot;1&quot;&gt;&#10;        &lt;audio channels=&quot;1&quot; format=&quot;fltp&quot; sampleRate=&quot;22050&quot;/&gt;&#10;      &lt;/audioTrack&gt;&#10;      &lt;audioTrack muted=&quot;false&quot; name=&quot;Slide 22&quot; resource=&quot;baad6195&quot; slideId=&quot;{DA236202-C831-4BD6-9977-CE9B6972F081}&quot; startTime=&quot;0&quot; stepIndex=&quot;0&quot; volume=&quot;1&quot;&gt;&#10;        &lt;audio channels=&quot;1&quot; format=&quot;fltp&quot; sampleRate=&quot;22050&quot;/&gt;&#10;      &lt;/audioTrack&gt;&#10;      &lt;audioTrack muted=&quot;false&quot; name=&quot;Slide 23&quot; resource=&quot;efb3be19&quot; slideId=&quot;{90884B17-03A8-436E-A051-AE56F3F1A1E7}&quot; startTime=&quot;0&quot; stepIndex=&quot;0&quot; volume=&quot;1&quot;&gt;&#10;        &lt;audio channels=&quot;1&quot; format=&quot;fltp&quot; sampleRate=&quot;22050&quot;/&gt;&#10;      &lt;/audioTrack&gt;&#10;      &lt;audioTrack muted=&quot;false&quot; name=&quot;Slide 24&quot; resource=&quot;ba46d9eb&quot; slideId=&quot;{12DF6B46-A4BA-4E5E-898F-BBC19F01E039}&quot; startTime=&quot;0&quot; stepIndex=&quot;0&quot; volume=&quot;1&quot;&gt;&#10;        &lt;audio channels=&quot;1&quot; format=&quot;fltp&quot; sampleRate=&quot;22050&quot;/&gt;&#10;      &lt;/audioTrack&gt;&#10;      &lt;audioTrack muted=&quot;false&quot; name=&quot;Slide 25&quot; resource=&quot;b48d8965&quot; slideId=&quot;{B0D641DC-8FFE-4A41-83D0-9CEC3237E375}&quot; startTime=&quot;0&quot; stepIndex=&quot;0&quot; volume=&quot;1&quot;&gt;&#10;        &lt;audio channels=&quot;1&quot; format=&quot;fltp&quot; sampleRate=&quot;22050&quot;/&gt;&#10;      &lt;/audioTrack&gt;&#10;      &lt;audioTrack muted=&quot;false&quot; name=&quot;Slide 26&quot; resource=&quot;14fa476e&quot; slideId=&quot;{BD046627-1532-4516-B3F6-F8A2599B8C17}&quot; startTime=&quot;0&quot; stepIndex=&quot;0&quot; volume=&quot;1&quot;&gt;&#10;        &lt;audio channels=&quot;1&quot; format=&quot;fltp&quot; sampleRate=&quot;22050&quot;/&gt;&#10;      &lt;/audioTrack&gt;&#10;      &lt;audioTrack muted=&quot;false&quot; name=&quot;Slide 27&quot; resource=&quot;9de574bc&quot; slideId=&quot;{0D4CC649-BA66-4DA2-AAD1-E8A90D008618}&quot; startTime=&quot;0&quot; stepIndex=&quot;0&quot; volume=&quot;1&quot;&gt;&#10;        &lt;audio channels=&quot;1&quot; format=&quot;fltp&quot; sampleRate=&quot;22050&quot;/&gt;&#10;      &lt;/audioTrack&gt;&#10;      &lt;audioTrack muted=&quot;false&quot; name=&quot;Slide 28&quot; resource=&quot;04b04cb4&quot; slideId=&quot;{6641012A-3D38-44DD-A0B9-E4D279466B93}&quot; startTime=&quot;0&quot; stepIndex=&quot;0&quot; volume=&quot;1&quot;&gt;&#10;        &lt;audio channels=&quot;1&quot; format=&quot;fltp&quot; sampleRate=&quot;22050&quot;/&gt;&#10;      &lt;/audioTrack&gt;&#10;      &lt;audioTrack muted=&quot;false&quot; name=&quot;Slide 29&quot; resource=&quot;01f9302c&quot; slideId=&quot;{29B2681E-A29E-4FF3-97C1-006695CEE02E}&quot; startTime=&quot;0&quot; stepIndex=&quot;0&quot; volume=&quot;1&quot;&gt;&#10;        &lt;audio channels=&quot;1&quot; format=&quot;fltp&quot; sampleRate=&quot;22050&quot;/&gt;&#10;      &lt;/audioTrack&gt;&#10;      &lt;audioTrack muted=&quot;false&quot; name=&quot;Slide 30&quot; resource=&quot;24a8e4e2&quot; slideId=&quot;{F5DDF8E1-FF0E-4C9F-8A1B-C30C0E994391}&quot; startTime=&quot;0&quot; stepIndex=&quot;0&quot; volume=&quot;1&quot;&gt;&#10;        &lt;audio channels=&quot;1&quot; format=&quot;fltp&quot; sampleRate=&quot;22050&quot;/&gt;&#10;      &lt;/audioTrack&gt;&#10;      &lt;audioTrack muted=&quot;false&quot; name=&quot;Slide 31&quot; resource=&quot;4d21414d&quot; slideId=&quot;{E7DC3D81-3D12-4BB0-8AC4-F93F36AB2A00}&quot; startTime=&quot;0&quot; stepIndex=&quot;0&quot; volume=&quot;1&quot;&gt;&#10;        &lt;audio channels=&quot;1&quot; format=&quot;fltp&quot; sampleRate=&quot;22050&quot;/&gt;&#10;      &lt;/audioTrack&gt;&#10;      &lt;audioTrack muted=&quot;false&quot; name=&quot;Slide 32&quot; resource=&quot;63dfb001&quot; slideId=&quot;{C11127B5-B034-49BC-82FD-1D79CA15BBB8}&quot; startTime=&quot;0&quot; stepIndex=&quot;0&quot; volume=&quot;1&quot;&gt;&#10;        &lt;audio channels=&quot;1&quot; format=&quot;fltp&quot; sampleRate=&quot;22050&quot;/&gt;&#10;      &lt;/audioTrack&gt;&#10;      &lt;audioTrack muted=&quot;false&quot; name=&quot;Slide 33&quot; resource=&quot;e88adbcf&quot; slideId=&quot;{C00F15B1-7369-421C-8AE8-FF6B73111EB3}&quot; startTime=&quot;0&quot; stepIndex=&quot;0&quot; volume=&quot;1&quot;&gt;&#10;        &lt;audio channels=&quot;1&quot; format=&quot;fltp&quot; sampleRate=&quot;22050&quot;/&gt;&#10;      &lt;/audioTrack&gt;&#10;      &lt;audioTrack muted=&quot;false&quot; name=&quot;Slide 34&quot; resource=&quot;6f98c212&quot; slideId=&quot;{1513A528-7E12-4A2B-9F92-B8E7F47FF755}&quot; startTime=&quot;0&quot; stepIndex=&quot;0&quot; volume=&quot;1&quot;&gt;&#10;        &lt;audio channels=&quot;1&quot; format=&quot;fltp&quot; sampleRate=&quot;22050&quot;/&gt;&#10;      &lt;/audioTrack&gt;&#10;      &lt;audioTrack muted=&quot;false&quot; name=&quot;Slide 35&quot; resource=&quot;e5eef670&quot; slideId=&quot;{CBC91D13-FB7B-47E5-8BCE-A7C6CF74EB21}&quot; startTime=&quot;0&quot; stepIndex=&quot;0&quot; volume=&quot;1&quot;&gt;&#10;        &lt;audio channels=&quot;1&quot; format=&quot;fltp&quot; sampleRate=&quot;22050&quot;/&gt;&#10;      &lt;/audioTrack&gt;&#10;      &lt;audioTrack muted=&quot;false&quot; name=&quot;Slide 36&quot; resource=&quot;e7793c52&quot; slideId=&quot;{2C10CF67-F7DD-4EF6-80DC-D6A823E5806E}&quot; startTime=&quot;0&quot; stepIndex=&quot;0&quot; volume=&quot;1&quot;&gt;&#10;        &lt;audio channels=&quot;1&quot; format=&quot;fltp&quot; sampleRate=&quot;22050&quot;/&gt;&#10;      &lt;/audioTrack&gt;&#10;      &lt;audioTrack muted=&quot;false&quot; name=&quot;Slide 37&quot; resource=&quot;5c74f540&quot; slideId=&quot;{30314F47-CDA3-4275-8EBC-59BBBF16E064}&quot; startTime=&quot;0&quot; stepIndex=&quot;0&quot; volume=&quot;1&quot;&gt;&#10;        &lt;audio channels=&quot;1&quot; format=&quot;fltp&quot; sampleRate=&quot;22050&quot;/&gt;&#10;      &lt;/audioTrack&gt;&#10;      &lt;audioTrack muted=&quot;false&quot; name=&quot;Slide 38&quot; resource=&quot;15f72f8b&quot; slideId=&quot;{9F89002D-6B47-4F8B-9EF4-C20093E44C64}&quot; startTime=&quot;0&quot; stepIndex=&quot;0&quot; volume=&quot;1&quot;&gt;&#10;        &lt;audio channels=&quot;1&quot; format=&quot;fltp&quot; sampleRate=&quot;22050&quot;/&gt;&#10;      &lt;/audioTrack&gt;&#10;    &lt;/audioTracks&gt;&#10;    &lt;videoTracks/&gt;&#10;  &lt;/narration&gt;&#10;&#10;&lt;/presentation2&gt;&#10;"/>
  <p:tag name="ISPRING_DEFAULT_PRESENTE_ID" val="{5B8795C3-2823-4E39-89C7-D9A1EEC9D623}"/>
  <p:tag name="ISPRING_PRESENTER_PHOTO_0" val="png|iVBORw0KGgoAAAANSUhEUgAAAZAAAADDCAYAAACs0kchAAAAAXNSR0IArs4c6QAAAARnQU1BAACx&#10;jwv8YQUAAAAJcEhZcwAADsMAAA7DAcdvqGQAAPCLSURBVHhe7F0HWBVH1/5N78VE0ywxxhRj7733&#10;qNHEbhJ7772LvYAgIiJNQBQUUZp0UHrvvfeqAgKi9Dv/effeMevNxZLkS93zPO+z9+6dnTkze+a8&#10;c2Zm9/6fJJJIIokkkkgiiSSSSCKJJJJIIokkkkgiiSSSSCKJJJJIIokkkkgiiSSSSCKJJJJIIokk&#10;kkgiiSSSSCKJJJJIIokkkkgiiSSSSCKJJJJIIokkkkgiiSSSSCKJJJJIIokkkkgiiSSSSCKJJJJI&#10;IokkkkgiiSSSSCLJXyz9NgS+OkI79oNxp+LajzsT22W0bnTfCboxQ8Zpx4wcqxc7Ckd8n0Dn8fsY&#10;zYjPkb6fZuCriiwkkUQSSST5L8iA40lvjtaO7jReJ2b8WJ2YreN0oo3G6MQ4jTkVHTFWJzqHUDnu&#10;dAz7Vj+ZTTRME474Tukqx56OyRmrHRM55lSs8zjdWKMxp2O2jdWJ+na0dmKncadS31IUIYkkkkgi&#10;yb9FBhz3f3O0VtTAMSdj1o8+GXN1zKm4GCKMygn6qWyiUQabcDaFTdBLYuPPJLDxuvFEGLFs3CmA&#10;iANHnVjhPH5HOqQXrqPrx2pH3xurHRs7Rjvm2uhT0RtHaUcPGqcWLJGJJJJIIsk/WcZoxn8+Qjt6&#10;0VitmKtjT8VlUuTROEFfThjjTieQ849ho09Gs1Fa0XSMegQjNX8Bkc8jv8nTRwvXjzsdLycgypfy&#10;l42jcsacjLYZpRm1ZOSJ6C8UqkgiiSSSSPJPkCGaMZ1HnIzaRdFAxBjt2KpxZyi60EthRCJEBiCM&#10;X8hhxIkoNlwjkg1Tj3gEQ4//AuXfkB7X8TyQH/JF/igH5Y3Wjrk/6mRU9Eit6D3DdeK6KlSTRBJJ&#10;JJHk7yhDjgd1GKEVs5OcdsLoU7H1Y08nsrE6CYgMRGQRxYYRAQxVkMTgYxFs0NEINvCIAofD2cBD&#10;KoDzijRIj+sEggGpUH7Il5MKykO5Y3QT2RjSY+TJ6KThJ6N2Dz8e+qVCVUkkkUQSSf4OMsog4+2R&#10;WjHzKOoIGKEVJRtDxDFaO46NEpMGOfsh5PTh+AccCWcDiBAGEDH0PxjG+hwIY733h8qxT46++8Me&#10;gp/jaZC+H12H64V8KD/ki/xRDicTlA89oA/pJhtxMjpo+MnohYOOxr6rUF0SSSSRRJK/SgapR3QZ&#10;phV1foRW5N1RNOIfqR0rRAHyaalIwakPQYRBjr7/oTCBMEACPdWAENZ9TwjruiuYdd0dzHrRuV57&#10;Q1hfIosBRBIc/Sg9zuN3pEN6XIfrkQ/yQ77IH+WgPIFMqHxEJ8JUF+kF/YZrRVUM04qwGHoyqpui&#10;CpJIIokkkvyZMloj+vVhJ6LmDtOMjBp5OomNIAc9nBz1UGF6KpINpkhgEKaceJShII3uRATddoew&#10;TjuD2Tc7gtg324NYZzr2oHN96fd+RB4DiTQGizAIJIKohH7vQcSB9LgO1yMf5CcnFIpOQCaUHuWi&#10;fOgBfaAX9IOeIykiIdKLGawVOW+obvwbiipJIokkkkjyvxYij5Y0uj9ITrl4pE4SG6YZLTjoIQri&#10;GChMUZHTJ0eOqaceRBqIHDrvlDv+r7YGsi82B7Kv6diFSKDnrhDWT42cPjn/IUQ2w8n5A8MURwDn&#10;8TvSIX1Xug7XIx/kJxAR5Y9yUB7KRfnQA/pAL+gHPaEv9B6qGXVriHrEkaHq8R8qqiaJJJJIIsn/&#10;SgafiGs9SD3CbJhWTPVw7QQ29ESU4JyFiONohOCw+5Kzx3QTHHkXcuiIEuDsO2wOYO03+rN26/1Y&#10;Bzp2onM9yOkPIGc/+EAoG0FEMZbyGH8skn2rHsW+PU6gI77jPH5HOqTHdbge+SA/5Iv8Uc43VF6X&#10;XXIigR59SB/oJSy+C7oSkWBtBvprxtRQfS4OPRr0qaKKkkgiiSSS/NEyVDPi80HqkfbDTsbLhmvF&#10;yyOOYxRxELCQ3e9guLAe0UNNHnFgiokTR7sN/qz1Wl/28Wpfcvj+rOPWANaTHP0gIoPRR8PZJIoM&#10;pp+KZnN0Y9ncM7HsZ724h8B3nMfvSDeG0uO6XpgGo3w+o/yQL/JHOQ+JhMoXIhLSB3pBP+g5EESC&#10;tRnSf5hWHBt+Mp4NOh7h2P9w+FeKqkoiiSSSSPJHyVDN+M8HaUQ5DdNOxKidDVFEHINAHBQZ9FIQ&#10;R7e98qkqYXppi5w42qz1Yx+t9GEtV/iw1uToO2+lqIPSjj4czqZqyUljoUECW26cyNaaJbP15kls&#10;08Xkh8B3nMfviygd0uO60Zgqo3yQH/L9gPL/kNBGQSRfKIgE+nTbIycS6Al9oTf0Rz1QH9RrkEa0&#10;m0QikkgiiSR/oGDaasDRCMchJxPYYI0YNghRB0UB2EKL6aqe+8IEB915F0UE24PYF4gKHhKHL2ux&#10;zJs1X+LFWq32Yd3o96EHwtjkE5FszulYtsQoga0/n8S2WqSyXVZpbN/VdHbQJoMdsctkR+0zhSO+&#10;4zx+R7p1lB7XzTkdJ+QzjHRAviARlIPyUC7Khx4gsm+2BQn6QU8stkNv6I96oD6DNaLZkJOJbMCx&#10;KJc+B4PbKaouiSSSSCLJb5W+h4M+6Hc08vIgzQQ2UD2aEZGw/kLUIX9+A1tpu5BT7kSj/K+2BbIO&#10;mwLYp+v92CfkzFsu92HvLZWTR5s1PqzHjiA2kkb/005GswX6cWyNWRLbZpkikMNRIgpNx2x2yiWb&#10;nXHLYXruuczAI4+dpSO+69B5/I50SI/rcP1Cymc6XodC+fbYGSyUg/LeW+ItlA89Pl3nJ+gF/aAn&#10;1mUQjQjPk2BrMSIZqhfqN1gzib5HXu1xKOwjRRNIIokkkkjyrNJzW/jbvQ9FavU7Ft0w4HgM63ck&#10;kpxrBOtLTrfXPvmWXKwxdNoRyL6kqAML2Rj1f7jCm71PxPE+OfKWFA0gMuhOacaQo55xKpotMohn&#10;GyiK2GOVSoSQwbScsgTCMLqZx0y989kF33x20a+AWRJwxHecx+8gFKTHdbge+Sym/GacimFjKf/u&#10;OwOJRIi8qFyUDz2gT2vSC/pBT+gLvaF/L4qeEI0IpEj1Qz37H49u7HM06lRXtah3FE0hiSSSSCLJ&#10;U8uVK8/3Phy2ou/RiLv91eME59r3cATrczBcMWUV+nBb7peiRXI46/fguAkfLvdmbYg8um4NZCMP&#10;hrLp2jFsiWEC23QhmalZpzF1h0x22jWHGd3IY+d9iDD8C9mVoCJ2LaSI2YQWMzuCLQHfcR6/Ix3S&#10;n6aoBNcjH+SHfGdoIxIJFcoDiaD895ciGvFiHwgk4svagURIX77tF8+QoD6oF+onkCTqeyyqvM+R&#10;iNVD1bxeULSIJJJIIokkTyM9D0cN7HMkMrm/RgI51SjW53A463VATB4hrOM2vlDux1qRc24J8iCH&#10;3ZJG/R9jMXu1D/t6YwAbui+ETdWMYgvPyiOPvVfk5IGpKROvfDlxBBNphNxi9uG3mVPkbeYafYe5&#10;EHDEd5zH79bBxUJ6RCS4XkNBIhvMk9gi/Xj2PR5m3E+6bQoQyv8Yi/eIRqAXEUorIhboC72hf+cd&#10;WBcJZT2oXqhfn0OIRKIY6t3naGRav8ORQxVNIokkkkgiyZOk66GoT3odiXDsdyKJ9QF5kFPtfTCM&#10;9dgfyrrtDVU81xEkPMQnX+8gJ72cRvrkpD8gZ92KyKPtGh/2BTnqvruD2cTjEeznM7FsnVkS222V&#10;ytTtM5kuRR7nbsrJ41pIMXMIu8WcI+8wt5g7zCO2hN2IKyXIj/iO8/jdIey2kP5SQKFwPfLRoPz2&#10;XEll6yn/eVTOJHWKJKhclA89oA/0EshtmZegL/TmDzN2IhLpChKh+vU+QNEI1ZfIk6H+vQ5HuHU/&#10;GNFW0TSSSCKJJJI8Rpr1OhK+udeRqOo+x2JZb3KmGJl3R+RB5NGZHPPX2Gm1RU4erchBY3suRvgf&#10;kHNuRSP+T2mU//k6P9aZRvmjDoWxmdrRbIVRPNtmkcIO2WSwU87ZzMgzj1n4FTLroGJmT+SBKMOd&#10;SAKk4ZVQyrziS5m34ojvOI/fnRGNUHpch+sxnaVD+R2mfLdbpgjlzBKmssKE8qEH9IFe0E+IREhf&#10;6A39O4BEqD6dsEOL6od6or6ot1D/I5G11B47/o+xZor2kUQSSSSRRJV02x/Zu8eh8OQ+6vGsJznR&#10;njQih1PtCvLYFcI60mi9g0Ae/qzVal/2gbDTisiDIhA46XbkrDuQY+640Z/12RnIJquHs/l6sWzj&#10;+USmdiWNnXDIEhbCzbzz2WWKIrDG4Rgun7Li5OGbSEgq+wX0nZOIG6VDelx3ObBQyAf5IV/kv4HK&#10;WUDlTaYopO+uIEEP6AO9BBLhkRLpDf1RD5BIxx3Y5hsi1BP1Rb1Rf7RDjwNh6d33h/RXNJEkkkgi&#10;iSTK0lEt/qXuB8L0eh6NZT0ORpDjDGfdyJl2wbQVyGN7MPtyaxD7bEMAa70Gu618WYul3vJpoZXe&#10;5KR92BfrfAWn3WWLPxu2L4RN14piywwRfSSzQ9fSFdFHLrvgk8+sAosEInCKuC1MUYEgEHX4JpYx&#10;PxHwHed5FIL0WGC/QtcjH6MbuUK+hyl/lLOcopAZJ6PY8P2hgh7QB3pBP+gJfaE39Ec9UJ8viRRR&#10;P9QT9UW9UX+0Q8+jcaz7gQjDtmperyiaShJJJJFEErF0ORg+otv+sOIeR2JY9/0UdaiRAwZ57Ebk&#10;IZ+2+mxTIGu9zp99uMrnIXl8tMJbvuZBI/2vN/qxzpv9WY9tgWzM4XA2RyearTqXwHZeSmFHbDKY&#10;jnOW4PCxPdc6qIiI4JZACA+nrxQk4qMgDX7E+UcIRJjGKhLyQX6YxjpqmyGUs5rKm0vl4kn3Xlgo&#10;J32gF/SDntD3IYlQVNJ6rT/7DCQDEqF6or6oN+qPdkB7dDsQfqvL/vCxiqaSRBJJJJGES0+D8Be7&#10;7g816nE4jnXbT5EHOU8sLGO3FV5OiMjjc+EhQX/28Rr50+XYqgtn3Ga1N2u/1pd9tcGPfbPJn3Xd&#10;EsD67QpiE49FsJ9Ox7C1Jols9+UUdtiGIhAnikDI4ZsLEUghsw1RTGFF3WYesUQisSXsJhHFzXgi&#10;k/hS4YjvOI/fkU6YwqLrcD3yQUSDfI9Q/ihnnWki+1k3ln1L5fcnPbpuDRD0gn7QE7uzoHcL0h/1&#10;wHu02hK5oH5fbpW/jLET1Rv1RzugPXociWdd94ebfX7K+WVFk0kiiSSSSALpuj9sYJf9YQXdDkSR&#10;0wxjXUAeu+T/2/HVtl/IA1M+eMIbD+h9sMyHtcLU1Vo+dSWPPrqTwx64O4hNOhbO5pMjX0sOfRci&#10;EIoQ4OgNFGsgl/wL2VUsolMU4khRhTORgwsBUYaHACINOuK7S7T8d6RDelyH689TPsgP+SICQTko&#10;b8GZWDb5eLigB/SBXtBPmMoifaH3h6Q/6oH6tKJ6oX6oJ+oLEkH90Q5oD7RL133hxV3VwoYpmkwS&#10;SSSRRBJI130RR7sdiiZHGQlHqVg0D2Xf7AhhX20NZu2xZXdDAGu1mghkBR7S82WtVvkKO5w6bCDn&#10;TCP8LhR5dCfn22tHMBu8N4R9px7J5p+Jowgkie26nMaO2WWyk+TosehtcjOfWfgVCCQg34l1W9jK&#10;e50IAjuynKPuPAS+4zx+RzpOHrge+SA/bcoX+e+mctaaJrH5enFsCpU/BE+bkz7QC/pBT+j7KUUi&#10;0B/1QH0+oXqhfqjnl1Rf1Bv1Rzt03QcCiWTdD8WwrgeiNNTU2HOKZpNEEkkk+W9Lz2PhbboeiIzo&#10;humrAxGsq1o460Kj7k67Q1nH7SHsiy1B7LNNQazt+gD2ySp/9uFKP+H46Vo/9vk6f/YVjdo7bQ5g&#10;3chJ9yRn3WdnCBuqFsKmaMgJZM25JLbDIpUdsckUdkudds1lBp55zNQLrykpZJb+eNK8mF0LviU8&#10;LGgXikVyHDnkDxHid6RDelyH6w0pH+SHfJH/TstUtoYICwQylcqHHtAHekE/6Al9P6doA/rz+nxM&#10;x7Z0Dms8qC/qjfp32Yu1oHChXdA+XQ6Ex/Q6GvqZoukkkUQSSf7b0vVw1I/dDkXWdMNi8UGKQPaH&#10;s87kNDvtDmNf7whlHWhE3o4IpM36QPbRan/2yRo/1paIoz3edEvOuCON7LtsDWQ9yEn33hXC+u4O&#10;YUP2hbLJJ6LYj7pxbAURyNaLqWyfNV6amMW0nHKYrlsuM7yRJzwMeN6nkF30K6KooohZBWJ3lRzY&#10;pfXLZ0QdWDQvEtLjOlx/hvLRcswR8t13NUMoZyWV9xMR13dU/pD9oYI+0Av6QU/o+yXpDf1RD9QH&#10;9UL9UE/U9yuq9zdUf7QD2gPt0u0wRSCHIuu7Hoqar2g6SSSRRJL/rqipqT3X7UikQfdjMaz70WjW&#10;7RBFIDTa7ryPIhAafX9NjrfDtmD22eYg1hpTWORw21Ak8tnGQPal4knuLtuDWPedwawXjfT77gll&#10;/faGsEF0/USNKDb7dBxbapTANpgnC9NYB65lMnWKFrSdc9hpl1ym75HLjL3ymTERgplPgfCuK0QX&#10;5iLgO87jd6RDelyH67Vd8E6sLCFf5L/xQjJbRuWhXJQ/eH+YoA/0gn7QE/p2JL2hP+qB+qBeqB/q&#10;ifp+RWlRf7QD2gPt0v1INOt+PJaIJNJk+vQrzyuaUBJJJJHkvyldNILbdT8eGd9LK4n1IALpfiSK&#10;dSdn2YWcZic1IhAahXfYHsI+2xrE2m4KZG3J4cLJfrElmHUkR9uZHHI3Ipme5KD77CFnrRbK+pPT&#10;HUAj/3HH8S+DsWyBQQJbbZbMNluksj0UhRy0yWTHyOmfcMxm2q5EBO657Ix7HjOgiEIAkYSRCIYE&#10;/tsZjzwh/SlMW9H1xykf5Id8N1ukCeWgPJSL8qEH9IFe0A96Ql/oDf1RD9QH9UL9UE/UF/VG/dEO&#10;aA+0S49j0ayXZiLrdjw6qfuRiM8VTSiJJJJI8t+UnieipvTUiC7vTQTS83g06wECORwlTNl03hfB&#10;OpLT/WJHKPt8WwhrtxmL6eR0t4awr7bJt/h2xdQQRvc0Wu9L6EfOuv/+cHLa4WzY4Qg2RSuG/Xgm&#10;ni0xSmLrzFPY1ktp5Owz2D6KGA7bZbFj13OYhlMO03ImUnDLZToC8LbdR4Hz+F2Log6kP07X4fr9&#10;lM+eKxlsG+W7zjyVLTFOEsqbSuUOp/KhB/SBXtAPekJf6C1/IWSoUB/UC/VDPVFf1Bv1Rzt0P0Tk&#10;Qe2C9umtlciovSp7qkdNVzShJJJIIsl/U3qrx+zqdSK2sbdmAut1PIb1pFF2jyPRcgI5EMm+UQtn&#10;X+0OZx3IqbYnZ9uB8NWOMPbNTryVF86YnDKl6UPOtg8d+5HDHkCj9gH7I9ggOo5Tj6FoIJ79rJ/I&#10;lpkkszXk5DdRpLDDKoPtJiI5YJPFDhARHLbLJjKhiIKgriCVh3AEYch/Rzqkx3UgIuSzyTKNraV8&#10;kT/KQXkod7BCD+gDvaAf9IS+0Bv6d6J6oD6ol1A/qifqi3qj/miHHkSoaBe0D9qpN9pLPWa/ogkl&#10;kUQSSf6Dosae66sZZ93vTAaNrONZb41Y1ks9VnCWmO/vSiPvTvsj2dd7ItiXu8IFfEXouDuCdaZz&#10;3faGs55qEaw3pelDzrYfOev+dAQGkOMFhtLIfZJWHJt1JpHNM0xmS0xS2MrzqWzdxTS2+VI6226V&#10;yXZZZ7K917KYmk02228rxwEl4Bx+Rzqkx3W4HvkgP+SL/GfpJgrloVyuA9cJ+kFP6Au9oT/qgfqg&#10;XryOqC/q3fUgRWPUDj2PEnlQu6B9emvGs3666ayPVpy99F8hkkjyJ0l8fPwbycnJ72dnZ7fLy8vr&#10;QOhaWFjY+86dO71ycnIG5+fnz6fvywkr6LcfKd2A3NzcPkBmZmbX9PT0Dmlpaa0pn+ZWVlavKrKV&#10;5HdI52MxrfrpJIQP1M9mfU/Gs77kHHufiKORdhyRCBaLY1inA9Hsm31R5FQjWUfCN3spMlEj50ro&#10;vg/OOIr1IsAx9yeHO+BQNB2jyXHTkT4PPBzNRhyPZZMo/+nk3H8ySGYLjFPYMtNUttKcIoeL6WyD&#10;BciAcDmTbbuSybYSOeDIwb/jd6RDelyH65EP8kO+M0AeVM5IKg/lonxBD+gj6CXXE/pCb+iPeqA+&#10;qBfqh3p+o0bESfVG/XtQO6A90C5oH7TTQP0s1vdUfGx/Dek175JI8ocLOf+PiAS6FBcXjy4pKZlH&#10;x10Ek6KiIvtbt27F3b59O5OIo7qyspJVVFQ8FkhD6e/R9el0bRAdrQsKCs4Q4awi4pmUkpLSNyoq&#10;6lMqVnrd9jNKX92Evv3PJKcPMshm/U4nsX6nEllf7QQaXceznjTa7kGOs+uRGNblEBHJfjruj2ad&#10;D8Sw7gfJsRJ6kWPuQ78JIIfdl9L2J6c7gCAc6Ts+DzoSy0ZqxLOJlP+0M0lsjgE5fKMUtsgkjS05&#10;n8aWnycyuJDOVltkCFhLWG+Z+RD4vkbxG9IhPa7D9T8ZpQr5Id9JlP+oE/FCeSgX5Yv16UffoSfX&#10;GfqjHqgP6oX6CfWk76h3dxAptUMfEAe1C9oH7TTIIIv1103M6amTPFDRlJJIIslvFXLqn5FDH0XH&#10;ZWVlZVrk6J3J6ScRGurr61l1dTW7f/8+u3fvHisvL2d3795lpaWljMjlqUB5CteBUKqqqoS86urq&#10;hPNUZh4RkzeVeYqIZUlcXNzAY8eOva1QTZLHyICzyd8N0E++Pcgwkw3QTWYDyDn2B4mcTBTm+nuR&#10;0+9xLI51O0JEciiWdSfgYbqeh2lUTsfedOwLkMMG+h0lx03HgYT+dL4/HLmAODboaBwbcSKBfXsq&#10;iX2nm8Sm6aWwWeT45xqlsXnn0th8IoNFphlsoVk6W3o+gwjiF+D7IjqP35EO6XEdrkc+yA/5jqT8&#10;B5G+KA/lonzoAX3wHfpxXaE39Ec9UB/UC/VDPVFf1LunOkVk1A59tRKEdkH7oJ3QXgPPJpcO0Ev9&#10;QdGUkkgiybMIjf57EUGso0jCiI7BhGI49sbGRvbgwQMhcgBJ0O8PQWl+N8T5gVxAKihXJpMJZRKZ&#10;ZBCpXCf9DiQmJg5t27at9AruJmSwfvLiIQap1UONMtlgcsSDz6SwQaeJSE4lE4kk0cibiEQjgRxp&#10;AutxNJ71EpDAeh+jEfkxcqx07EcYQOiP43H554H4TE4Y5/B5IKUdQNcNOp7AhpGTH62VxCboJLHJ&#10;5Iyn6qWyafqpbAZhtmEam03E8CMIwvgX4DvO43ekQ/rv6Tpcj3yQH/JF/igH5aFcQSfSQ9AHIP36&#10;K3SE3tAf9UB9UC/UD/XsSfmg3qg/2qE/tQfaBe2DdkJ7DdFPqRtsmL5c0ZSSSCLJ44Qx9hyN8AeT&#10;cz5OjtyVnHcqHclvy4QIA44cDl3s7B8HMRE8C1TlxYHyEeUg6oE+lD67sLDQIysra6eLi8uXiqqI&#10;5T897TXUMH3LcJMsNsw4iw3VT2NDzqaRk0xlA0+nktNMYf21iUg0k1hf/LWtBjlTQp/j9J2O/Y7L&#10;0V+dQA63H6E/EU1/OjcA50Aa+Iw0CvDvA+n6IScS2ShyzmOpnAmnU9hEcs6TqewphO9BEErAefyO&#10;dBN0U4TrcD3yQX5NlSXoIehIIP0EPQVdf6nDw3rRZ6GeqDMB9Uc7oD3QLmgftBPaa7hJNh0zdiqa&#10;UhJJJFGW1NTUl2lE/w055yOEQHLQhYgqamtrhVE/ppDEDvxxUCYCAA7/aaF8raoyxMA1mO6qqalh&#10;t27daqBzmUSA53x9ffuqqam9pqgil/8kkYw4l3Fw9MUiNoJIZLhRBhtmmE4OMp0N0SMi0U2lUTeR&#10;yalUNkCbyERLAc1k1o/Q/0QK66eBI0UsGklsAJFMf0I/+gzg+0D8Tp+BAfRZ+K6O7/LzAxXXDqb8&#10;RlAZo0AKhNE6KWzc6bSHGK2T+vA3pBusJb8O18vzl+eL/FEOzkEH4btCJyEdfcZ3XAu95fpTPVAf&#10;AfI6or6oN+qPdkB7oF3QPminESaZbLRFERt5LuuYoiklkUQSCEUaz+fl5bWiSGM2OV03ctZlBBmc&#10;MUb3IBCxo34SuLPnjl8MZZJ4HFRdz6FcpjJAdJzwSP+7VD/7wMDAcZqams0V1Yb850hktHn2iQnW&#10;ZWy0WTYbRU5xlHEmG0kOcqQhkclZIpMz6eRAKTIhJz5IJ42cKh21iVSAkwRytg9xUn4UnDBhIGEA&#10;OWcOOOpfQZEWnwcgPWEQ8qKjMnCep1G+VhnicnEtTztApOcvesvrI9QL9aN6or6oN+qPdkB7oF3Q&#10;PmgntNcE61I6ZukomlISSf7bkpGR8TZFG31otH6YnG46OWYZX7h+FtKg6x/5zp28MiEgz2eB8vXK&#10;5CH+3BSQD+oDkJ71+fn5V0JDQydRRPK+ohkg/xkiGX0xR2eSXRUbdz6HjTXLYWNMstmYc9lstBER&#10;ikEWG6mfxUaczWTD9TLZsDOZbKhuBhuqk8EGn85gg04B6eSAydlqg1jkGKiVRqN4OtJ5YAB9HqAp&#10;Py/8Rp/xO47Cb78T4vx4GSgPv3EdBH0IXEfoi/PQH/VAfVAv1A/1RH1Rb9Qf7TDaKEtoF7QP2gnt&#10;hXYbczFXX9GUkkjy35ScnJyPyfl+Rw7WgnAXI3W+S+ppnDIA0hATB3fu3NmLiQBAJPCsUM6jKSJ5&#10;GiA98kRd6XsDEYkFEcn306dPF+/e+tf/58MEy3ztqdfvs4kW+ezbC3lsgjnBLI+NM81l487lsjHG&#10;OWyUEcEwh43Qz2HDz2azkXrZ5GCzydECRCzkdIfrgmDI+YJgTmfSCB7OmAhH+EzQoc8KDDkl//7w&#10;yNOIgfPKEP8m/izK72EZijQoH3oI+tBn6Ac9BX0VZIF6oD5Cvah+qCfqi3qj/mgHtAfaBe2DdkJ7&#10;od0mWObpKZpSEkn+W5KamtqisLBwGTljd3KiMuycAnE8yRlzshAD57kjF5MGd/zIV0wG+P60EF/H&#10;wfPmZXEiwbEpfZXPcyAvrOlQmuq8vLxLUVFRM6h5Xpe3khCN/GsjkilWhcdnXK9iU62K2BTLAvad&#10;RQGbTJh0gQjlfD4bb0pkYkI4l8fGGuWx0YZEKkYEOuLzaEMalZPDFUBOdzQdR58l50sYY6D4zoFz&#10;os/iI9LzdPgs/v6rc5Tvw89KRyF/fk4B6CHOD3pynaG/UCfCWKoXPqOeqC/qjfqjHdAeaBe0D9oJ&#10;7YV2m3KlSEvRlJJI8t+Q8PDwt4k4VpKzvQGni0VmOGNVzpWDO2FlNEUaYnAiwHSYKvApJQ5VacSE&#10;AiBflMXL4585kQBN6S6ulzgN8m1oaMDn8uzsbNvIyMhp1Fx8C/C/kkSmXyveM9u+nM24eodNu1LM&#10;frAqZt9fIjK5WMS+u1DIJpsXsonnCWYE0wI2wUSOb88BRDIm+WwiHSca02d8x9FIfsS5h78pvk9S&#10;Oo8j0k9QXPPI9UijgPg8yhHSE8T5iPMXrlecF64RQ3QN9J+AI9WH1w31FOpL9Ub90Q5oD7QL2gft&#10;hPaa7VDBplsXHVQ0pSSS/OulGTnLGQR/crQ06K4VnK/YkYohdrpi4DdVxMGduZg0AE4CykTxtBAT&#10;CcDz5WWJyUMMZSJRrpP4vBgoE21DeZbk5uY6BQcHT6G24xEJ5F8Tlcy1L1nzo92dhrn2ZWz2tdts&#10;1tVbbOaV22y61W027dItNtXiFjnPW+REi8iZFrPJ5+WYIoCIxpxAx+/xmTDVTP75B3ynz1PxG6UB&#10;hM+K375HOhH4dcrnVYLSCemVIOSL33AUlQk9Hv5Gn8X6cv1RH1431BP1Rb1Rf7TDdCIOtAvaB+30&#10;I7XXXLs7sjm2dzYpmlISSf6dcuXKleeLior6ktN0JIdbgWc24IhVOU8OsaMVQ0wc3Glz4lAmDEBM&#10;BHjI71khvl6c7+NIRKwj//y4eonrLQZ2nGHnGZVTlpWVddnFxaX/6NGjlYnkHy3zrpfNJVQudL7H&#10;frYrZT8RfrQpZXMxwra+Q06TIpPLt9kPl26z7y0JFvSZMI0wnZzrdEs5ZhFm0vcZAsjRUtqZdJxJ&#10;R3yeRdfzz7NxVKTBEemE76JzTUL0+8PrFOeEfAlCOVQe/yykoyP0gn7y77/ojnqgPqgX6od6or6o&#10;9wwreTvMofZAu6B90E4LnCrZfIeyqvnXy+YpmlISSf59ghcXkjNUJ5TCIcIRwzk2BVUOFuC/wylz&#10;cOLg5PE0pAEdHgfl9OK8AGUS4eU3RSJi8nhc/QBxOg5cDz1QVnFxcWlmZqaxs7PzIGpa8dPt/1gi&#10;WeRUPnqxy938ZR41bKHjXbbg+l04RvazXZmcSK6VslnWJWz6lRI2zYqOl0rYjEtELJdL2Gw4VyIY&#10;HOcC9HkOpfmR0v5EeORIeXD8fFVxVPzOge9iPNNvonw5VOkB/aAn9BXrj/pMp3qhfkI9KS3qPeeq&#10;nFDRHmgXtA/aaanHA0btVrTAqWK8oiklkeTfIwUFBa+Rw5tLzjSOO15lZyqGKocK8N+5M34a4lAm&#10;AVVE8TiIr+V5cvCygGclEF4f5TqKwdMqA3miTOhE6UpSU1MPenl5daOm5ju1/pHTWsvdSjutdKtI&#10;XOvTyJa5VLClzhVsiVMFOckKtsChnP1sd5f9ZHOXzSHMukqwLqMReRlFKEQwhJ+uEdkANuRg6Qgs&#10;oLTAQtu7bJHiKHxWQPnzQkojfMdRAZxThvh34VqcF+ej+PzId0UarhPXEfpCb+iPeqA+c6heqB/q&#10;ifqi3qg/2mERtQfaBe2Ddlrj3cBWuFWkLXa8CxuQRJJ/jxBxdCbHaUKOrxEOD86PO0JlKDtQMfA7&#10;d8LIA3ha4lBFDKogvoajKcIAUC5HU+QBcL2BJ9VTFcRtJAbygx7YsVZUVJQeFxe31c7OTvyKFBDK&#10;P4ZI1jjL3lrtUeGzKUDGVrtXslVulWyFayU5yUq2FERyvYLNty9n8+zK2Y+2BJtycqxELPR5HmEB&#10;nV9IWERpltBxqQM5WXs5ltHnZYrjchGE8/hMeeO4go4rFL8tp/RPBK5RXMfzQbkqy6H0OHKdkA56&#10;Ql/oDf1RD9QH9UL95qJudB71Rv3RDmgPtAvaB+20yZ/ay6MyaIUje1fRlJJI8s+XwsLCn8iBxuJN&#10;tXCoqpygKoepDKTjDliZODh5cNLAURU5qAInCfFnDk4YnDx4OeKyOVEokwY/Alx3Xld+JGJtEuK6&#10;qwLyUIZifYRRmwdFREQsnzJlynuK2/CPikbWe1Wd2eRbx9bffMDWelSxNe5V5CTvsZUu9wTHucSp&#10;ki26Xsnm2csxnxzxAgc6R1hC55cSljuSgyWsFHCPrXKSY7XzL8e1lB+wGqDva+jIgXPC70gnSvsI&#10;RL8h/SPX0/mHeeA7QVw+AL2g3wqqD/SF3tAf9UB9UC/U72cC6ot6L3Om+iA/NyqH2gXtg3ba5FvL&#10;1t+4Z6xoQkkk+WdLQUHB+zQiPkEOjQbHD1Q6PECVc+QQO1LulLmz5s5cTBwcysSgCuL0ACcJgOcL&#10;oBwOThxcDzFJAJzgHldHZaJ4HMTXqYKqcqAHtkGTHg+ys7M9QkJCptLt4H92xYnkb00mm32ql232&#10;qqrZ5l/PNpFz3HjjAVvveZ+c5X0ikioaeVexpS5VbJFjFVtwvYpG5ffYEvq81KmKLXem3wkrCaso&#10;zRrCOpf7bL3rfbaOsN7tPttA2OhOoOMmHCnfDTgS+HETnRPSiI/KEP3O0/O8hXzonJC/AvgN5Qt6&#10;QB/SC/pBT+gLvaE/6oH6oF6oH+qJ+qLeqD/aYT3Ko3ZB+2zzq2dbvB7UbPS6v0bRhJJI8s+V/Pz8&#10;/uTMvLljV3Z03Nk1BbHzRFo4ZTFxcPLgDl+ZDDgeRxgAvx5QJg1OFmLCeBxRiHXnIAJ9BOLfngU8&#10;76Yg1oPrgnpg6y/pe5uI5Jqjo+MQujXPy++QIH9bItnhWzdwu2910Z4Qxrb71rBtPjXkIGvYxpvV&#10;NMquZms8qtlK92q23K2aLXapZkucH1Bk8oCtIKxyrabReTVbC1CajZR2E2Gz4riFrt/iWc220hHY&#10;Rnluu1HDtgpH+eftNwlU3lY6bqPjNhwJ/Br5dYrzinRIj+twPfKR54c0PF95uShfrA/0g57QF3pD&#10;f9QD9UG9UL/ldA71Rb1Rf7TDZi/Kk9oF7YN22uZTfXubX/UwRRNKIsk/T/B6dXJe88mJ5Tb1Zlyx&#10;41OG2GEiLZw0HLaYPLiTfxJ5NAVVpMFJiRPH4whDlb7KRPEk8OueBeJym4K4nXn78XrT73fS09M1&#10;9fT0sD7CiYSvj/ytiGRbeNnbuwNrPPeFMrY7sI7t9K9hO/xqBYe52buGbSBHvZac82rPGracHOtS&#10;crAgk1UEONl1HpSGfttIaTYRtlB6wclzR0/YSfnsIOyiPDl2PzzWCsediu/8szLEv+HIr+P5cKAc&#10;lMfLhh7QB3pBP+gJfaE39Ec9UB+hXlS/1XQe9UW9UX+0ww7fWqFd0D5COwXUeG+P/f3rH/iLZ+oD&#10;XQwMDF5UnPrbDjQk+RcJOcbXyUntJ8dVB4elPELnEDs8ZXBHiXRi8uDOXUwcHNxBPg7i9MqkAcJQ&#10;Jg1OGMq6Acpk8FvB83tWiHVSBeX2BlAn1B31LSgoyIiKilplYmLSWnHrIH+7d2ztDaxTU4NzDG5k&#10;ewPq2G5/IhK/Ohpx17Et3nVso1ctW3ejlpxrLVvhXksOlz7TcS19X+9ZS065jm2+Wce2etVRlFDH&#10;dhB20nW7AB859lBeewHKF0c1Oj4JSKvqvDLE+aIcXibKhx7QB3pBP+gJfaE39Ec9UB/UC/VDPTdQ&#10;fVFv1B/tgPZAu6B99gU3EOp/9xPo1A/epv5iRbbi5erqyt8KjcGGRCKS/O+EHOKn5LyMuZNSRR7K&#10;jk4MsYNEWjF5wLn/VvLg6ZoiDU4WOIr15LooO/3/BcR1fxYot6EYvC7KQD15O+bn598ICQmZPmrU&#10;KP6yRjiIvw2RHAxiww4G1d05HM7Y/uB6OEhymPVsj389jbzJ8ZIj3UQOdQM54NXkfFd71tEonZww&#10;YSM55M3021Y4al9KT9jtR9fSUY2wjz6rUT77Kb8DHIFyHCIcBOiccFR8fnheAeG7Uhp+nufF80Y5&#10;KE8ol8qHHtAHekE/6Al9oTf0Rz1QH9QL9UM9UV/Uew/lhXZAe6Bd0D4Hg+rLDoayUYqm+01CNvEe&#10;9Q1L/BkbfZbFxcVNotMvE/B8EaKRf9RuPkn+IZKVlfUVOTRvLJTD4atyXKqcHKDsEJG2KfJ4WgIR&#10;/65MGspRhlg36KDKwf+vIW6DZwHX+3EQ3wMxUH/cL2qDmvT0dOOAgADx+sjfwlFoRMtePxTSaHs0&#10;krHDoTJ2MKSBHcBIO6iB7QlsYDv8G9g2vwa22beBrfNuYGtuyrGesNGLzvvQ74QdlGYXpd1D2BtA&#10;1xP2Ew4SDlA+hyg/MQ4DVA5wRISjT/jOr8H1ynminIMElIvyoQf0gV7QD3puIUBv6M/rgnqhfqjn&#10;TtSB8tiHfKgctAfa5ZjQPo3Xj3kwPhB4ZqF+8z71F0v8aybeCgEUFhba008tCZgWe4PASUQSSf4Y&#10;IQc4jJxQOBy3KvJQ5dQAVc7wccTRFHmIv4vTPo40OHHwspUd+p8NcTv8Vii3ryoo3xsAbYUdW9Q2&#10;WcnJyYeNjIw+V9xaHo38pURyNJQtPRbRWH+cRtlHQxvZ4bBGcpyYsmlke4Ma2a7ARrbNv5Ft9mtk&#10;630a2VqvRrbBm77T562+jTS6pzT0O6BGafcR9tN1BwmHAcrnCOUHHFXgGJVznICjOpUH4PuTPouv&#10;43nxvFEOykO5KB96QB+uG/TcSjpDb+iPeqA+qBfqtytAXl/UG/VHO6A90C7HwhsbjoY3rFI02TNL&#10;fHz8G9SXTPHSTgwq0K9AJNRnSrZs2TKRkrQltCDglTkvEKQoRJLfL/n5+SPJGWcqdvr8yjmpcmKA&#10;KsfHyQMOn5PHkwiEg/8uJg1OHMiTEwd04uWqcuR/FcTt8XshbmdVUL5HHBhxou0KCgpCY2Ji4Iww&#10;4oTAWXD86XIiTtZaI7wxUCuWMY1wGTseJmNHCfKIREYOVUYkImM7AmRsi5+MbfCRsY2ETb4yto2w&#10;01/GdtNveyjNviC6htIfIhyma48QjhGOU16AOuULoBzghAKaEb8cm/rM0/JreV48b5SD8lAuyoce&#10;0Ad6Qb9dpOc20h96Q3/UA/VBvVA/QXdcT3kdpfzRDihHK44x9YjG0IPB1e0UTfZM4uXl9QL1kyMY&#10;RAD8Hz5BJPRZ5ufnd5mSdSUg/3cILxEkApHk9wk5vhHkeDKx04o7ZzFUOS9AlcPj5AGHLyaQx5GH&#10;+DeAEwfy4MSBfHmZyk77r4ZyO/yRELe3KijfKw60oeI1+lW5ubnX3dzcMK31lz8/ohEl26IZxZhm&#10;NGMnIshhCqNuRqNwxg6GMrYvhLHdQYycLWNb/Bnb4MvIEdNnP8a20/ddgYwcNWNqlOZAMGOH6JrD&#10;hCOEY4TjlI8G4QTlCWhSGYBW5K9xUumoDH4tzwv5In+Ug/JQLsqHHtAHekG/HaQn9IXe0H8zfUd9&#10;UC81qh/qifqi3qi/BspBm8RQOZGynYqmeibBC03pnh+gPlyDh3xBHpxAgMbGRpaZmZk7ZsyYuZS8&#10;E+EjAv63ny+qSyLJsws55uGEDBjbH0kenEDgyJQJRBV4Ok4cytEG8lflvP8KKNf9fwlxmz8OyvcN&#10;QNthCkPx4OftjIwMDQMDg6/otmPqAvKnT2tpRMjaakTKgk4nyp00SOQ44Sg5UjjVA+Rg95JD3kXO&#10;djs5XTjfTeSM4ZC3gkDgiMlJ76Xf91G6g4SHBKJw8HD0nES0CCcpf5CEMlHwc02ep+twPSePhwRC&#10;4ASC8qEH9IFe0A96CgRCgP7b6Bzqg3qhfqgn6ot6o/4oE+1xIkoWStHZZ4qmemqJj49/ifrOQerD&#10;dZiuUiYPAFEp9at6uv+GdEkfQnsC1lmkaSxJfpvk5eUNJyedDgN7WvJoysnhejGBPC15iIkDUEUc&#10;KEOVI/8zoFzXvwLi9n8clO8fgHbE/cA9RoRJ+SVHR0ev0NTU/ERhBnAefyqRkKNcpRUlq9GJkzvP&#10;EwR1BYkcIue6n5zsHnK2O8npwvluUpDIVsJ2wk46t4d+w6hfIBFKLyYQrCWo01GTjhycEHA89RiI&#10;04mvR37I9yGBEFDufiofeoBAoBf0g57QF3pD/51ELKgP6oX6oZ6oL+qN+gvtECWr14qUrWOMPdN9&#10;CA8Pf5H6zz66t4+Qh5hAMIgAIJQ+5qOPPsLbDDoTPiBgV9bfYqOFJP8gIfIY9keRB3dUnDyehkDE&#10;xMGv4eQhLkuVU/9fQVwvZYjboSmouu6PgqrymoLyvcS9AdDWcCxod7r/9t7e3tjaiXlwyJ/mRE5F&#10;ylpoRsnsdBMY046SO1ENAo9EOIkITpmc7yMkQkdMZYlJBE78EEiEO2cFNAjCNBQdeSSiTeUAqsiD&#10;/8YjD4E86DPy4Xli2gnloDxOHtADkQf0gn6/Ig/oKCIP1BP1Rb1Rf11EY1EyJ+1YGRz6Mwnd1+UU&#10;XVRgikpMHsoEgqliTGmSnd/ftWuXOl3ag/Ap4U2CFIVI8vSiiDyeadpKlVMDuHPizp+TR1ME0hRx&#10;cD2Qp7Jj/19BuS6q6v1HQbms3wJV+TYF5XvKgbZG+ys2S9zNyMjQcXZ27q0wDTgR8etR/mdyMlo2&#10;9mSUrEAvSe5EtQjCmghBIBGKKOCgheksTiKKkT0nEThtOGdEIcJ6CEhEEYnwtQXkqUmOWiASOG06&#10;ClEGnDd95uDn8Ls4Pa5HPgJ5UL7CugeVg/JQrjJ5bFboCH2hN/QXCI6uO4J8CMK0FdX3JOEM1f9k&#10;pKxYO1yGHVLPJGQTc+g+FoI8QBRNkQcnEPQ/7M66fv26x2uvvTaWsvia8D4Bz4dIBCLJk6WwsHAI&#10;OessVQvmqhwRoOzIAJzHNZw8OBkok4cY/DcxaXAdeDmqHP0fBWX9/04Q69YUVF33JIjvL79f/J7B&#10;0cCh0P1ISE5O3rNw4cKPFWYCEkFEAvmfOJYr8ewlcpx7z8TJas/EUQSgcKhw2uoEYWGdnC4WnNXI&#10;AcMZC2siCge9hT5jsRrOey/9xiMRYU2EHPxRuk6YziJgtC+QggICURCEaENxxHd8FqcToiJFHsgP&#10;+R5SEIIwbUXlonzosZWO0Av6QU/oC72FBXMC6iOseVCeqCfqe5rqrRsnqzsVJTug5sXEfyD2RKF7&#10;BvIoxoOCIAhOGGKIiYMP3hCFpKSklMyePXsLZYP/GsEbDLBL708ZOEjyD5bs7OyO5IjCMfrkjlsM&#10;VQ5I2YlxiJ2RMnmICUR8jqfj5MHzV+Xs/yiIdVau298RYn3/KL2V7zO/d7gPuC+YO6d7JaPBhW9C&#10;QsKPZCpvyS1GIA+OP1y0g2QfaEfJrM/Eyp3pqWi5cz1BwKifTxdhrQHOGLuY4JyxO+thJELfMZ21&#10;mwCnzqMROHtEI3D8fLcTIN6ZpQr4nafFdbheWDAXRR3CtJWiXJTPp62gF74/3G0FHUh/5CNEQ5w8&#10;qJ6orx5BO0JmezpCxon7qYRsYg4NAG8j8lAmDx5xqCIP3g+xoG5kZGROWQ0hdCDgNSd4sFCKQiRR&#10;LTTCxF/PumLUCceh7FBUOR5lR8aB3zh5IC9l8lCGmDj+LPLgev6RUG6z/yVUlf97oaocfg/hcLD9&#10;k5xORU5OziUHBwf8rS62eUL+ZyRyOlbWn0bgEfqJNBonIoFz1SYI6yLkdIWHDgmYAuJbfOG44aw3&#10;wmkTttFnYZssjfqxlXYfpYGzhwMXprUIApEooglOEMJiu+gofIbDJwjEobge+QjkQfki6kA50AHl&#10;onxBD/rM12WgJ/QV1jsIqIcQ8VC9BPKgeqK+p2NkUbrxDO381EJ2PZoIoQSRIwhCTBhicPIQEwfv&#10;g5h9iIqKyhw1atQSypJv6cUWbx51SiLJLxIdHY0XIxrDcGBEyk5E2dEAnCyUgd/4dXA+nBzEhCE2&#10;WG60nDh4eaqc/h8BruPvBa/jXw1Vuv0eqCpDPBBQPHSG74VZWVnHzczMviET+p++FkU3UjZNN0pW&#10;YJAEp6ogERqpYxpJWBchJ/xwXYScM9/xhHUGbJPFtBEcuHjRWtjmSxCmtRQkwKe2xMAzHcrnkA5T&#10;T7gG1wvEQUC+fFEfUQfI42G5BKTh6x1HFUTF12BQH9RLh+on1DNKVqQdLZulaIKnEvytApFCMiJG&#10;EMSTCITPAvB+iPvM+yz6p5qamhZl25+ArcPSll5Jfi1kJM8VFhbuglHBcJSdhyono0waHPiNXyd2&#10;OtwgmyIPbri4Dvmocvy/F8p1eFbwev1doUrn3wpV+QPcuWDkisEGiITOx8XGxi49e/Ys3/YL+cMj&#10;klNRbKlujKzSKEVOIjoYrZPT5bu0sPgsRCMKxy5MaSkiAb54DQjTWjhPECIScupIy8kEz2EIEYXi&#10;+DDCEB0F0iDgOlwvlENAvkJZivLwmUc+wnoHXYvpLiGi4VEHiIOA+pwmGCYzdiZWVqUTI1upqPpT&#10;SXZ29gAihQRFlPhYAsF5cfSBe8r7H4A+iXvr6ekZ3KJFix8oewwS8J4svqVXEknkQqOWhWQwdTAm&#10;bkAcqpyLMmmIgd9xHScEMYGoAicPXpYqx/97Idbtt0DcHv8EqKrDb4GqvAHxfYUTwnw5HBJd4xge&#10;Hj6dTIpPa/3B0QhrdjpGts4gQVZhnEpOlkhEFyN2BZFggfthNEKj+4fRCDluPKS3g5z4w4f3OJEQ&#10;QDBY0MbUF48i4Ox5hMKBdQ1OGAJpEHAdrlfeYYVyUB5/OFDYoqsUdYA8OHGgHqiPEdWL6nfvdKRs&#10;sxpjT+2o8/Ly+t27dy8BkQfuCdAUgagiD9xP5XuM36j/1P388887qAjswmtD4Ft6JZFEGLUMpI5f&#10;CMMSG5DYkYghJgtl8DTcAGGUygTCv+MoJg5cr+z4fy/EOj0rxG3xW4C6/RFQlffTQlW9fgtU5Q1A&#10;P34/4ZSw24ecUlVOTo5xcHDwCIWJQf4wIvFi7AW9KNl6gwRWfo6crV4sOV9yvBi565Azxmgez2jw&#10;hW44bIz6sebAt/vyV6AAcPgPp5kI+A2EgGgCn7GDioOfxxG/CesbAF0v5KP4zndYoTyUi/I5ceB5&#10;EWwDhp7QF3pDf9QD9dFPkFVS/baoxTP+7M0ThcijC0ULQuQBUlAmEDH4b5w8xP1QGfgNaS0sLPCW&#10;3nEE/DEZ/nNfej+WJP/3f5mZmW3J0QYhVBUbkSonAojJQhWQBtdzx8LBCYMDv/PycJ2y4/+94Lo8&#10;C3jdnwZc/6Ygrqty3Z90HlCV59NClb6Aqjo/C1TlyYFyUR84JExrgUjoe1ZGRsYxExMT7OCBiKe0&#10;fpfzUfNiL5yJlK00TJAVCk43/hciAQQiodG9sM2WnDWmi4QH+xCRkFMXdkgpoge+Q4qTCQeeFMf5&#10;X0Hxu0A6gOI8Jw3kK17nQLl8kVxY5yBAP64r9Ib+qIdBoqxYN1K21iCc8X8GfKKQrX9GNuOH3VZo&#10;fzGBcDRFHrhnuHdN3Wf8hvSpqal3+vXrt4yKw4OF2A2GCPN/stYlyT9ErKysXiVna4BtfTAmseGI&#10;DYqDk8TjwI0OUHaKAP9NXIay8/894HqI9X4SxPVuClxvVUC9eMcVd1TeSTl451X+rakO/7ipBlV6&#10;NAXluqhqg6eFcl7KgG7QETpjNKx4v1ZUWlraJjU1NfE2VE4mv9kB4XUeZ2Nks/XjZbGGSYwZJTJ2&#10;lpwxIGz5xbQWAVtiH+7WIiASwDMXBxRkgnUMOHxs8eXRCaajBNBnLH4j0sAR3/lvQqRC6XGdMNVF&#10;+QjrJ5Qvn6oSniYnoPyHW3MJ0I/rakh6Q3/9OFm8XrTsp2eZtkpJSfmM2vcGSJvbCLcnVXbFz3Nb&#10;4vbxuHuM9Eino6NjQkUOJeD9WPi/EGlL739ZKOxdSwZTD6MSGxAgJgVAlbNWBr+WG57YiXFDBXj+&#10;uKawsPAPAddBWe/Hgev7OHCdxUBd0AHh3EG+vP2oPRtzc3Prk5KSary8vMovX75cpK2tna2pqZlJ&#10;nS/b2dm5xMPDoxTHc+fO5Z04cSKTfs+6du1asbu7e6mbm1upi4tLqaenZ1liYmJ1dnZ2HaGe8mwo&#10;KChoRBno9CgTESMIBp1b7AieBchPVbs0Bd4mTwJ0gU4AdMTzRKRvDeXhGxkZOW3OnDni//B+amfZ&#10;lOiFy0box8iuG8TKZOdSaBRPo3l9cswY2WNNQZjaImDKiO/YglMXtuESeGSChXHx4jimnziEqEL0&#10;/SFZKK7hkQbyE55wp/yFnVUEYaqKEwePOAjQ81wykUecTHY2TuZ8OlI2WlGlpxKyDWy594QtwB75&#10;QIYDtqEK+A33BulhB8r3GRDfT6SBjYeEhCS99NJL31PRXQgfErClV3qw8L8oGRkZg6ijZ6CDw0iU&#10;DYg7ZA5VTpuDnJtwRDqx0YnBz/O8+XW/F1wHsa6Pg3I9lcH1VAWx86YyZTSqrouIiLhvb29/5/Dh&#10;w+mzZs2K6ty5s9+7777r/sYbb7i88sorjs8995w9wY5g+/rrr9tzvPjii7bNmjWzxXlKZyf6zYGu&#10;dWzevLlTixYtnLt3735z4sSJQUuWLIk6duxYqqmpae7NmzdLY2Nj7ycnJ9fk5OQ0whFgpI9RKDo6&#10;HLgq/VVBVRv8EUDe0IOTCdoN+pG91dB9u3zjxo0R48aN4w8iQn7XSJac8meGsbLj5IzLTMgpn8OI&#10;XuGoz8JpK4gE4E+WczJBlIApJuGBRCICRCfCq0geA55GeCUKXcd3VAmkocgf5fAyUT704Dqdo6gD&#10;ehrGsXLS+YRRvIz/qddTSVZWVn9qWx/cb7Qv2plHf5wgxGTCgfNIx21EVR8BlO8liIdsrXrnzp0n&#10;qPi+BOn9WP9VoVFgC3KAHnCEMBBl4+FOmUPZaYuRn58vHJFO2ejEDkqcN675I8DLfVqI66gMse5i&#10;gPxAsni1A8oEYVy5cuXW3r17U8kBhr3zzjse1KTXCXaEqwQrggXhPAEhvxFBn3CWoKcAPoshPmdA&#10;wKu0cd05AvJAXhcIyBf5X2nZsqXjoEGDvNasWRN9+vTp9OvXr98KCwurJFITIkqM+qE3nIWqeqmC&#10;qnb5rRDnywcRcGDQCURCn+/RCPoMjWrxfAF/PcfvmtLCugiRyAyDGNmNc4myOrN0xozJURtgtK8g&#10;EmF6i47Y8SSQCUUHAKaYAB6dYLEbhCAAnzlE55AO6fm1mKJCXsiX76gSpqnoyHXANBv0Opcgqydd&#10;vQxjZLOfZb0DkpmZOZTaMwGkDCLg7Yt7zQGiUIaYOHBfVPURDuV7ifyRB0XK/qQC3o+FLb3S+7H+&#10;azJ9+vTnaSRxANMvTRmRmCAAZcfNkZeXJwCfkU5sdGLwPMXX/F7wMp8GyvUTQ5W+ADoa/8c+cnJV&#10;Fy9eLNy0aVMiRQR+1IwgDFuCNeESAa97MCaAAHQIGKUdIewn7CFgC+R2wjYF8FkMfg7p8EdBuwm4&#10;bh/hAOEw4RhBg6BNQBkgHRANJ5hLX3/9tcu8efOCNTQ0km1sbApDQ0OrcI/5MwFwAvguhqq687Z5&#10;Uts9Dsp5oiyUj3aFIwKRQC8iksL09PQjfn5+cEhcfheRIBrRj5HtJgedYJLC2PkMctwJwmhfgBCV&#10;KBw7IgMxoWBxG9tqhWdLQAoqgPM8zcNdVArC4JEG8kc5vEyUf56IwySVSC1elmgQK9trFPFsUQeE&#10;SPdHar8s8f0EIfC25RCTCYDfeXrcH94Xm+pHyvcSR5RJUW8pRdpbSZWehFYE/n4siUT+C0Kjl+/I&#10;IMphdNxYYERiKDvr3NxclSAiEo5IIzY+ZSBPnv63QlwuylOlJwevBy9bDGXdAHFHQefDyA752Nra&#10;3tm8eXNy3759A6jpHAmIMK4QEAnAccOJnySALNQIIIJ1hBWERYSfCHiKeBoBc8di4MEs5XNIh2co&#10;ZhBwHf4VDnnMJ+B1Esh3LWEjAWWBZA4SjhOgx2kCop1zzz//vNXgwYPdKUKJOHfuXKaPj89d1A9R&#10;JxwKPnPw+iuDt49yGz4NxO3LgTxRHicT6IFoBKB2j0hNTd3r6uqKP7Li8ruIhEikB6aHTBKJSJLl&#10;DhxTR8bxvzh2Q3LyiAwekgqBk8oZkIICAkGIwclCcQ2uRz7Ij+eNclAeyjUlIqOoI4n00TKKZT2f&#10;9f88kpKS3qR+sIParQzkK75/aE9OJBycMDj4fca9gW0r9ydlqLqX/L5ZWlpi8DSY8AVB/H4siUT+&#10;zRIYGNicDCICo2qxgYgNR2xYgLIjF4NGQ48YoDhPcd5Ig7S/Fbw8sV5NgeuiDGW9lJ0aOgamflJS&#10;UuqNjY3zp06dGtmiRQtPajZ0Fk4amFI6Q0AkgOgATnwNAWQxhwASmEAYRUAHw/RML0J3Av5jGm81&#10;BfhnHMWfcURajO5wHf4RDnngPUjY/TKSgOkD/D8HygLJzCMsJYBY8OZUkAoiFkRBpwiIisw7d+58&#10;nUaO/qdPn06LjIy8z+fOUW8+KuVt0hTE7aeqjQFxmqaAvLjjQ/nQQxQlYcfWfnNzc1Wj82d2UGqM&#10;vXA2UtaVRv1q5MD9jeJlNeZw6EQoJuTcz1FkYEwwImdvpHD8fLpJDE4QykB6XIfrkQ/yQ77IH+UY&#10;x8lqqcxAwxjZAeNoWfdnna6CUITWgdr2IrVXPdoK7Yf7xcGJhLepGDjH7y3uj7j/Pq5fNXVPQV4U&#10;kacPGDBgMakGm+VbeqUo5N8u5IyPcIPixqFsOGLDUnbkHFlZWQLwWWyAyvnxPHj63wJeplgvVRCX&#10;KwavJwd3hrwT8nAfC+J6enp5Q4YMCXnjjTdcqbkQbVwmYHoITliTgCkpOGlEAogM4MTxcBWcOxYW&#10;0aE6EvDcAxYZEeKjg+EPgPAKCA7+Xfk8P4eX1gF4LQjywNO/7QhwqhihY7oHZIMngwcShhOgx3cE&#10;kMoCAl6BsYmA6TAQCvQ//cILL5j36NHDYf78+YEXLlzITU5OroWjgSMHYB9oG7HTUIZym/5WIC/u&#10;ADFqxhoJ1m7IScroezxFy3vpnuD9S8o7fZ7ZUdGI/zmDeNbGOFE2i4jEiAgl3jhBVg9Hb4ZprlR5&#10;lGCaJCeAh+QCYgC5KI5CVKEgCYEoKD3ywPXIB98p74Zz8bJEIo5zhrGyuWej2KdXrrDfslupGdn+&#10;j9RWibBTtBHajN8fsR3zz/w7P8fbGn2E9yVlKPclQFX/QZmwFcq3QVNTE2t1sD/+l7fPTIyS/IOE&#10;HMUIMogSGCEMgxuKsjGJnTd1YJXIyMgQgM/KTl6cjzjtbwHP/3Hg5YnB6wY01RHQDiCOpKSkOkND&#10;w/z+/fsHv/LKKy7UVNcIlgRMUWFKCNNTWJtYTcBoH3/zOYYwgAAnDocO5w5nDwLAU7roUJgbxsgM&#10;Wx2x0PgswKIyrsP1wOsE7HhBvtgCizJQFsgJ5AInCz2wvRKdGtEPdAShzCZgtIgIBfXAmgr+ae7M&#10;m2++ebFr167Xt27dGu3p6VlKJNoAZ45RLo7iNgN4W3KI2/m3gOeDvOHsUCYcFIhEsdDeQN+T6T4f&#10;sLe3/4acFtrkd4tmoOzVc7HsMyKSGUaxMnU6uhJyzyXK7iFiIAKQCaSQxtiFDMYssgjZ8iO+4zx+&#10;RzoioVpcR9fnEWm402d1kJR+nKw9ylEU+cyiiDqMyVar0B5iMuBtJgY/x9sUQF9AH+H9timI+xOH&#10;uC/x/HhZiEJcXFxCRO/HwqAHdf3dW7Il+RuKnZ3dm2QUPnCYMAQYBTcQsdGIjUqVQ+cg4xaAz8oG&#10;yK/laX4LxGWJdVKGuFwxuOErOyoAHREdkq5vtLa2vjNw4MDg5557zpmayYYA4sA0FRaq4Wg3E+B8&#10;sS6BqSOM9jHFhNc5wHGj42AOGM4djh6OH694wNZGHtL/XqBTAsgPwEgPZYBo0GlBVCAWMakg+oGO&#10;IBRMgyFCwtQa6oH1FJAhFu2xfoI3rRq8+uqrF3/44QdvMzOz7IiIiCpqexnaCUSr7JgAcftyW3pW&#10;iPMAUA7IHaNnEAmIDNNaONIIvJh+0w8LCxtD9ix+IPF3CdYinGWyl83jZZ8TCYw3TZAtJ2I4ZBwr&#10;MyZCsDVJkN00SZQFmySwcPlRdhPnKY0xRRiHz8XJVtC5CYQOplnslWdd21AWattPqG3WUlvk8unF&#10;x7W9GGhT3gfQP8T96HEQ9yngSf0IOtFg497y5csRkWO6tS0BfeC3RFmS/N0lJSVlC3VK7L9/2Hlh&#10;IMqGJHbiZCBNIjU19eFnsdPn1+H33wLlPJuCst6qDJ9D3LngDGH8Hh4elStXrkxo1qwZIg6scWAn&#10;FScOrG2sJ8DRTiFgegjrERjho6PgASpEAXDcIAw4dDFh/FnCyQXlonzoAVIBkaEzv0NoQUBkhAgF&#10;U2vo7IhOMN0FMsFUFxb9dxEQaaH+Rl9++aXdzp07I52cnG4nJCQIL9jEFIrYeYnbWAx+D34rkAd3&#10;ViATRCUY+EAHbG4AmZAtu5EdrKXocYCenp74ocR/rFB9O1P9V9AxGDYKgFAf176weXE/EPcR3pee&#10;Bsp9ivcnVX2K33+soVlYWDi/884735L66BsYwMD+/sw+IMn/WoKDgzuSgaSjE3KD4MbBjUeVwaly&#10;8ACRkQBVvwHJyckP0zwreB7Kuoj1wWeuL9e9KaMXG79iuqr+2LFj2e3bt/empgFx4JkKUwIWmzGa&#10;2kDANNVkAv6FDVNUWHfAiJdHGjzKgOP+u4Xs4mhFTCg8QsG6Cqbb8B/XeKcR6ggHgHUT7PLC7i7s&#10;JsMUlw6muH788UdfIyOjzICAgHuIDDAqhnNXbmMxxPfiWSF2YsgLzkoclYDI+EOJNCAopvOWdH9X&#10;0zWD1dTUxA8m/u2F2vFzqtt0OmoTkuGUxcQhbk/eLtzmeR/g/YL3DRzFfelx4OnEfQngZXHwe4Ej&#10;1wuD0aioqLIxY8YgmkWki4EKplqlKOTfIoGBga+S0zwDo8RN5wbBDUXZmMQAESiD8noEj/vtWSDO&#10;R1kPZXB9YfTKhg8oGz4cEOrv6elZMXny5AhqFmzHxfMbeDAPO6qwwIzFZkQcIA6M0LEYjlE7og2M&#10;5OGExaTxTxll8SgFEQr0x5QXSFBMJpjDxjQX3pyL+uOvarEAjymuQwTs5jIaMGCA4+bNm8Pt7e1v&#10;wZbgyNG2yg5ODOV781vB7yOIS0wmmGLDA57YmkzElk2EYkeO7QClnx4SEoItpn8robq0JN2GUD3W&#10;EAyJKELpWAfiQHSMOnIHLW4/ZaIAVPUNQNyXngSkV86X9ytx3xLfU9wLADoiOlRXVzd+/vnnh1H1&#10;MNBCNAg7k6KQf4PEx8dPJqOsQMcTGwY3FrHBKTv1xMTEXyEhIeERPO63p4H4euXyxRAbPdCUwQNi&#10;o8dIDoauo6OT/+WXX/pSk2CdA9NVeMobjhFOEiNv7KZCJ0DEAeLA2gZG7Yg24Hz/SaShSqC7MpmA&#10;FDFix9PEGD3CAWAkiW3DWIDHMynYnoyobC/hKOF0u3btLk+fPt3n7NmzmbGxsXVw6LAvOD6x01MF&#10;se09LZTvLZwXykKZKBsjYThfrJUo3rkFMiklRJODsyecoPQ/kh31NDY2Bnn+GdKM2qINlTuQ9FxM&#10;OhwkPa2J+ILIJrNJ70Y+HcenlcVEzNvpcaSg3EcAcX9qCjytqjx5eYBy+4vvIycS9C9/f//Mr7/+&#10;GjsS8Ze3GHDBrqQo5J8uDg4O75Oh2GGkxo1B2SC50Sk7diKeXyEuLu4PhThv5fLFUDb+Jxk8AAOH&#10;g4mIiKhdunRpwuuvv45tuYg68MQ4dlZhnQPPb2DqBs9sYG0ADhQdAMSBkTqmgDhx/JtGVMpkIp7m&#10;wiI8NgdgAR5tAlJVjkqw8K5JbWo2cOBAp927d8d5e3vjFSqCI8QoWuwEVUF8334LkAcnEzhe3Gs4&#10;MxAK7B3rJZjiQnSi2AhQQYSSS+fj6ehOMCFnrkbpVxEmkb6D6fphdK4XXvODv3b28vJ6AyAH/xrZ&#10;aBu6ZijVbbACg6iuI6msJfT7GiKI7fRZj2BGn4MU5JVK+RUQquizQGyINDCVSuceRm8A2gv1QZuh&#10;frxv8v6pDFX9hEPcr8Tgv6vKD+Dlqepj4nvHCQVA++PcihUrMLjABhNEtBiUoO/8m/rMf0+ioqLm&#10;0s1vwI0WGyTAjYYbnLJzp5HlrxATE/OHQZyvctliiI1fbOyAKmMH0BnROd3c3O6NHj06hJoCf4SD&#10;tQ4skuMBQDhBLB5PJGC0jfUAjMARfsOR/luJQ5XwOvI1E0Rc2ByAKS6s+2CPf2eCOCrBrjSslSAq&#10;wVqJfqtWra4sXLgwCO8Io/tWx0encIrc6XPHqAyxXf4WIA/YOCcUkJg4OgGhYKQP5w0nznd1Eak0&#10;kKOvIdy7c+fOXTqWE8rIwRfR90IO+l5Ax1sE/I50Auh6fK+mI56jqafPAjkgf2xzBYkpyhEIAzrB&#10;LqEf9ISdcqJF26AuvE9ycPtXhnI/EUPct8T9S1U+HOIylfuY+F6J7yUA8kBdbGxsgl999VVsGcdG&#10;DWzckBbT/8ni6en5CRlAKEY3vKNxo1A2TmWjU+XwaUT2h0E5b3HZYogNX2zggNjAxYAxo87nz5+/&#10;/dVXX/EpK2zNxYOAGDnjWYiZBOyswjoHtrtiCgdOk69x/BeIQ1l4nUGcaAM+xSWOSrDTBrvR0HZw&#10;Fpi2wAIqni3BDi6dl19+2Wzs2LGeRkZGWQEBAVVwjnDkcO64P2JnBIjvHb+nYhsVn1MF5XTcyaFc&#10;OGduD3DcYlJBRADHTqQgOH04egDRCghAGSAf/CYG0uN6EAfyAlGBKJA/yBPgpAEdOGlANwDOF/pC&#10;f94XxX1SFVT1E2Wo6leq8uIQl8vbU9ym/P7weyYmEHwHIdLvDRMnTsSWd6ylwVbQn6RprH+qkKPe&#10;zDutslEqGxqcOkUrD0Eh/K8QERHxuyHOT1yeGKpIRlUnUGXwitGu7Pjx47nvvfce3pCLJ8kxZYUd&#10;Vni9B173AceH0TQWWPl0FUZLmMqRRky/tAGOcABoF0QlWDvALjTxWgkepMR2YLy3C+tI2IiAnWx4&#10;4v1st27dHA4ePJhgb29fgvsHpw3HyR0/d1D8uxj8/ipDbAOPA9LyMpoiFT7dxskF4NNgYoAQODgx&#10;iMFJggP5In9OGrBLThjQg9eZ10ds6xy8HyjjcX3maaGqvKfpY1xvMdCeqLOrqyte/YNBBF61g74l&#10;Lab/U8XNza0dGUAWjBWGwI2DGws3JG6AYoIIDw//FcLCwv4QiPMUE4sYqghGleErGzw6Jxl545Yt&#10;W9JeeOEFPBSId1fhSXIslOPNoT8T8CAgtq4i6sAUjfJ0lSS/FrQLIF54x640RCV4JgbTf3jyHTu4&#10;8IQ+drIhygNh4+3BOi1btry8dOnSIPyPSXBwcD0crOJ+PXRS/D4qg99nDrENPAu4rXCHCOfHiQW6&#10;8KgAzh5OUQyQgCqI04hJghMF8scAjteT10Hc95TB7b8pPK7PPC1Ulfuk/sXbjgPtB/IMCgqqpUFC&#10;IkX7eBM1nifCehkGF7APDDykfvVPEzKq/TBaAMbAHTA3Fm5I3ADFRBEaGvorhISE/G6I81MmFkCZ&#10;WFQZPK+H2Mhh2Oio9Hvjhg0bUps1a4bXrGO9A7ussLCHBwIxZYXFYOwSwXul4AARdfDpKkmeTtBW&#10;IFu+VoKohO/gwru/8IQ+tkDjuRK8WFK86H7ipZdeMps0aZIH/hTLz8+vGo4XjlbZwSqD328ObgdN&#10;gdvL48DT8jxRDnSAPYlH2ACfwlGGcjp+PcD15vqI+9vjwPvBHwlV5TypPXibALxOAOoIgkR9zczM&#10;bo0aNSqY7i1eMoq3GeAdcdjNCDuQXm3yTxQPD4/PyBDS4FTFBgxwh8yNCMbFHXpTREEjDEajxt8N&#10;cZ5iMuHlNkUkHMpEwg0c9QwMDKybPXt27HPPPQfywMsP8ZI3PL+wioB39WCqBWE1jJqvdUhRx28X&#10;tBvAd3Dh4TGQMtqXP1fSj4CID0+7Yyswf0DxOJG8Ud++fa9TtBhtb29/lztgEAmclNiJcRsWg9uB&#10;2KZVnWsKyrbFoZxOnKcyxOlU5QVwWwa4fYttXPwb7wvidMp40u+AqjS8HLFuYv0BXi9xO/P25ySC&#10;ewTCv3nzZvWSJUuS3nvvPXe6n9jZiAdx8XcCWA/DxhQegUgE8k8TctaH+E0XGzc3Jm6o3JmLnTw5&#10;4l8hICDgN0M5L5CRKogJhusn7gi8A4iNHQYO8vD396+bPn16NFUd/waIkRD+nwNbdJcR8MpzLOph&#10;JxFGyuIpK0l+v3AiQSSHdoXDwJoSduG0JmDRHVuB+aI7nvDH9Bb+MAvz5Xpt27a1mjNnTsDFixeL&#10;6J43wG7hqOCwuFMD+L1XhtgpAtxWVIHb07NCbJPPAm7Tj4O4/4mhKu2zguuhXB/lduFtJ25X3u7o&#10;ZyB2RFzUVxuPHDmS+/XXX+MfCR0IiPTF08T47xq82QCDNem1Jv80cXFx+ZIMJBkdkHcmbjTcqLiB&#10;cuctdvDkjB+Bn5/fb4ZyXqoIBhATi6oOxDuAsqHDqH18fOqmTZsWRVXn5IGnyrG1FNtMMY3C1zuw&#10;+MsfCJQM+o8XTiQgZh6V8K3AfNEdO9749BbeDozX4cPpYHpL54033jAZNmyYu4aGRoa7u3sV7jNf&#10;w+P3XQyxAxSD2zvAHagyuG09LcR2+TTg9vw04H1P1W+/BVwHVfUQt4G4nQDefrx90ccwEMUgjdI3&#10;mJqalgwcODBEsb6IzSl4iwN2NuItDnjQFOSBBXRME2P7N6Y3MaiQ+ts/RcgQD2DUAAPgHYgbDzcw&#10;brDcgXMHzx0/OWXm6+srAJ+fFd7e3g+v53ngKCYX/l2ZWLhuAO8MygYPI8c8LKVpnDlzZixVG++z&#10;Anng4UD878VCwjgC5mGxnRBTKyAPPmUlGfT/Tnj7AsqL7pjeApnz6S08U4LpLb57C1Ejdm8ZtG/f&#10;3mbLli2xV69eLSM7acDoF0SCe6/K+XEbUYbYeYqd6pOcvNgOAbGNPgm8P4mhKt2T8laVD4dyWrGu&#10;ynXhdcVR3AaAuK14W6KNQR5oc/gSa2vrSooQ45577jk8iMu3xPO3OOAFnNjZiHUPRB64txgw8J2N&#10;0hrjP0Uo+viGDCUBzpUbCwyHGxY3PrET5w6eO34OLy8vATdv3nxm8Gs5xPlycFIRE4tyBxF3BrHR&#10;I6Qmg29cs2ZNSrNmzRBGc/KAMWMH0GgC5mCxWC42ZIhkzH+uoL15VMLfwSWe3uLPlOCNx3x6C7u3&#10;MJ9+Gq+Xnzt3boCurm4e2fcDkAjsm5OG2C64zYvB7UcZvE+IoeyUxRDb5uPAbfl/DVVlK+usXDcc&#10;ed3F7cPbj7cn2hjTiDY2NpUbN25Mb9GixQ26F/wfOflLR/lbHLBRAgMB3EdEmRgk4B5L5PFPE3LG&#10;uzBi4IbBDQfGBaNrijC4oxeTwI0bNwR4eno+M/i1HOJ8OZTJRJlQeKfgdeAdn0dWq1evTqEqc/LQ&#10;JYjJA09N8xCaL5ZL8teKmEj49Jb4mRLx9BacEqa38FfB2AiBqOQcpre2b9+eeOnSpVKMkOHk4PS4&#10;M4StcIjtXxW4fYkhdtCPA7fTpwG37T8SyFeVHjgnroe4brze4vbh4O2HyANT37a2tlXr169PUzyE&#10;i6lh/vof9DP+0lGQPRbLsTkFT57jPiLKlNYY/4liamr6KRlXEOYsxR2HGxQMrCnC4I5eTAIeHh4C&#10;3N3dnwn8Og5xnhxiUuG6AJxMlDsE7wAwchDI/v37cxVbdRFKw6gxbQXywPusQB54w6xEHn9fAZlg&#10;dMqnt/DAGZ/ewvw5n97C7rlHdm8R9D7//PNrs2fPDqKopIBsqAGDJhCJMmlw2+HgjpWD25kqiB22&#10;Mng/ehqI7fu3QFWegCq9AK4/r6NyG/C24SSCPoUBGcjYzc2tbufOnVmdOnXCAjle/YOI4yIB6xx4&#10;ngeEjrVFTFfhz8nQ15p6i4Mk/yShjrSUnGs970C8g8CouMFxsuCOnDt57vzJgB6Bq6sr/rLyiUA6&#10;ZSjnBSgTjDKhiDuMuEOgLqgTDF1dXb3wnXfecaMqY6sudlthwRxrHnA4fPEOxiyNgv7eAifDoxK+&#10;ewsv4OPTW+IXOWL3Fh4CxRZR7N5CVKL9/vvvXxwwYIDrli1bEmjUfB+2z0fT4j6gDG5bALc3MZSd&#10;OAds9HHgA7Fnhaq8VEGVTgDXW9xnxOBkAnASwVQV+hOOdnZ21atWrUrt2rVrALWrEwERB4jDkID3&#10;xqHNERHibQNYJMfGFD5dhSli8eYUiTz+aWJpafkxGdINjM55p+GdgxsZDJU7bGXC4E5fmRicnZ2Z&#10;k5PTY4E0qqCclzKpcB04kYg7krhj8A4BYz937lxZmzZtblKV+XMeeGUGFmDHETAFIu38+OeJmEjg&#10;hOCMMABAVIJIkk9v4S2vuM94IBSLtnjnEubhNfBMSdu2ba1nzpwZfOrUqQKytTrYDJwjSIX3B94n&#10;OLidiSF22IDY0YvB+9LjoGqw9DRQVZ4Y4j7CIa4XrysH6g+APPiUH13TaGFhcW/x4sXJ7dq186F2&#10;RETPIw70LSyQI7LHc1R4WzUGaNgOD2Ln01UgfT5Qk/rbP1SaOTg4TCFDkYE8YDC8c4g7AIxYTBxi&#10;wuBOX5kcHB0dBVy/fl0l+O+qoJyXMplwQuEkwjuZqk4CR0AjzOoePXogtOZPmGMUupyAOXP8fweM&#10;GiNYadrqnyucSDANAsckfmUKpkow1w4nhlGw+JUpWP/CGwd0X3rppfM0knamqCTx4sWLd8nehKgc&#10;jhP9g9uUGJwsxIANKjv2x4Hb8B8NcRm8b/D+IYa4PspkwusPAqG+WKurq1syZcqUmDfeeAPvisM6&#10;Iv9jNU4c2MSAaA/bcvEf+phSxOtqEBli3Uqarvq3CHWUN8kRm8BIYDDcoHgHgBHCSXOnrUwYcPac&#10;EIiIfgV7e/tngvL1ykSDMsURCicSMZmIOwvCbTrWT5gwIZKqy594hbPAyAjv3ME0B7bqislDMup/&#10;rvB7hyMnEr57C3Pt2Fmn/MoUPFOCwQReo3GAgFdqnH3ttdcsJ0+e7HfkyJFsitIrYU9YKFbuK7y/&#10;iCF23LwficEHY08Dbt/KUJVWGcp6cCjrK64LwCMw1Jf6W72JiUn51q1bs7p3747XjuA5Dv5XzufR&#10;VgS8kh9ELCYOLJBjWhj9i69zYAMEIkWpn/0bZNu2bW+TYzZDp+DGBAPjRg5DhZNWJg2AkwZ3/nZ2&#10;dr8CjfyfGsrXKhMKJ6onEQl0Rx0UIbhs9erVaVRV7AaBsWOEhHdbYQSK0ShGphilwrClyOPfKTwq&#10;wQABr0zB9BbeooxXpsDB9SVg9x0W3ZWjEmw5Ne7QoYPD4sWLI7W0tPKtrKzuY2CCqRwQCe8zYjyJ&#10;LLitNgU+YAO4jYshtncOVeWI9RCD64gj1x/EgSgDU9n47fz585UHDhwomDhxYkzz5s35VlwMwrD5&#10;BE+PY+s72giv4scaB4hYTBx4USbWpEDeIHFOHJL8CwTsL4wCTp48OZmMqAoGBEOC4XEjhrGKiUMc&#10;aXDS4ARgY2PzK1y7du2poXytKkLhpAI9oBMHJxPekdApMIo6evRo8VtvvYWFPczNahMwysQ8OIwc&#10;fzvLnzCXDPvfL8pRCV90VxWVYN4eayX8AUXs4NIhnO/bt6/bwoULozQ1NQvJDhsx+ML0FmyOO2je&#10;h3g/UoaYDFSBD9hU/cbB83pcOfw3DjGpcPLAQAs7qnA0MzOr3LNnT+7UqVNj27dvj224mKLCU+NY&#10;N8QATJ+AbdFYP8Q6EtYQ8TAn3lmGqSpME4I4MG0I4uAL5FL/+heK0JlGjx7diUZV5G99HxoiDFQV&#10;cXAnzolDTBJXr179FaytrZ8KytcpE4o4ShGTCMAjEt6p0EkwMjQ1Nb3Xrl07L6ojf0UJRpX4W1Vs&#10;IcS7dhBWw5FIc7H/LeGDJzg2RJ78RY48KsHT0HytBA8o4k+vMOXJ3wqMnUW6NCq3GjZs2A2KTGKI&#10;TIrIPuv41BYf4XMiETt+Dk4STyIKcbonpeVQRSJi0oCO0BX6GRoa4oG/rEmTJkV/8cUXIA2+kwr/&#10;+4+1DawZIhLDu8ewowrTVHiOA22DV/DjVfxY48BUFY84xMQh9a1/qcBxovO0oJH6XhgVDA5Gqkwc&#10;nDCaIo0rV64wIqFf4fLly0+E8jXIS5lcOKE0RSTQlXcwdBI61zBmzJhwqhvmabG4h1EkngnAVAVG&#10;SdhCiEVWiTz+u4L7DsAGML3FoxIMLLCpAlEJ38HF3wqMvzHGf1ZgMMIfUjR47733rDp37uwyY8aM&#10;8MOHDxeQ3dZSX5KhP8Fxw2mLoxLu6LnN/lFAnsifRxool88qQBfqJzILC4sHBw8eLPrxxx+TevXq&#10;FdK6dWuvZs2aiUkDD/2BNBBx4fkNLIrjXVV4hgPR+3jCIALaBm2EtsI7y7DGIW3J/Y8Ibi5GB3Ci&#10;75OznXLp0qU0kIiqqENMHHDo3LmLiYOu/xUsLS2fCJ5WFakgf4ATlTKRqCIRdBTRugdfNMf/SuDJ&#10;V+y4Ej/rIRm5JBDeH8RRCX9Akf/pFV63gfc18SkuOFQ4VmxXxej8JMHwjTfesGzTpo3D2LFjA/BE&#10;tq6ubinZcg3ZbQPZqgxOHv0MO57EDp47eU4ujwMnCQDX8/zwGb+jHOofDSAyAwODir179xbMmzcv&#10;uUePHsEtWrTwfPXVV7EQjv6BARamd82gO0FMGngAE9N4eLIfb6XGK2MQbSBCw9ohIjZEbmgrELBE&#10;HP8h4R0Goy7MV3aiMPwyjFCZPDDa5+TBSYMTB5y9mDBodPMILl68+FiI0zZFKLw8TlrQA1AViaBD&#10;nTp1quydd95xoTphJIVOjY6Ap19h/HAGGGVK5CGJsnDnx/sGbAQjakzJYK0Mz5Vg3YxPcWH6Bo4V&#10;DhaOFnYmJhOsF5x/6aWXLjdv3txh6NChgeTE47Zu3Zqpo6NTcu7cuQozM7P71A+qya7rAdgyH8A9&#10;DtQfG6lP1FMfrLtw4UK1qanpfRCFurr67S1btuRSdJE8atSoyA8//PDmyy+/7Kz4nxsQBp7VwCI4&#10;1jPwD4CY2kUUhVeMQHcQItY1UCc8gIk6Ym0DT43jLw0QbSBC49NUaCM+TSX1p/+Y4IZj5IDO0Xbu&#10;3LnryCBL4YThkPm0FciDRwCcQMTEAacvJgIQAxm1AHNz8yaB38VkAvA8OJFwElGORqATICYRjN7o&#10;2loKy4OoPgjF0TkwZ4tthQi50QEwqpR2XEnytAI7EdYKCRhs4clpPsUFe4JjhYOFo8W2cOxEggPG&#10;Tj8+zYWdf9ixhBE+RvoY8V9+4YUXbNu2bevetWtXn/Hjx4d/++23kQsXLkxC9Lx8+fImsWzZsrTp&#10;06fH0TWRI0aMCO/YsaP/xx9/jF1SjgSQBHZLYeEb0QXIAusYiMRRPl7dg23KIDm83gWbSrC+g7cx&#10;IKpClI66YGcaXiiKBzGxyQBrG6g7jzbQJpw4IBJ5/AcFNx1hJ0YTrd58881+enp6PgirxVGHOPLg&#10;UYeYNMSEISaN8+fPY1dHkxCTCSDOg5OIckSC8qGL8pQWCA8jt59++impWbNm6DyYw8Wefkwz4B1X&#10;mIJAJxAvmktGL8nTCmwFDhP9hW8HhkOFTeEBOThabF1FZIKpHkxzYb0AayZw0NixhBE+CAXPTGBH&#10;IAY4iFIQCWBbLKICRM0gGGz8gPPHQKgp4HcA6UESICfkA9vHsxmYjgJZYEoKfQHlY1cZ9MF6IKIM&#10;bGfH+g52nyFCRx1QFxAkZib4FBWPNqQ1Q0keEXQKGAeMpf3mzZvVySFXwyHDOfOogxOHOOLgxMHJ&#10;goMTBIXVAkxMTB4BPy8mE0CcB/JVjkqUIxFOJCAQRB/79++//fbbb2MxEKMtdFK8LhpTDHzdAx2B&#10;z9NKIslvFTGZiHdxgUx4ZIJpLqyZwDHjNR6YDsIIH8+Z4J8usRCP0T8iZGzwwO4urNVhhxecPqbA&#10;QDIgAVXArij8juknXINtxiAn5AWiwIsLMR0FssAgCu8Cw7uoECWBMLATEVEGFsLxWnysaUB31AF1&#10;wdqomDTE0YYkkjwUGAWMBKOpTz/55JPxxsbGSViM5uQBZ/048uAEwIlBFWk8CWJSAYGIoxJOIuIo&#10;REwgWPugdDV9+/bF1BVGYpguwD/VocNgegGdA/XDyFHqBJL8UcKJhE9xgUzgePk0F9ZMYHvYMo6p&#10;LozwsaMLU0R44A7bYLGzC5EAtsUiKgC5YMMHBj94oBFEg+kwMXAOQBqkxTUgCZATpmth94gsMB0F&#10;8sILJfsT8NYF6IH3UXHCwCYBTOtiXRC6ow4gRilKl+SpBZ0AxoNdFd/QSN6cnLMMI3tOHqqIg0ce&#10;YsI4d+6cACKhpwa/BlBFJI8jEeiI6bbFixenP//881ggxJZdzO2iM2EqQfzfytIoSpL/lXBnyyMT&#10;DFb4tmA4aIzsEQVjEwemiDClijUGvJkWkQAebEVUAHLBVnNECdguC4BsxODnxhGQFtfgWpAT8kLk&#10;g8gCURDsHwv/mGYDofEIA9PWTUUZUh+R5JkEBgODh6G379Gjxwxy3sVwzDzyUCYPOHdx1MFJw8jI&#10;6CEMDQ2fCHF6TiLKEYkyifB1EZAIpto0NTXLP/jgA7yiHVNXCOUxKsMcNDooSBFTDNLcrSR/lnAn&#10;zMmERycgFGwfF5MK7BORAB7Cw0OMmP7CsxWIEjC1BKLBc0ti4ByANEiLa0ASyAN5gSgwJY0oiJMF&#10;+gDKRz9XRRhS35DkNwuMBwYFI4MB9lZXV3fH9BCctJhAmiIPgBOBgYGBQA44PgliIhFHJJxElCMR&#10;TiAA1mjofMPw4cPxwCD/W1o+dYWRmLRlV5K/UpQdMxw2+pmYVBABIBJA34Ojh73C6YNgsDsSQAQt&#10;Bj+PNEiLazhJcKJA3iALlCWekoIo6yWJJL9bYNwwOoxavpo5c+Zmctg1WGeAsxZHH5w8+JQVjzw4&#10;Gejr6z/E2bNnmwRPo0wkQFMkIp7KAsFt27atkPTFH/XzXVfY9aJq6koSSf5uwh05ICYXMUA0TUGc&#10;jkcUgDhfSST50wSGiNFM61deeWWojo5OJNYZ4LBBHjzyAODcecTAow6Ak4Kenp6AM2fOqAT/nafn&#10;RMLJBPkqT2WhfB6FQC9KW/vZZ5/hXVfY+oi99nzXFeZ/EcZjNIaOJYkk/2QRE4JECpL8bQWjF4S/&#10;mD/tsmrVKnVMYcFh86krceTBow5OHDyyUCYPXV1ddvr0aQH4DCgTiTgq4ZGI8nQWj0KgDyKjBQsW&#10;pJKeWDjHX9NiOyQe4sJiJKausBMGozSp00kiiSSS/AkCRwuni3nVtt27d/+BnHsWFtKbmrqCs+fk&#10;oYo4HgdVJMIjkaYIBBEISE1DQwML566kJx6cwmsY8CoJbFnE4iKm4TC3zMN5SSSRRBJJ/gSB0+Vb&#10;entu27bNDNNFj4s+OHmISYNHHDo6Ok1CHJVwIkFeyBPgkQjKQ9kgMBAI1j/GjRsXRfrhKVw8UIWn&#10;a/GuK+xzxyYATF1hOk4iD0kkkUSSP1FAINi9gQXodmPGjFlKjrwci9dw4jzyUEUgqsjj1KlTTUJM&#10;IsqRiCoCAYmBzHbs2HHr7bffxsvh8G4f/LENnvnAPnjsr8fOFOgvTV1JIokkkvwFgtE7tgV+8v77&#10;7w85cOCACxy38tQVnDymnMTRBycOZfLQ1tYWID7H03HiUY5CUIZ4GkuxkN84ePDgMNIN7w3Caxzw&#10;tC5fOEfUhOhJvGVREkkkkUSSP1EQhWANAQ86tV+wYME+igBqEAEoRx9NEYgycagCJxFcwwmEkwhf&#10;TBcTCNZiNm7cWPDWW2/hbaN4WRze+YNXN+AJXLya4YnPfDDGmjH2fwQc5Z8VPzUpj6Znfxti4nrJ&#10;P/92vcT1U5x6apFfy69/9KhI8peLSMfn5LjyvBzhLzJmoIDaC/Jz8jSKS/9ygd78+Hdq07+zoJ3k&#10;4PcZ9xf3GvCi+8ztQBpk/q8EDftwS2+HDh0mqKurR8CBcwLh5IFo4XHkoaWl9SucPHnyIYEAuE6Z&#10;RDiBoCyUiSk0Ol/bs2fPANLpHAEvS8QT53idA17ZALLjC+cqhZwEGQ2M6cpLjJm+IpM5vyz/DKPC&#10;b4920F+MMPxFeVovuiaVjjDEv87JyI3f6wWZ7NTLv9RBqBd3gE/VMeR1Vq6fcBTaQ5HssSK/3kC4&#10;XiazehV5/KLP0+Xxvxa5jtDJ4TXS8y3G/N6VyTzeo88tZDK3lgD99r78vN2bMlkg1UOu/1/hZOR2&#10;x20v/iVx28rvD87/Pdr27yRyksVAAO0U/Tod35Hf5wC6x0EfyGSeBI/3qP3eJpt/TW4TaMu/z4Dh&#10;3yLoNGhUOGRMC31BI399RCCIBHj0IV774OTBCYRHGSCLpiAmEXEkwiMQlMEJBA8zrl69Ou+ll17C&#10;fxzgNdj4f2q8LhtPnOM9PyC7JhfOFR0SZPEGOYjmMplvC/pMTgNG5kbGht9+cbzy9HCkMDRbSgNn&#10;40vAtXBCpnCUf+ozJr84FcGRvPWLE+SdwoF09UIbPFHkeYEIr7zBmCM5TtQNjhRONPp1kBOlabJj&#10;cV0Ujo3aB53U5SPK60O5Pl6ULwPR/ukOmMujOqJenp/IZN4dqM260OcepGdvOvYBGLvZUyZz7Urn&#10;vpDJvFrR5+a8Pf/sOsj1BoGhfEFvcnzuH8uPgaQXbPLvQ9B/tciJHvcJ7YW+akdt5dxeJrvxDWNu&#10;dF/d+lL79ZPf6xt0j93JBtw/ZszjbUr3WDuX5LcLOg2ckbCld9iwYfPI4echEngcgSiTh6oIBOAE&#10;wkmEEwiiD+QrJhAQF/3Oow/8dwJee403kGLbLt4XhAX/JqMP+cgEo+xgcrpwIi5fkgF1ps8dyYg+&#10;UzhPIpFfDEnuqDFihVNFGueO8mtwrecnMD6MDv9M56LoKERcfu9S+W3kurh8g6P8O5weiE0eTcnr&#10;IIb8vDwvdDg4eS9y+F6foy3kdbzRHucUvzXpPNFW8igOJObWTt6WjtRZ4ZyRH0Z8AjH/ZQ9yQnc4&#10;CDnp3yCHAgfiMY4wUya7OY/OLaTjIjq/mM7RZ7cfCZMIA+X1QdsII9k/lUTQZiA9hV1S27p1In2I&#10;8Jw6070nWwxAxETO8q9r27+D4J7ADuWzAiAD9G3YMQjDdTThB7qvP+P+NjTcXNrQcGMBYzemk02M&#10;RFsi/ZPsXJLfLmhQGChe/oZ/JOu8d+9eOzhzOHU+fcUJ5EnkoampKUB8ThWJqIpAUOa6devymzVr&#10;hugD/6iG/1HAa7DxemzoBh2bXDiXG5kbjaoxinPt6ucXOHXj5oT9W7fG7LKzC/6WHN9nFRU2NGoO&#10;x/qJIHLCgXN070DGOejgwejN69cnHzxxIoaczXXq0C4fyUe2f7ZjCcYUDJGFR/eLlyJ+WrUq5cDe&#10;vdFrEhO9+8tktq3LyhCJXHkpNRWOEw5c6CAUdcERgvA4mSCKgYNy+TInx2/01q0Ju9aujVW7cCFk&#10;qkxm/3llJaZ0Ho3KxCLXxf9NEBeN8rp5+4VMX7w4RWvjxsQ9aWl+w+Cw8/Nt3gsP/6VN/2yBYyBn&#10;Qe3l9SnVs7+VVcTGQ4fjTLZsjXNctizZZ9HiJL9Fi1L8Fi9O9F9Mn5cuT/TSOBF5oajIey05mPFV&#10;VW7d6FoiUzjrP2+0L48uMEDx+rSuzr2XrW3ETz//nHpqx464raWlPgMYc/m0rEz4/amizX+ryO0Y&#10;0Vj4+9SvMQiiAYLbeBkRRWSk/96TJ6PM581L9hkzJi12+PCMhMmT00Jnzkz1WLUmWd/MLOLHmhr3&#10;r2UyG0TxiEIkAvkfCBqVvx+r/bfffruOIoS7cOi/NwIBlMmDRyCcQBDp4NkP+r2ua9eufqQDHhrE&#10;X3Hivw9GEvA2UrxUDtt2m+zg6GjyaRpMT7iOXr06wejtd0oaWrfJu3PsWOR2IoLOt245fujlpYYo&#10;RjAk+QjQtTWhT1aWz/zWbfJvvfX23YZRo9Kvy2RXB1ZXO352547dm1eu/HmjQDmpCaPSTjU1NyaP&#10;G5/u8tprDxp69swK9ff3p9HW1Q6Vlc4tSkouvFVe7kqjbn8QJtXhGpGd5wfUDpiKo84Cx4q5foxu&#10;nftRZ9r2zru361u2LKheuzbumExm2aWk5Fqr3FzNJglS3qbC9F87f/+gyV265IS8+VZF4zvvFjZu&#10;3BhLbWr/TXGx5QepqZgKU03s/0uB3iBA0q8lyLa+3nnayJGZIa+/UdH4+hu32Usv32WvvV7K3n7n&#10;NnvjzVL28itldLzN3nu/UDZ2bHpiaKivmkzmML6mxvHr8nIriuz+PGctv8/CVGl7M7Own9u3z01/&#10;862yxubvFdRoaoYvYezcZ8nJBu9fuaLGt6v/54TuLw0KsVaFKNGXokUXGrS4/ejtG3x0yeLkm61b&#10;51a9+lope/W1cuH+vkl47fVyQiWjtmSjRqVcuHPHsWdV1ZUPw8MNXlNTk6YD/xcC44SDxJZevCq6&#10;37Fjx8LxVDqce1NRCCeRpggE53n0ISYPHn0gTx59gEDWr19fQGUj+sDbdhF9/EDAQ4P8XwYf68Tl&#10;I2nMzbv3qq298fO0aSn+r7x6j335VU6Rt7fvVpnMekBGxvk2Dg5q2AKMsJiAUbsvEY7beItLoVof&#10;fJhf9/Y7d9iyZQlXySF/W1Rk+Y2fn96706dPp1EQ0mN6SBjZk2MV7+4RwuOHU0fKophWEl3LgXO/&#10;TDlB6DxFDT5ECI4DYmL81vfvn53y/Au1bNKkVJ+yMue5tbXXehQUXGlDxEbE4U2Rk2O36uobIy5f&#10;jvghJMSfIhTHtuXlju/Kp+Yw8sLUiNvUPbviLrz6WiVr0zavwsAg+Bhjl4bl51/6IjZW7934+Csv&#10;eXlBH/H0Fz6jjiBl+3ZGRqELWrXKL36eUn3wYUGlhkYIjeDNu2Zn638UGKiJV+MI18rrxOuHtuHt&#10;hLo/WleI/Br5ecVRFei3XztR+XmMThGtuQ9NSPDb3at3dt6LL1WwDl/k1gwbnnFr4sTkjFmzk+Im&#10;f5ecPmBgZimRB3vl1RL2+htlbOTI9KT8fJdVDx5cHZiXBzJFtAkduD5N3U+xzo/qpjiH36i+3D4e&#10;2gjsSHEd2sWLRtU27Q8ciFz3bvMi9uJLjYwGPEXm5j7za2oMvoqNNfrAy8v0FTg++TW8fXj7AkI+&#10;dET7qtYX8sv1Yvvl12JRWl6GIvlD+XWZvC4Azj963S/lIE9x/VGWahtQJYoysQ5IgykvsmHX0WVl&#10;nqs3bkxwbP95bvnzL1aw5u8VsW865ZQMHJSRNWVqSuz33ydGDx6altjxm5zstp/m5Glp3VxVW2vU&#10;JSrK7BM3N43X1dSGkk6CbtBBCU3VAzqL64F6y9tanB4in0aXn+flKH56RB5N82g+v+Qhv54+K3Tg&#10;bf5o2ysu+8sFFcDIHP9c9vXChQuPkIOvw2I6JxBEDY+LQppCU9EHJxCUQfk2dOzY0YfK5q8sQfSB&#10;P9DB/yCIHxpsUqhRX5FPtbgMKy313DRgQEbWiy/dY/0Hpqfdu2ezrrj48qjQUL3PdHVXYipMuClk&#10;lDTqdOtGzmf23n3R9hiZgkT09YNNa2svT09JMe3m4HDifWfnUy9nZWHdQZgqeoeAhXkiKyx4yhc9&#10;ydAVi+68MwLC9IpimgnztyhPuJYch7AIjdE9/SZfrCejgKEQqSGKchx33SlQ48uvs+8+/0IV27Q5&#10;iqIiq3mFheeHpqVZ0sjfvgulGWJuHr6ZIib3r77OTbp0KWw1oilETpRvywcPhDWTAXV1Hkvnz0/0&#10;f/mVCta9R2ZhdKzHsdpaqxl5edZ9U1PN2iMyg26og2LER3WAPgIpE4G4dygpcR09b178mQED8zw2&#10;bAjTyM21HJeRcaaLu/vxjzU0Nr2ONoIDxpSXvD2wgcER6ywYPeIz5YO6CmtKyJuDIgg4bmEt6nX5&#10;9F04pm4QSeEz1gHoGqHTKHVYNRqhojysEzlNtLEL0ad2qESkcfBQVCJFYOYy2RUNyn8/4fjdu06W&#10;R45GJrVqnV//0stlcNY1enohxjKZxYSsLIuvEhPPv1dQAD2ENsA9oXKhI7+f+AxHiHUhngb14e0l&#10;OGT6DZEf2lPYxKGwE9xv2ABvgyzYE9mBy5fBwV5TZsxIMhs4OMvj0CF/teJi89FJSfqd3d1Pf+zs&#10;rPZWQYEBpnDQDmQbWOPDIjuuReSFaBVlod2gD1PYHxwRILdD+W/YTIEFe6yvCGtginsjt0PYqrwe&#10;3IHBYWJqD3rznU6oixDxCfVRrNMo2onbO6ZS5ZtS5GXgml9sQF6OQKYq+7Rcb6EtKY8bdG9dR1dU&#10;eKydMycl8I03SimyLGedOmeV7N0T5RET465DUfkumezSZpnswkaZzHRVTMyldQYG19f5+BiODQ3V&#10;6HTtmlorU1O1d0Ai0dHmpJu8HeX6owy0KddLThTyeuBeob1AYryvy9vr0XoLJCC0s/w69INAgnwm&#10;QP6b2IYEexZsSJ4G9oD6CiSr2JGH33h/wHoov9/ytpfrjH4DfVH+4/3j/1pQOMJ34S9vW7RoMY4c&#10;fxYiAx6FiKexxCQiJhJVQLqmyAPRBwhk9erV+VQuXpiI/4FG9IFXluBf3BB98IcGHyvyxvb6nIxt&#10;YlHRzQPt2uXee+XVCjZ1amKUTHZxVVycyVgbm4Ptp08fCgJpRiEtGQkMwnUAY85L581LCsGotO2n&#10;uVVhYW7axcXn5wQHn+ppZ3f848BAo+bksD8gg4NjptGQUy+6iTTavzGAvvelfLoofkPHJOOEAQBw&#10;bujgAW3JCX9NZXXFjhH5biDn7uQ8vqFoA4vTpIfdm3KjgjPAQr7DD6amISbN3y9ufOvtW7LTp4Ou&#10;UOdYlJx8bjxFUoOqquzHUWQwb+HCJO9XXqlmH35c0JCU4H+EdJtZV+c0sKbG9avaWk/sRBpfXu6x&#10;Y+SotMznnq9gY8el5tTW2p66e9d6Q0mJ1bR7966NqKtz7kd16SrfvRT2EelGxikYP+nj8V5NjcuX&#10;Dx7YDSGDpTKNv62v1/82LOzMcOqYnYyNt3xsZKTWnNrz/fv3sf6EhWwssqNdfKh9XAnYCeXyDSIF&#10;RUegewUHLHdodI6czA1qI9w/tBMWt12/krcpdn0JpA3n+MiIS94hEW1hEHB9lpZW5LUPP85vxLSG&#10;+YUA7+pqK820tPObIiIMliUmmq4vK7t0orHRznbuTwm3Xn2thH30cV7Dvn1BNg0NZjPS08/3ysq6&#10;9On9+3Yfy/WBoxAcDBw9HDA5B+gcTs6UEwMcMXeK8kECSFPeBmh71Bt24tZXriMGBljUhVNKpTb2&#10;/KCmRtjYMJRsdLxMdnpiTY3e+MDAM0Pd3Y92dnE5+mlEhPHH9+9bfSJvnxvt0S5oX7kNIX8vskXs&#10;LEPbYc0OjgX3TnBUNEjCZxCAD/0GvYSNJdiphPtCuuF6YTPBpwTh3sChyZ0TX7T2+EKuP9/p5I2d&#10;bYqNFPL7I9/VJ9gNpl/Jpm+Qbbsr+gmucemBe0t50qAGBAgHrHrKEPdZnp9jW0oziPJbtGZNoudb&#10;b91huLfDRmRkBwXcMKI223z7tvGS2FjDuSEhp6f7+2v/4O2tOfXGjQMTbt7cMvTy5U29DQx2fHX+&#10;vFobf//TH5eUmFHbO1D5zthEQu0IfXDEbi7nVvSZBnfCPaT7g+lg2B8W4nk9fmkvuW4OivaSO33Y&#10;M6UhYsXASRg80e/wAfx+cBvC/YevgK2AZPEd6eRkQf0afqm13DeAQN07w29QuYrdhF4KW7qODQIg&#10;aiF/RfP9ZYLOCWeNV6R327JlywVsrQXEayEgAWUSUUUcgDjyAPmI1z6QJ8+7R48e/lQmnvtoKvp4&#10;bKgmZ3iPt2trEeq6zPD0DDR4v0VBffP3itmmTRG+9++brQsIOD3W3Hz750uXTn97+vTpig6CqQ/s&#10;5HDeMHRYeuZLL1dihH77zp2rh5OSjOa4uR3p6+Wl+Xl6ukWH2lrn7lQG5mCn0g39ibCEsJxu6CI6&#10;ziCMVHRkMkQ4RRgCOh92PQnGh51BP1CauaQjrp9Nv1FebiPISIhY0LEwsoATcKYO6vTz4cPR9i+8&#10;VMk+75B938rq5vnqahNyhOemFhVZTCKCwUK/xpyfUtKaNatko0anl9AozZLO7WTMZjoR0pD6etfh&#10;KKe42Ov4F1/mVmBkvnJVfJZMZmNRVWWjVVd3bRvls5LKozq4zSLdxskdExyAPCIhA/2wttatU329&#10;HeV1bXJJicUPcXHnJrq5qQ88d25TRxOTXa19fE60vnPHigwdDu3hzph5lM8yqs9yMv758nZzGUz5&#10;UYf1gdOhznWd2gek5dJDPr/tPoHaDDukgDGUDzk53FNsucVi/qMOB99JR3JYN8lB287fuDnuxiuv&#10;lrP3WxQ2uLq6W5eVGW2/cUPzZweHA1N8fbV/zMi4sKuy8pr5mrUxWa+/UcI+bZfzwOjcTfM7d4x/&#10;SkoyHl5YeIXI3RZkRPfRkZwLCE9OIvIRobDTixy54PTJgWILKZwMiFNwpJ9SvWlg4D6SMXe6B0Ib&#10;oG3piDZxonvt2rW62p7aV3Do5ITcutXX24+W1VtNvXXL/IeYGIPxTk7qA69fP9D1xg2tb8rKrKkc&#10;O6of2gc2JLTPNPpMduS6kMpagHtMGIt7Bx0I5FSgrzk54RBECp/JHRBsFDboNo/OLaXjMvm9cfme&#10;6kMkhnoJm1CE6InanBwryALlCjZOZaE+nj/SNd/hftJ3uj9oE9gtjiAo96FEdFPoOuyOovSu0BHX&#10;k44YQGGXGV/YfnQaRj6aFqIPcubY4OA+/eq1MMNPWhVUI/IYOCi9MCXF9SzVbW1IiN6ca9cOjtPT&#10;Wz9YU3NZn/37l/RWU1vYa9u2Wd03bJjWed26aV8eObLoc2rLDmlpZkRoduT8HWkgxNsRcKXPbjiH&#10;AR3ZMJy2QPREeDfofqG9UA/3JYo2wz0lW75B16DucieuIB2BbOWkA8D545ycROTkAbsHkYNgkQZ2&#10;BhtyxrZyIg1sP4Y/cAZxUh/wmEjnFX4D9xvtiXvv8i1dQ8SMe4T7hV1qf+1WZUQhcNZYsG7frVu3&#10;2eTsKxEhKBPIkyIR/h3g6ZQJhC+eb926tfjNN9/EU+eIPvBPg+K1j6d6ZYl8pBXYvK4OxukyX0Mj&#10;6vo7zYtYq9Z59foGfq6lpaZbAwJ0ptjaHurm7HysVWqqFXUOYaQJJp95u+Smeucu2SUvv1LOJk5K&#10;Si0utlSLjNSZTSHvkNBQg94PHtiS43OaEhPju41GQvYTJ6aG9+iZndWpc07+oKEZqXPmJPu6uAQe&#10;ImOaXFvr0qO62oUcCdYxPDtWV3sODwsLXL5vX6wRRQsuM2em+E+cmB4+Y0ZK4Nat8TZ2dkGHyWio&#10;A3v0rq7GSAijOrchdXXuq5csSQp8/oV7rF//9CJvbxe94mLD5Tk5hjPc3a+vXrMuzmnXntjYnr2y&#10;q158qYT1759ZqaYWnbp9e5Tf3LmJdvv2he0h46RO7rwiNDTAlAi14b0WBeyMXlhaTc31GwZGQb7f&#10;TkxO6NIlK6d3n6wM0ivw3Lnw0w0N2P7q1hfTYIgoqquhj0Pvswah6374IenSggWR+tevX5kVHn6o&#10;n7X1gW/c3bU7ZGZeJoO/Tg7OdY69fejRhQuT3UePzozt2i07t1v37NxRozISVq9Oup6ZeXMt3Z9R&#10;8sgIHc2987173qOpTbW3bYszo460PTzc/9j69QlXxo5N8xw8NNNpw4aEtZWVXhSNgJCdXxYvhMpH&#10;ynB4cH7O6+fOTYp67vl7rEvXzMqAAKcLublnNru7H5/t5HRkYnCw7uxbty5uLS+/ZjxsWMptDBb6&#10;9k3PS029eCg2Vn9BUrzB5KIi64lr1sQcnTo1/dzGjXGb6X52QhuUlIBIMRoXHGQvHZ2Yld99l2Gy&#10;ZFniwbAwbyLM653kdcLWYLepHjeC9s+ck+zdq09WeseOWfkDBmYkTf0h5ea6dfFn7ewC51ZVgaDg&#10;KFy+qa52Ha6tHb592rTEy2vXhmo6O1+YFhp6bICnp2afiopzfV1dvefMn59sYmgYpU1ttqWgwGv/&#10;oUMxl0ePyYjo0jU7p3fvzMzZc1ICLliEnaI8iUhc+sP+5I4KkS2cGIjbfbqXV9C+RYuSXceOS4/G&#10;vaHr84YPz0hcujTRNTnZdyPdv3G1tR7da2rcacAkbCsmgrgx29w8Qnv8+PTQLt1yYPO5w4alx8ya&#10;k+y0c3fs8dBQ78lw9FRvSi9EGt+mpvpuWLos6Xq/gVnJ33yTk9e7d3ba5Mmp/suWJdKgNHRleTkG&#10;SLhvwuj9kZEzCEV+HmQMwnNfN2J0RioGUp99lnff2dnHSiY7v5EGhLOMjDYNW7duerdp04Z/OXJk&#10;r8/Gju376ahRPdsMHvxN66FD+7SaP39May2tFZ8lJ5/pUlzsOGrnzujDq1cnXLxd4rUnI8v74K5d&#10;CRaTJqW7DR6c6bF8edL+O3c8aZAEp3wTg8EfoqL8dm/cmOAwaXJqBPX37C5dsvPGjkuL3X8g9kpu&#10;rvcmSkPO3aN7dbUQccE2vg4P951I9VT/7rtME03NqAUUpXxFUb4wMyG3YSFC771lS9zu775LM1m1&#10;Km4X2RiVie3baEeXwVu2JBxZvjzxYl3djS0PHnju0j4Vc37MuPQIKj+nX/+s9Jkzk0N0dSOMqZ2I&#10;zFwG04Dk87t3bYnE2F++Yw83E1M8H7/yyisD9u3b5yGexlJFImICEQPnVUUfyAN5YfoKEciAAQOC&#10;qTxEH9h5tYSAnVdPvfYBkc9ZorOgA7uuXr4iIey110vY1x2zH4SFeTjfvm1xLDHRdElkpBHmuvuX&#10;lzv0rqvzGFRfD8ftvsnLK+Bahy9yHrzx5h22ek1UWH6++e7wcF0Ki3XH5eVdHN/Q4PTzqVMRhl93&#10;zCvELp633r7NsNj++puYjy1jb7xVwrp2zSp0cPA/Rk6bOiGiFdevKipcB5DzvPThRwVV2AkEYBEX&#10;kdGbb+F7sax1m4J7GzbEWdbX2066f9+5NzowGdiYrKybu8aNp+ji+So26bvE5IyMK8cyM88uKSrS&#10;m7VzZ7DOO+/eZu++V8TeebeI8iqivIoo7yIh77feLmPfTUmwpihrGo1ktpuahrvj9/af59QdPRaR&#10;OX5Catm7zYtk7zaHHiXslVfv0vEO+/CjoprVq+Osa2rsv6+rc+yJqSsyUBqJOYz/YVqK7auvVTV2&#10;/CYr1drGafmtWzoDQ0P1uicnm/Sur7ceQ1HO8lWrEx0+/iS/CqN7eX0x5VBG+ZcxKks2Zmx6THa2&#10;x1pyuGPr6uDUXEbd9Azc2v7z3FsUId3T14/waP95XjnaF3V48627bPHSWDWZ7NLXRUXmLbEO9SiB&#10;IDJAx3Uek5vrdXjMmLQcTNNN/i6lOCnpulVBgenBqCj9VampRgvq6sxXNzZeO6KtHXSz+XuFMopS&#10;6g8d8rHNyTm9PjDw9LysLONZWVkOy9t9llv0zrt3GsdNSLWVyWwH3Lpl9Tm2f1dVCdMNXe7evfH9&#10;xEnprq+9XtXYq3dmeEi4z3yQZ3298xi677OOH482afNpXsWrr5ey194oo3qgLe4IePOtStajZ5Zn&#10;UJDn6NpaRDqOA3Jzb84dPTrd+7XX7zX2758eGBx89afCwjNDExLMaIRrPvq4RsTJt94ubaD2Tz5z&#10;NsLjm07Zd+iey5q/d0vIW37vbrOPPs6v2bIt1rq21okGAHa95CQgREjDSktvLNmyPda6dZv8cvQL&#10;3Ju33r4j7FB7+ZW7wvchQ9OTU1O9t5Ijm0gERIMBl7FEiouIXJxbflBYg3uInU7y+uD6Eta8eXHD&#10;2LEpF2WyqxTtIrpy+d7VNehI1245Oa+/Qff+ddxDXn/5Pf3kk7wCa+ub3zF2vg3Z9NteXmq/iioV&#10;g4UuZB/TL1iGn//4k4Ka194oZfMWxMVVV186GBGhu9DcfMfoLVvm9pg3b8xXCxaM/GzFiu9ar1kz&#10;tdX69XM/WrlywoeLFo344NChJR95e2sTUVv0Dw33XkmDrZRWrfPrtLQivPv0zSpEu735FnZuVbEp&#10;U5Iu19dfIzJ0mU6OfKmubqRJly45RW9Qv0A/f/sd+cYLtMM7795q7D8gK8PVNQBTxhPv33fri63Y&#10;ZNeDTczCd37ySQHZ8N3GlavjT8pkF3qQc/8UNkT9uxUisNJSz1ndumXHvflmeeOIEekelZUeNNBz&#10;G4L+kJd3c2nnzrnpH3yY32htHeYwanRGBvWdRvTrN94sYy++hB1nJdSOBTWrVse50L2ajyloDHQe&#10;t6PyzxJ0Tr6l98sffvhhMzn6BlXTWCAFMYmogpg8AE4eyAu7vPbs2VPaokULvHEXO6+2EfDcRy+C&#10;eOfVExuEjI3CQyH8o5GD29Zx41Oznn/hLhsxMr2CQmV3mezyORq17GXMnEJQqzkymf0MCjkRulOH&#10;ua5rYREWRh2QHGoRO6Xr756TY7IzKkp3fkKCCXXGKwv27Yu0atGyqBZTQN90yimfNSeJRvoxMRs3&#10;xqb2659ZgS2jr75WwSZ8mxLR0GA7/949Ybqna1KS5/AvvsyJavlBceWn7XJvDRiYlrp4SULY+vUx&#10;Md9+m1rY8oOCRiz0d+uelR8Q4IWtxqMfPMBo+vrU0FCf4126ZJY+90IVW7o0KqiuzmhHeLjO/Lg4&#10;/ZmHDwdqTvouNZk6fdk77xaSQRWziZOT786aE58/elxi8pAhSUEHDvkebWi4Mr+x0fnA1m1xUe8Q&#10;WVAU0timbV79hx8V1o0enZq/bl109MbN0Qljx6fdBhFh9xKNaPP8/G7slsmsR1ZUOPYlJze8sNBj&#10;5YhRGVHPv1DDhg1Li46Itl9TXm4yNi3t0rCqKqtx5eVuS7//ITUQDgnE1Kdv5q0lSxMS9uyJil24&#10;KCHni69yyAGVErkVsiNHIq0aGhwW1NQ4T6O8fzx7NsLsk1b5NegUpFtd+/Z5DwYMTM/q3z8jvnef&#10;dD+T8+5zKitPfu3jo/URdtBhRxzuOToKRqp0zzGSn+ztHaDfo0d2RbPn7rKdu6NyyIk6keMwlMku&#10;Hr1//5p6RMQN0wMHogKozWvffvdW/Zy5MWHp6ca7/f01l/j7a80tKjJb4ODgc4J+ryMHwdasib1M&#10;jnFCUdHlTrdvX/vo7l23djSaHBQf77uh/4DMtOeer2OTJqUElFc6r6D6kJ1cn2trH6L1abv8SpBm&#10;p0459ygiStuyJTZkwYL4oCFD06JbtS4qmjgxzvD+fcN+ZWU2g0DMIeFe27t2y8rFTrspU5K9amst&#10;f8zKOj/h9u1L48l2f9yxI9ruhRer2Kft8mpatCyQffBhQf3IkelZq9fERWzfGRODqUtE23BsHTtl&#10;30pNdd8GvSsrHQbBIRHm/zwv6QYNVshOboPAShYvTkzcuSs6ZuWq+EwipAdYD8JgYsOGWDey22VE&#10;QtRHnBci0qFBSQMGFwMHZZQuX5GYsGlTbNDs2fHBPXqmJ7f9NCdHTS1od3391QkNDfbT8/K8tvfr&#10;n5GJacS27fJrps9Iyab04ctXxgaMG5cS/ll7ikb6pLiHh1uNKCoybIcdjgYGSx95r528L2N6D4NB&#10;p+UUucRh8wfZSK2zs6dVfr7JRlfXoz9oa68cdOjQ4m76+hs6Ozkd6BwWdrpzYqJxp9hY06+Cgw3b&#10;BQefahUebtCmuBhTgPbjrl0L1sQ0LuqCtS+0Z+/eWfmDBqUn9u2bEXH2bMBh9Be6j+vUT0RZt2hZ&#10;WPfyy+VCuVg33LgpPnrRkoQUIqFyEA90GjUqNSk3120L3cdJNICYQNdOO6EVaYi1V7pPIKqT2O2Y&#10;mWn15a1bVz68fdsG01sj3NyC9n/5Ze4d+IylSxPsqb1/rq93mEL5zHRwDNZu/0VuBWyIBlPVbT/N&#10;qyE/lrVmTXzo0uWJ8QMHU5+n+40t6jTYuW9uHqRPdjLxzh27L1NTL7z1V29Vxo1EB8UrQ1q1bdt2&#10;PLb04pmQpqKQpkgE5x4XfSDPCRMmRFM52Hl1jICnzkcT8NzHU0cfEPl8rzB3ObG21v1Il65ZZS+8&#10;WMb6D8ysNDMLTDlzJjjq2LGQm4cOhdsfOBh59fDhmKvqGtH2OjqRXoZG4ZGzZ6feevOtW6xly4J6&#10;Ly+3y0QgO2JjjZbdv2++1N7e58xn7fPKccOmTU/OS031tCfnZNrY6HCBbrhdZuaNoB69Mu8//wKN&#10;LntkFiQnO+4lp/rtnTuXe9OItv+2bZGbTp8O3puS4rqZbvQWijSO0sjWkIzGYeny+HyQ0ucdcirN&#10;zf3OkMP7oaLCnsLi63PdPf3PkBHXY+S2e3ewR13d6fX+/idn0qh/8u3blxdTR1fXPhUR/errdxiN&#10;qhrCwz3DaLRjnpNjtC8p6dTClMSzs4uLryylco5+/0NKFowe21e7dMm6b2np7VNRYalfWXmJRkhX&#10;DPPz3VzGjEkte/GlMvb119mVV65460KXkhKHMeQ0pwQFBRzu1SurELvBli6P9aqosFpXUmI5rbjY&#10;aiq1ARFsjM177xc3vPNusWzvvpi4qioXcr7XTRob7S2o8zpZWAYntmqVX//qa3fYzJkJ0ZWVNjuq&#10;qx2WU5r127bF3nz//aJGEMyw4el3AgK8r5JOalVVF5eU3dGfFBd3ZsDVq4e/0tPb1HLDhmnCdmHc&#10;czybI59WEjYczLxoEWrVum1+wwsvlrC162IK3D18YkzNAsKo7f3JicV27pxzr3WbvIZx49LKNDXD&#10;QnNzrbVjY3XXururzwkKOj2rtNR8xfHjYdewE48GE9XnzgUY1ddbTsNOPBrxtq2sdPwa0SVFq8c7&#10;fJFXDuLfsCHGlXRdQ3VZVlXlvHnRkkS/556vZD17ZldFRPj40X2+UF1tq11ZeXl3ebnZips3ryy9&#10;fNlienKyzsC8PMsRWKu64emn+dHHBdWvvX6XrV0b6ciY6fzsbIsf7t+3/r7iruOWefOSItA2r7xS&#10;QgON7HLT84HO9fU2xymaIjuyMcjPd3UbNSrtbrPnylnLD/LrIqNdtWprrywoL3ecTs7qZxpJX/jg&#10;o6JqRIWbN8cllZe7X8G9oftCkYODo7e3XxQGFc+/UM7GjE1NoYHDnpoau42Vla5qRDZ5L1GE8t2U&#10;lNu1ta7OlN60tvba8aoqy635+eeXX7jgsDI11WRSbq7FFMauzj9wIMbm/RZFDTTYarS1C46g8q1k&#10;jfa69+9b7SsrM18bHHxpKd23WTdvnuxra3v0Uz29FY8QiHxQgB1M6MvuY5OSbh7t3CX7DqavaKBW&#10;XFRkrRkfr7vs6tXdEwwMNg7w89vTs65Osw9jFyhish5D7T2W6kWRkDVFA9bf3Lvn8s2DB05ERHaz&#10;Tp+OsKSBU8OLL5Wy7t2zKmxtA6g+Noerqy3XVFVZLCgttVxSU3N1k4eHr/Fn7XMrXyZC7tQ5u/zy&#10;5cDrlK8mRScn6KiXk+NynQjlzksvl1LEXtCgqxtMNm69sKHB8aeGBpe1RDRuL7xYSQOI7NvXr/tq&#10;1NdbTKBo8pv4+PNt5FOXjt/p6kaYtWqdV4sZDwOD4AsNDTbLy8rsfqb8l508FWFDfaXu5VdKBQK5&#10;fDnABX29ttb6UGOjzakHD65fm7cgvgCDAcxCLFse60MR+k/p6Za9sJFFOaL7KwQdlG/p7bhkyRJ1&#10;RAvKUYiYRDhRiEmDHzlxALieRx8HDx6s+OSTT1yoDDx1voMwg9CH8MSnzsUCo5PPL2J3itu0sDD/&#10;cx2+yL0PZwln8n//V0G4x/6v2X3W7PkH7DlCs+ceCN+F8/T7iy9RmEpRxFdfZVWlpNiY5OSc25WR&#10;Yb6h4u61fWMnpKZg8Y5GVpX5hR6+1ImsKyvtTMvL7Uyrquxsa2oc/Wi0XQSCoUjiVkiIk3pJicn3&#10;NIrsX1h4oTdjFjTStP7u7t0r8wsKLq8pLLy09+5da70HD+ztNTTC0kEgX3fMvmtj56Hf0HBhXlHR&#10;lVlUxjJj47DLMGKMQM6c8ba+c0d3maenxiQ/P+3RhYWWP5KxHVm1Ki4BdaDRYUVY2HWH3Fy9I56e&#10;x5bRSH2Kv/+p7/LyLi6prr6uQSPzOy+8WM6oY9Ta2N70qa42Oxkba7A9NtZwY1HRhYN379pc3LIl&#10;Kv255+/SKDar0sraw6i21uxnOUFcm2ttHWTQtm1uzUuvlDMiYiLQC+vy86/Mx4jN399Hm+pd8n//&#10;V8lWrY7Pq6t1IYN3sCwvsz9HbWReW2vvdPu2axBFJVXovN9/n5h89+61I5WVtjRStts7c1ZyLEZ6&#10;7dvn1vj737xeW3vpSGqq8XKKCr5zcNg1SF9/a+eDBxe2XbRoTPN+/VqBQAS7gOORLxBj0d9hgdbJ&#10;SJfX3yil+3gL04SNLT8saERE9H/N7jFEoy+9XEIjtrwaHZ3wNEpvd/++pUZo+NmVN25ozYiJOTv7&#10;/v3L65cvj/fHNA2N7CqiolxOFBWdn0mRT48bN9TbY4Gd9J129Wqo4dvv3JI1f6+4UV0jmNrCclN1&#10;tdXquDjXI737ZBTAnpYtSSgkR+FWU2N/ka47lpRkti4i4syPfn6Hxjs57Rno7q7ZLzv7wkg4XfML&#10;IebYWfRxq7x6be0gzO8vycy8OLO21mpOUpL70dGj03NeePEunN49L6+biKoOZmebr01JOb8mL+/S&#10;QXK4posWx2U/93w5+4AIJDra0fDBA+vN1dU2q5OTPTV69ckswuBm9uyU4tpaN3ci9cvl5bYmhPN0&#10;bxwoEvQfNCizstlzFWzosJRsyk+9rs5mr4eHnwkRbtVbNPDQPBGRTo7Zma45R8S3Py7OaEVIiPb0&#10;4OCDY3x9T4yMjzeeTHotpmgh/IUX78HxPqitdfZlzP7KrVvWJ9PSzDZHRurN8/M7OsnZedcgY+NN&#10;nY4dW9xq7ty5b2FDC91PYVAgJ5ALbxF5EFm7fG9sHGFB5FYL8lu5MiY6L8/iYECAxk8WFttHOTqq&#10;DTA8ZzdVQyNgk5FR6MFLl0JPWFmFaONoaBiu5uwc9CPWl+rrsTHj+pLde2Nd0Y8/+LCw/tKlgJsy&#10;2WX1zMzzayIj9edER+vPzMw0W0aOfO+336YkYy3000/zqq9f97cl57w3J+fCuuTkc6uysi7sqq29&#10;fNbIKDAU/gLTSdu2RVBel7bV1dmvv3XL4xANMuOeo/YePjwtMz7e+WBxsTFFx5qd8QjB/ft2FNHb&#10;z6ao1AXOn+y03tv7xtm6ukuri4uvLSM/sWHdhlhfTOFimlL9RFhwY+MVjbw88w1JSeeWkr5bHjyw&#10;Ou3n6+lDUVQjZidGjU5JksnMVyUmnhuKbd9qakJ7/qUCp41RAd6P1bpfv35ztbW18/iT6YByJCKO&#10;Rjj4OWUCQfQBAvnpp5+SKX9zAn/j7lgC/6taTKM9VfRBRvccEQj2ixO7O/9IxuOAff5vvlXMevXK&#10;uI9prMGD00v7908v7ts3vbBvv4yC/v0zCgcPybw9YkRG2aDBmeU04qx/jUby4yckF6enWxvl5p7f&#10;U1lpvsPByceSyKgKZGRlFZRAN5+MxY6MyppGcFYEaxot23utXBlbCGPq3Se9ID3d6kh6uuHsuDjj&#10;4dhuW1JiPaa01GoGjdgX3r59cW1JyaW9NNI5SwTitHFjdB4ce7/+6YWxsTYnCwtNlt26ZTXvwQPH&#10;zRs2xPnAYXftllnq4OBsmJmpPc/R8egocj5Dy8stpufnOh2bODkls9lz99jU7xNywsIsDQIDj645&#10;e3b9d5qaK4a6uBwaS+UtiolxO/tpu9z7r71expYsiUl78MD8THDw6c22tgfmODkdmZmYaLA6L++K&#10;7vKVMUlYP+jTN+O2s5vj2dJSo8W5uZfmEIEs1jkdZgVnjOkTExMfKyK6jVlZFiupDTYcORIhdMwv&#10;v857kJJyg6IgOzcCOUJrY8aumMlkV+2IxPyJgIXF/vnzY2JKSqzUKyuvqt2/b685bFhazvMvVLBJ&#10;U5JyS0psdFNTDdaRblPU1Zf237RpWsd588Z+Om7coBajRvV8myJiDGwEAsHDjzLhXVzYqeW2dv26&#10;uBC05Ycf5TXQPa4aMjS9ov+AjLIu3bLufdIqvwHRzwsvYtRYWD9zVkJ+QIDj+fRU43VhYXpzyHnQ&#10;6O8qpj6TMf3QvUdG4d27l/bFxp6d4eBwqIeHx5EvKiqu9cO0p7p6pP1LL1dQ1JhbdfGij2VNzfmN&#10;5eXnV4aFuR4mIi0GSXYmB2pr6x9DEcaVsjILjaQko7V+flozrKzURhgbb+nl6HigJ5U5prrabtWu&#10;3dHuWIfo+E3O3WvXPM9VVp5bmpJyYTZjl+b7+nqfpvMVuC9E8NHkXLXi4/XXuLsfne7hof5DfPy5&#10;VeQ8NH/8KS4VD9a1/zy7KjbWwayi4soBav89FGm5IRr4kJxmXJx3ON0XT8ZsKQLBlK6VKY3Abeic&#10;H92DyhdfLmOTJiem0oiZIgyrvVev+l1o3TrvPkbCo8eklUdG3giiPM8XFJgdiooyoMHMiSlWVnuG&#10;2toeHBAerjeWMfP5Y8emRGK6jfpTg5ZWeBoRlH1lpYVOerrplsDAU3NtbfeP1ddf30tN7cfPly8f&#10;3XL06C6YphZFIMJW13dqa7G55frcXbtiXSmyFdb5tLUDb2ZnG+/29j42w8Jix9CcHLVeQ4YlmnzS&#10;uuhO67aFZe3b55V/8UVu+Rdf5t1t166oZO3a+HMUEcygKGhOXZ3H9gXzE8P+r1kVpmBvx8Y6mhUW&#10;Gmx2dT0+8/LlPWNv3DgxubDQbGlAgMfZdp/lVL362l32888JCY2NVkeTkkyXU7opNjYHJvr768y/&#10;f99kv6PzDWfUEdHmxo2RwdSeRxsaru5NSPA8079/ZkGz5+6z6dMToqmvbYuJOT3Z3l6ti7//yS/L&#10;yhyG0uBl8dy5SWSr98hOMkvDw510ysouri0ouLSabHDH9JnJ0dg4Q76rLDXNwSw/33iLh8eJmXZ2&#10;+7/199ede/v2hT1ZWQ7WbT/NrX2e8hg/IYkIxGhTZOTZ0TRwbKOI0p/Kd/4vBZ0UN/ej1157rcfW&#10;rVsvWlhYCM5fTCDKJKIMTh583QPTYCAPDQ2NBx07drxJ+eONu/i/jzmE/gQ8CY/o46nDMPmiG96T&#10;gz3STos3bor1xxz2J63yGh0dfWNjYpw8fH2vX/b0tDNwc3PQvnnD8aSvr6tuRISbRUaGhyeNMuI7&#10;dc56gJB02fKolOxsSwpTz++TyS7u37k7wv/d927JXn+jmEb5mRUjR6XdHTwkvaT/gLTi/gPSiwcN&#10;Tr8zbHj6XRqt1GNXz7DhiWmVlcY7qWMvSEkxm1pRYTm5tvYqGbDNitJSmy2JiQ6Hvb3djTGSdHPz&#10;CYeTg/P8dmIidTbTg4mJJitv37ZYXFjovHfq1JQEGNmwYanZKSmXj4WFac6xs1Mb4uurQyH5+e99&#10;fDy0e/fNvI1dRytWRIQnxhsctLPbNXfHjrmD1dTm9/D0PD68qurSIlPToCsffpRf3/LDfNnZs343&#10;srLO7rO13feTtvay0efPbx6VnKz7U0KizYnvpiZRBHKPjRmXnBUdeUUrJ8dweX7+hXk1NTYbt26N&#10;9RR2N3XJKnNydjetqDDdUlxsvqGg4Lr6nLlJSRghf9I6r37w4IyKkSPT7g4clH6nf395Gw0eklYy&#10;iM6/36KIvfX2LbZjZ6BXcfGFI5jWCA93N6ORdQmisHXrIsMp6jvg5aX+47FjCwZNmTLoi65dW33y&#10;0Ucfvd+8efO3WrX6P3QMOBsaMPAXKGLdy2lEcfHNvVO/T0nDNM6IUWnlN2/eDI+Lc3Ty8blu5eTi&#10;esXGxsvV0DA4dviI9MqXX7kjzB9PnhyfRBHinrQ00yXFxZeX1dfb7+vWPbMIBDL5u4Qk6qg7Q0I0&#10;p1pabutOkV9HuodD791zW7t4SQJ1/goaLGQWe3s7nr11y5BGpsbzMzKsN0yfGR8MooYttWlTULts&#10;ZVSGja2nfUHBxf3p6foLfHxOjrWzO97L21ujd2mpxYQ7dxw3z5mTRE63kg0YmJ4XE2OrmZmpvzQ2&#10;9hxFmJZLbGz8Td55t7iRnKhMUzPAo6ZGb/v164dnnTy5apiZ2Y7hUVH6P9bWmh/6dmJSOgYSZJe3&#10;k5JszpeXXzpBxK+9ZEl8PEj1vfcLGmFruDd0L+5gVx9smGyZ7Det4v2Wheytd26zhQsjgsvKjPbk&#10;5pptTk52ONytR2YBRuMYQBE5Vm3bHh7v6+10saDg/PbERN3ZN25ojLh+/VCf4GC9wURu0zZsirGl&#10;+9yIjSUtWhQ2fv9DQqG5uY9HcrLVCXLYy0JDtSZZW6v1Onp03qfTpo1prhgQoK8rCIQ9LxOeo/Dr&#10;SdHL/OXLE/yxcE36y65d87LLzdXf4ux8aOrlyzv7ZWUd6jZrTtSBvv2yg7p1z8lp/3luVfPmRcJz&#10;Ii++VMX274+8RGS5lBz28qwsT42xY9My0EazZiUkpaZaqYeEnJivr79x5JkzKwa4ux+fUFd3Ydnu&#10;3RFumMJs8UFBo6Wljy0N6Ihkjv6grr5s4JEjS/o6O2tMqqgw3Gjn4HmNorO6Zs9Vsq3bwohAzDUb&#10;G62PBgXdNG/bNu8BXq2yalWkr0ymt/bmTa1vLS13dAkMPN25vt6GBpOu28aMSU9B9DB+fEp6QoLN&#10;ibw80/VkbxTVOx4nG80CgcyeHZeSmnpZIzj4xELoefLk0v7Qs6DAZF1Skr05psAw7Tn3x5iomhr9&#10;jT4+p8aYmm77dOnSidi5iojuLyURFI5QCG/AbTt16tT1RAZ3+Y4sVSQiJhL+XZk8MA2GN/0qXpqI&#10;/zrHvw2uIUwgdCLg/z4QfTz1QhD2jFO4+5F8y6HjyilTk+MxJYIdWCUltvZ375ropKbqbI+NPb40&#10;Lu74T6mpmj/m5Z1dUl5+YQ+NHIzt7PwiPmufW49Ocvx4QFB+vrk2hYz7q6qsNadNS05BZPHOu4VE&#10;IreoI2GxHLtX5MBnnHvjzVuylh8U1i1aFHrjzp0zmzEyLC01XxoT47pt3brYq336ZiW3a5d7hyKj&#10;8tZtcqvaUHj8abu8WoSp7zS/xVauigp/8MBgb3S00Yo7d84vT0lxOtajJ0azQnQRW1dnuM3LS2Ma&#10;jZYGhocbDCLnMsPS0t+4Xbu8ajifg4f9nW8Xa284f37ndxs3zuqupbX4m6goo2ENDVeWbt8e7fku&#10;ESoZXI2Li9PFqKhT68+d2zJxz54f+1pY7Bp0+7bRzOBgZ82+fdNuNXv+PpszNzr6bqnJ/oQEw+VF&#10;ReaL8vKc9s2cmRQDAhkxMi0rIsJWt6DAdCuNrjZ7e3sY02i7EuH8228XUZtgnUXeLryN8P2VV7Fj&#10;6FYjhd0PLlnZ6+fkGO+k69XMzf1taMT3ADuDtLQCnDIy9Dddu7Z78urV33bt0KEV/vcea2EYUIA8&#10;YI9C9KF4Uvk1+ZZIp/EREX7qfftn3cb00YKFcTl371pdJkeonpp6altOzpmN9+8bH6ARvZmv780Q&#10;GtHXYLqmXbvseyEh9roUGa6vqbm2PjT05tn27XMrsJi/dl1EQG6uyWZPz6OTLl7c3A2dn0brY3Jz&#10;b+weQ44IHXzcuOS0/PzLh2NjdReGhJyeWlRkOMPV1fUwEUHGW2/fbsTIHfWne1797bfJidevu2ve&#10;vm06Ky7OdFhKisng+nrr73Jz3fcOGpRJEVgV+/bbpISaGtM9MTGGSxISTH+qqbFaq3ky1A5k16FD&#10;zn1TU0+r7GytVSYmWyaoqf3U6/z5Pf0zMw1npKbaqxNxUyRbwWbMiE/PzrY2qa62OBkV5XZ56NDM&#10;W4iIYL/ye/OL/WLtjNvvm2/dbmzdJqfqwAFP86Qk7eWYbiouPrfUwMDX+Isvs0tB/MgHR3LU936e&#10;HxsUFWWz684dk+9iY437x8UZ9L5169KYvDyHtVOnJoS9T+TxymslApF+8GFRLUX++Xr6Pufv3jWf&#10;n5CgP8Te/sjnmpobmo8b9znv6woCER7YfL+uDg8s2i/66afEUER72Pzh5u52NTfXYLOH6/GJlpa7&#10;u/v5HfsmLu7ywKQk17kxMR774+JuXDQ1CwmlCKT63eZFDZaX/fAWgk2UzyYfH2/Drl2zSp57vooi&#10;hghfiq63Ojnt/+HIkQV99fTW9oyMNBhPvmDN+AkpCRgIduyYU56SYnMmKenssnPnNo9ateq7zocP&#10;L+wEJ93QYLrK6pLX1Xep72Jq7cjRQCKKiyfpfmpeu+Zni75AkXrD4cOB1ysrdVcQwY41N9/RKTra&#10;uLtMZjspMNBHs2evLLovFWzJkuiwzEzLw1lZpuvv3Tu/3sPthhH0hM/ZtCXcnwY3u5yd1abt37+g&#10;r7r6ym4UxY6iiHa1o6O3dYuWBY3vNr/NVq8OCygpObPO3v7YaF3dlW0nTuz5tyEQjAyEv7x95ZVX&#10;Bh84cMAL/9eBKORxJCImD2UCAQERwdQPGTIEW3cNCPsIPxEGEfi/DT4ckTyNkMEptnJ6jqaQdSuF&#10;kLlwqiNGpBZSNKEfFqaz1cpKbQ6N2sZqaS0fbGCwYSjCUYThjJ0/tm9faLh8i2Exu3rV1ZE6jjo5&#10;cTrrajxgQOYtzJ9/911qiYVFYIKZmV+wtra3m4aGj436CR/rEyf8CL5XDx/2uXLkiOd5BwfLw3Fx&#10;eltKS80229t76HbrkZONxS7sPvrgw8I6POXeq09Gydhx6Xf69Mu8B2OjkUy99klfj1u3DHZERxsu&#10;Ly83X0Ujc50PPsyvxVZJGsn41dScWefmpjHp2rVD/RISjIeQsc/V0Qm1eoMMuCUZq76Bp1Vxscby&#10;Cxe2j1FTW9Dx0qXdX+fnXxpJBrty2oykqFdppPLll9l309MtNQMDNRedPr1umJraoi4eHur9Gxou&#10;zvT0vHEGBPMahe4bNoT61NUZbIcud0vPLyFHpDFwcGZes+eqaFQUH3PntsWRzEyTzQ0NF7ZYW/tc&#10;ekfY3VPM1q6Nzbd38I0yMPDzP3nSx0ld3euapqb/FWqjq2ingwd9Lh086GoQEKC3KS5Of31Dg9lu&#10;anvP998vZG+/UySztXM1y8rSXo6oaPHi8V8g8qDbiygYTgaRB8hD6BjYaSITXheCJ4mdpri6Bp1t&#10;0yavBlM9m7eEhd+/f07d11dz7eXLu2ddvbr/Bz+/U0uzs82PkkO5Om5cSinWC+he3PfwcDUvK7u0&#10;C1MHhoYhth9/kleHe6Wj4+uQnm6wztVVfdzFizu7kZPsRY7o++Rkb3UamJTDvubMjYmUyQy2+vpq&#10;z3JyOjoiKOjkMJBISIjtPnIerlN/iMvGmguiM0yJ9Oydmevt7X6gstJyKkWj5LDsZ6ek3DiGNyZg&#10;lL1oUXRgXZ3+lsjIs4syM8/9fOeO7VbsXpLvjMu47e7moBcToz7/7Fn5vSN76NvQYDHd2dn7bKcu&#10;2WUgmm3bwsKKiqwMGusvaltb+zp1+CKXBhilbOXKuIKrV/1jz53zeXhvyIavaGrCfoV7Y3XwoNtZ&#10;O7vTqxwd1b63tz84LjDw1KSionML3N0dNbduC/UfPTq5sEWLgoYXX7pLfeU2RXDJEWlptmvu3bUc&#10;kZZ2oQcWcSsqLnybkWG18fRpH+uf50cnde6SdQ8kBd0+/SznPkXAZ2tqLkxOSjLp7OFx+j3FfD36&#10;uoJA2PMVFR7v1dW59iHbXYS3Q2AwiAjE3t7TMS/PeKe394nJGNGTju3y8w2/oMhhcG2t1ULqE4dt&#10;bX1vfPhRQSPukYeHh2ld3eXddG93W1sHXP7gg4I6DA6OHvUnx66z8vJltQkHDizsDjKiqH9Cbr7r&#10;XnLsBSCsiROTs3JyLmuEh5+k9l4/cOPGmV9cuLCjY06O+WiK7NYfORLmIdSJBnDmF7ycGhsvaFVU&#10;XNU5dCjUF9F0hy+zqy5c8LTIy9NZYmu7f6S5+e6uqakX+pHNzrK8HGJOJFyNdjx6LNCtpMR0b2qq&#10;2QbqDxsMDfyvwI6xo+7sWZ9rBQVn1lhZ7fn20KH5Pa5c2dktK8tsfEOD7aYdO6ICcA8+aZVXp3nS&#10;2y4zU2fZpUtqZBc/tVFMCwoDLbTpXyUoHJ0Vnbclof3ChQuPEiHUm5qaCmSgikSUgd85eYB48H/n&#10;e/fuLX3xxRetKc9ThE2E7wj4r3OUg5D2GaIP8VZO50lRUb4nOnXKLsUWuJ9/jo1LTjY75Ox8cN7R&#10;o4uGTZs2pPOQId06zJs38Ssjow19QkN1ZsrIic2fHx2NuczP2uc88PCwsywoMDhYXm66x9HpxsXO&#10;XbLLQSC790bm3Ltv61ZaetEkPd34SFqawWY4mOxso9VZWQYrk5J0l0VGai0mslqWnGy4MTHRRmPg&#10;wJRsGOMXX+ZUHTkS4efnd/NCcbGTXnX1dfPGRie3M3rhqdiFQSO8e9RJL2Vm6m+JjTVYVlFhud7C&#10;wt8S2y7JoTVoqAdev3VLd7WLy6Fv7e0P9aPoaAQZ0dIdO2PdEBVQJy23s3M1zc4+ucTKatcIHZ3V&#10;X/n56X4jf9XJ9U39B2RmYVQ1YmQKdQrz/b6+x2efOrWm35kz675OTDQlo74299KloPOIAj76uKD+&#10;xAl/h4qKsxRFGS2rqzu/3N3zpl679rlVWOdYvz7MRyYz2pWcbLKxru7iVkPDQFthlPlRfuPlywEJ&#10;MpmVTUHBBb30dEO15GT9jZmZRmuzs43XpKfrr4iO1l7k739wrrPz4R/Dws4uk8nMdixZEhOM7ZDU&#10;RhVeXva68fEn5hsYrB3000+jMJWJwQscDOyBj6i4o3kOzwrQ4AHPUsw2Nw+zgP7vvlcsO6bu71lV&#10;dWYHDRJ+1NJaMUpPb/0Ib2+tGenp5uRMrlwYMzb1Du53+8+zK2NjbYzv3Lm0jzHrfdu2R/riuRps&#10;v7x509WcdF5LTnq8o+ORvllZF4djejQ80sek+XvY7n2bbdkS6lNTo7sBawGWlnv6Ojoe6hYQoDsE&#10;D3oWFJhtKym5pE9OzGfc+LTS12g0jucuFi+Oc8faRnn59VmM2S918wgwRHTwwQf5sv37g10qKgw2&#10;REToLygqwpTY9X0Tvk1NQXQyanRyembmxUMBAcdm0Sizr47Oxq/i483IyV6ZdeZsyKXWbfJrMXVz&#10;7pyva3m5xSkaEWsaGvu74748/0Ipu3w5MJHS2t26deFsWprh/pQU/U3cfnFv4uK0Fnt5HZx96dKW&#10;iWfOrBmqq7uuL9Y2KLIam5mpNy8/30zt9u2rNP7zC+vSNfMBoqvm7xU0Gpv46dXcvzwlPd2iJ0Xd&#10;HRMSzvXNzDSYXFBgvKa01EIrIcHx+vz58QXNmxdRRHaXjZuQGpuY6LDy/n2T3iEhph/SQIATiCAg&#10;kPJy/kCw7fxlSxMCXhe2hheyM3r+wcXFF48Swc52czva09HxYNuoKNNPc3Ise1EkOIui8t0HDoT6&#10;YMPAyNEp2ZGRdvoVFZf2NTZePqBzOsQJDvvTdrnVRkaelsXFWostLXeNOHZs0dfu7pqd6+svTwgM&#10;8tXo1DmnBM/VkM7JOTmXTkRF6cw/f37XoLNn13QMCzvdo6bm6pSS2+5qP0xLSsJ02LAhaXlxcTYm&#10;1OYaRUXX9BYtiot7kfpJ7z7pd4KC7AzS008vdXI6NhoPhebmXh1LBLL89Olw53feQUReLLOw8LCu&#10;rDTakZxsup7u2Sa1fWGub5Kd0OCxwcbGzTw/X2fl1atqE0xMNvWOjdXv/+CB3azGRteDI0am56FP&#10;f90xq8zf/+qp4GD1nw0NN/RbuHDyx61a/bLRRGjUv1CgAKIBvB+rbZcuXSaeOHEiDiTAoxAxiaiC&#10;mDzwRDsdZTNmzEik/PhLExcRhhHaE1DOM0YfeBcSXmGCp2Cdp50/H3IBowJsWd2rFnSTnPm2q1d3&#10;T1mz5ofu7dt/3Pr1119vOXfu4I/wDifq6N/l5dkcmPBtchoc8aBBqUUBAdZGdH7n3bumW69evXGh&#10;Y8fsSmwH3rs3KptGjfY5OedPU3i/3c/v5LLAwJM/BwfrzPb21pjh7n74e0fHw997eWn9dP/+2XU7&#10;d4S5NW9+qxHzqVevBQbTaNOkutpW8949G40HD2yMZTIHx82bY3JBdP36pxXn55vrxMSc3ZCUZLS0&#10;tPTy1l27Im7iQawvv8quun7d/XJBgf5aL68TE319tQZWVFwcX3rHbcvM2YkxzUjvMWNSCyIiHIyz&#10;s8+udnc/NtbV9WhXdKr6esfvszK8jnXunH0HI+AFC2PD09KMd7q57Z964sSa7lZWB76ksrDXfvG+&#10;fVEu6DhfdcyuuHzZnYhObz05hKUUZayxtPQ3RxSFZ1aOHfO/XlNzdjN2pNy7d3HTyZPBDnAm5Khk&#10;Fpf8Y2QyC0siJQ1qlw0BAacWBgXp/BgSoj3H11djmq3tnkkWFjvH4hgTozevstJq73dTkuOfe/4+&#10;Gz48JSckyEo9Olpj1unT63tNnz4U/5DJOwLkEZsgR/MCDRxa0sChX4PMffmevTE3XiIH8TmNuC0u&#10;eTmWlOjvvnFD4ycskLq5qY+RTwlZqlE0Zd/xm+z7WBcYNiwlt6joomZhocVecq4Hfp4fF4X1C0yp&#10;ZWXZmeXlmWwLDT0zMzpaf9y9e7Yziah2a2hE+r/++h3heZUzZ/yul5ScXXfzpvp3dnb7+7q6anal&#10;AUSf6GijcQkJJgvz8i4crKmxupiQ4BbYunVuAwYTU79PCKM2Wl1ZabuY8ttA+V2HrWLwcv68Jw1e&#10;9NZS5Pfz3bvnF8bFudC9y7qDaczZs+MiGhrObqb7+/3Jk+u60Wjzi/x86wEymfWPO3fFOOFhvRYt&#10;C+pd3V0v3buHSMv8qO6ZQNcWLQqFjQOWloFxMqL4lBRTzbCwMxsDA7UXwX75vbl+/cBkM7PNY2jw&#10;MZjQx8RkSw8np0O9/P31BhPZf5ecbLyyoMBSk7HLV/TOBiW1bFkgQ8R+9HjwtbIKy3nkbAcnJ1t2&#10;SUw06REfbziCBh9zsrIu7Lx//9K5ggInr4mTUsqwPtV/QEZuQIDd9rIyg0FeXqdaEYFgwCgmEIos&#10;g9+S92fbmfsPRjlR5N6IKbc5c/6/vSsBqzn9/rP/ZuzGvu+VEKJ9U5ZSkihZUihL0iJKpUQUaZOk&#10;PRJRQhsJpVS072nfC4mMZYZh1P98bvfruXILM79l5v/cz/Oc5977/b7rec97znve7ZY0vXgRHkh9&#10;0Kyk5NTioiLcBB0m2NJyQfLFi4g1r15d3K+vX5jz1VevOtatL8hrajrr/vRJ6P5ffolwNjYtSEcf&#10;nzu3ujUm5opPebmrTlCQhaSb24aJd+/6T6VBlFJiYqo7NjJg9K+tXVRLnpwPNj8kJ7up5Ob6Sv7y&#10;y0XyPmL1cnNve2MaD+2puz4/6+3bQMfm5jMH6+oivZQWl9VhTXPBgor7LS1hvtXVgTsyM32Wo7y/&#10;/Ra97vff4w4abCsuAi+w4/Pq1aunnzwJtMCOzz/+CLXZalCQ/hUZpjlza9pSUq6cvn/fx4z6kQa1&#10;2aKHDy+q04Bwe6B/dtTQYQ/e4JDmSq3C3JYW710xMQfVHRz0hNTVJYZybjRhMfV/DIz8MKeG+7H4&#10;d+zY4R8QEPCWbQzeGxFOY8IYDYYQDoRdXG5ubq9HjhyJrbtYPMfBwa7Xlny29wFgxIIrTH7/HffW&#10;RK/Zu7cgdvCQ++39Bz7oOBeacK68/Ph2TOts3bqUnz0l0tfRcd2goqLgqXClk1NuuomK1z7E/LGW&#10;VlFpUdFZl4oKb5O2tkDDmJgbPjNn1T6BslmmXtHa0oLtqCHe1Dlsc3N9DLKzj5PvcmJVUdEh1eTk&#10;/YrU4RZnZBxf+fr16R2LF0MxvuyYNr3m1YuX15LevYs619p66VhLS4QbdXrf4uL4m6KimMJ63KGx&#10;sqistdXfITv7hCEpZr3Hj8OtVq8uKYCLLC5e3dbYGHW2vv6k5d27nitodDr/7dtzaiUlifYK8yvr&#10;v/r6OY2W7tU/enT5zP37wXuwa4hGl7KtrdgLf3XthYj0IFKIv0JJ2e+7c62iwnfH1at2ym5u26bF&#10;xbnzkzGTe/Ys3lhbuywLHUJUvLo5M+uyR2Wl93byMvRfvDhnduBAVixrHp6v/sXp4IQQeEOFhf4b&#10;Xr0KNPD1TQ1FHbB+dNAhsxIKpq7mtHtBga9FTs6JzUTrCgs9NUtKDtJI3ko+KMhKhjyQ+Y8e+a7K&#10;yrp6RFIKc/fPqcMW5N27F7I3JcVhuafnphlLlswZPHky97WwzvUP7MDCYbM4madPb5ivW1dK/H7a&#10;gUX8nJx4GoWfdi0tDTIpKvLTaWoK1W1vjzB58iT2+MqVpdUoL3b1ODndjq2pCbStqgo2p9Gr3VLV&#10;0nuYLiKj/duDB1GXHz8OdcZ22YcPw0nZR+8oLEw+LTSz7tl3ZKiEyDONj48/29joa5Ke7qFRWuQ8&#10;j0aSUrjxGWci6urO6JEC2vfbbxdOFhdfS4YBwZTDli25t7GDra3tguFvv12x0t90Lx2DCBiKzMzI&#10;Y2Vl3tvy8vy1X74M0U9NTfAYMrTpLbwdM9OsxBcvjm0nRU9tZzotMtKJn4yQDClZfdyyjAVZktXW&#10;pKTogEePTtq+fn3Kxscn5fIo8mC/++FJh5VVbu3LlxcukSfhUVDgtzsnx3tLVtYJ3fz8Y1olJY7K&#10;cXEHFoSEWMmcPGkhjmnSmhpnsbY2PxnyvBbX15/VxI67+/cjDpPsnvE6kV48ZCj1sQH32y9cSDjT&#10;2np2W1sb7mY7Jfv06Xl5MmxL6urOrWtsPGdJefo0NsVeJwPyBAvOS1TvlWRnn9tVUeGK3Vtj7Ox0&#10;uxgQTE3m9371Cn8cFamSlJx4jAz+L1DKo0c3vw0NvX23vf2ce1tbuNHjx5eWv3wZvfjXX2M0aIBm&#10;1Nh47biyCnYl/tqxyyIj8e3bIHvyuPZVVkZ5qC0rL0N/XKRYVlVQEOaYkeG8ErvBDh/ePDYnx39y&#10;R0fEgvz8BAdq30fQBVLSVU9bWyPDWlrOONTUhGx5+BCHj2P1qE/t0d9Ukg05GTuu/teAIPQHv921&#10;tUHkRVz2kJCoeoD1NZUl5Q9//TXiHMneoerqM4ZPnkCGLltcjsyIHD8Bd3q1dcgrVNy/ezfK5/79&#10;gF3374eYNTdHuqivKKvAdnit1aUPampjIp48CXWorAwxam7Gua9I47a2m27SMjXNyJ+89l/i4mK8&#10;MPNBHorCli3Lp8yYMQNrhh+sK/2vgULAzUTBJklISKzz9PRsYbwQbkakKyEMFs8x9WViYtJI6YQQ&#10;YeuuARH+rpbzD6O+qNLMolvnDZlRq7W1S29jF82YMU2/paREeRQXu27w8zOX2bJFbTx28sA637rl&#10;PqC1NVqAlIpySMidExNZ0zPPOsx2ZiTV1gdY5+R4bKyqOqFbV3fJRl6+ohIuMY2+/3B0zCx9+TI8&#10;7Lffzhwll5U6aYgJudRb3d2v7/b0jNKlkdrCmpogtRcvLuyQm1dZjhEP7uK6ePFOMTX+5Tdvwv1+&#10;/z38eExMUoysbGUrexqg3dg4/U59/QlrjNgrK/10WlsiLWVlq1g355Kr+oRGR2HPnp3eX13tr11R&#10;EbikvT1M425GstPcuXWPvvr6WYf+pqIHr15Fxb57F+ra1ha8raTkstbz51HLIfD2B/IjOxfbqLNf&#10;vBZQWempHxFhK+/uvpU/IcGdH1dwNDXdMJORqanC9suFi+7de/48cA8UTFW53/qGhou71umUpH3/&#10;w3Nyy6ubEhMvu1VUeG64c8dT87fffNZcunTzGDYE4ACi0MzaX2NjE+++e3fu1PPnZ45gG/SbN6fJ&#10;KIYZ2NretPbzC1XPyjooSqN6ubdvT68Iu5B8jF+g/ilc8d2W6dcaG/2Nr161V3Zy2sgvJzcTW8hZ&#10;O65YDd0FnTuwcGllzLyamlu2cnI1TVhAX7O29NG7d9EJmKqi0a9Te/t5K5IL2+vX006qqVeU9yUl&#10;jqk4VdXiIhoV7s/P99yal+ezub39pLmySmkxph9GjW78Iykp8S4plVOvXl2gNC7aZmQkB8rPr2qC&#10;J4YFTgnJqvsVFeHHMQ1UWOijfTI4bmtAUAruztLB1BTF2dXRcekwDRyCt2wtqMKodty4ul/PnL12&#10;ihS8KSkMUrqRe+bJV1b88CMOyVXWtrWdssnN9dLDmYSnT8/oeXvfPYX8sNvGxeV2WHPzUT3yqORd&#10;XDYLxMU58b95EyH76NF1E0WlyiJMcykqlZXn5F44UlPjSwOgoO1RUddoAFTzBG2D8z8hISnZb96E&#10;nn7xIsT5+fOz1m/eBBtVVYVuNTdP3hcRcXbZnTtHpBIT3aSePz8q7Xg4zTgiImVne/slMr6RhvRJ&#10;fLzo0vwgNmKxcvlDHDoUnlP9qKAg4tizZyeNr8bEmLofS7F5+jRmI9YuiOem9HmA4vgeO3Y3a8jQ&#10;B39gG7itbUpUQ4On/s2b+2VcXAzGLFnyfscQCzQgxJmuHx8/jhn1/HkMGciL27S0ivNx3Qg2YwgI&#10;1L9ydc3MamuL9qU8rMl7NiNZ2E18P3T1aloUDXJe4jDrkSO3L/72m69la2swDbyuHBOeW3Mfnq7W&#10;qqIM7KK6ceOQ2tGjW6dbW68dkZ19dOybN1FSb95Eb6MBSBVkHX3GxSWDPOqwk2/fXiCPjpXX/r17&#10;828M/LkFg4F3NBi42dQUtIsGkpsqKny2lpRcdMQRAax5iYpVvywsiL+FTTpv34Y7EP/soqLvnJs9&#10;u/YJBls4GLpyVcm9knvnXKqr/cyePQvemZFxPUBKurr1q69/6TAyLmx+/Trm5rt3Eaco/yOkq+xz&#10;cpICli2rqKS823GVyr596dEtLV5G8D4OHtw4V01NZsygQYMw7dttv/lfAAod7hB2wmBXzBxbW9sr&#10;gYGBrCkpGIbujAhjYBjj4ePj82727Nm3KQ0/Iluirlt3v9jtYm7tpJGo8B804padV5X33fevO2YL&#10;VzalpobaZWUd1vD0NJy7dq0iPKif5syZ8z3+YRD3BJFwKtjZ5QXgnh5MXTg73zpz/6Hb5oQE5+V3&#10;77ovbW8P1LGwyI7CPnqMwHE3jbx8+aNNWwqKzczyU1VVS7OnCtbWDB/R/HihYklwRc2pRffv40ru&#10;MF1yt1P69H3a8RMJ/cRJjb/T7wZq8EwNjZLSseMafp3CX/9y9Jjm34cOa/pjj9Xt6LIyN0PKdyV5&#10;PxoPmy+aCs+pbYCimzSl8bW5eU7xzp0ZN8zNU46lp4etxgnx9PTkgxSmBSMZcqffGJvk1VjvyUqX&#10;lCwvVlO7d+GPPy7TiOmy3lrtskT8Q9uYsY0vbqdeOJCf76QVELBL4siRTZM67wiKkioqSjIhJfW8&#10;V+9nJNR5t9+88TAgJa9dU+O9Mi/v4g5JyapS8FRevqzo/n3/HXfuuGpeveq4qLzcW7m+9qKp5sri&#10;bEx/wSBOmtLweunSe03bjfJyDA3zU+fJlxdO5qtvGD78QZuhYfqu3393Ei4rC5Zubw9ROXgw02fw&#10;kOYOHNxzcUsMamlxXnfmjJW8peWaifz8/OgI3U5n4uZRUhyjSbnJZmbe3jt+fP2v4IXgtPpXGzaW&#10;PNBZX1SHDqq2rKxITLymYfwE3M/VuRtJVe1ebnJyuENenvOGy5f3r7h1y03j99/99ddvLEjqlIXH&#10;GIE+I8+r4MCB7NS12iV5fPwNv4wa3fBm85aSyt59YEAqq5//4r+3uNh7Oxn1DRJS5YmjxtxvXbCg&#10;OnvnzqK4ffvy4+3tc5OXqZdWY6cdppiWaxRkVlf7WkLh1NYGbqABivmECXWP8e95S1RLMtraPA3T&#10;0o6tzsvzWkYj33X6+oVR2A46ha/uyfnwK26Y3mPaDjdEk5xJ3LiRaj5DqK7h++9fdWjr5CeVlp/c&#10;mZ/vQV6fl3ZbW4jJunUFaVighxGZMKHx90VKFfcNDPLzjIzzU+fPLy+gtOtJBp9t2ZK1j0bCsvCi&#10;yPNeO21aXd7osQ8fkeedamVVePXAgbzr1tZ5d2TnVT6AN4tNDwcPpsQ0NfnvbWvzMdy0JStkyNDW&#10;NjHxqhLD7cXxe/cWxFH9b+nrFxeNHYeNBC86JKUqqm/cOHMwN9dBw9t7h6i5+aqR4uLinNOULGBQ&#10;SF7PwCdPLkx7/TpMPTEpzl1EtPIhDBBre/DQ5nYJyepHurr3Cq2tC5NNdxTfWb68onwKX8MLbAKZ&#10;NKX+aeDJa14tLd7b29p8t0dGxrkPG9b8ey9qt61bM6+8euW8ISxs/0I7u3V8RkZKQ27ePDqs84T4&#10;RY29e3Mu4aAh+js2t2zZUljp6JidtmNHwR2sR2F3Ga5CIRnPLCsLtaAB6hoo8Lw8V83y8vM7VVXL&#10;CqFLcKsFGdpHhw9n5drZZadiZ+jI0Q9+FRWtadNee68WG1LWr89Nra0P3INpsj/+OL0rMjo5jJ+/&#10;4RW2mY8d1/T7Op17Dw8fzi6y2ZOTSfHLBKY2/AJvFfzXXleQWlNz2iItzXmVh4eR3MaNivyzZk3G&#10;DlYY5C9aBvhvAIWBW4QpoCmqqqqm3t7ev2FHFYwDY0S4EfMeBmTfvn1tvXr1iqA03IlMiVSJZhB9&#10;8dZdBhA2TGGRIhFMSUnUnTGjrrR3nxcdCxcWp92+7W8QE2OtaG+vM01DQ5qVh5ycHObOe3fu2jov&#10;rqN7L7BX718x6nzm6RntVF5uvxyHva5ccZCqqvJXbmwMN9VZn5+KA3RQLHAdofBwkR2UDS43Gzyk&#10;6deVWoXHHzwImYe5YBL6pfHxCQ5zRWrq+/Z/3IHT5Jg2oY76jkZHf0hKVdbeuHEzbPHiMlyY9mr3&#10;7oSA9PQDq2NjDyiR8iAjFKarqXUvGSdVsXsKi68/D3r0Tlr2XkJaWtjqt2+Dl9TXxJmoqJbl9O4D&#10;xf2U0u8sU18yWiKiVemkXFb/8UeYNhnUuz/1etkxa3ZVaULCSaPr122UcX/QgQNaY8hIjm9vD517&#10;9uxdE/KE3g4Z1vx2q+HdM7W1h9ZgXr+qyn1xfPzlLRMmNtzv0+9Zu6pq3rUXvxzQIv4onT5tKZaS&#10;4iH+/HmQWmLiVUd5hfIKXPiGkTa8OdZFe+zL/vr0a0OHaN6777bRmzcn5uB0fnt7kMwGvUK/3n2e&#10;d4wZ3/D0+Imog8XFNksx/66jozJKSGhYtztJMIUFD6TzvxQuioSHp1vhpmHspMOmBPAaCrsftQ/O&#10;A6HD/zzo/h8yspXlx46lniotPWuel3dEOzjYUvn48W2yly7tl2to8Fa/cOHmERoQtKJ9sSAN/uPs&#10;Sv8BLRjBPz158m5kUtKt8wMGtrZLSZfktLY6b83Pd9cJC4s0xr/foS79+lM7/NzCosGDccklpTH4&#10;/ht19YKMpKSQvRkZh3WvXDm0orDQfVlo6BWL4cObnmOdTE8vM7yiwmnttWtOSzIz3RZUVJxeMU++&#10;IrF3n2cdM4SqK7KzAw2vX9+v4uq6ZeaePVpj0tKOk/yGCrm5ZVmQontCebfv3JkaWFvryLp5ODHR&#10;XbGx0VsjIyNqn6Ji2T1cM4O2gfyCN0zb4G9fyTC2mptn2JAHJNve7itiaFiwjwZNr3r3/YV4iLAP&#10;WTRo0APiL3b+NL0wNMyMKykJsC4vd98SH3/aWFyi9C7KCk+BRugdAyl9HAAE7/r3b3knJVVZfv58&#10;lFtOjuMGrLVYWKyahsOh1JzMfP17wAvBpYANDadGNTWFSbx8eUrn6tVrxxcrl1bhmn6sDULGIPus&#10;vIjQZliTERBoeGBmlhmWWxC0LSfnqHZzw7HVR47cOsy6/2pE02+7dyd6V1XZquMalG3blo9TUZEe&#10;eOPG4f4PHkRNePo0Qr6lJWK7nn5+MjZSQI6Q7qDBqAvOMMEbbHpmaZkdUVx8ficN+laGhOxZdOKE&#10;qUx8/AGF5ma/1e7uaf4jRja/hhx23guH0+Y4CPmwQ2hWXVN+/s1TLq7pN/710/OODRvuXm5sdN1C&#10;HqdBe/sZCz//u7GoC+qBIwOoJ6t+JIfQMyjP5CkNbRYWWdHl5ed25eS4rsIW4+3b1Wfi9uFx4/rD&#10;a/9bTV8xQGFg1bDFdsyPP/4od+TIkSJOA9ITwVtB2BUrVhRR/FNEB4g2EskRTST64sVzBp0GBH+g&#10;Ezvu+vUkZW3twqMqKiXhNjbX7aKjHZadOLFV3MBg+cSZMzunRMLDNb8l5foTlM/Ll7GzbGxydixe&#10;XB6uo5PuFxzsu/HiRVMFN7dNwv7+JlOvX3ebW13to0qjIZMT3gkhK1YU5AsLVzYLTK1pFRevqFVV&#10;w6WI2ecjIuLMCguDlXNzvUSKigJn1tWdkXr6NEQjJSVm3wb93MR58qUVMnJlFWrLCjKdnZNCSksj&#10;7J8/P7X7wIFbvsuXp4cdcAwxO3/eTBGjy9hYZ7Hm5iDF27fjzNTUSlL5+GofTppS+1BapiRzj+11&#10;+4KCE4vr6vwUXr8+o3b+fMJBBYWyQn6BmtbxExqfzBauqF2+vCDe3/+a5cOHp5c1NFxU37Yty1lJ&#10;qThiu/Gtw9HRR1YEBhpLY0vitm2aw1NTnUa+fh089eTJW6uWLCkJXrEiO/jYsTDj+HjbxTjpm5Z2&#10;QPL69bClS5YWByxdWhi6f3+sZXKytSJ2AWEaJSzMhj8ry0esqSlwZW5umO3+/SlRixRLyqdNr24R&#10;FKxrkZErr9BYWZJiZ3fXJzn5sl5xcZBCXt7xWfhfhtbW4Lk2NmkmCxeVha9fn+599qwfKeIdcnZ2&#10;awWxEDhixAiMpD5QLJzAIjq2e75+HSl47VryWj29wgit1UXpikqlFfMXlNYozC+rUl5SUqSnl5ds&#10;b58ZHh2d4ILtpQ+a/NZnZzstCwgwm79z50oRU9MV0/z8TKfdvXtc+sGDIK2goAR33fUFKeLi5XVT&#10;+GofzZ5TVbthQ258amrsYeySycqKsFFXz7lsaBjnkpZmo3HtmsOyjAw/dXf3ZKsNG4rCF6tUpM+e&#10;XVPLx1fXIipWXblmTeHt4OAEz6KCAJO7aQ6rTp2yWBwQsFuWjIGcn1+MztKl+SfV1XND3N0vml65&#10;Yk183yN97ZqdaF5egLyeXpaDklJJ+KYtKa45OftVAwPNpM3Nl08xNl41DBdLvn4dNMUvMGml2rKS&#10;IBWVwlAvr/PbEhIsF0GOQkLMhW/edJMhWdEoLg63dHK6fVFZubh05qzKhwKCtY+kpCur1JeX3LGy&#10;ygi6fj16a2lpsCJ2UMG4Z2XFquzfn2W/bl1J9PwFFfnThWob+fjrHsrJVd7bYpB37fLlK0cqKk4Y&#10;JCc7rb1y5eCK5GTI1WXTbdvygpeqlabQKLuCPJuHs2bV1tHvTCen1OCCghDzrKwjOmfPmitbW6+a&#10;q6YmN37GjLGc8/XvwZ7G+i4727d/YWHgxIICH1nyjtbl5YXaH/VIvKitnZ8nLVNej34oOK2G+kZl&#10;lcqS0lwXlzshqCuu5r9x46AaTr1T2Ra5uFwxVFIqOK+llRXo6xuyJTrafD62QWOjhqCgYB87u829&#10;ysrODq6vD5326FHg4pqaUKMTJ24GU1/KnSFU1czHX/twwaLSIiOTnJjo6HiHBw9O6hUWOi07dcpc&#10;nuRVeOfOtYKnT++eWVTkOY8M/wZ396SAlVoFWcJzqpqo/z4SFauoNNuZGVlaErOfPG/T0PNxh1SW&#10;5EXa21+0xcAxP99P780fZ/fss89J+ua7Zx1TBRtemZoVNq1cWfpg+oyaJ1On1j6aP7/snoVFdnRS&#10;UqxjY6P/lsy7R1YEBJjL4yr7hQtFJ3Bsef9bTV9xAoWCu4n7saZv2LDBkTyMdmYaqydCGE9Pz7dT&#10;pkyJp7i49wqL5xpE+MdBTC0x86B/woB0/uk+7tvHHxo1NPiLkquvEB9vp+DlZSRparpqmoqK+Cj2&#10;lAj7FHP4D7g7H1csNzUFz66pOS6bluYwPzjYXA77rbdtU51sYbF29Jkze8alprrPIsFQLC8/vv7e&#10;PR+z8vIAm5qak7a1tSct6+qCtlMHXVtW5r741q2D4pcu2Uw9d+7Q+Nu3Xfjy84+LVVaeWFpWdkK/&#10;uNjHrKjIe1dhoZdRUdFRUqTHVt+547EyJeWI+pUrNkv8/LYr4GCYjc26qX5+ZnwZGe6zamoCFtXX&#10;B+qUl/sZFRaeMMZp1Fu37JdgayUpBmEc3qqu9lelsmyqqgraXV7uv6e4+MTOgoJjpCBdlqSkeM7L&#10;yvKWKig4Lgt+XLu2Xx772a2stKfr6yuNxilg8iR+rqgIGY3/fW9q8pFIT3eSv3TJVg4GwtXVcAYp&#10;u2lpaR6zqd4SeXnO865etZVzd98mZmGxbCquzT5yRHd4VJTzBOw8Ki72XFpefmJzWZmvRVXVSduq&#10;qlPEp6Bd9fVBW4i/K0tKXObfvHlQOCLCZkp8vPOEgoIA/srKIOHycjeZ9HQH+aAgcxmq/2xcW9Kd&#10;YuEEFAymIh8/vjj6/v0Lc1tbQ5Y2NgZtqa4OtCwrwxZif9uKCl8L4hG2WW+srPTSyslxVo2I2LPg&#10;yBFDCQMDVSElJclJSkqio62tdUbFxDhNKSz0lKit9VavqvLdQvEtiot9rTrb/MTmigrPNdnZnpqY&#10;3iQDq3r2rJkiztL4+++Sio93kGps9FN4/Pj0isePwzY+fnze6OHD0B3NzSFGNTWBm+/dO7b6xg37&#10;Jd7ehvOgPC0sdKYFBBhPT0x0mVNc7CKdldXJd/AWh9UCAkz4b91ynl5U5CVSUuIum5JyYB5k2cJC&#10;Y4aW1qIxaLuzZw8NbGgIGwWlV1vrI0EKTe7SJSs5V9ftolZWugJ2drrjg4JspiQnu4oWFXmoQg5L&#10;S33MqV57qX321tWdNCcP24DquurePZeFiYmOYlFRbtPS0z0E6+p8hF+9OiP/4sUFzSdPzm1+9CjM&#10;mOpj+uDBGUOSd72iIhet2FhbFSqTvJubqdTZs7ulCwpc5tMIXP3x41Bd6oeGDx+ep/ChxvX1pwwq&#10;K4+vS0uzX3bypNl8S8u1IsuXy04REREczs/f/Xw9jAiuqsFtvbduOU6+dctFOj/HfTm2y5eUeFtQ&#10;2+6tqTllV18fsqepKcS8ru7U9vJy7/Uk68svXLBc5OFhIOnhYTwnJMRa+Pr1w+K5uU4YECmcP79b&#10;9tAh/Tk6OkqTxMUFWSfhcRcXGatexcXHh9+9e1QoL89jUUmJx7qSEi+Te/f8dpeVBeyuqgowqa72&#10;pr7rpnH9+kFFtMeOHWozli2TnKShoTCKjNDYpCT3qehvmPqtrPQzRLx79/wtSYZMwX/SIavT049r&#10;3Lx5RP3qVWvV8+fNlcnIqVZU+Gg3Nkfa6+iWFGJNU1Gp4mllZVzSr7+Gnm1oOH2U+pFdZWWAGaW5&#10;qajIXQubdY4eNZY2MFghBOMxceIwHH8AL9FnvngZ4L8FFAqNzdrSO3Xq1GXu7u6NmJriZjQ4CVeX&#10;GBsbN/30009hFNeJiFk8FyDCSfcvXjxn0Dlayf6+pSW8T37+iaF37x4aHxFhJnD4sM40E5Ol/FhY&#10;EhERGMTeG/0dDqBRHNy38yMZm5/v3PEedemSJZ+f37ZpVlYagjo68pMUFWVGLFok/rOdndqA0FDz&#10;kTiUd/mynWRMjJ3y9ev2yzvvIdq/IirKbklY2G4FHx8TMRzew9TCzp3aQ6lxh1H48Rcv2s+MjNwj&#10;S8phcUSENSkdc2UcksOivqenoYST08a5GMHglKuGhtxkHR2FUVDK587tGXPzpodgcvJhSTKEiy5f&#10;tlE+fdpsobu7oQROmPv4GE3CX/MmJLjOvH3bSY4UsyoZiBWRkdbqUGy+vkaSXl67hIKDLaaSJyEQ&#10;HGwy1dl5g6CZ2XKBNWvkx8nJzRksKcnf19fXrlde3skBWVluI27csJtIHVzA3n7dVEPDZXybNy8Z&#10;S2Ubjb8CxTtKl3iqNxXGVV1dbrSIiMigtWuV+uE0cXj47rEXLtgJRUfbyl25Yr8kPt6eOtl+zatX&#10;96sTj5SCg63kPD1NhTHnbG2tQZ1t69DwcLvh0dGHx8bE2Ezx9zeYamGhNVVbe+EEBQWxYYKCQ7Ae&#10;1uNICu1eUcH6n/oBZIjGwNAnJTnJx8XZL42K2qsZFWWzkvJeHhlpq4KL9wIDd0vv379eBLzGFSlz&#10;5kwci443duzYgZqaC/r7+poNhjGMjT0yC8Y2Pv6gKg7URUbaLD1/3loxMNCc6mAi4eyMf7xbK2xi&#10;ojbLyEhD0NJyHZ+npxlfXNzhaXfuuIqmp7spZGYeW3znjrNqYuJBlUuX7MgjMJHFv+Tp6ytOg8JR&#10;V1cajfn/4ODdY6OiLCejfRwcdAWMjVWmdPJ91chTp6xHxcbuGQfZdHfXmwpZpnKOlZaeNUROTrCP&#10;r+/mXtgMQh4gq+3QPmg7Pb3O9lm9Wm4wKbXBkCXyFGfgCpwrV+xYbUM8Womt3OBNWJiVHHYjOThs&#10;FjhwYNu4oCCzMfHxByZkZByflpPjKZGbe2wByYdKRobLkoQER2WS5wU4p2NtvVZYX191mr7+Mj5H&#10;R32+M2dsZpC8imZluc/LzHRfjPBJSYdU4+L2K4aE7Jzn6qonummT2gwYbQGBsSMmThzYn+mTRFz7&#10;Pvqqh4fRv6j9Bnp7m4zHjQBUn3nodzidfeOGo1ZCgsNKkn9SyPbUR3YquLhsIsW+cibWBDZsUJkI&#10;Q+rnt3PCuXNmfJAzO7vVAjAeiorCIyZPntyPPBDSPZrf4mJOGtj0hlxGRNgJUJ+ViImxVYyN3a8G&#10;OY6+bKsaGmqxEIbDxmbj7LVrFfnl5aeOmz596DDMbujqqg2g/IdevXpkErY/Y6ch6YqllIb65cvW&#10;rLiQQQ+PreJOB9HvVwo7Oq4XwaaIBw/8tXJz4w7Pk8euyhcd69YVV5MBPlVZ6XsgJcV1+7Vr+9ZG&#10;RdmqhYVZLDx+vJP3WloLpkpITB03ceLEoQMHsnQypgLByz81EP9vAdYN3sLw77//fo6pqWkgtuZi&#10;ioqb4WAIRkZBQQEnz32I9hKtJcLi+TgiZvH8TwNb/2gE8T061aFDawYaG6sO09QUGU4dbfjIkSMH&#10;DRnCUkgwUiyF1Gl0wr+9dcvuR3ID+5LhGIJFdgiVhMTEodQoLOFWUlL6l7a2dm9SEoNgHEgYMbKb&#10;ZWu7Zo6l5Zo5cB/RiSCQGMnKyfENnjxZtB/+c333bs3+xsZ6w/bs0Z4A5Yi/14Ty2rBBSXD16gVT&#10;li+fP1FVVXQC/j1NTm7GaCGhiUMhiEuXLu1LCqofdZwhR49uJmWiK7Br1yqhbdtWTFu3bj4fRqCk&#10;aIdaWW0YcvCg6QgPj02THBxYu0mEjY015yCP9etVpuAg3saNC0bij3U2bVIcoawMfogMnzOHbzB2&#10;amCLLHXQ76jD/EAeRx9sbSblM0xZWW64gsL0YYsWCf6spiY3gBTlALxjeIp3goKjfwZPqQP+S1dX&#10;7kcjo7X9YDiJJtjY6ExDWRgeGRuvEMIf/mhry1BdZ4+cP19k0IIFC/qbm6OeugNQD0qDVTYoR/Ce&#10;muiz9rGj3YuL7X4ICTHqR0qQxQsbm/UzkC8p6LmmpurCmB/W01OeilGvnNxM8m4mjx46dOiwfv36&#10;YdcfRm1QYj/s2CH+k7u77gD8AdGBAzqT7Oy0iadrZqGNofg2blzKv3y59Ps2W7Ro2hgZGYERCxcK&#10;DaU2HUJ1Ge7lZTbG29t4CrZIY0++jY32zK1b1acz/5ZH/Bo9efLwIWhnkpd+kBHIFnjL8B38gUHD&#10;OwxgwFdNTeXhqqpiwwQEBAZh1M6Mmq9e9fgX5NfR0ZDSWEXtIzdcQkJoKLZyYmoGJ5KNjJRYbQM5&#10;RNvAy4O3a26+UhiKdsuWpYKol4KC+CglpVlDDAykBx46ZDAQV+eTXIxzdzfhd3beOh1yj/rQAIKM&#10;oDSfmNjM8eLiU0YhP6wvdtbfYAwGN0z9EcfYeOV0tL+KytyJoqKTR8NoDxw4EG0MPfLJ6RY7u6++&#10;wWl1yAvqiA0WWD9BPaytV4uSQRBl+iL61oIFYlMwOBAUHEcyxTcYaxwGBioD0cchZ+gHKDPxEFPa&#10;jAGjPL76BuujO3bs+AnyvmfPenZ/1xHavXvd7G3bNGeh7lpa8/nk5WePgxGEbhk0iCVDP+JKFju7&#10;Jb0OH95M7WY4kuRwSmfcVbMhg9AT6PcaGqITlJUlxikrzx5HOmHypUsHRV+/Prns2rUEJz6++qfY&#10;Cblte/adly+99sbHH9rs5WWqumfPamlj42VzNm1azBr8gPdjxowZyRxLQP5MPYj+1kCHhiJG5xsv&#10;Ly+/0cvLi/WXt10XzxnC2oeTk9PL8ePHX6E4uPdqB9FSIiEiZvH832ExkcZ36FxCQkK92dvZQBBU&#10;5MFtpPMNOuKcOXN6ITy2+Q4Z8v7eJQg3lBgrTUyBwZOB6z17Nv9IKCLc1TRu3JDhhCH9+381kBEm&#10;oh8wssEOExLm/tLSk4dAoGm0OwLKC+EhfGSkyIXuP4DdoZDv+7hycuNIKEX7QeGLiU0n5TGWRkzD&#10;h2DEDOWNOmIkqqY2cwAUr7CwwAhcPAhCJ0Xakyf/jBFWH5Sdqd+wYR9cDQKB+wY706jz/Ih02Xzr&#10;M2LEV71gZGAkUI9hw4axeMo2xuAp5AD8QRrfg0eUDquunWWZMorhEVPn/v37D0D+48Z11hMGGryH&#10;x4G02WVjvWOn+0lglLp585zvcf8PeAHlwLTPjBmjWPlPmDAUxYebD28X02Nd5QL1+BbpQOlKS88Y&#10;iHqA56gHPimBoSNH9h2EdkObYQRNcZBOb9QB7QGvDgYA7cXwAHFR/xEj+qCzQ2kxdXzPWw55/YDv&#10;IE7+0HuUGXHfKz0MAtB2SAPtzCG/4CHa+HvkgbJBliC/UPzgD8rHIb8oG/L4CbKHfCF/8+cLfFQf&#10;8LJvXxYv+yM/rFchPPJQUQHvOuUR7cDPP2ZkZ/v3QV9neM+UD238OX2fJWNMf0I9kD4GXjIyk8Z0&#10;tvXk0WPHDh6BulBYEvWvWLIOWYNsIi7DRy59nCkDPr+FMUDfwhSXmNiEYagH5EhAYDBLDvr27cuq&#10;OxFnX/pWU/Orb9F3IYsYgIFvDA/AZ0aGqB+Qge/3865dmsNv3To6vb09aKF/YMphnEDHormlZeqF&#10;R48O6dPgYKmBwRIRMbFZUwQFR4xFGcD7Pn1Ym5kYndGdbvvbAo2Jgo8cMGCA3N69e69jioqb8QDh&#10;7qyNGzdWfPfdd8EUByfP9Ynkif7UyfNPgCUARGhQMPZ94xLhXdd88Bv1QRmY8EzH44zDpInOC6FB&#10;J8CGAhCr4xMxComJC0K6SA/CysQD4TvC4zmoa74oE5Mn3iN9hpjweAfCd6TVtUxMeZAuCN+ZeCwF&#10;RMTUjzM/Jg7CcNaD2zvONPAb75jycpYHxJS9a9pIlykfUzYm7c8BU37EQxqoN/LizJuT75z861qH&#10;ntLBd852Y3jBlJmpR08ywhhHhEdeTH6Iy6SH3wxvQNzecyszZxh8Z+oGwnc8R7mZsqHvMUYQZWPk&#10;BXGRHgi/ubUnwwvUhzM88sAzpMUZnonDyXvOOnwKTD17qgeIyQf5c5atKx85n3OWgfmO5wjTtS0Z&#10;XuEZyoCycKYBYtqD4QPCfxQXMxzwVsrKjk1obz8rYWyc64rt3OMm1LU5OMQ552VbLXNx2SytoiI2&#10;ZciQXriVAcaXaS+mfsgfeTG8/EcAhUXhWfdjaWlpWfv6+r7DNFZX44FnOPshIyNzh8LiL2utifCn&#10;USJEOFMCRiC9fxeYBgShYUHMb24M5mx0JjwTh3nHGYYRQjQcBJEh/GaEkjM/Jl3OeExYJjyIW75M&#10;OtziMnGY9Jn33MrDpM0Qky7yALrmxxmGCcf5jnnPxOMkvOMsLyePupabidM1Xc53nwvOdJBH17zx&#10;G4R33MrAoGs6KDNnGkwdmDQ4y9xdvK5xEYbJl8mPicuk1/Ud8575zrwHmO9MfG7hmN9M2Tj5w/AG&#10;zznjgvCbCd81DlMfzvAgbnmAmPBMHkzZPhecdUE6nOlDH4HwnSlb13yY8nHjDyc4w3PWn0mbSZ+p&#10;S9c0PisueWzfR0f79qqtDR/+4sXF6V5et7V1dfNcd+685RAa6qV96tQOeSurVUKYGofnTnGgKznr&#10;x/C+a/7/CKACsKqjyXVWPXz4cD6uaO9qQPDM1ta2jdzKSArrQmRMhGvbpxHBDQMzwIR/JxiGdqWe&#10;wC08iBPMM5SXERBOYQR1jcv5mzMct/AMMeB89ql4zPNPlYmTuoJbmE9RVzDPu5YHxBnvc+hLwRm3&#10;a97d8YIbON8z8TiJ8313xITtLn9OcMb7XOoKbmFADDifdVc2zvJxCw/qrj6fCg/qGu7PgonPLQ8Q&#10;nnHm8ynqDsx7znyY713z6IpPxQV9jXXbioqr/RobL45uaDg9vbbWQzw52U725MldUlg/wqYSrHux&#10;t7RzGl9WfDb9I4EKwIWDa8VvZGTkefr06XdYMGeMB77DgGD6isIEEuHsxwYiWaIJRDBAYMg/EUzj&#10;fWkjfml4Bpx5cYvf9T1D/2v8r8rByQNO+lL8mTgM/kq+/2lwlu0/Vcb/ZNr/VHzAC2wCIQPyL5x3&#10;wbmesLCdEzw9DflwTktLS248NlWw1xwxYP/HGw1OoBLwHjAvN27u3Lnarq6utZz3Y2Hx/OjRo28k&#10;JCRSKAymr5iLE3H2A4bn3z199ZeBhTain7FFVW7mzAGioqL9mN/S0tIDsWDLDvoB4I5iEZG+ftC4&#10;SE9pMusPc7oFFkAXzJnTH/kweeE3vfq38gbl19TU/GKDjXjsr5+EJg0IFgoJ9dZkbY38EFhclJSU&#10;xPxtT/X6WpKfvy/4gJ1a7Gc9Anly4/2/C9iZ86k25MA3qCPkgf2bBdR9NMkC++fnADuCMG3xSSCv&#10;rvKDNutahj+Br8FXpMWkPR/9QlAQCo0rsCmiG3n5Gs+76z+Eryl9Vt/7XHmDLGPjAFNnpnzsu7W6&#10;Aysfpk7sZz3hW+gBJn3oA+Y3iC13PQL5kQ7EdD9XdHR0fIOdkM7OO3tbWq4ZiB2W2NmHjQI//zy5&#10;HzYAUDDG8/h/A3RWVAoLQljLENqzZ88lZjEd92DB+9i7d+/jPn364OyHM5EhEf7zHGc//tTFif9p&#10;kGAtk5KU9GXTaWkJiYukEAKkJCT8iVy7E256riQlJeWGDsR+xALFOUhprGL//Ajo5BRmF4UJZ/Kl&#10;7wEyEhL76d1nKdCeQB1sKJXLiugI0S4Q1cecBBprUN2ChH6UtKTkXgp7mMq3k/UpJbWblBqmHbsF&#10;xZvM4pWkZCgUKfvxV+hAlN5Reh4rIyODg6NcQXUeTGHOEZ2m/IJY6YiL64NP7CAfQVJEZBal7d6V&#10;990BbUhlOyQtJoYboHsE1bcP1ccB5aDy4L62HkFpD6H2i6Q4bpyyQvlpEw8wgOpR3ikc6uJIn6Ad&#10;UuLiVvRp0BPPKL8lFCeWzXdfihNE8gNZ5WMH+VOA/FGdj1Da4UQ+rLQlJM5QefS7G4igDSjMPnEp&#10;qe30k1VXGEJ65krxtLszIPSuL+VxCHlR2f3wSXF2QUmzg3wEijOJyuTFahsJCW8iP/oOucH9elwh&#10;PWPGQEr7AIW7wI5zksgS7cYO8gHExMSGSUpIOKJPIn36jKDPECJ/1jMpqeXsoF3xNbW3IsX1pHIe&#10;oPCQIV9qR/zvETd8LSfXudsT2wU7d7a9X/Pg9D7+XwEVQgXRyOM1NDR2enp6sv7yljn/oaOjU0rv&#10;8K+D+4l0iKSIcPYDyuVvN33FUoBSUgtB1PDHqdHvkyCsou+L6Nk86gwYDXwEEkBjCluObZfsRyxI&#10;S0llUFxH9s+PQJ20FwlZNAn1VQonD6IOpEB5iXdN60tBwj8eaZPwRlF6qiS8wvQpTYK/msq7gB3s&#10;I9C7iVQXKKQICr9YRlxcmHigQmVDOcN6VGbS0mIUp4nCPiJFps5+jM6+idJsovK8oPdY/+IKOfBf&#10;UrJNptPoLaYywLiWUXwcPOXagSTFxJSJz1UYjbIf9QjylsdQHrUSYmLdGnYGrDJQu1K52+g7lGKP&#10;oHJOorK8pjhvKDz+KI0F4psL1QPb2LtVAsRjWYqXQ2m4Ey2i37MpznxKZ7kcGRZ2sI9Aae9F/Ulu&#10;0Eby7DjUFJ/vOXIDKe/hlG4pykPpzUPa9Im+gfbrth6U/xKqRwnan/rLd1Q+Z3qWIi0i0q1Bk541&#10;C4a3mOJ5IQ/Ky4Di5YNv9JprXhROnMLXkqzYcpaPPnGzN1fICAuPoDSLSa5gDOYTjzTp8yryZQf5&#10;APBmKE1pGfR/qg99byLyRj7Eb0UxWdkp7KAfgMowi9IsRPmlxVFMybkUZznpF1zdxA2oI4wEdCIM&#10;BreF8v93QKVQQRiDMT/99JPYwYMH78ALgRFxd3d/TQryBr3Dvw7uIoJCQUfA9BUU8d/aJaNG16aW&#10;z8A5CvajbkFht0LgIaCYemGIOuBtEhzcOswVMCAkzOcpHw+Mzhhiv/5LIAUEo1YtJyGB/5n/ADj7&#10;wv76EaguO6CQKB48xfcg4Rel9OroPbZhcwXlKULv84kcSenC88SUwc/0O5jqidHeHeq0OP/DFTAg&#10;lHcZGS1R9iMY4UTKN7S7MkuKii6iMHngJftRj6DyjKL0CqTExLobPbKwcOHC3tR2Z6hOrqRkNlOc&#10;BFFR0dHs11xB9eSncOlUT3+Km0t1xYCJ5YnSc/wDJ1dFgKkR4tdFihPFzZOiMnc7/UVyt4fiJWAa&#10;i0N+/rLCweib0s6mvHWZdD93CpTNrwwqlzfVK4Xqh38b7RZynZ5nJsV7b9Qp76PUrhiAvfdkOQEZ&#10;oTgF9F75c+stR0aR4uRQm2ItlgUyQPvxrLvBIQe+pfrcofzWs393C5KteRS2mfLRYJfrc4CygxCe&#10;IeZZj/X6JwOVhHBjjo9v06ZNR7y9vd+cPXu2w97evvW7777D4vkhoq1EC4kwOsDICNb1b80UEhR9&#10;dCCMxNiPugV1Mj3qKPeJAigOPBe41qD7lI45O9hHgNBSmHPUUYo44mEaa3NPSuMz8A1LiUlKXmb/&#10;/mxQeeGa48bkD0Bl7UPvblG6uIqGK6jMohQ3jxTnAvo8R4SR4Qr6hCLG9CCUarcGhLybCRSmgeIc&#10;kBAVVZEWEzOg32noiPSaq7z8pwwIjTBlqdyZsuxRJpXpBtUdF4B2CyqnAOpIeVBUKVdq04vgG8Wz&#10;oefdGhCKNw6yRp/vvZbPBcUzo/o/pvww9XMcn+Af8eMvTYFSWYZSmdMpzRQiT/ruRZ/BlP57z7In&#10;UPhYKsdbCt8jzwAYEEr7LvHJj/JdQvzTpe/xFNeyOwVMac+lOMUU5hqFPUY88KZ+40nyNZ8d5CPA&#10;gLDz8ab41MSsqaUi+o7DzVzzYQB+Ul4waNBlPQJ9l8LtIX0AAxdH+WHqy4Zk4XPWtRiDwdD/a6CC&#10;MAYQ1vHDhw9f7ObmVgsPRE9PL5OewQXdQ6RNxPzvB6Ya/nbTV11BDf/ZBgRCRQKShzlbCA9DJNTJ&#10;JHSf9EAon+NMHDzDoiu9/ivC8zWle4Lyx7TJF4HKe4Iolv3zPTAip3qmER1mP/oIVH5Rel9INIvc&#10;fjXqnElEp6mjbqY0p9H3kp4MCIUbR2VugfIhnhylOljSSLjb8MB/yIB8TXU4zS7vEkwPUXkw1ZHW&#10;0+I+lV+A6llIRNlQPhISqfRti6S4uDWlx/LIOkN+CHg2lDY8F6yTfBGoXNZUxluU91BGftij6b+k&#10;fBgPhMqvh3SZtInQ33sE1XUuUQrxIZHKFQIPi/2KK7D4Dd6ySErKg+LuJZ4rsF9zBeOBYF2BKR+I&#10;6o5ZEa5geyBp6HNULx3KC4Ykjfj3yfUwqvdnGxAG0B1Uf8iOM8loKcX3Z/dtHtiAkDJeCObGhSws&#10;LM4eO3bsFTEvgH5DeRoRMVeXwFP5209fASQoX2ZAyA3msgaSgM7A/vkR0CFZwkwjIfajfxso3xU0&#10;IisjRQnP7z0wDdHTOgYJvCbVpYY6GA58vgfxYhOVswzzwexHH4E6MAxIMaUxnVU3SclU6jTn6ftg&#10;yhMdvkcDwl4DqcDon/3ok5AQEVFEO7F/fhJUxk8aEFlx8Rk0eqyXkZK6TGlfovCXZaSlw6g9H1L9&#10;IMtcQfVmGRAKg5sWYIzVKW4G8S2Ovp+hR1yVOhQ+hXGlsEmUxgc7digt7OrqdvMCxbOlMFfZP/9t&#10;gAGh8uTQZ7f15QYRaWk+Kk8qyd4Gqtdw4iPWzo5SHbo1PMwUFsmcLvvRJ8EYEJInMfajT4LtgWBa&#10;bgv7EdoMU1ipn+rnVP7PNiBoz66GgtrJkvJpYv+tBA8cQKcAs7CzavK8efN0ra2tb/7www9wC7Hw&#10;CO8DHWoyEZj3t5++AkhYtpPCqJo9ezb+q71HUFhTEo7qrgu59AyLoj2N2H+iMLGUTxkJtguIFJUL&#10;CdtB6hh/aRGUpZSkpEwozUAIPabF8Ju+H5AWF+92ER3xKIwFlSuOOr8jlWUnkRM9u4502MG4gjqj&#10;JOXRREqH1ampDlAmrEVNeqdA9WwmQ4Jt3Fwh37mG0NqTkeoKtgfyjJT9MYaHcjIyLky+XYFFdApT&#10;390iOtX/O4obRuW4xn70HvTcmZ6ndzeiprpPI8IU3Pvy03cPWWnpDoqH9cBuIUPlorDHiQ4T3wwo&#10;nS3E992kVE2JnVPZwT4ChbEhnj6lOnmi7iz5kZJyoHS6XXj/HEChQi6p7AmcfKXPTcQjruuCVG5B&#10;Ks9tyvu9wZAWFRWk3zCilt2toUhgtyANHChtbJb4LEiKiEhQnCaqOwxUZ/nk5NDu0DdcIUl9GX2a&#10;wkA3sUB98GdKJ5WenYLssx9/BCh+4ms5Ef4Ir0dQewlReljT2gd+0acJ5RtPPMDfeP/tB8//C0Aw&#10;IFRYZBSeOnWq9jfffIMbd1cT4eQ5XES8QxiE/dsbEPZoUh1Knv2oW6CDIyyUD/sRC5j6oPjdKkx0&#10;KBI0eep4xiRo1iySlrYmQduJEQ872F8CRmroVEib0oVhWo1Ow37dLaSpUhTPjOLsRwcgfsxmv+oW&#10;lPYQCqeBT/aj9yDeDCcjptFT3kqkmCmvlZTvJ402AyrmMCrjRlIkVgwPZWVlwUf8UdlHgJGn9FfI&#10;iYmNZz/6ADhXgjpwqy/lMYbqsArTeexHH4DqOABpc5af0hmK0TgZbSX2o24BpUv1x04ifZKd/fS5&#10;l+LJ9TTtIUuyN09WdhvF66w/5EdKahd9CrKD/ClA7in/pcRLsw/4SvXvbscb1osonHZX2aXyiCMt&#10;+srVgEBxU7rLKEy3O6i6grVuQt4ytckupnzEB9R/GTvIR0CdqCzqXQ0y5TuL0tLoaecj2oDyUusa&#10;lxtYMkl9huTSksiG0jdH/ZA/OwgPXQCrCuuNLb1YdITSxBwmFrTE2c+gVP7y3CwPfxpoIx7v/yHo&#10;Ohjh4R+Lv/16798FEHh4GJhfh8HAf51jvhv7v/EM2/H+EdNXPPDAAw88/HeBES5cQMwPYyEQU1Zj&#10;iPAXuHBpmcVzngHhgQceeODhA8AwwF2DEcEcKQwJDAe8EhgPeCg848EDDzzwwANXwMOAEcFUFRb+&#10;QPiOZzzvgwceeOCBB65gjAM+YSw4iWc4eOCBBx544IEHHnjggQceeOCBBx544IEHHnjggQceeOCB&#10;Bx544IEHHnjggQceeOCBBx544IEHHnjggQceeOCBBx544IEHHnjggQce/vv46qv/AwDbK8A6VJs5&#10;AAAAAElFTkSuQmCC"/>
  <p:tag name="ISPRING_PRESENTERDATA_0" val="SGVhbHRoaWVyIEJ1c2luZXNzIEdyb3Vw||c3VwcG9ydEBoYmNvbXBsaWFuY2UuY28udWs=|aHR0cDovL3d3dy5oYmNvbXBsaWFuY2UuY28udWs=|ezVCODc5NUMzLTI4MjMtNEUzOS04OUM3LUQ5QTFFRUM5RDYyM30=|U2hvdWxkIHlvdSBoYXZlIGFueSBxdWVzdGlvbnMgYXQgYWxsIGFib3V0IG91ciBwb3J0YWwgb3Ig&#10;eW91ciB0cmFpbmluZyBkbyBub3QgaGVzc2lhdGF0ZSBnZXR0aW5nIGluIHRvdWNoIHdpdGggdXMu&#10;|SVNQUklOR19QUkVTRU5URVJfUEhPVE9fMA==|MQ==|aHR0cDovL3d3dy5oYmNvbXBsaWFuY2UuY28udWs=|SVNQUklOR19QUkVTRU5URVJfUEhPVE9fMA==|MDE0MSA4ODkgNTUyMg=="/>
  <p:tag name="FLASHSPRING_PRESENTATION_REFERENCES" val="F&#10;CPD Reflective Learning Template.pdf&#10;C:\Users\ryanhenry\Desktop\New Courses\Sepsis Awareness\attachment\att1\CPD Reflective Learning Template.pdf&#10;_blank&#10;|&#10;"/>
  <p:tag name="ISPRING_LMS_API_VERSION" val="SCORM 1.2"/>
  <p:tag name="ISPRING_ULTRA_SCORM_COURSE_ID" val="B1C302E6-6C53-48DB-A313-028C9C4CDCD6"/>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uFFFD\uFFFD{EA09B8B2-D378-4F53-B3AD-4075E113F7F3}&quot;,&quot;C:\\Users\\ryanhenry\\Desktop\\New Cours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Sepsis Awareness"/>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C8779E7-6338-45DF-9784-17ABC03B1DB5}"/>
  <p:tag name="GENSWF_ADVANCE_TIME" val="94.694"/>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2048575-9F3B-44CF-8DE3-73589DA2DA44}"/>
  <p:tag name="GENSWF_ADVANCE_TIME" val="7.886"/>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2D7E44D4-4957-4170-B6C4-2DFD57E67A63}"/>
  <p:tag name="GENSWF_ADVANCE_TIME" val="9.662"/>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652AD0D-6663-4F70-823A-31B1A0775FDD}"/>
  <p:tag name="GENSWF_ADVANCE_TIME" val="54.309"/>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12DC6410-5E98-41F7-8695-21E420D30359}"/>
  <p:tag name="GENSWF_ADVANCE_TIME" val="50.129"/>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D5CECCB-4CA6-4C2B-A055-1C7DDC6E41A7}"/>
  <p:tag name="GENSWF_ADVANCE_TIME" val="107.050"/>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78562CD-90C1-4E0B-A8FE-077CB23A9F43}"/>
  <p:tag name="GENSWF_ADVANCE_TIME" val="95.007"/>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2AF494E3-75CF-44A4-841A-B69A49C32CAE}"/>
  <p:tag name="GENSWF_ADVANCE_TIME" val="64.522"/>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5B81C9C-AF60-4BD0-8224-580236500A72}"/>
  <p:tag name="GENSWF_ADVANCE_TIME" val="81.267"/>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105F7600-92AD-421E-8743-E8BFE6F10062}"/>
  <p:tag name="GENSWF_ADVANCE_TIME" val="83.20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0348AAD2-0F4E-4B36-B587-4CE0874121FF}"/>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4C1E52D0-EFF8-4757-9F54-C394300353B8}"/>
  <p:tag name="GENSWF_ADVANCE_TIME" val="9.900"/>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826D739-5975-4BEC-9451-592D9A91A50F}"/>
  <p:tag name="GENSWF_ADVANCE_TIME" val="64.235"/>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ABC3B54-0D6F-4FEE-94EC-25082DE32475}"/>
  <p:tag name="GENSWF_ADVANCE_TIME" val="73.874"/>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DA236202-C831-4BD6-9977-CE9B6972F081}"/>
  <p:tag name="GENSWF_ADVANCE_TIME" val="15.856"/>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0884B17-03A8-436E-A051-AE56F3F1A1E7}"/>
  <p:tag name="GENSWF_ADVANCE_TIME" val="107.468"/>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12DF6B46-A4BA-4E5E-898F-BBC19F01E039}"/>
  <p:tag name="GENSWF_ADVANCE_TIME" val="92.473"/>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B0D641DC-8FFE-4A41-83D0-9CEC3237E375}"/>
  <p:tag name="GENSWF_ADVANCE_TIME" val="83.801"/>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BD046627-1532-4516-B3F6-F8A2599B8C17}"/>
  <p:tag name="GENSWF_ADVANCE_TIME" val="67.056"/>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0D4CC649-BA66-4DA2-AAD1-E8A90D008618}"/>
  <p:tag name="GENSWF_ADVANCE_TIME" val="14.732"/>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6641012A-3D38-44DD-A0B9-E4D279466B93}"/>
  <p:tag name="GENSWF_ADVANCE_TIME" val="13.047"/>
</p:tagLst>
</file>

<file path=ppt/tags/tag3.xml><?xml version="1.0" encoding="utf-8"?>
<p:tagLst xmlns:a="http://schemas.openxmlformats.org/drawingml/2006/main" xmlns:r="http://schemas.openxmlformats.org/officeDocument/2006/relationships" xmlns:p="http://schemas.openxmlformats.org/presentationml/2006/main">
  <p:tag name="ISPRING_SLIDE_SCENARIO_PROPERTIES" val="&lt;ScenarioProperties&gt;&lt;passAction&gt;&lt;action&gt;3&lt;/action&gt;&lt;/passAction&gt;&lt;failAction&gt;&lt;action&gt;3&lt;/action&gt;&lt;/failAction&gt;&lt;viewSlidesPolicy&gt;0&lt;/viewSlidesPolicy&gt;&lt;allowInterrupt&gt;1&lt;/allowInterrupt&gt;&lt;/ScenarioProperties&gt;&#10;"/>
  <p:tag name="GENSWF_ADVANCE_TIME" val="18.280"/>
  <p:tag name="ISPRING_CUSTOM_TIMING_USED" val="1"/>
  <p:tag name="ISPRING_SLIDE_ID_2" val="{F5FBE76F-7A0A-4404-8451-ADD5AFA0B6B0}"/>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29B2681E-A29E-4FF3-97C1-006695CEE02E}"/>
  <p:tag name="GENSWF_ADVANCE_TIME" val="10.188"/>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5DDF8E1-FF0E-4C9F-8A1B-C30C0E994391}"/>
  <p:tag name="GENSWF_ADVANCE_TIME" val="11.180"/>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7DC3D81-3D12-4BB0-8AC4-F93F36AB2A00}"/>
  <p:tag name="GENSWF_ADVANCE_TIME" val="15.073"/>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11127B5-B034-49BC-82FD-1D79CA15BBB8}"/>
  <p:tag name="GENSWF_ADVANCE_TIME" val="106.998"/>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00F15B1-7369-421C-8AE8-FF6B73111EB3}"/>
  <p:tag name="GENSWF_ADVANCE_TIME" val="65.593"/>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1513A528-7E12-4A2B-9F92-B8E7F47FF755}"/>
  <p:tag name="GENSWF_ADVANCE_TIME" val="153.992"/>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BC91D13-FB7B-47E5-8BCE-A7C6CF74EB21}"/>
  <p:tag name="GENSWF_ADVANCE_TIME" val="99.657"/>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2C10CF67-F7DD-4EF6-80DC-D6A823E5806E}"/>
  <p:tag name="GENSWF_ADVANCE_TIME" val="54.936"/>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0314F47-CDA3-4275-8EBC-59BBBF16E064}"/>
  <p:tag name="GENSWF_ADVANCE_TIME" val="118.805"/>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F89002D-6B47-4F8B-9EF4-C20093E44C64}"/>
  <p:tag name="GENSWF_ADVANCE_TIME" val="74.162"/>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TIMING" val="|0.001|0.5|0.5"/>
  <p:tag name="GENSWF_ADVANCE_TIME" val="79.543"/>
  <p:tag name="ISPRING_SLIDE_ID_2" val="{75C051BC-E635-4E7B-AC8A-7ADE97B8641D}"/>
</p:tagLst>
</file>

<file path=ppt/tags/tag40.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CF27977C-4112-4CEE-A9C6-E2CE67F2A0B4}"/>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7FB8F46-B202-4FCC-B7B7-1DC715882CA3}"/>
  <p:tag name="GENSWF_ADVANCE_TIME" val="76.696"/>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D4AAF5E-39FB-4965-97DD-C7278724C105}"/>
  <p:tag name="GENSWF_ADVANCE_TIME" val="104.856"/>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3403428-7C8E-4508-9AC7-A3A73CE3AA65}"/>
  <p:tag name="GENSWF_ADVANCE_TIME" val="51.59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921441A-4769-496D-9EA1-C6B052F5B84C}"/>
  <p:tag name="GENSWF_ADVANCE_TIME" val="62.511"/>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BABB47D3-773B-403F-B7EA-A318A8B03C4A}"/>
  <p:tag name="GENSWF_ADVANCE_TIME" val="84.29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1313</TotalTime>
  <Words>5247</Words>
  <Application>Microsoft Office PowerPoint</Application>
  <PresentationFormat>Widescreen</PresentationFormat>
  <Paragraphs>405</Paragraphs>
  <Slides>39</Slides>
  <Notes>39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Calibri Light</vt:lpstr>
      <vt:lpstr>Courier New</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Sepsis Awareness</dc:title>
  <dc:creator>Ryan Henry</dc:creator>
  <cp:lastModifiedBy>Summer Cuff</cp:lastModifiedBy>
  <cp:revision>15</cp:revision>
  <dcterms:created xsi:type="dcterms:W3CDTF">2019-08-28T12:44:06Z</dcterms:created>
  <dcterms:modified xsi:type="dcterms:W3CDTF">2023-02-06T16:56:13Z</dcterms:modified>
</cp:coreProperties>
</file>