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tags/tag3.xml" ContentType="application/vnd.openxmlformats-officedocument.presentationml.tags+xml"/>
  <Override PartName="/ppt/notesSlides/notesSlide3.xml" ContentType="application/vnd.openxmlformats-officedocument.presentationml.notesSlide+xml"/>
  <Override PartName="/ppt/tags/tag4.xml" ContentType="application/vnd.openxmlformats-officedocument.presentationml.tags+xml"/>
  <Override PartName="/ppt/notesSlides/notesSlide4.xml" ContentType="application/vnd.openxmlformats-officedocument.presentationml.notesSlide+xml"/>
  <Override PartName="/ppt/tags/tag5.xml" ContentType="application/vnd.openxmlformats-officedocument.presentationml.tags+xml"/>
  <Override PartName="/ppt/notesSlides/notesSlide5.xml" ContentType="application/vnd.openxmlformats-officedocument.presentationml.notesSlide+xml"/>
  <Override PartName="/ppt/tags/tag6.xml" ContentType="application/vnd.openxmlformats-officedocument.presentationml.tags+xml"/>
  <Override PartName="/ppt/notesSlides/notesSlide6.xml" ContentType="application/vnd.openxmlformats-officedocument.presentationml.notesSlide+xml"/>
  <Override PartName="/ppt/tags/tag7.xml" ContentType="application/vnd.openxmlformats-officedocument.presentationml.tags+xml"/>
  <Override PartName="/ppt/notesSlides/notesSlide7.xml" ContentType="application/vnd.openxmlformats-officedocument.presentationml.notesSlide+xml"/>
  <Override PartName="/ppt/tags/tag8.xml" ContentType="application/vnd.openxmlformats-officedocument.presentationml.tags+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8"/>
  </p:notesMasterIdLst>
  <p:sldIdLst>
    <p:sldId id="336" r:id="rId2"/>
    <p:sldId id="321" r:id="rId3"/>
    <p:sldId id="322" r:id="rId4"/>
    <p:sldId id="323" r:id="rId5"/>
    <p:sldId id="324" r:id="rId6"/>
    <p:sldId id="338" r:id="rId7"/>
    <p:sldId id="328" r:id="rId8"/>
    <p:sldId id="339" r:id="rId9"/>
    <p:sldId id="340" r:id="rId10"/>
    <p:sldId id="341" r:id="rId11"/>
    <p:sldId id="342" r:id="rId12"/>
    <p:sldId id="343" r:id="rId13"/>
    <p:sldId id="359" r:id="rId14"/>
    <p:sldId id="360" r:id="rId15"/>
    <p:sldId id="358" r:id="rId16"/>
    <p:sldId id="335"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831" autoAdjust="0"/>
    <p:restoredTop sz="94660"/>
  </p:normalViewPr>
  <p:slideViewPr>
    <p:cSldViewPr snapToGrid="0">
      <p:cViewPr varScale="1">
        <p:scale>
          <a:sx n="115" d="100"/>
          <a:sy n="115" d="100"/>
        </p:scale>
        <p:origin x="384"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6987100-7D0E-420E-B646-3AA59B3CC090}" type="datetimeFigureOut">
              <a:rPr lang="en-GB" smtClean="0"/>
              <a:t>16/07/2024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E3EABC2-C273-4C1E-8E46-224EBD3FEBED}" type="slidenum">
              <a:rPr lang="en-GB" smtClean="0"/>
              <a:t>‹#›</a:t>
            </a:fld>
            <a:endParaRPr lang="en-GB"/>
          </a:p>
        </p:txBody>
      </p:sp>
    </p:spTree>
    <p:extLst>
      <p:ext uri="{BB962C8B-B14F-4D97-AF65-F5344CB8AC3E}">
        <p14:creationId xmlns:p14="http://schemas.microsoft.com/office/powerpoint/2010/main" val="5144130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F0176DC-D9BD-4211-900A-1F512445363A}" type="slidenum">
              <a:rPr lang="en-GB" smtClean="0"/>
              <a:t>1</a:t>
            </a:fld>
            <a:endParaRPr lang="en-GB"/>
          </a:p>
        </p:txBody>
      </p:sp>
    </p:spTree>
    <p:extLst>
      <p:ext uri="{BB962C8B-B14F-4D97-AF65-F5344CB8AC3E}">
        <p14:creationId xmlns:p14="http://schemas.microsoft.com/office/powerpoint/2010/main" val="26214276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D976B71-B534-4F27-84F0-4FC13B638C33}" type="slidenum">
              <a:rPr lang="en-GB" smtClean="0"/>
              <a:t>2</a:t>
            </a:fld>
            <a:endParaRPr lang="en-GB"/>
          </a:p>
        </p:txBody>
      </p:sp>
    </p:spTree>
    <p:extLst>
      <p:ext uri="{BB962C8B-B14F-4D97-AF65-F5344CB8AC3E}">
        <p14:creationId xmlns:p14="http://schemas.microsoft.com/office/powerpoint/2010/main" val="14407610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F0176DC-D9BD-4211-900A-1F512445363A}" type="slidenum">
              <a:rPr lang="en-GB" smtClean="0"/>
              <a:t>3</a:t>
            </a:fld>
            <a:endParaRPr lang="en-GB"/>
          </a:p>
        </p:txBody>
      </p:sp>
    </p:spTree>
    <p:extLst>
      <p:ext uri="{BB962C8B-B14F-4D97-AF65-F5344CB8AC3E}">
        <p14:creationId xmlns:p14="http://schemas.microsoft.com/office/powerpoint/2010/main" val="14592145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F0176DC-D9BD-4211-900A-1F512445363A}" type="slidenum">
              <a:rPr lang="en-GB" smtClean="0"/>
              <a:t>4</a:t>
            </a:fld>
            <a:endParaRPr lang="en-GB"/>
          </a:p>
        </p:txBody>
      </p:sp>
    </p:spTree>
    <p:extLst>
      <p:ext uri="{BB962C8B-B14F-4D97-AF65-F5344CB8AC3E}">
        <p14:creationId xmlns:p14="http://schemas.microsoft.com/office/powerpoint/2010/main" val="1766573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F0176DC-D9BD-4211-900A-1F512445363A}" type="slidenum">
              <a:rPr lang="en-GB" smtClean="0"/>
              <a:t>5</a:t>
            </a:fld>
            <a:endParaRPr lang="en-GB"/>
          </a:p>
        </p:txBody>
      </p:sp>
    </p:spTree>
    <p:extLst>
      <p:ext uri="{BB962C8B-B14F-4D97-AF65-F5344CB8AC3E}">
        <p14:creationId xmlns:p14="http://schemas.microsoft.com/office/powerpoint/2010/main" val="15510832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F0176DC-D9BD-4211-900A-1F512445363A}" type="slidenum">
              <a:rPr lang="en-GB" smtClean="0"/>
              <a:t>6</a:t>
            </a:fld>
            <a:endParaRPr lang="en-GB"/>
          </a:p>
        </p:txBody>
      </p:sp>
    </p:spTree>
    <p:extLst>
      <p:ext uri="{BB962C8B-B14F-4D97-AF65-F5344CB8AC3E}">
        <p14:creationId xmlns:p14="http://schemas.microsoft.com/office/powerpoint/2010/main" val="37710677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F0176DC-D9BD-4211-900A-1F512445363A}" type="slidenum">
              <a:rPr lang="en-GB" smtClean="0"/>
              <a:t>15</a:t>
            </a:fld>
            <a:endParaRPr lang="en-GB"/>
          </a:p>
        </p:txBody>
      </p:sp>
    </p:spTree>
    <p:extLst>
      <p:ext uri="{BB962C8B-B14F-4D97-AF65-F5344CB8AC3E}">
        <p14:creationId xmlns:p14="http://schemas.microsoft.com/office/powerpoint/2010/main" val="12905997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D976B71-B534-4F27-84F0-4FC13B638C33}" type="slidenum">
              <a:rPr lang="en-GB" smtClean="0"/>
              <a:t>16</a:t>
            </a:fld>
            <a:endParaRPr lang="en-GB"/>
          </a:p>
        </p:txBody>
      </p:sp>
    </p:spTree>
    <p:extLst>
      <p:ext uri="{BB962C8B-B14F-4D97-AF65-F5344CB8AC3E}">
        <p14:creationId xmlns:p14="http://schemas.microsoft.com/office/powerpoint/2010/main" val="24617964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437047C4-4784-44D3-9C6E-9984DE397D20}" type="datetimeFigureOut">
              <a:rPr lang="en-GB" smtClean="0"/>
              <a:t>16/07/2024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427530F-6549-4F85-9DFB-42422E8137CA}" type="slidenum">
              <a:rPr lang="en-GB" smtClean="0"/>
              <a:t>‹#›</a:t>
            </a:fld>
            <a:endParaRPr lang="en-GB"/>
          </a:p>
        </p:txBody>
      </p:sp>
    </p:spTree>
    <p:extLst>
      <p:ext uri="{BB962C8B-B14F-4D97-AF65-F5344CB8AC3E}">
        <p14:creationId xmlns:p14="http://schemas.microsoft.com/office/powerpoint/2010/main" val="20652992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437047C4-4784-44D3-9C6E-9984DE397D20}" type="datetimeFigureOut">
              <a:rPr lang="en-GB" smtClean="0"/>
              <a:t>16/07/2024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427530F-6549-4F85-9DFB-42422E8137CA}" type="slidenum">
              <a:rPr lang="en-GB" smtClean="0"/>
              <a:t>‹#›</a:t>
            </a:fld>
            <a:endParaRPr lang="en-GB"/>
          </a:p>
        </p:txBody>
      </p:sp>
    </p:spTree>
    <p:extLst>
      <p:ext uri="{BB962C8B-B14F-4D97-AF65-F5344CB8AC3E}">
        <p14:creationId xmlns:p14="http://schemas.microsoft.com/office/powerpoint/2010/main" val="17951504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437047C4-4784-44D3-9C6E-9984DE397D20}" type="datetimeFigureOut">
              <a:rPr lang="en-GB" smtClean="0"/>
              <a:t>16/07/2024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427530F-6549-4F85-9DFB-42422E8137CA}" type="slidenum">
              <a:rPr lang="en-GB" smtClean="0"/>
              <a:t>‹#›</a:t>
            </a:fld>
            <a:endParaRPr lang="en-GB"/>
          </a:p>
        </p:txBody>
      </p:sp>
    </p:spTree>
    <p:extLst>
      <p:ext uri="{BB962C8B-B14F-4D97-AF65-F5344CB8AC3E}">
        <p14:creationId xmlns:p14="http://schemas.microsoft.com/office/powerpoint/2010/main" val="6685024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437047C4-4784-44D3-9C6E-9984DE397D20}" type="datetimeFigureOut">
              <a:rPr lang="en-GB" smtClean="0"/>
              <a:t>16/07/2024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427530F-6549-4F85-9DFB-42422E8137CA}" type="slidenum">
              <a:rPr lang="en-GB" smtClean="0"/>
              <a:t>‹#›</a:t>
            </a:fld>
            <a:endParaRPr lang="en-GB"/>
          </a:p>
        </p:txBody>
      </p:sp>
    </p:spTree>
    <p:extLst>
      <p:ext uri="{BB962C8B-B14F-4D97-AF65-F5344CB8AC3E}">
        <p14:creationId xmlns:p14="http://schemas.microsoft.com/office/powerpoint/2010/main" val="40618259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437047C4-4784-44D3-9C6E-9984DE397D20}" type="datetimeFigureOut">
              <a:rPr lang="en-GB" smtClean="0"/>
              <a:t>16/07/2024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427530F-6549-4F85-9DFB-42422E8137CA}" type="slidenum">
              <a:rPr lang="en-GB" smtClean="0"/>
              <a:t>‹#›</a:t>
            </a:fld>
            <a:endParaRPr lang="en-GB"/>
          </a:p>
        </p:txBody>
      </p:sp>
    </p:spTree>
    <p:extLst>
      <p:ext uri="{BB962C8B-B14F-4D97-AF65-F5344CB8AC3E}">
        <p14:creationId xmlns:p14="http://schemas.microsoft.com/office/powerpoint/2010/main" val="38628238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437047C4-4784-44D3-9C6E-9984DE397D20}" type="datetimeFigureOut">
              <a:rPr lang="en-GB" smtClean="0"/>
              <a:t>16/07/2024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427530F-6549-4F85-9DFB-42422E8137CA}" type="slidenum">
              <a:rPr lang="en-GB" smtClean="0"/>
              <a:t>‹#›</a:t>
            </a:fld>
            <a:endParaRPr lang="en-GB"/>
          </a:p>
        </p:txBody>
      </p:sp>
    </p:spTree>
    <p:extLst>
      <p:ext uri="{BB962C8B-B14F-4D97-AF65-F5344CB8AC3E}">
        <p14:creationId xmlns:p14="http://schemas.microsoft.com/office/powerpoint/2010/main" val="31330020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437047C4-4784-44D3-9C6E-9984DE397D20}" type="datetimeFigureOut">
              <a:rPr lang="en-GB" smtClean="0"/>
              <a:t>16/07/2024</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3427530F-6549-4F85-9DFB-42422E8137CA}" type="slidenum">
              <a:rPr lang="en-GB" smtClean="0"/>
              <a:t>‹#›</a:t>
            </a:fld>
            <a:endParaRPr lang="en-GB"/>
          </a:p>
        </p:txBody>
      </p:sp>
    </p:spTree>
    <p:extLst>
      <p:ext uri="{BB962C8B-B14F-4D97-AF65-F5344CB8AC3E}">
        <p14:creationId xmlns:p14="http://schemas.microsoft.com/office/powerpoint/2010/main" val="32982238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437047C4-4784-44D3-9C6E-9984DE397D20}" type="datetimeFigureOut">
              <a:rPr lang="en-GB" smtClean="0"/>
              <a:t>16/07/2024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3427530F-6549-4F85-9DFB-42422E8137CA}" type="slidenum">
              <a:rPr lang="en-GB" smtClean="0"/>
              <a:t>‹#›</a:t>
            </a:fld>
            <a:endParaRPr lang="en-GB"/>
          </a:p>
        </p:txBody>
      </p:sp>
    </p:spTree>
    <p:extLst>
      <p:ext uri="{BB962C8B-B14F-4D97-AF65-F5344CB8AC3E}">
        <p14:creationId xmlns:p14="http://schemas.microsoft.com/office/powerpoint/2010/main" val="10907566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37047C4-4784-44D3-9C6E-9984DE397D20}" type="datetimeFigureOut">
              <a:rPr lang="en-GB" smtClean="0"/>
              <a:t>16/07/2024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3427530F-6549-4F85-9DFB-42422E8137CA}" type="slidenum">
              <a:rPr lang="en-GB" smtClean="0"/>
              <a:t>‹#›</a:t>
            </a:fld>
            <a:endParaRPr lang="en-GB"/>
          </a:p>
        </p:txBody>
      </p:sp>
    </p:spTree>
    <p:extLst>
      <p:ext uri="{BB962C8B-B14F-4D97-AF65-F5344CB8AC3E}">
        <p14:creationId xmlns:p14="http://schemas.microsoft.com/office/powerpoint/2010/main" val="23986524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437047C4-4784-44D3-9C6E-9984DE397D20}" type="datetimeFigureOut">
              <a:rPr lang="en-GB" smtClean="0"/>
              <a:t>16/07/2024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427530F-6549-4F85-9DFB-42422E8137CA}" type="slidenum">
              <a:rPr lang="en-GB" smtClean="0"/>
              <a:t>‹#›</a:t>
            </a:fld>
            <a:endParaRPr lang="en-GB"/>
          </a:p>
        </p:txBody>
      </p:sp>
    </p:spTree>
    <p:extLst>
      <p:ext uri="{BB962C8B-B14F-4D97-AF65-F5344CB8AC3E}">
        <p14:creationId xmlns:p14="http://schemas.microsoft.com/office/powerpoint/2010/main" val="4863832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437047C4-4784-44D3-9C6E-9984DE397D20}" type="datetimeFigureOut">
              <a:rPr lang="en-GB" smtClean="0"/>
              <a:t>16/07/2024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427530F-6549-4F85-9DFB-42422E8137CA}" type="slidenum">
              <a:rPr lang="en-GB" smtClean="0"/>
              <a:t>‹#›</a:t>
            </a:fld>
            <a:endParaRPr lang="en-GB"/>
          </a:p>
        </p:txBody>
      </p:sp>
    </p:spTree>
    <p:extLst>
      <p:ext uri="{BB962C8B-B14F-4D97-AF65-F5344CB8AC3E}">
        <p14:creationId xmlns:p14="http://schemas.microsoft.com/office/powerpoint/2010/main" val="4713921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37047C4-4784-44D3-9C6E-9984DE397D20}" type="datetimeFigureOut">
              <a:rPr lang="en-GB" smtClean="0"/>
              <a:t>16/07/2024</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427530F-6549-4F85-9DFB-42422E8137CA}" type="slidenum">
              <a:rPr lang="en-GB" smtClean="0"/>
              <a:t>‹#›</a:t>
            </a:fld>
            <a:endParaRPr lang="en-GB"/>
          </a:p>
        </p:txBody>
      </p:sp>
    </p:spTree>
    <p:extLst>
      <p:ext uri="{BB962C8B-B14F-4D97-AF65-F5344CB8AC3E}">
        <p14:creationId xmlns:p14="http://schemas.microsoft.com/office/powerpoint/2010/main" val="245635522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video" Target="../media/media1.mp4"/><Relationship Id="rId2" Type="http://schemas.microsoft.com/office/2007/relationships/media" Target="../media/media1.mp4"/><Relationship Id="rId1" Type="http://schemas.openxmlformats.org/officeDocument/2006/relationships/tags" Target="../tags/tag1.xml"/><Relationship Id="rId6" Type="http://schemas.openxmlformats.org/officeDocument/2006/relationships/image" Target="../media/image1.png"/><Relationship Id="rId5" Type="http://schemas.openxmlformats.org/officeDocument/2006/relationships/notesSlide" Target="../notesSlides/notesSlide1.xml"/><Relationship Id="rId4"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ags" Target="../tags/tag7.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7.xml"/><Relationship Id="rId1" Type="http://schemas.openxmlformats.org/officeDocument/2006/relationships/tags" Target="../tags/tag8.xml"/><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7.xml"/><Relationship Id="rId1" Type="http://schemas.openxmlformats.org/officeDocument/2006/relationships/tags" Target="../tags/tag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xml"/><Relationship Id="rId1" Type="http://schemas.openxmlformats.org/officeDocument/2006/relationships/tags" Target="../tags/tag3.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4.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5.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6.xml"/></Relationships>
</file>

<file path=ppt/slides/_rels/slide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utput_HD1080">
            <a:hlinkClick r:id="" action="ppaction://media"/>
            <a:extLst>
              <a:ext uri="{FF2B5EF4-FFF2-40B4-BE49-F238E27FC236}">
                <a16:creationId xmlns:a16="http://schemas.microsoft.com/office/drawing/2014/main" id="{1D1C198E-3878-4EC0-A7C2-676B2915FD9E}"/>
              </a:ext>
            </a:extLst>
          </p:cNvPr>
          <p:cNvPicPr>
            <a:picLocks noChangeAspect="1"/>
          </p:cNvPicPr>
          <p:nvPr>
            <a:videoFile r:link="rId3"/>
            <p:extLst>
              <p:ext uri="{DAA4B4D4-6D71-4841-9C94-3DE7FCFB9230}">
                <p14:media xmlns:p14="http://schemas.microsoft.com/office/powerpoint/2010/main" r:embed="rId2"/>
              </p:ext>
            </p:extLst>
          </p:nvPr>
        </p:nvPicPr>
        <p:blipFill>
          <a:blip r:embed="rId6"/>
          <a:stretch>
            <a:fillRect/>
          </a:stretch>
        </p:blipFill>
        <p:spPr>
          <a:xfrm>
            <a:off x="0" y="0"/>
            <a:ext cx="12192000" cy="6858000"/>
          </a:xfrm>
          <a:prstGeom prst="rect">
            <a:avLst/>
          </a:prstGeom>
        </p:spPr>
      </p:pic>
      <p:sp>
        <p:nvSpPr>
          <p:cNvPr id="7" name="object 2">
            <a:extLst>
              <a:ext uri="{FF2B5EF4-FFF2-40B4-BE49-F238E27FC236}">
                <a16:creationId xmlns:a16="http://schemas.microsoft.com/office/drawing/2014/main" id="{35EDC85F-0971-4525-9F20-09F4633FFF14}"/>
              </a:ext>
            </a:extLst>
          </p:cNvPr>
          <p:cNvSpPr txBox="1">
            <a:spLocks/>
          </p:cNvSpPr>
          <p:nvPr/>
        </p:nvSpPr>
        <p:spPr>
          <a:xfrm>
            <a:off x="3689844" y="4592752"/>
            <a:ext cx="4812311" cy="937051"/>
          </a:xfrm>
          <a:prstGeom prst="rect">
            <a:avLst/>
          </a:prstGeom>
        </p:spPr>
        <p:txBody>
          <a:bodyPr vert="horz" wrap="square" lIns="0" tIns="12700" rIns="0" bIns="0" rtlCol="0">
            <a:spAutoFit/>
          </a:bodyPr>
          <a:lstStyle>
            <a:lvl1pPr>
              <a:defRPr sz="5600" b="0" i="0">
                <a:solidFill>
                  <a:srgbClr val="2F5496"/>
                </a:solidFill>
                <a:latin typeface="Calibri"/>
                <a:ea typeface="+mj-ea"/>
                <a:cs typeface="Calibri"/>
              </a:defRPr>
            </a:lvl1pPr>
          </a:lstStyle>
          <a:p>
            <a:pPr marL="11430" marR="5080" lvl="0" algn="ctr">
              <a:lnSpc>
                <a:spcPct val="110000"/>
              </a:lnSpc>
              <a:spcBef>
                <a:spcPts val="100"/>
              </a:spcBef>
              <a:defRPr/>
            </a:pPr>
            <a:r>
              <a:rPr lang="en-GB" sz="2800" b="1" kern="0" spc="-5" dirty="0">
                <a:ln>
                  <a:solidFill>
                    <a:schemeClr val="accent1">
                      <a:lumMod val="60000"/>
                      <a:lumOff val="40000"/>
                    </a:schemeClr>
                  </a:solidFill>
                </a:ln>
                <a:solidFill>
                  <a:schemeClr val="bg1"/>
                </a:solidFill>
              </a:rPr>
              <a:t>The legal framework for working with young people</a:t>
            </a:r>
            <a:endParaRPr kumimoji="0" lang="en-GB" sz="2400" b="1" i="0" u="none" strike="noStrike" kern="0" cap="none" spc="-5" normalizeH="0" baseline="0" noProof="0" dirty="0">
              <a:ln>
                <a:solidFill>
                  <a:schemeClr val="accent1">
                    <a:lumMod val="60000"/>
                    <a:lumOff val="40000"/>
                  </a:schemeClr>
                </a:solidFill>
              </a:ln>
              <a:solidFill>
                <a:schemeClr val="bg1"/>
              </a:solidFill>
              <a:effectLst/>
              <a:uLnTx/>
              <a:uFillTx/>
              <a:latin typeface="Calibri"/>
              <a:ea typeface="+mj-ea"/>
              <a:cs typeface="Calibri"/>
            </a:endParaRPr>
          </a:p>
        </p:txBody>
      </p:sp>
    </p:spTree>
    <p:custDataLst>
      <p:tags r:id="rId1"/>
    </p:custDataLst>
    <p:extLst>
      <p:ext uri="{BB962C8B-B14F-4D97-AF65-F5344CB8AC3E}">
        <p14:creationId xmlns:p14="http://schemas.microsoft.com/office/powerpoint/2010/main" val="735842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22" fill="hold"/>
                                        <p:tgtEl>
                                          <p:spTgt spid="6"/>
                                        </p:tgtEl>
                                      </p:cBhvr>
                                    </p:cmd>
                                  </p:childTnLst>
                                </p:cTn>
                              </p:par>
                              <p:par>
                                <p:cTn id="7" presetID="42"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animEffect transition="in" filter="fade">
                                      <p:cBhvr>
                                        <p:cTn id="9" dur="8000"/>
                                        <p:tgtEl>
                                          <p:spTgt spid="7"/>
                                        </p:tgtEl>
                                      </p:cBhvr>
                                    </p:animEffect>
                                    <p:anim calcmode="lin" valueType="num">
                                      <p:cBhvr>
                                        <p:cTn id="10" dur="8000" fill="hold"/>
                                        <p:tgtEl>
                                          <p:spTgt spid="7"/>
                                        </p:tgtEl>
                                        <p:attrNameLst>
                                          <p:attrName>ppt_x</p:attrName>
                                        </p:attrNameLst>
                                      </p:cBhvr>
                                      <p:tavLst>
                                        <p:tav tm="0">
                                          <p:val>
                                            <p:strVal val="#ppt_x"/>
                                          </p:val>
                                        </p:tav>
                                        <p:tav tm="100000">
                                          <p:val>
                                            <p:strVal val="#ppt_x"/>
                                          </p:val>
                                        </p:tav>
                                      </p:tavLst>
                                    </p:anim>
                                    <p:anim calcmode="lin" valueType="num">
                                      <p:cBhvr>
                                        <p:cTn id="11" dur="8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6"/>
                </p:tgtEl>
              </p:cMediaNode>
            </p:video>
          </p:childTnLst>
        </p:cTn>
      </p:par>
    </p:tnLst>
    <p:bldLst>
      <p:bldP spid="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a:extLst>
              <a:ext uri="{FF2B5EF4-FFF2-40B4-BE49-F238E27FC236}">
                <a16:creationId xmlns:a16="http://schemas.microsoft.com/office/drawing/2014/main" id="{E54CC5E5-9E20-47B7-BD37-EBA7DE8A4B9C}"/>
              </a:ext>
            </a:extLst>
          </p:cNvPr>
          <p:cNvSpPr txBox="1"/>
          <p:nvPr/>
        </p:nvSpPr>
        <p:spPr>
          <a:xfrm>
            <a:off x="239510" y="136235"/>
            <a:ext cx="11877675" cy="6529352"/>
          </a:xfrm>
          <a:prstGeom prst="rect">
            <a:avLst/>
          </a:prstGeom>
        </p:spPr>
        <p:txBody>
          <a:bodyPr vert="horz" wrap="square" lIns="0" tIns="17145" rIns="0" bIns="0" rtlCol="0">
            <a:spAutoFit/>
          </a:bodyPr>
          <a:lstStyle/>
          <a:p>
            <a:pPr marL="12700">
              <a:lnSpc>
                <a:spcPct val="100000"/>
              </a:lnSpc>
              <a:spcBef>
                <a:spcPts val="135"/>
              </a:spcBef>
            </a:pPr>
            <a:r>
              <a:rPr lang="en-GB" b="1" spc="20" dirty="0" smtClean="0">
                <a:solidFill>
                  <a:srgbClr val="2F5496"/>
                </a:solidFill>
                <a:uFill>
                  <a:solidFill>
                    <a:srgbClr val="2F5496"/>
                  </a:solidFill>
                </a:uFill>
                <a:cs typeface="Calibri"/>
              </a:rPr>
              <a:t>Confidentiality (cont.)</a:t>
            </a:r>
            <a:endParaRPr lang="en-GB" b="1" spc="20" dirty="0">
              <a:solidFill>
                <a:srgbClr val="2F5496"/>
              </a:solidFill>
              <a:uFill>
                <a:solidFill>
                  <a:srgbClr val="2F5496"/>
                </a:solidFill>
              </a:uFill>
              <a:cs typeface="Calibri"/>
            </a:endParaRPr>
          </a:p>
          <a:p>
            <a:pPr marL="12700">
              <a:lnSpc>
                <a:spcPct val="100000"/>
              </a:lnSpc>
              <a:spcBef>
                <a:spcPts val="135"/>
              </a:spcBef>
            </a:pPr>
            <a:r>
              <a:rPr lang="en-GB" spc="20" dirty="0">
                <a:solidFill>
                  <a:srgbClr val="2F5496"/>
                </a:solidFill>
                <a:uFill>
                  <a:solidFill>
                    <a:srgbClr val="2F5496"/>
                  </a:solidFill>
                </a:uFill>
                <a:cs typeface="Calibri"/>
              </a:rPr>
              <a:t>If a child or young person does not agree to disclosure there are still circumstances in which you should disclose information:</a:t>
            </a:r>
          </a:p>
          <a:p>
            <a:pPr marL="298450" indent="-285750">
              <a:lnSpc>
                <a:spcPct val="100000"/>
              </a:lnSpc>
              <a:spcBef>
                <a:spcPts val="135"/>
              </a:spcBef>
              <a:buFont typeface="Arial" panose="020B0604020202020204" pitchFamily="34" charset="0"/>
              <a:buChar char="•"/>
            </a:pPr>
            <a:r>
              <a:rPr lang="en-GB" spc="20" dirty="0" smtClean="0">
                <a:solidFill>
                  <a:srgbClr val="2F5496"/>
                </a:solidFill>
                <a:uFill>
                  <a:solidFill>
                    <a:srgbClr val="2F5496"/>
                  </a:solidFill>
                </a:uFill>
                <a:cs typeface="Calibri"/>
              </a:rPr>
              <a:t>A </a:t>
            </a:r>
            <a:r>
              <a:rPr lang="en-GB" spc="20" dirty="0">
                <a:solidFill>
                  <a:srgbClr val="2F5496"/>
                </a:solidFill>
                <a:uFill>
                  <a:solidFill>
                    <a:srgbClr val="2F5496"/>
                  </a:solidFill>
                </a:uFill>
                <a:cs typeface="Calibri"/>
              </a:rPr>
              <a:t>disclosure is in the public interest if the benefits which are likely to arise from the release of information outweigh both the child or young person’s interest in keeping the information confidential and society’s interest in maintaining trust between doctors and patients. You must make this judgement case by case, by weighing up the various interests involved</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When you judge that the disclosure is in the best interests of a child or young person who does not have the maturity or understanding to make a decision about disclosure</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When disclosure is required by law. For example a judge can request the disclosure of medical </a:t>
            </a:r>
            <a:r>
              <a:rPr lang="en-GB" spc="20" dirty="0" smtClean="0">
                <a:solidFill>
                  <a:srgbClr val="2F5496"/>
                </a:solidFill>
                <a:uFill>
                  <a:solidFill>
                    <a:srgbClr val="2F5496"/>
                  </a:solidFill>
                </a:uFill>
                <a:cs typeface="Calibri"/>
              </a:rPr>
              <a:t>records</a:t>
            </a:r>
          </a:p>
          <a:p>
            <a:pPr marL="298450" indent="-285750">
              <a:lnSpc>
                <a:spcPct val="100000"/>
              </a:lnSpc>
              <a:spcBef>
                <a:spcPts val="135"/>
              </a:spcBef>
              <a:buFont typeface="Arial" panose="020B0604020202020204" pitchFamily="34" charset="0"/>
              <a:buChar char="•"/>
            </a:pPr>
            <a:endParaRPr lang="en-GB" spc="20" dirty="0">
              <a:solidFill>
                <a:srgbClr val="2F5496"/>
              </a:solidFill>
              <a:uFill>
                <a:solidFill>
                  <a:srgbClr val="2F5496"/>
                </a:solidFill>
              </a:uFill>
              <a:cs typeface="Calibri"/>
            </a:endParaRPr>
          </a:p>
          <a:p>
            <a:pPr marL="12700">
              <a:lnSpc>
                <a:spcPct val="100000"/>
              </a:lnSpc>
              <a:spcBef>
                <a:spcPts val="135"/>
              </a:spcBef>
            </a:pPr>
            <a:r>
              <a:rPr lang="en-GB" b="1" spc="20" dirty="0" smtClean="0">
                <a:solidFill>
                  <a:srgbClr val="2F5496"/>
                </a:solidFill>
                <a:uFill>
                  <a:solidFill>
                    <a:srgbClr val="2F5496"/>
                  </a:solidFill>
                </a:uFill>
                <a:cs typeface="Calibri"/>
              </a:rPr>
              <a:t>Safeguarding</a:t>
            </a:r>
            <a:endParaRPr lang="en-GB" spc="20" dirty="0">
              <a:solidFill>
                <a:srgbClr val="2F5496"/>
              </a:solidFill>
              <a:uFill>
                <a:solidFill>
                  <a:srgbClr val="2F5496"/>
                </a:solidFill>
              </a:uFill>
              <a:cs typeface="Calibri"/>
            </a:endParaRPr>
          </a:p>
          <a:p>
            <a:pPr marL="12700">
              <a:lnSpc>
                <a:spcPct val="100000"/>
              </a:lnSpc>
              <a:spcBef>
                <a:spcPts val="135"/>
              </a:spcBef>
            </a:pPr>
            <a:r>
              <a:rPr lang="en-GB" spc="20" dirty="0">
                <a:solidFill>
                  <a:srgbClr val="2F5496"/>
                </a:solidFill>
                <a:uFill>
                  <a:solidFill>
                    <a:srgbClr val="2F5496"/>
                  </a:solidFill>
                </a:uFill>
                <a:cs typeface="Calibri"/>
              </a:rPr>
              <a:t>Safeguarding means protection of young people from harm such as illness, abuse or injury. Safeguarding is also the term used to describe the process of identifying young people who have suffered or who are likely to suffer significant harm from abuse or neglect and taking the appropriate action to keep them safe.</a:t>
            </a:r>
          </a:p>
          <a:p>
            <a:pPr marL="298450" indent="-285750">
              <a:lnSpc>
                <a:spcPct val="100000"/>
              </a:lnSpc>
              <a:spcBef>
                <a:spcPts val="135"/>
              </a:spcBef>
              <a:buFont typeface="Arial" panose="020B0604020202020204" pitchFamily="34" charset="0"/>
              <a:buChar char="•"/>
            </a:pPr>
            <a:r>
              <a:rPr lang="en-GB" spc="20" dirty="0" smtClean="0">
                <a:solidFill>
                  <a:srgbClr val="2F5496"/>
                </a:solidFill>
                <a:uFill>
                  <a:solidFill>
                    <a:srgbClr val="2F5496"/>
                  </a:solidFill>
                </a:uFill>
                <a:cs typeface="Calibri"/>
              </a:rPr>
              <a:t>Health </a:t>
            </a:r>
            <a:r>
              <a:rPr lang="en-GB" spc="20" dirty="0">
                <a:solidFill>
                  <a:srgbClr val="2F5496"/>
                </a:solidFill>
                <a:uFill>
                  <a:solidFill>
                    <a:srgbClr val="2F5496"/>
                  </a:solidFill>
                </a:uFill>
                <a:cs typeface="Calibri"/>
              </a:rPr>
              <a:t>professionals play a crucial role in protecting young people from abuse and neglect. You may be told or notice things that teachers and social workers, for example, may not. You may have access to confidential information that causes you to have concern for the safety or well-being of children</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Early identification of risks can help children and young people get the care and support they need to be healthy, safe and happy, and to achieve their potential</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If you work with children or young people, you should have the knowledge and skills to identify possible abuse and neglect and to know what to do when concerns arise</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In child protection cases involving adolescents, it is important to communicate throughout the process to the adolescent in a way that takes into account his or her developmental stage</a:t>
            </a:r>
          </a:p>
        </p:txBody>
      </p:sp>
    </p:spTree>
    <p:extLst>
      <p:ext uri="{BB962C8B-B14F-4D97-AF65-F5344CB8AC3E}">
        <p14:creationId xmlns:p14="http://schemas.microsoft.com/office/powerpoint/2010/main" val="1753860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a:extLst>
              <a:ext uri="{FF2B5EF4-FFF2-40B4-BE49-F238E27FC236}">
                <a16:creationId xmlns:a16="http://schemas.microsoft.com/office/drawing/2014/main" id="{E54CC5E5-9E20-47B7-BD37-EBA7DE8A4B9C}"/>
              </a:ext>
            </a:extLst>
          </p:cNvPr>
          <p:cNvSpPr txBox="1"/>
          <p:nvPr/>
        </p:nvSpPr>
        <p:spPr>
          <a:xfrm>
            <a:off x="374593" y="1118349"/>
            <a:ext cx="11371292" cy="3469540"/>
          </a:xfrm>
          <a:prstGeom prst="rect">
            <a:avLst/>
          </a:prstGeom>
        </p:spPr>
        <p:txBody>
          <a:bodyPr vert="horz" wrap="square" lIns="0" tIns="17145" rIns="0" bIns="0" rtlCol="0">
            <a:spAutoFit/>
          </a:bodyPr>
          <a:lstStyle/>
          <a:p>
            <a:pPr marL="12700">
              <a:lnSpc>
                <a:spcPct val="100000"/>
              </a:lnSpc>
              <a:spcBef>
                <a:spcPts val="135"/>
              </a:spcBef>
            </a:pPr>
            <a:r>
              <a:rPr lang="en-GB" b="1" spc="20" dirty="0" smtClean="0">
                <a:solidFill>
                  <a:srgbClr val="2F5496"/>
                </a:solidFill>
                <a:uFill>
                  <a:solidFill>
                    <a:srgbClr val="2F5496"/>
                  </a:solidFill>
                </a:uFill>
                <a:cs typeface="Calibri"/>
              </a:rPr>
              <a:t>Ethical Issues</a:t>
            </a:r>
          </a:p>
          <a:p>
            <a:pPr marL="12700">
              <a:lnSpc>
                <a:spcPct val="100000"/>
              </a:lnSpc>
              <a:spcBef>
                <a:spcPts val="135"/>
              </a:spcBef>
            </a:pPr>
            <a:endParaRPr lang="en-GB" b="1" spc="20" dirty="0">
              <a:solidFill>
                <a:srgbClr val="2F5496"/>
              </a:solidFill>
              <a:uFill>
                <a:solidFill>
                  <a:srgbClr val="2F5496"/>
                </a:solidFill>
              </a:uFill>
              <a:cs typeface="Calibri"/>
            </a:endParaRPr>
          </a:p>
          <a:p>
            <a:pPr marL="12700">
              <a:lnSpc>
                <a:spcPct val="100000"/>
              </a:lnSpc>
              <a:spcBef>
                <a:spcPts val="135"/>
              </a:spcBef>
            </a:pPr>
            <a:r>
              <a:rPr lang="en-GB" spc="20" dirty="0">
                <a:solidFill>
                  <a:srgbClr val="2F5496"/>
                </a:solidFill>
                <a:uFill>
                  <a:solidFill>
                    <a:srgbClr val="2F5496"/>
                  </a:solidFill>
                </a:uFill>
                <a:cs typeface="Calibri"/>
              </a:rPr>
              <a:t>Ethics is concerned with what should be done in a particular circumstance and the principles and values that might be used to decide this. This includes consideration of personal and societal values and the interaction.</a:t>
            </a:r>
          </a:p>
          <a:p>
            <a:pPr marL="12700">
              <a:lnSpc>
                <a:spcPct val="100000"/>
              </a:lnSpc>
              <a:spcBef>
                <a:spcPts val="135"/>
              </a:spcBef>
            </a:pPr>
            <a:endParaRPr lang="en-GB" spc="20" dirty="0">
              <a:solidFill>
                <a:srgbClr val="2F5496"/>
              </a:solidFill>
              <a:uFill>
                <a:solidFill>
                  <a:srgbClr val="2F5496"/>
                </a:solidFill>
              </a:uFill>
              <a:cs typeface="Calibri"/>
            </a:endParaRPr>
          </a:p>
          <a:p>
            <a:pPr marL="12700">
              <a:lnSpc>
                <a:spcPct val="100000"/>
              </a:lnSpc>
              <a:spcBef>
                <a:spcPts val="135"/>
              </a:spcBef>
            </a:pPr>
            <a:r>
              <a:rPr lang="en-GB" spc="20" dirty="0">
                <a:solidFill>
                  <a:srgbClr val="2F5496"/>
                </a:solidFill>
                <a:uFill>
                  <a:solidFill>
                    <a:srgbClr val="2F5496"/>
                  </a:solidFill>
                </a:uFill>
                <a:cs typeface="Calibri"/>
              </a:rPr>
              <a:t>Analyses requires consideration of:</a:t>
            </a:r>
          </a:p>
          <a:p>
            <a:pPr marL="298450" indent="-285750">
              <a:lnSpc>
                <a:spcPct val="100000"/>
              </a:lnSpc>
              <a:spcBef>
                <a:spcPts val="135"/>
              </a:spcBef>
              <a:buFont typeface="Arial" panose="020B0604020202020204" pitchFamily="34" charset="0"/>
              <a:buChar char="•"/>
            </a:pPr>
            <a:endParaRPr lang="en-GB" spc="20" dirty="0">
              <a:solidFill>
                <a:srgbClr val="2F5496"/>
              </a:solidFill>
              <a:uFill>
                <a:solidFill>
                  <a:srgbClr val="2F5496"/>
                </a:solidFill>
              </a:uFill>
              <a:cs typeface="Calibri"/>
            </a:endParaRP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The medical/clinical facts</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The issues and preferences of the young person</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The impact of any decision on the young person's quality of life</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Relevant social, religious and multicultural values</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The values of all parties involved in decision making, including those of the professional</a:t>
            </a:r>
            <a:endParaRPr lang="en-GB" spc="20" dirty="0" smtClean="0">
              <a:solidFill>
                <a:srgbClr val="2F5496"/>
              </a:solidFill>
              <a:uFill>
                <a:solidFill>
                  <a:srgbClr val="2F5496"/>
                </a:solidFill>
              </a:uFill>
              <a:cs typeface="Calibri"/>
            </a:endParaRPr>
          </a:p>
        </p:txBody>
      </p:sp>
    </p:spTree>
    <p:extLst>
      <p:ext uri="{BB962C8B-B14F-4D97-AF65-F5344CB8AC3E}">
        <p14:creationId xmlns:p14="http://schemas.microsoft.com/office/powerpoint/2010/main" val="3594666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a:extLst>
              <a:ext uri="{FF2B5EF4-FFF2-40B4-BE49-F238E27FC236}">
                <a16:creationId xmlns:a16="http://schemas.microsoft.com/office/drawing/2014/main" id="{E54CC5E5-9E20-47B7-BD37-EBA7DE8A4B9C}"/>
              </a:ext>
            </a:extLst>
          </p:cNvPr>
          <p:cNvSpPr txBox="1"/>
          <p:nvPr/>
        </p:nvSpPr>
        <p:spPr>
          <a:xfrm>
            <a:off x="183399" y="303702"/>
            <a:ext cx="11877675" cy="6077946"/>
          </a:xfrm>
          <a:prstGeom prst="rect">
            <a:avLst/>
          </a:prstGeom>
        </p:spPr>
        <p:txBody>
          <a:bodyPr vert="horz" wrap="square" lIns="0" tIns="17145" rIns="0" bIns="0" rtlCol="0">
            <a:spAutoFit/>
          </a:bodyPr>
          <a:lstStyle/>
          <a:p>
            <a:pPr marL="12700">
              <a:lnSpc>
                <a:spcPct val="100000"/>
              </a:lnSpc>
              <a:spcBef>
                <a:spcPts val="135"/>
              </a:spcBef>
            </a:pPr>
            <a:r>
              <a:rPr lang="en-GB" b="1" spc="20" dirty="0" smtClean="0">
                <a:solidFill>
                  <a:srgbClr val="2F5496"/>
                </a:solidFill>
                <a:uFill>
                  <a:solidFill>
                    <a:srgbClr val="2F5496"/>
                  </a:solidFill>
                </a:uFill>
                <a:cs typeface="Calibri"/>
              </a:rPr>
              <a:t>Legal ages</a:t>
            </a:r>
          </a:p>
          <a:p>
            <a:pPr marL="12700">
              <a:lnSpc>
                <a:spcPct val="100000"/>
              </a:lnSpc>
              <a:spcBef>
                <a:spcPts val="135"/>
              </a:spcBef>
            </a:pPr>
            <a:endParaRPr lang="en-GB" b="1" spc="20" dirty="0">
              <a:solidFill>
                <a:srgbClr val="2F5496"/>
              </a:solidFill>
              <a:uFill>
                <a:solidFill>
                  <a:srgbClr val="2F5496"/>
                </a:solidFill>
              </a:uFill>
              <a:cs typeface="Calibri"/>
            </a:endParaRPr>
          </a:p>
          <a:p>
            <a:pPr marL="12700">
              <a:lnSpc>
                <a:spcPct val="100000"/>
              </a:lnSpc>
              <a:spcBef>
                <a:spcPts val="135"/>
              </a:spcBef>
            </a:pPr>
            <a:r>
              <a:rPr lang="en-GB" spc="20" dirty="0">
                <a:solidFill>
                  <a:srgbClr val="2F5496"/>
                </a:solidFill>
                <a:uFill>
                  <a:solidFill>
                    <a:srgbClr val="2F5496"/>
                  </a:solidFill>
                </a:uFill>
                <a:cs typeface="Calibri"/>
              </a:rPr>
              <a:t>Health practitioners should also have knowledge of the legal ages at which young people are permitted to make certain decisions and be responsible for. Legal minimum ages for different </a:t>
            </a:r>
            <a:r>
              <a:rPr lang="en-GB" spc="20" dirty="0" smtClean="0">
                <a:solidFill>
                  <a:srgbClr val="2F5496"/>
                </a:solidFill>
                <a:uFill>
                  <a:solidFill>
                    <a:srgbClr val="2F5496"/>
                  </a:solidFill>
                </a:uFill>
                <a:cs typeface="Calibri"/>
              </a:rPr>
              <a:t>activities </a:t>
            </a:r>
            <a:r>
              <a:rPr lang="en-GB" spc="20" dirty="0">
                <a:solidFill>
                  <a:srgbClr val="2F5496"/>
                </a:solidFill>
                <a:uFill>
                  <a:solidFill>
                    <a:srgbClr val="2F5496"/>
                  </a:solidFill>
                </a:uFill>
                <a:cs typeface="Calibri"/>
              </a:rPr>
              <a:t>may vary between countries in the UK</a:t>
            </a:r>
            <a:r>
              <a:rPr lang="en-GB" spc="20" dirty="0" smtClean="0">
                <a:solidFill>
                  <a:srgbClr val="2F5496"/>
                </a:solidFill>
                <a:uFill>
                  <a:solidFill>
                    <a:srgbClr val="2F5496"/>
                  </a:solidFill>
                </a:uFill>
                <a:cs typeface="Calibri"/>
              </a:rPr>
              <a:t>.</a:t>
            </a:r>
          </a:p>
          <a:p>
            <a:pPr marL="12700">
              <a:lnSpc>
                <a:spcPct val="100000"/>
              </a:lnSpc>
              <a:spcBef>
                <a:spcPts val="135"/>
              </a:spcBef>
            </a:pPr>
            <a:endParaRPr lang="en-GB" spc="20" dirty="0">
              <a:solidFill>
                <a:srgbClr val="2F5496"/>
              </a:solidFill>
              <a:uFill>
                <a:solidFill>
                  <a:srgbClr val="2F5496"/>
                </a:solidFill>
              </a:uFill>
              <a:cs typeface="Calibri"/>
            </a:endParaRPr>
          </a:p>
          <a:p>
            <a:pPr marL="12700">
              <a:lnSpc>
                <a:spcPct val="100000"/>
              </a:lnSpc>
              <a:spcBef>
                <a:spcPts val="135"/>
              </a:spcBef>
            </a:pPr>
            <a:r>
              <a:rPr lang="en-GB" spc="20" dirty="0">
                <a:solidFill>
                  <a:srgbClr val="2F5496"/>
                </a:solidFill>
                <a:uFill>
                  <a:solidFill>
                    <a:srgbClr val="2F5496"/>
                  </a:solidFill>
                </a:uFill>
                <a:cs typeface="Calibri"/>
              </a:rPr>
              <a:t>At 10 years, a young person can be:</a:t>
            </a:r>
          </a:p>
          <a:p>
            <a:pPr marL="298450" indent="-285750">
              <a:lnSpc>
                <a:spcPct val="100000"/>
              </a:lnSpc>
              <a:spcBef>
                <a:spcPts val="135"/>
              </a:spcBef>
              <a:buFont typeface="Arial" panose="020B0604020202020204" pitchFamily="34" charset="0"/>
              <a:buChar char="•"/>
            </a:pPr>
            <a:r>
              <a:rPr lang="en-GB" spc="20" dirty="0" smtClean="0">
                <a:solidFill>
                  <a:srgbClr val="2F5496"/>
                </a:solidFill>
                <a:uFill>
                  <a:solidFill>
                    <a:srgbClr val="2F5496"/>
                  </a:solidFill>
                </a:uFill>
                <a:cs typeface="Calibri"/>
              </a:rPr>
              <a:t>Found </a:t>
            </a:r>
            <a:r>
              <a:rPr lang="en-GB" spc="20" dirty="0">
                <a:solidFill>
                  <a:srgbClr val="2F5496"/>
                </a:solidFill>
                <a:uFill>
                  <a:solidFill>
                    <a:srgbClr val="2F5496"/>
                  </a:solidFill>
                </a:uFill>
                <a:cs typeface="Calibri"/>
              </a:rPr>
              <a:t>guilty of a crime (if it can be proved that the young person knew it was wrong)</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Searched, fingerprinted and photographed by the police</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Locked up in a special children's jail if found guilty of killing </a:t>
            </a:r>
            <a:r>
              <a:rPr lang="en-GB" spc="20" dirty="0" smtClean="0">
                <a:solidFill>
                  <a:srgbClr val="2F5496"/>
                </a:solidFill>
                <a:uFill>
                  <a:solidFill>
                    <a:srgbClr val="2F5496"/>
                  </a:solidFill>
                </a:uFill>
                <a:cs typeface="Calibri"/>
              </a:rPr>
              <a:t>someone</a:t>
            </a:r>
          </a:p>
          <a:p>
            <a:pPr marL="298450" indent="-285750">
              <a:lnSpc>
                <a:spcPct val="100000"/>
              </a:lnSpc>
              <a:spcBef>
                <a:spcPts val="135"/>
              </a:spcBef>
              <a:buFont typeface="Arial" panose="020B0604020202020204" pitchFamily="34" charset="0"/>
              <a:buChar char="•"/>
            </a:pPr>
            <a:endParaRPr lang="en-GB" spc="20" dirty="0">
              <a:solidFill>
                <a:srgbClr val="2F5496"/>
              </a:solidFill>
              <a:uFill>
                <a:solidFill>
                  <a:srgbClr val="2F5496"/>
                </a:solidFill>
              </a:uFill>
              <a:cs typeface="Calibri"/>
            </a:endParaRPr>
          </a:p>
          <a:p>
            <a:pPr marL="12700">
              <a:lnSpc>
                <a:spcPct val="100000"/>
              </a:lnSpc>
              <a:spcBef>
                <a:spcPts val="135"/>
              </a:spcBef>
            </a:pPr>
            <a:r>
              <a:rPr lang="en-GB" spc="20" dirty="0">
                <a:solidFill>
                  <a:srgbClr val="2F5496"/>
                </a:solidFill>
                <a:uFill>
                  <a:solidFill>
                    <a:srgbClr val="2F5496"/>
                  </a:solidFill>
                </a:uFill>
                <a:cs typeface="Calibri"/>
              </a:rPr>
              <a:t>At 12 years, a young person can</a:t>
            </a:r>
            <a:r>
              <a:rPr lang="en-GB" spc="20" dirty="0" smtClean="0">
                <a:solidFill>
                  <a:srgbClr val="2F5496"/>
                </a:solidFill>
                <a:uFill>
                  <a:solidFill>
                    <a:srgbClr val="2F5496"/>
                  </a:solidFill>
                </a:uFill>
                <a:cs typeface="Calibri"/>
              </a:rPr>
              <a:t>:</a:t>
            </a:r>
            <a:endParaRPr lang="en-GB" spc="20" dirty="0">
              <a:solidFill>
                <a:srgbClr val="2F5496"/>
              </a:solidFill>
              <a:uFill>
                <a:solidFill>
                  <a:srgbClr val="2F5496"/>
                </a:solidFill>
              </a:uFill>
              <a:cs typeface="Calibri"/>
            </a:endParaRP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Be trained to take part in dangerous performances</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See a 12-rated </a:t>
            </a:r>
            <a:r>
              <a:rPr lang="en-GB" spc="20" dirty="0" smtClean="0">
                <a:solidFill>
                  <a:srgbClr val="2F5496"/>
                </a:solidFill>
                <a:uFill>
                  <a:solidFill>
                    <a:srgbClr val="2F5496"/>
                  </a:solidFill>
                </a:uFill>
                <a:cs typeface="Calibri"/>
              </a:rPr>
              <a:t>film</a:t>
            </a:r>
          </a:p>
          <a:p>
            <a:pPr marL="298450" indent="-285750">
              <a:lnSpc>
                <a:spcPct val="100000"/>
              </a:lnSpc>
              <a:spcBef>
                <a:spcPts val="135"/>
              </a:spcBef>
              <a:buFont typeface="Arial" panose="020B0604020202020204" pitchFamily="34" charset="0"/>
              <a:buChar char="•"/>
            </a:pPr>
            <a:endParaRPr lang="en-GB" spc="20" dirty="0">
              <a:solidFill>
                <a:srgbClr val="2F5496"/>
              </a:solidFill>
              <a:uFill>
                <a:solidFill>
                  <a:srgbClr val="2F5496"/>
                </a:solidFill>
              </a:uFill>
              <a:cs typeface="Calibri"/>
            </a:endParaRPr>
          </a:p>
          <a:p>
            <a:pPr marL="12700">
              <a:lnSpc>
                <a:spcPct val="100000"/>
              </a:lnSpc>
              <a:spcBef>
                <a:spcPts val="135"/>
              </a:spcBef>
            </a:pPr>
            <a:r>
              <a:rPr lang="en-GB" spc="20" dirty="0">
                <a:solidFill>
                  <a:srgbClr val="2F5496"/>
                </a:solidFill>
                <a:uFill>
                  <a:solidFill>
                    <a:srgbClr val="2F5496"/>
                  </a:solidFill>
                </a:uFill>
                <a:cs typeface="Calibri"/>
              </a:rPr>
              <a:t>At 13 years, a young person can:</a:t>
            </a:r>
          </a:p>
          <a:p>
            <a:pPr marL="298450" indent="-285750">
              <a:lnSpc>
                <a:spcPct val="100000"/>
              </a:lnSpc>
              <a:spcBef>
                <a:spcPts val="135"/>
              </a:spcBef>
              <a:buFont typeface="Arial" panose="020B0604020202020204" pitchFamily="34" charset="0"/>
              <a:buChar char="•"/>
            </a:pPr>
            <a:r>
              <a:rPr lang="en-GB" spc="20" dirty="0" smtClean="0">
                <a:solidFill>
                  <a:srgbClr val="2F5496"/>
                </a:solidFill>
                <a:uFill>
                  <a:solidFill>
                    <a:srgbClr val="2F5496"/>
                  </a:solidFill>
                </a:uFill>
                <a:cs typeface="Calibri"/>
              </a:rPr>
              <a:t>Work </a:t>
            </a:r>
            <a:r>
              <a:rPr lang="en-GB" spc="20" dirty="0">
                <a:solidFill>
                  <a:srgbClr val="2F5496"/>
                </a:solidFill>
                <a:uFill>
                  <a:solidFill>
                    <a:srgbClr val="2F5496"/>
                  </a:solidFill>
                </a:uFill>
                <a:cs typeface="Calibri"/>
              </a:rPr>
              <a:t>part-time (but only in certain jobs and under various conditions</a:t>
            </a:r>
            <a:r>
              <a:rPr lang="en-GB" spc="20" dirty="0" smtClean="0">
                <a:solidFill>
                  <a:srgbClr val="2F5496"/>
                </a:solidFill>
                <a:uFill>
                  <a:solidFill>
                    <a:srgbClr val="2F5496"/>
                  </a:solidFill>
                </a:uFill>
                <a:cs typeface="Calibri"/>
              </a:rPr>
              <a:t>)</a:t>
            </a:r>
          </a:p>
          <a:p>
            <a:pPr marL="298450" indent="-285750">
              <a:lnSpc>
                <a:spcPct val="100000"/>
              </a:lnSpc>
              <a:spcBef>
                <a:spcPts val="135"/>
              </a:spcBef>
              <a:buFont typeface="Arial" panose="020B0604020202020204" pitchFamily="34" charset="0"/>
              <a:buChar char="•"/>
            </a:pPr>
            <a:endParaRPr lang="en-GB" spc="20" dirty="0">
              <a:solidFill>
                <a:srgbClr val="2F5496"/>
              </a:solidFill>
              <a:uFill>
                <a:solidFill>
                  <a:srgbClr val="2F5496"/>
                </a:solidFill>
              </a:uFill>
              <a:cs typeface="Calibri"/>
            </a:endParaRPr>
          </a:p>
          <a:p>
            <a:pPr marL="12700">
              <a:lnSpc>
                <a:spcPct val="100000"/>
              </a:lnSpc>
              <a:spcBef>
                <a:spcPts val="135"/>
              </a:spcBef>
            </a:pPr>
            <a:r>
              <a:rPr lang="en-GB" spc="20" dirty="0">
                <a:solidFill>
                  <a:srgbClr val="2F5496"/>
                </a:solidFill>
                <a:uFill>
                  <a:solidFill>
                    <a:srgbClr val="2F5496"/>
                  </a:solidFill>
                </a:uFill>
                <a:cs typeface="Calibri"/>
              </a:rPr>
              <a:t>At 14 years, a young person can:</a:t>
            </a:r>
          </a:p>
          <a:p>
            <a:pPr marL="298450" indent="-285750">
              <a:lnSpc>
                <a:spcPct val="100000"/>
              </a:lnSpc>
              <a:spcBef>
                <a:spcPts val="135"/>
              </a:spcBef>
              <a:buFont typeface="Arial" panose="020B0604020202020204" pitchFamily="34" charset="0"/>
              <a:buChar char="•"/>
            </a:pPr>
            <a:r>
              <a:rPr lang="en-GB" spc="20" dirty="0" smtClean="0">
                <a:solidFill>
                  <a:srgbClr val="2F5496"/>
                </a:solidFill>
                <a:uFill>
                  <a:solidFill>
                    <a:srgbClr val="2F5496"/>
                  </a:solidFill>
                </a:uFill>
                <a:cs typeface="Calibri"/>
              </a:rPr>
              <a:t>Own </a:t>
            </a:r>
            <a:r>
              <a:rPr lang="en-GB" spc="20" dirty="0">
                <a:solidFill>
                  <a:srgbClr val="2F5496"/>
                </a:solidFill>
                <a:uFill>
                  <a:solidFill>
                    <a:srgbClr val="2F5496"/>
                  </a:solidFill>
                </a:uFill>
                <a:cs typeface="Calibri"/>
              </a:rPr>
              <a:t>(but not buy) an air rifle or pistol</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Drive a tractor on farmland</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Go into a pub but can not buy alcohol</a:t>
            </a:r>
            <a:endParaRPr lang="en-GB" spc="20" dirty="0">
              <a:solidFill>
                <a:srgbClr val="2F5496"/>
              </a:solidFill>
              <a:uFill>
                <a:solidFill>
                  <a:srgbClr val="2F5496"/>
                </a:solidFill>
              </a:uFill>
              <a:cs typeface="Calibri"/>
            </a:endParaRPr>
          </a:p>
        </p:txBody>
      </p:sp>
    </p:spTree>
    <p:extLst>
      <p:ext uri="{BB962C8B-B14F-4D97-AF65-F5344CB8AC3E}">
        <p14:creationId xmlns:p14="http://schemas.microsoft.com/office/powerpoint/2010/main" val="31296920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a:extLst>
              <a:ext uri="{FF2B5EF4-FFF2-40B4-BE49-F238E27FC236}">
                <a16:creationId xmlns:a16="http://schemas.microsoft.com/office/drawing/2014/main" id="{E54CC5E5-9E20-47B7-BD37-EBA7DE8A4B9C}"/>
              </a:ext>
            </a:extLst>
          </p:cNvPr>
          <p:cNvSpPr txBox="1"/>
          <p:nvPr/>
        </p:nvSpPr>
        <p:spPr>
          <a:xfrm>
            <a:off x="233275" y="378517"/>
            <a:ext cx="11877675" cy="5800947"/>
          </a:xfrm>
          <a:prstGeom prst="rect">
            <a:avLst/>
          </a:prstGeom>
        </p:spPr>
        <p:txBody>
          <a:bodyPr vert="horz" wrap="square" lIns="0" tIns="17145" rIns="0" bIns="0" rtlCol="0">
            <a:spAutoFit/>
          </a:bodyPr>
          <a:lstStyle/>
          <a:p>
            <a:pPr marL="12700">
              <a:lnSpc>
                <a:spcPct val="100000"/>
              </a:lnSpc>
              <a:spcBef>
                <a:spcPts val="135"/>
              </a:spcBef>
            </a:pPr>
            <a:r>
              <a:rPr lang="en-GB" b="1" spc="20" dirty="0" smtClean="0">
                <a:solidFill>
                  <a:srgbClr val="2F5496"/>
                </a:solidFill>
                <a:uFill>
                  <a:solidFill>
                    <a:srgbClr val="2F5496"/>
                  </a:solidFill>
                </a:uFill>
                <a:cs typeface="Calibri"/>
              </a:rPr>
              <a:t>Legal ages (cont.)</a:t>
            </a:r>
          </a:p>
          <a:p>
            <a:pPr marL="12700">
              <a:lnSpc>
                <a:spcPct val="100000"/>
              </a:lnSpc>
              <a:spcBef>
                <a:spcPts val="135"/>
              </a:spcBef>
            </a:pPr>
            <a:endParaRPr lang="en-GB" b="1" spc="20" dirty="0">
              <a:solidFill>
                <a:srgbClr val="2F5496"/>
              </a:solidFill>
              <a:uFill>
                <a:solidFill>
                  <a:srgbClr val="2F5496"/>
                </a:solidFill>
              </a:uFill>
              <a:cs typeface="Calibri"/>
            </a:endParaRPr>
          </a:p>
          <a:p>
            <a:pPr marL="12700">
              <a:lnSpc>
                <a:spcPct val="100000"/>
              </a:lnSpc>
              <a:spcBef>
                <a:spcPts val="135"/>
              </a:spcBef>
            </a:pPr>
            <a:r>
              <a:rPr lang="en-GB" spc="20" dirty="0">
                <a:solidFill>
                  <a:srgbClr val="2F5496"/>
                </a:solidFill>
                <a:uFill>
                  <a:solidFill>
                    <a:srgbClr val="2F5496"/>
                  </a:solidFill>
                </a:uFill>
                <a:cs typeface="Calibri"/>
              </a:rPr>
              <a:t>At 15 years, a young person can:</a:t>
            </a:r>
          </a:p>
          <a:p>
            <a:pPr marL="298450" indent="-285750">
              <a:lnSpc>
                <a:spcPct val="100000"/>
              </a:lnSpc>
              <a:spcBef>
                <a:spcPts val="135"/>
              </a:spcBef>
              <a:buFont typeface="Arial" panose="020B0604020202020204" pitchFamily="34" charset="0"/>
              <a:buChar char="•"/>
            </a:pPr>
            <a:r>
              <a:rPr lang="en-GB" spc="20" dirty="0" smtClean="0">
                <a:solidFill>
                  <a:srgbClr val="2F5496"/>
                </a:solidFill>
                <a:uFill>
                  <a:solidFill>
                    <a:srgbClr val="2F5496"/>
                  </a:solidFill>
                </a:uFill>
                <a:cs typeface="Calibri"/>
              </a:rPr>
              <a:t>See </a:t>
            </a:r>
            <a:r>
              <a:rPr lang="en-GB" spc="20" dirty="0">
                <a:solidFill>
                  <a:srgbClr val="2F5496"/>
                </a:solidFill>
                <a:uFill>
                  <a:solidFill>
                    <a:srgbClr val="2F5496"/>
                  </a:solidFill>
                </a:uFill>
                <a:cs typeface="Calibri"/>
              </a:rPr>
              <a:t>a 15-rated film</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Be sent to a young offenders' institution or even </a:t>
            </a:r>
            <a:r>
              <a:rPr lang="en-GB" spc="20" dirty="0" smtClean="0">
                <a:solidFill>
                  <a:srgbClr val="2F5496"/>
                </a:solidFill>
                <a:uFill>
                  <a:solidFill>
                    <a:srgbClr val="2F5496"/>
                  </a:solidFill>
                </a:uFill>
                <a:cs typeface="Calibri"/>
              </a:rPr>
              <a:t>prison</a:t>
            </a:r>
          </a:p>
          <a:p>
            <a:pPr marL="298450" indent="-285750">
              <a:lnSpc>
                <a:spcPct val="100000"/>
              </a:lnSpc>
              <a:spcBef>
                <a:spcPts val="135"/>
              </a:spcBef>
              <a:buFont typeface="Arial" panose="020B0604020202020204" pitchFamily="34" charset="0"/>
              <a:buChar char="•"/>
            </a:pPr>
            <a:endParaRPr lang="en-GB" spc="20" dirty="0">
              <a:solidFill>
                <a:srgbClr val="2F5496"/>
              </a:solidFill>
              <a:uFill>
                <a:solidFill>
                  <a:srgbClr val="2F5496"/>
                </a:solidFill>
              </a:uFill>
              <a:cs typeface="Calibri"/>
            </a:endParaRPr>
          </a:p>
          <a:p>
            <a:pPr marL="12700">
              <a:lnSpc>
                <a:spcPct val="100000"/>
              </a:lnSpc>
              <a:spcBef>
                <a:spcPts val="135"/>
              </a:spcBef>
            </a:pPr>
            <a:r>
              <a:rPr lang="en-GB" spc="20" dirty="0">
                <a:solidFill>
                  <a:srgbClr val="2F5496"/>
                </a:solidFill>
                <a:uFill>
                  <a:solidFill>
                    <a:srgbClr val="2F5496"/>
                  </a:solidFill>
                </a:uFill>
                <a:cs typeface="Calibri"/>
              </a:rPr>
              <a:t>At 16 years, a young person can:</a:t>
            </a:r>
          </a:p>
          <a:p>
            <a:pPr marL="298450" indent="-285750">
              <a:lnSpc>
                <a:spcPct val="100000"/>
              </a:lnSpc>
              <a:spcBef>
                <a:spcPts val="135"/>
              </a:spcBef>
              <a:buFont typeface="Arial" panose="020B0604020202020204" pitchFamily="34" charset="0"/>
              <a:buChar char="•"/>
            </a:pPr>
            <a:r>
              <a:rPr lang="en-GB" spc="20" dirty="0" smtClean="0">
                <a:solidFill>
                  <a:srgbClr val="2F5496"/>
                </a:solidFill>
                <a:uFill>
                  <a:solidFill>
                    <a:srgbClr val="2F5496"/>
                  </a:solidFill>
                </a:uFill>
                <a:cs typeface="Calibri"/>
              </a:rPr>
              <a:t>Leave </a:t>
            </a:r>
            <a:r>
              <a:rPr lang="en-GB" spc="20" dirty="0">
                <a:solidFill>
                  <a:srgbClr val="2F5496"/>
                </a:solidFill>
                <a:uFill>
                  <a:solidFill>
                    <a:srgbClr val="2F5496"/>
                  </a:solidFill>
                </a:uFill>
                <a:cs typeface="Calibri"/>
              </a:rPr>
              <a:t>school, but training or education is compulsory until 18</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Leave home</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Get married (with parental consent except in Scotland)</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Drink beer, wine or cider with a meal if it is bought by an adult and they are accompanied by an adult</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Buy a </a:t>
            </a:r>
            <a:r>
              <a:rPr lang="en-GB" spc="20" dirty="0" smtClean="0">
                <a:solidFill>
                  <a:srgbClr val="2F5496"/>
                </a:solidFill>
                <a:uFill>
                  <a:solidFill>
                    <a:srgbClr val="2F5496"/>
                  </a:solidFill>
                </a:uFill>
                <a:cs typeface="Calibri"/>
              </a:rPr>
              <a:t>pet</a:t>
            </a:r>
          </a:p>
          <a:p>
            <a:pPr marL="298450" indent="-285750">
              <a:lnSpc>
                <a:spcPct val="100000"/>
              </a:lnSpc>
              <a:spcBef>
                <a:spcPts val="135"/>
              </a:spcBef>
              <a:buFont typeface="Arial" panose="020B0604020202020204" pitchFamily="34" charset="0"/>
              <a:buChar char="•"/>
            </a:pPr>
            <a:endParaRPr lang="en-GB" spc="20" dirty="0">
              <a:solidFill>
                <a:srgbClr val="2F5496"/>
              </a:solidFill>
              <a:uFill>
                <a:solidFill>
                  <a:srgbClr val="2F5496"/>
                </a:solidFill>
              </a:uFill>
              <a:cs typeface="Calibri"/>
            </a:endParaRPr>
          </a:p>
          <a:p>
            <a:pPr marL="12700">
              <a:lnSpc>
                <a:spcPct val="100000"/>
              </a:lnSpc>
              <a:spcBef>
                <a:spcPts val="135"/>
              </a:spcBef>
            </a:pPr>
            <a:r>
              <a:rPr lang="en-GB" spc="20" dirty="0">
                <a:solidFill>
                  <a:srgbClr val="2F5496"/>
                </a:solidFill>
                <a:uFill>
                  <a:solidFill>
                    <a:srgbClr val="2F5496"/>
                  </a:solidFill>
                </a:uFill>
                <a:cs typeface="Calibri"/>
              </a:rPr>
              <a:t>At 17 years, a young person can:</a:t>
            </a:r>
          </a:p>
          <a:p>
            <a:pPr marL="298450" indent="-285750">
              <a:lnSpc>
                <a:spcPct val="100000"/>
              </a:lnSpc>
              <a:spcBef>
                <a:spcPts val="135"/>
              </a:spcBef>
              <a:buFont typeface="Arial" panose="020B0604020202020204" pitchFamily="34" charset="0"/>
              <a:buChar char="•"/>
            </a:pPr>
            <a:r>
              <a:rPr lang="en-GB" spc="20" dirty="0" smtClean="0">
                <a:solidFill>
                  <a:srgbClr val="2F5496"/>
                </a:solidFill>
                <a:uFill>
                  <a:solidFill>
                    <a:srgbClr val="2F5496"/>
                  </a:solidFill>
                </a:uFill>
                <a:cs typeface="Calibri"/>
              </a:rPr>
              <a:t>Drive </a:t>
            </a:r>
            <a:r>
              <a:rPr lang="en-GB" spc="20" dirty="0">
                <a:solidFill>
                  <a:srgbClr val="2F5496"/>
                </a:solidFill>
                <a:uFill>
                  <a:solidFill>
                    <a:srgbClr val="2F5496"/>
                  </a:solidFill>
                </a:uFill>
                <a:cs typeface="Calibri"/>
              </a:rPr>
              <a:t>a motorcycle, car, van or tractor on the road</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Buy or hire a crossbow, gun and ammunition</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Fly a plane or apply for a helicopter pilot's licence</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Be tried for a crime like an adult</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Be interviewed by the police with no adults present</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Donate their body and blood to medical science whatever their parents think</a:t>
            </a:r>
            <a:endParaRPr lang="en-GB" spc="20" dirty="0">
              <a:solidFill>
                <a:srgbClr val="2F5496"/>
              </a:solidFill>
              <a:uFill>
                <a:solidFill>
                  <a:srgbClr val="2F5496"/>
                </a:solidFill>
              </a:uFill>
              <a:cs typeface="Calibri"/>
            </a:endParaRPr>
          </a:p>
        </p:txBody>
      </p:sp>
    </p:spTree>
    <p:extLst>
      <p:ext uri="{BB962C8B-B14F-4D97-AF65-F5344CB8AC3E}">
        <p14:creationId xmlns:p14="http://schemas.microsoft.com/office/powerpoint/2010/main" val="24021757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a:extLst>
              <a:ext uri="{FF2B5EF4-FFF2-40B4-BE49-F238E27FC236}">
                <a16:creationId xmlns:a16="http://schemas.microsoft.com/office/drawing/2014/main" id="{E54CC5E5-9E20-47B7-BD37-EBA7DE8A4B9C}"/>
              </a:ext>
            </a:extLst>
          </p:cNvPr>
          <p:cNvSpPr txBox="1"/>
          <p:nvPr/>
        </p:nvSpPr>
        <p:spPr>
          <a:xfrm>
            <a:off x="233275" y="378517"/>
            <a:ext cx="11877675" cy="5800947"/>
          </a:xfrm>
          <a:prstGeom prst="rect">
            <a:avLst/>
          </a:prstGeom>
        </p:spPr>
        <p:txBody>
          <a:bodyPr vert="horz" wrap="square" lIns="0" tIns="17145" rIns="0" bIns="0" rtlCol="0">
            <a:spAutoFit/>
          </a:bodyPr>
          <a:lstStyle/>
          <a:p>
            <a:pPr marL="12700">
              <a:lnSpc>
                <a:spcPct val="100000"/>
              </a:lnSpc>
              <a:spcBef>
                <a:spcPts val="135"/>
              </a:spcBef>
            </a:pPr>
            <a:r>
              <a:rPr lang="en-GB" b="1" spc="20" dirty="0" smtClean="0">
                <a:solidFill>
                  <a:srgbClr val="2F5496"/>
                </a:solidFill>
                <a:uFill>
                  <a:solidFill>
                    <a:srgbClr val="2F5496"/>
                  </a:solidFill>
                </a:uFill>
                <a:cs typeface="Calibri"/>
              </a:rPr>
              <a:t>Legal ages (cont.)</a:t>
            </a:r>
          </a:p>
          <a:p>
            <a:pPr marL="12700">
              <a:lnSpc>
                <a:spcPct val="100000"/>
              </a:lnSpc>
              <a:spcBef>
                <a:spcPts val="135"/>
              </a:spcBef>
            </a:pPr>
            <a:endParaRPr lang="en-GB" b="1" spc="20" dirty="0">
              <a:solidFill>
                <a:srgbClr val="2F5496"/>
              </a:solidFill>
              <a:uFill>
                <a:solidFill>
                  <a:srgbClr val="2F5496"/>
                </a:solidFill>
              </a:uFill>
              <a:cs typeface="Calibri"/>
            </a:endParaRPr>
          </a:p>
          <a:p>
            <a:pPr marL="12700">
              <a:lnSpc>
                <a:spcPct val="100000"/>
              </a:lnSpc>
              <a:spcBef>
                <a:spcPts val="135"/>
              </a:spcBef>
            </a:pPr>
            <a:r>
              <a:rPr lang="en-GB" spc="20" dirty="0">
                <a:solidFill>
                  <a:srgbClr val="2F5496"/>
                </a:solidFill>
                <a:uFill>
                  <a:solidFill>
                    <a:srgbClr val="2F5496"/>
                  </a:solidFill>
                </a:uFill>
                <a:cs typeface="Calibri"/>
              </a:rPr>
              <a:t>At 18 years, a young person is now an adult and can do most things such as:</a:t>
            </a:r>
          </a:p>
          <a:p>
            <a:pPr marL="298450" indent="-285750">
              <a:lnSpc>
                <a:spcPct val="100000"/>
              </a:lnSpc>
              <a:spcBef>
                <a:spcPts val="135"/>
              </a:spcBef>
              <a:buFont typeface="Arial" panose="020B0604020202020204" pitchFamily="34" charset="0"/>
              <a:buChar char="•"/>
            </a:pPr>
            <a:r>
              <a:rPr lang="en-GB" spc="20" dirty="0" smtClean="0">
                <a:solidFill>
                  <a:srgbClr val="2F5496"/>
                </a:solidFill>
                <a:uFill>
                  <a:solidFill>
                    <a:srgbClr val="2F5496"/>
                  </a:solidFill>
                </a:uFill>
                <a:cs typeface="Calibri"/>
              </a:rPr>
              <a:t>Vote</a:t>
            </a:r>
            <a:endParaRPr lang="en-GB" spc="20" dirty="0">
              <a:solidFill>
                <a:srgbClr val="2F5496"/>
              </a:solidFill>
              <a:uFill>
                <a:solidFill>
                  <a:srgbClr val="2F5496"/>
                </a:solidFill>
              </a:uFill>
              <a:cs typeface="Calibri"/>
            </a:endParaRP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Marry (whether their parents agree or not)</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Serve on a jury</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Make a will</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Join the Army, Navy or RAF (whether their parents agree or not)</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Apply for their own passport</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Buy and drink alcohol in a bar</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Work in a bar</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Get a tattoo</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Buy cigarettes, rolling tobacco and cigarette papers</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Buy fireworks</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Become an MP or local </a:t>
            </a:r>
            <a:r>
              <a:rPr lang="en-GB" spc="20" dirty="0" smtClean="0">
                <a:solidFill>
                  <a:srgbClr val="2F5496"/>
                </a:solidFill>
                <a:uFill>
                  <a:solidFill>
                    <a:srgbClr val="2F5496"/>
                  </a:solidFill>
                </a:uFill>
                <a:cs typeface="Calibri"/>
              </a:rPr>
              <a:t>councillor</a:t>
            </a:r>
          </a:p>
          <a:p>
            <a:pPr marL="298450" indent="-285750">
              <a:lnSpc>
                <a:spcPct val="100000"/>
              </a:lnSpc>
              <a:spcBef>
                <a:spcPts val="135"/>
              </a:spcBef>
              <a:buFont typeface="Arial" panose="020B0604020202020204" pitchFamily="34" charset="0"/>
              <a:buChar char="•"/>
            </a:pPr>
            <a:endParaRPr lang="en-GB" spc="20" dirty="0">
              <a:solidFill>
                <a:srgbClr val="2F5496"/>
              </a:solidFill>
              <a:uFill>
                <a:solidFill>
                  <a:srgbClr val="2F5496"/>
                </a:solidFill>
              </a:uFill>
              <a:cs typeface="Calibri"/>
            </a:endParaRPr>
          </a:p>
          <a:p>
            <a:pPr marL="12700">
              <a:lnSpc>
                <a:spcPct val="100000"/>
              </a:lnSpc>
              <a:spcBef>
                <a:spcPts val="135"/>
              </a:spcBef>
            </a:pPr>
            <a:r>
              <a:rPr lang="en-GB" spc="20" dirty="0">
                <a:solidFill>
                  <a:srgbClr val="2F5496"/>
                </a:solidFill>
                <a:uFill>
                  <a:solidFill>
                    <a:srgbClr val="2F5496"/>
                  </a:solidFill>
                </a:uFill>
                <a:cs typeface="Calibri"/>
              </a:rPr>
              <a:t>At 21 years, a young person can:</a:t>
            </a:r>
          </a:p>
          <a:p>
            <a:pPr marL="298450" indent="-285750">
              <a:lnSpc>
                <a:spcPct val="100000"/>
              </a:lnSpc>
              <a:spcBef>
                <a:spcPts val="135"/>
              </a:spcBef>
              <a:buFont typeface="Arial" panose="020B0604020202020204" pitchFamily="34" charset="0"/>
              <a:buChar char="•"/>
            </a:pPr>
            <a:r>
              <a:rPr lang="en-GB" spc="20" dirty="0" smtClean="0">
                <a:solidFill>
                  <a:srgbClr val="2F5496"/>
                </a:solidFill>
                <a:uFill>
                  <a:solidFill>
                    <a:srgbClr val="2F5496"/>
                  </a:solidFill>
                </a:uFill>
                <a:cs typeface="Calibri"/>
              </a:rPr>
              <a:t>Adopt </a:t>
            </a:r>
            <a:r>
              <a:rPr lang="en-GB" spc="20" dirty="0">
                <a:solidFill>
                  <a:srgbClr val="2F5496"/>
                </a:solidFill>
                <a:uFill>
                  <a:solidFill>
                    <a:srgbClr val="2F5496"/>
                  </a:solidFill>
                </a:uFill>
                <a:cs typeface="Calibri"/>
              </a:rPr>
              <a:t>a child</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Run a pub</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Drive a lorry or a bus</a:t>
            </a:r>
            <a:endParaRPr lang="en-GB" spc="20" dirty="0">
              <a:solidFill>
                <a:srgbClr val="2F5496"/>
              </a:solidFill>
              <a:uFill>
                <a:solidFill>
                  <a:srgbClr val="2F5496"/>
                </a:solidFill>
              </a:uFill>
              <a:cs typeface="Calibri"/>
            </a:endParaRPr>
          </a:p>
        </p:txBody>
      </p:sp>
    </p:spTree>
    <p:extLst>
      <p:ext uri="{BB962C8B-B14F-4D97-AF65-F5344CB8AC3E}">
        <p14:creationId xmlns:p14="http://schemas.microsoft.com/office/powerpoint/2010/main" val="77185932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2">
            <a:extLst>
              <a:ext uri="{FF2B5EF4-FFF2-40B4-BE49-F238E27FC236}">
                <a16:creationId xmlns:a16="http://schemas.microsoft.com/office/drawing/2014/main" id="{E54CC5E5-9E20-47B7-BD37-EBA7DE8A4B9C}"/>
              </a:ext>
            </a:extLst>
          </p:cNvPr>
          <p:cNvSpPr txBox="1"/>
          <p:nvPr/>
        </p:nvSpPr>
        <p:spPr>
          <a:xfrm>
            <a:off x="901700" y="627379"/>
            <a:ext cx="10752744" cy="2344103"/>
          </a:xfrm>
          <a:prstGeom prst="rect">
            <a:avLst/>
          </a:prstGeom>
        </p:spPr>
        <p:txBody>
          <a:bodyPr vert="horz" wrap="square" lIns="0" tIns="17145" rIns="0" bIns="0" rtlCol="0">
            <a:spAutoFit/>
          </a:bodyPr>
          <a:lstStyle/>
          <a:p>
            <a:pPr marL="12700" marR="5080">
              <a:lnSpc>
                <a:spcPct val="105100"/>
              </a:lnSpc>
              <a:spcBef>
                <a:spcPts val="5"/>
              </a:spcBef>
            </a:pPr>
            <a:r>
              <a:rPr lang="en-GB" sz="1600" b="1" u="sng" spc="15" dirty="0" smtClean="0">
                <a:solidFill>
                  <a:srgbClr val="2F5496"/>
                </a:solidFill>
                <a:cs typeface="Calibri"/>
              </a:rPr>
              <a:t>Session Key Points:</a:t>
            </a:r>
          </a:p>
          <a:p>
            <a:pPr marL="298450" marR="5080" indent="-285750">
              <a:lnSpc>
                <a:spcPct val="105100"/>
              </a:lnSpc>
              <a:spcBef>
                <a:spcPts val="5"/>
              </a:spcBef>
              <a:buFont typeface="Arial" panose="020B0604020202020204" pitchFamily="34" charset="0"/>
              <a:buChar char="•"/>
            </a:pPr>
            <a:endParaRPr lang="en-GB" sz="1600" spc="15" dirty="0">
              <a:solidFill>
                <a:srgbClr val="2F5496"/>
              </a:solidFill>
              <a:cs typeface="Calibri"/>
            </a:endParaRPr>
          </a:p>
          <a:p>
            <a:pPr marL="298450" marR="5080" indent="-285750">
              <a:lnSpc>
                <a:spcPct val="105100"/>
              </a:lnSpc>
              <a:spcBef>
                <a:spcPts val="5"/>
              </a:spcBef>
              <a:buFont typeface="Arial" panose="020B0604020202020204" pitchFamily="34" charset="0"/>
              <a:buChar char="•"/>
            </a:pPr>
            <a:r>
              <a:rPr lang="en-GB" sz="1600" spc="15" dirty="0" smtClean="0">
                <a:solidFill>
                  <a:srgbClr val="2F5496"/>
                </a:solidFill>
                <a:cs typeface="Calibri"/>
              </a:rPr>
              <a:t>There </a:t>
            </a:r>
            <a:r>
              <a:rPr lang="en-GB" sz="1600" spc="15" dirty="0">
                <a:solidFill>
                  <a:srgbClr val="2F5496"/>
                </a:solidFill>
                <a:cs typeface="Calibri"/>
              </a:rPr>
              <a:t>are professional, legal and ethical issues covering the professional care given to young people by any health carer</a:t>
            </a:r>
          </a:p>
          <a:p>
            <a:pPr marL="298450" marR="5080" indent="-285750">
              <a:lnSpc>
                <a:spcPct val="105100"/>
              </a:lnSpc>
              <a:spcBef>
                <a:spcPts val="5"/>
              </a:spcBef>
              <a:buFont typeface="Arial" panose="020B0604020202020204" pitchFamily="34" charset="0"/>
              <a:buChar char="•"/>
            </a:pPr>
            <a:r>
              <a:rPr lang="en-GB" sz="1600" spc="15" dirty="0">
                <a:solidFill>
                  <a:srgbClr val="2F5496"/>
                </a:solidFill>
                <a:cs typeface="Calibri"/>
              </a:rPr>
              <a:t>HCPs should know and understand the legal framework in which they practise</a:t>
            </a:r>
          </a:p>
          <a:p>
            <a:pPr marL="298450" marR="5080" indent="-285750">
              <a:lnSpc>
                <a:spcPct val="105100"/>
              </a:lnSpc>
              <a:spcBef>
                <a:spcPts val="5"/>
              </a:spcBef>
              <a:buFont typeface="Arial" panose="020B0604020202020204" pitchFamily="34" charset="0"/>
              <a:buChar char="•"/>
            </a:pPr>
            <a:r>
              <a:rPr lang="en-GB" sz="1600" spc="15" dirty="0">
                <a:solidFill>
                  <a:srgbClr val="2F5496"/>
                </a:solidFill>
                <a:cs typeface="Calibri"/>
              </a:rPr>
              <a:t>It is the duty of any HCP to know the legal issues pertaining to their work with children and young people</a:t>
            </a:r>
          </a:p>
          <a:p>
            <a:pPr marL="298450" marR="5080" indent="-285750">
              <a:lnSpc>
                <a:spcPct val="105100"/>
              </a:lnSpc>
              <a:spcBef>
                <a:spcPts val="5"/>
              </a:spcBef>
              <a:buFont typeface="Arial" panose="020B0604020202020204" pitchFamily="34" charset="0"/>
              <a:buChar char="•"/>
            </a:pPr>
            <a:r>
              <a:rPr lang="en-GB" sz="1600" spc="15" dirty="0">
                <a:solidFill>
                  <a:srgbClr val="2F5496"/>
                </a:solidFill>
                <a:cs typeface="Calibri"/>
              </a:rPr>
              <a:t>It is essential for HCP to understand the ethical dilemmas that may face them in their care of young people and how these may be resolved</a:t>
            </a:r>
          </a:p>
          <a:p>
            <a:pPr marL="298450" marR="5080" indent="-285750">
              <a:lnSpc>
                <a:spcPct val="105100"/>
              </a:lnSpc>
              <a:spcBef>
                <a:spcPts val="5"/>
              </a:spcBef>
              <a:buFont typeface="Arial" panose="020B0604020202020204" pitchFamily="34" charset="0"/>
              <a:buChar char="•"/>
            </a:pPr>
            <a:r>
              <a:rPr lang="en-GB" sz="1600" spc="15" dirty="0">
                <a:solidFill>
                  <a:srgbClr val="2F5496"/>
                </a:solidFill>
                <a:cs typeface="Calibri"/>
              </a:rPr>
              <a:t>It is useful for health professionals to know the different ages at which young people are able to take part in certain functions within the society that they live</a:t>
            </a:r>
            <a:endParaRPr lang="en-GB" sz="1600" dirty="0" smtClean="0">
              <a:cs typeface="Calibri"/>
            </a:endParaRPr>
          </a:p>
        </p:txBody>
      </p:sp>
    </p:spTree>
    <p:custDataLst>
      <p:tags r:id="rId1"/>
    </p:custDataLst>
    <p:extLst>
      <p:ext uri="{BB962C8B-B14F-4D97-AF65-F5344CB8AC3E}">
        <p14:creationId xmlns:p14="http://schemas.microsoft.com/office/powerpoint/2010/main" val="26906606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0566194-9FA0-4594-BEE2-6C0A5220CF5F}"/>
              </a:ext>
            </a:extLst>
          </p:cNvPr>
          <p:cNvPicPr>
            <a:picLocks noChangeAspect="1"/>
          </p:cNvPicPr>
          <p:nvPr/>
        </p:nvPicPr>
        <p:blipFill>
          <a:blip r:embed="rId4"/>
          <a:stretch>
            <a:fill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4B9EEB52-D18E-4C10-902C-4DC4B4CC6157}"/>
              </a:ext>
            </a:extLst>
          </p:cNvPr>
          <p:cNvSpPr/>
          <p:nvPr/>
        </p:nvSpPr>
        <p:spPr>
          <a:xfrm>
            <a:off x="1427285" y="911820"/>
            <a:ext cx="9337431" cy="4468916"/>
          </a:xfrm>
          <a:prstGeom prst="rect">
            <a:avLst/>
          </a:prstGeom>
        </p:spPr>
        <p:txBody>
          <a:bodyPr wrap="square">
            <a:spAutoFit/>
          </a:bodyPr>
          <a:lstStyle/>
          <a:p>
            <a:pPr marL="11430" marR="5080" lvl="0" algn="ctr">
              <a:lnSpc>
                <a:spcPct val="110000"/>
              </a:lnSpc>
              <a:spcBef>
                <a:spcPts val="100"/>
              </a:spcBef>
              <a:defRPr/>
            </a:pPr>
            <a:r>
              <a:rPr lang="en-GB" sz="3600" b="1" kern="0" spc="-5" dirty="0">
                <a:ln>
                  <a:solidFill>
                    <a:schemeClr val="bg1"/>
                  </a:solidFill>
                </a:ln>
                <a:solidFill>
                  <a:schemeClr val="accent1">
                    <a:lumMod val="75000"/>
                  </a:schemeClr>
                </a:solidFill>
              </a:rPr>
              <a:t>TIME TO TAKE YOUR TEST</a:t>
            </a:r>
          </a:p>
          <a:p>
            <a:pPr marL="11430" marR="5080" lvl="0" algn="ctr">
              <a:lnSpc>
                <a:spcPct val="110000"/>
              </a:lnSpc>
              <a:spcBef>
                <a:spcPts val="100"/>
              </a:spcBef>
              <a:defRPr/>
            </a:pPr>
            <a:endParaRPr lang="en-GB" sz="3600" b="1" kern="0" spc="-5" dirty="0">
              <a:ln>
                <a:solidFill>
                  <a:schemeClr val="bg1"/>
                </a:solidFill>
              </a:ln>
              <a:solidFill>
                <a:schemeClr val="accent1">
                  <a:lumMod val="75000"/>
                </a:schemeClr>
              </a:solidFill>
            </a:endParaRPr>
          </a:p>
          <a:p>
            <a:pPr marL="11430" marR="5080" lvl="0" algn="ctr">
              <a:lnSpc>
                <a:spcPct val="110000"/>
              </a:lnSpc>
              <a:spcBef>
                <a:spcPts val="100"/>
              </a:spcBef>
              <a:defRPr/>
            </a:pPr>
            <a:endParaRPr lang="en-GB" sz="3600" b="1" kern="0" spc="-5" dirty="0">
              <a:ln>
                <a:solidFill>
                  <a:schemeClr val="bg1"/>
                </a:solidFill>
              </a:ln>
              <a:solidFill>
                <a:schemeClr val="accent1">
                  <a:lumMod val="75000"/>
                </a:schemeClr>
              </a:solidFill>
            </a:endParaRPr>
          </a:p>
          <a:p>
            <a:pPr marL="11430" marR="5080" lvl="0" algn="ctr">
              <a:lnSpc>
                <a:spcPct val="110000"/>
              </a:lnSpc>
              <a:spcBef>
                <a:spcPts val="100"/>
              </a:spcBef>
              <a:defRPr/>
            </a:pPr>
            <a:endParaRPr lang="en-GB" sz="3600" b="1" kern="0" spc="-5" dirty="0">
              <a:ln>
                <a:solidFill>
                  <a:schemeClr val="bg1"/>
                </a:solidFill>
              </a:ln>
              <a:solidFill>
                <a:schemeClr val="accent1">
                  <a:lumMod val="75000"/>
                </a:schemeClr>
              </a:solidFill>
            </a:endParaRPr>
          </a:p>
          <a:p>
            <a:pPr marL="11430" marR="5080" lvl="0" algn="ctr">
              <a:lnSpc>
                <a:spcPct val="110000"/>
              </a:lnSpc>
              <a:spcBef>
                <a:spcPts val="100"/>
              </a:spcBef>
              <a:defRPr/>
            </a:pPr>
            <a:endParaRPr lang="en-GB" sz="3600" b="1" kern="0" spc="-5" dirty="0">
              <a:ln>
                <a:solidFill>
                  <a:schemeClr val="bg1"/>
                </a:solidFill>
              </a:ln>
              <a:solidFill>
                <a:schemeClr val="accent1">
                  <a:lumMod val="75000"/>
                </a:schemeClr>
              </a:solidFill>
            </a:endParaRPr>
          </a:p>
          <a:p>
            <a:pPr marL="11430" marR="5080" lvl="0" algn="ctr">
              <a:lnSpc>
                <a:spcPct val="110000"/>
              </a:lnSpc>
              <a:spcBef>
                <a:spcPts val="100"/>
              </a:spcBef>
              <a:defRPr/>
            </a:pPr>
            <a:endParaRPr lang="en-GB" sz="3600" b="1" kern="0" spc="-5" dirty="0">
              <a:ln>
                <a:solidFill>
                  <a:schemeClr val="bg1"/>
                </a:solidFill>
              </a:ln>
              <a:solidFill>
                <a:schemeClr val="accent1">
                  <a:lumMod val="75000"/>
                </a:schemeClr>
              </a:solidFill>
            </a:endParaRPr>
          </a:p>
          <a:p>
            <a:pPr marL="11430" marR="5080" lvl="0" algn="ctr">
              <a:lnSpc>
                <a:spcPct val="110000"/>
              </a:lnSpc>
              <a:spcBef>
                <a:spcPts val="100"/>
              </a:spcBef>
              <a:defRPr/>
            </a:pPr>
            <a:r>
              <a:rPr lang="en-GB" sz="3600" b="1" kern="0" spc="-5" dirty="0">
                <a:ln>
                  <a:solidFill>
                    <a:schemeClr val="bg1"/>
                  </a:solidFill>
                </a:ln>
                <a:solidFill>
                  <a:schemeClr val="accent1">
                    <a:lumMod val="75000"/>
                  </a:schemeClr>
                </a:solidFill>
              </a:rPr>
              <a:t>Good Luck!</a:t>
            </a:r>
            <a:endParaRPr lang="en-GB" b="1" kern="0" spc="-5" dirty="0">
              <a:ln>
                <a:solidFill>
                  <a:schemeClr val="bg1"/>
                </a:solidFill>
              </a:ln>
              <a:solidFill>
                <a:schemeClr val="accent1">
                  <a:lumMod val="75000"/>
                </a:schemeClr>
              </a:solidFill>
            </a:endParaRPr>
          </a:p>
        </p:txBody>
      </p:sp>
    </p:spTree>
    <p:custDataLst>
      <p:tags r:id="rId1"/>
    </p:custDataLst>
    <p:extLst>
      <p:ext uri="{BB962C8B-B14F-4D97-AF65-F5344CB8AC3E}">
        <p14:creationId xmlns:p14="http://schemas.microsoft.com/office/powerpoint/2010/main" val="38831794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A488B69-634B-4DA6-883A-960183482E86}"/>
              </a:ext>
            </a:extLst>
          </p:cNvPr>
          <p:cNvSpPr/>
          <p:nvPr/>
        </p:nvSpPr>
        <p:spPr>
          <a:xfrm>
            <a:off x="866775" y="277261"/>
            <a:ext cx="10586316" cy="6529993"/>
          </a:xfrm>
          <a:prstGeom prst="rect">
            <a:avLst/>
          </a:prstGeom>
        </p:spPr>
        <p:txBody>
          <a:bodyPr wrap="square">
            <a:spAutoFit/>
          </a:bodyPr>
          <a:lstStyle/>
          <a:p>
            <a:pPr marL="12700">
              <a:lnSpc>
                <a:spcPct val="100000"/>
              </a:lnSpc>
              <a:spcBef>
                <a:spcPts val="1060"/>
              </a:spcBef>
            </a:pPr>
            <a:r>
              <a:rPr lang="en-GB" b="1" u="sng" spc="-5" dirty="0">
                <a:solidFill>
                  <a:srgbClr val="2F5496"/>
                </a:solidFill>
                <a:uFill>
                  <a:solidFill>
                    <a:srgbClr val="2F5496"/>
                  </a:solidFill>
                </a:uFill>
                <a:cs typeface="Calibri"/>
              </a:rPr>
              <a:t>BEFORE BEGINNING</a:t>
            </a:r>
          </a:p>
          <a:p>
            <a:pPr marL="298450" indent="-285750">
              <a:lnSpc>
                <a:spcPct val="100000"/>
              </a:lnSpc>
              <a:spcBef>
                <a:spcPts val="1060"/>
              </a:spcBef>
              <a:buFont typeface="Courier New" panose="02070309020205020404" pitchFamily="49" charset="0"/>
              <a:buChar char="o"/>
            </a:pPr>
            <a:r>
              <a:rPr lang="en-GB" sz="1600" spc="-5" dirty="0">
                <a:solidFill>
                  <a:srgbClr val="2F5496"/>
                </a:solidFill>
                <a:uFill>
                  <a:solidFill>
                    <a:srgbClr val="2F5496"/>
                  </a:solidFill>
                </a:uFill>
                <a:cs typeface="Calibri"/>
              </a:rPr>
              <a:t>If you are </a:t>
            </a:r>
            <a:r>
              <a:rPr lang="en-GB" sz="1600" spc="-5" dirty="0">
                <a:solidFill>
                  <a:schemeClr val="accent1">
                    <a:lumMod val="75000"/>
                  </a:schemeClr>
                </a:solidFill>
                <a:uFill>
                  <a:solidFill>
                    <a:srgbClr val="2F5496"/>
                  </a:solidFill>
                </a:uFill>
                <a:cs typeface="Calibri"/>
              </a:rPr>
              <a:t>using</a:t>
            </a:r>
            <a:r>
              <a:rPr lang="en-GB" sz="1600" spc="-5" dirty="0">
                <a:solidFill>
                  <a:srgbClr val="2F5496"/>
                </a:solidFill>
                <a:uFill>
                  <a:solidFill>
                    <a:srgbClr val="2F5496"/>
                  </a:solidFill>
                </a:uFill>
                <a:cs typeface="Calibri"/>
              </a:rPr>
              <a:t> a mobile device or laptop, please ensure that it is fully charged. </a:t>
            </a:r>
          </a:p>
          <a:p>
            <a:pPr marL="298450" indent="-285750">
              <a:spcBef>
                <a:spcPts val="1060"/>
              </a:spcBef>
              <a:buFont typeface="Courier New" panose="02070309020205020404" pitchFamily="49" charset="0"/>
              <a:buChar char="o"/>
            </a:pPr>
            <a:r>
              <a:rPr lang="en-GB" sz="1600" spc="-5" dirty="0">
                <a:solidFill>
                  <a:srgbClr val="2F5496"/>
                </a:solidFill>
                <a:uFill>
                  <a:solidFill>
                    <a:srgbClr val="2F5496"/>
                  </a:solidFill>
                </a:uFill>
                <a:cs typeface="Calibri"/>
              </a:rPr>
              <a:t>You should also have a pen and notepad ready.</a:t>
            </a:r>
          </a:p>
          <a:p>
            <a:pPr marL="298450" indent="-285750">
              <a:spcBef>
                <a:spcPts val="1060"/>
              </a:spcBef>
              <a:buFont typeface="Courier New" panose="02070309020205020404" pitchFamily="49" charset="0"/>
              <a:buChar char="o"/>
            </a:pPr>
            <a:r>
              <a:rPr lang="en-GB" sz="1600" spc="-5" dirty="0">
                <a:solidFill>
                  <a:srgbClr val="2F5496"/>
                </a:solidFill>
                <a:uFill>
                  <a:solidFill>
                    <a:srgbClr val="2F5496"/>
                  </a:solidFill>
                </a:uFill>
                <a:cs typeface="Calibri"/>
              </a:rPr>
              <a:t>Ensure you are in a quiet area with minimal distractions.</a:t>
            </a:r>
          </a:p>
          <a:p>
            <a:pPr marL="12700">
              <a:spcBef>
                <a:spcPts val="1060"/>
              </a:spcBef>
            </a:pPr>
            <a:r>
              <a:rPr lang="en-GB" sz="1600" spc="-5" dirty="0">
                <a:solidFill>
                  <a:srgbClr val="2F5496"/>
                </a:solidFill>
                <a:uFill>
                  <a:solidFill>
                    <a:srgbClr val="2F5496"/>
                  </a:solidFill>
                </a:uFill>
                <a:cs typeface="Calibri"/>
              </a:rPr>
              <a:t>In addition to the above please make yourself familiar with some of the tools available above such as;</a:t>
            </a:r>
          </a:p>
          <a:p>
            <a:pPr marL="12700">
              <a:spcBef>
                <a:spcPts val="1060"/>
              </a:spcBef>
            </a:pPr>
            <a:r>
              <a:rPr lang="en-GB" sz="1600" b="1" u="sng" spc="-5" dirty="0">
                <a:solidFill>
                  <a:srgbClr val="2F5496"/>
                </a:solidFill>
                <a:uFill>
                  <a:solidFill>
                    <a:srgbClr val="2F5496"/>
                  </a:solidFill>
                </a:uFill>
                <a:cs typeface="Calibri"/>
              </a:rPr>
              <a:t>Resource Bank </a:t>
            </a:r>
          </a:p>
          <a:p>
            <a:pPr marL="12700">
              <a:spcBef>
                <a:spcPts val="1060"/>
              </a:spcBef>
            </a:pPr>
            <a:r>
              <a:rPr lang="en-GB" sz="1600" spc="-5" dirty="0">
                <a:solidFill>
                  <a:srgbClr val="2F5496"/>
                </a:solidFill>
                <a:uFill>
                  <a:solidFill>
                    <a:srgbClr val="2F5496"/>
                  </a:solidFill>
                </a:uFill>
                <a:cs typeface="Calibri"/>
              </a:rPr>
              <a:t>Here you will find useful documents that will be relevant to the course you are undertaking but also you will have access to a CPD reflective learning template which you can download and complete to gain your points. </a:t>
            </a:r>
          </a:p>
          <a:p>
            <a:pPr marL="12700">
              <a:spcBef>
                <a:spcPts val="1060"/>
              </a:spcBef>
            </a:pPr>
            <a:r>
              <a:rPr lang="en-GB" sz="1600" b="1" u="sng" spc="-5" dirty="0">
                <a:solidFill>
                  <a:srgbClr val="2F5496"/>
                </a:solidFill>
                <a:uFill>
                  <a:solidFill>
                    <a:srgbClr val="2F5496"/>
                  </a:solidFill>
                </a:uFill>
                <a:cs typeface="Calibri"/>
              </a:rPr>
              <a:t>Highlighter/Pen tool</a:t>
            </a:r>
          </a:p>
          <a:p>
            <a:pPr marL="12700">
              <a:spcBef>
                <a:spcPts val="1060"/>
              </a:spcBef>
            </a:pPr>
            <a:r>
              <a:rPr lang="en-GB" sz="1600" spc="-5" dirty="0">
                <a:solidFill>
                  <a:srgbClr val="2F5496"/>
                </a:solidFill>
                <a:uFill>
                  <a:solidFill>
                    <a:srgbClr val="2F5496"/>
                  </a:solidFill>
                </a:uFill>
                <a:cs typeface="Calibri"/>
              </a:rPr>
              <a:t>This feature allows to highlight, circle and write notes on parts of the material wherever you feel necessary.</a:t>
            </a:r>
          </a:p>
          <a:p>
            <a:pPr marL="12700">
              <a:spcBef>
                <a:spcPts val="1060"/>
              </a:spcBef>
            </a:pPr>
            <a:r>
              <a:rPr lang="en-GB" sz="1600" b="1" u="sng" spc="-5" dirty="0">
                <a:solidFill>
                  <a:srgbClr val="2F5496"/>
                </a:solidFill>
                <a:uFill>
                  <a:solidFill>
                    <a:srgbClr val="2F5496"/>
                  </a:solidFill>
                </a:uFill>
                <a:cs typeface="Calibri"/>
              </a:rPr>
              <a:t>Presenter Function</a:t>
            </a:r>
          </a:p>
          <a:p>
            <a:pPr marL="12700">
              <a:spcBef>
                <a:spcPts val="1060"/>
              </a:spcBef>
            </a:pPr>
            <a:r>
              <a:rPr lang="en-GB" sz="1600" spc="-5" dirty="0">
                <a:solidFill>
                  <a:srgbClr val="2F5496"/>
                </a:solidFill>
                <a:uFill>
                  <a:solidFill>
                    <a:srgbClr val="2F5496"/>
                  </a:solidFill>
                </a:uFill>
                <a:cs typeface="Calibri"/>
              </a:rPr>
              <a:t>Selecting this function will give you instant access to our contact details without having to leave the course should you require support with the system or any assistance from one of our qualified trainers.</a:t>
            </a:r>
          </a:p>
          <a:p>
            <a:pPr marL="12700">
              <a:spcBef>
                <a:spcPts val="1060"/>
              </a:spcBef>
            </a:pPr>
            <a:r>
              <a:rPr lang="en-GB" sz="1600" b="1" u="sng" spc="-5" dirty="0">
                <a:solidFill>
                  <a:srgbClr val="2F5496"/>
                </a:solidFill>
                <a:uFill>
                  <a:solidFill>
                    <a:srgbClr val="2F5496"/>
                  </a:solidFill>
                </a:uFill>
                <a:cs typeface="Calibri"/>
              </a:rPr>
              <a:t>Audio Dictation</a:t>
            </a:r>
          </a:p>
          <a:p>
            <a:pPr marL="12700">
              <a:spcBef>
                <a:spcPts val="1060"/>
              </a:spcBef>
            </a:pPr>
            <a:r>
              <a:rPr lang="en-GB" sz="1600" spc="-5" dirty="0">
                <a:solidFill>
                  <a:srgbClr val="2F5496"/>
                </a:solidFill>
                <a:uFill>
                  <a:solidFill>
                    <a:srgbClr val="2F5496"/>
                  </a:solidFill>
                </a:uFill>
                <a:cs typeface="Calibri"/>
              </a:rPr>
              <a:t>Please note this feature is auto-enabled. If this isn’t required simply select the mute function or decrease the volume.</a:t>
            </a:r>
          </a:p>
          <a:p>
            <a:pPr marL="12700">
              <a:spcBef>
                <a:spcPts val="1060"/>
              </a:spcBef>
            </a:pPr>
            <a:r>
              <a:rPr lang="en-GB" sz="1600" b="1" u="sng" spc="-5" dirty="0">
                <a:solidFill>
                  <a:srgbClr val="2F5496"/>
                </a:solidFill>
                <a:uFill>
                  <a:solidFill>
                    <a:srgbClr val="2F5496"/>
                  </a:solidFill>
                </a:uFill>
                <a:cs typeface="Calibri"/>
              </a:rPr>
              <a:t>Hyperlinks</a:t>
            </a:r>
          </a:p>
          <a:p>
            <a:pPr marL="12700">
              <a:spcBef>
                <a:spcPts val="1060"/>
              </a:spcBef>
            </a:pPr>
            <a:r>
              <a:rPr lang="en-GB" sz="1600" spc="-5" dirty="0">
                <a:solidFill>
                  <a:srgbClr val="2F5496"/>
                </a:solidFill>
                <a:uFill>
                  <a:solidFill>
                    <a:srgbClr val="2F5496"/>
                  </a:solidFill>
                </a:uFill>
                <a:cs typeface="Calibri"/>
              </a:rPr>
              <a:t>Should you click on a hyperlink within the course material you will be required to click your back button on your browser or device once you are ready to resume.</a:t>
            </a:r>
          </a:p>
        </p:txBody>
      </p:sp>
      <p:pic>
        <p:nvPicPr>
          <p:cNvPr id="1028" name="Picture 4" descr="Image result for charge mobile icon blue">
            <a:extLst>
              <a:ext uri="{FF2B5EF4-FFF2-40B4-BE49-F238E27FC236}">
                <a16:creationId xmlns:a16="http://schemas.microsoft.com/office/drawing/2014/main" id="{B5ECC52B-C595-43AF-A667-BCF09BD48D1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789024" y="580925"/>
            <a:ext cx="449418" cy="44941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mage result for pen and paper icon blue">
            <a:extLst>
              <a:ext uri="{FF2B5EF4-FFF2-40B4-BE49-F238E27FC236}">
                <a16:creationId xmlns:a16="http://schemas.microsoft.com/office/drawing/2014/main" id="{FAD98D7D-A060-4D1E-B70A-858B3B9FFED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199640" y="951212"/>
            <a:ext cx="449418" cy="449418"/>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Image result for quiet icon blue">
            <a:extLst>
              <a:ext uri="{FF2B5EF4-FFF2-40B4-BE49-F238E27FC236}">
                <a16:creationId xmlns:a16="http://schemas.microsoft.com/office/drawing/2014/main" id="{0FF8E0E6-1897-4171-B675-0385C0430B40}"/>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939026" y="1326173"/>
            <a:ext cx="441813" cy="441813"/>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57559858"/>
      </p:ext>
    </p:extLst>
  </p:cSld>
  <p:clrMapOvr>
    <a:masterClrMapping/>
  </p:clrMapOvr>
  <mc:AlternateContent xmlns:mc="http://schemas.openxmlformats.org/markup-compatibility/2006" xmlns:p14="http://schemas.microsoft.com/office/powerpoint/2010/main">
    <mc:Choice Requires="p14">
      <p:transition p14:dur="11">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 calcmode="lin" valueType="num">
                                      <p:cBhvr additive="base">
                                        <p:cTn id="7" dur="500" fill="hold"/>
                                        <p:tgtEl>
                                          <p:spTgt spid="1028"/>
                                        </p:tgtEl>
                                        <p:attrNameLst>
                                          <p:attrName>ppt_x</p:attrName>
                                        </p:attrNameLst>
                                      </p:cBhvr>
                                      <p:tavLst>
                                        <p:tav tm="0">
                                          <p:val>
                                            <p:strVal val="#ppt_x"/>
                                          </p:val>
                                        </p:tav>
                                        <p:tav tm="100000">
                                          <p:val>
                                            <p:strVal val="#ppt_x"/>
                                          </p:val>
                                        </p:tav>
                                      </p:tavLst>
                                    </p:anim>
                                    <p:anim calcmode="lin" valueType="num">
                                      <p:cBhvr additive="base">
                                        <p:cTn id="8" dur="500" fill="hold"/>
                                        <p:tgtEl>
                                          <p:spTgt spid="102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30"/>
                                        </p:tgtEl>
                                        <p:attrNameLst>
                                          <p:attrName>style.visibility</p:attrName>
                                        </p:attrNameLst>
                                      </p:cBhvr>
                                      <p:to>
                                        <p:strVal val="visible"/>
                                      </p:to>
                                    </p:set>
                                    <p:anim calcmode="lin" valueType="num">
                                      <p:cBhvr additive="base">
                                        <p:cTn id="13" dur="500" fill="hold"/>
                                        <p:tgtEl>
                                          <p:spTgt spid="1030"/>
                                        </p:tgtEl>
                                        <p:attrNameLst>
                                          <p:attrName>ppt_x</p:attrName>
                                        </p:attrNameLst>
                                      </p:cBhvr>
                                      <p:tavLst>
                                        <p:tav tm="0">
                                          <p:val>
                                            <p:strVal val="#ppt_x"/>
                                          </p:val>
                                        </p:tav>
                                        <p:tav tm="100000">
                                          <p:val>
                                            <p:strVal val="#ppt_x"/>
                                          </p:val>
                                        </p:tav>
                                      </p:tavLst>
                                    </p:anim>
                                    <p:anim calcmode="lin" valueType="num">
                                      <p:cBhvr additive="base">
                                        <p:cTn id="14" dur="500" fill="hold"/>
                                        <p:tgtEl>
                                          <p:spTgt spid="103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032"/>
                                        </p:tgtEl>
                                        <p:attrNameLst>
                                          <p:attrName>style.visibility</p:attrName>
                                        </p:attrNameLst>
                                      </p:cBhvr>
                                      <p:to>
                                        <p:strVal val="visible"/>
                                      </p:to>
                                    </p:set>
                                    <p:anim calcmode="lin" valueType="num">
                                      <p:cBhvr additive="base">
                                        <p:cTn id="19" dur="500" fill="hold"/>
                                        <p:tgtEl>
                                          <p:spTgt spid="1032"/>
                                        </p:tgtEl>
                                        <p:attrNameLst>
                                          <p:attrName>ppt_x</p:attrName>
                                        </p:attrNameLst>
                                      </p:cBhvr>
                                      <p:tavLst>
                                        <p:tav tm="0">
                                          <p:val>
                                            <p:strVal val="#ppt_x"/>
                                          </p:val>
                                        </p:tav>
                                        <p:tav tm="100000">
                                          <p:val>
                                            <p:strVal val="#ppt_x"/>
                                          </p:val>
                                        </p:tav>
                                      </p:tavLst>
                                    </p:anim>
                                    <p:anim calcmode="lin" valueType="num">
                                      <p:cBhvr additive="base">
                                        <p:cTn id="20" dur="500" fill="hold"/>
                                        <p:tgtEl>
                                          <p:spTgt spid="103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2">
            <a:extLst>
              <a:ext uri="{FF2B5EF4-FFF2-40B4-BE49-F238E27FC236}">
                <a16:creationId xmlns:a16="http://schemas.microsoft.com/office/drawing/2014/main" id="{4B3FDC8E-98DA-420C-9F74-27C8EAFFE855}"/>
              </a:ext>
            </a:extLst>
          </p:cNvPr>
          <p:cNvSpPr txBox="1"/>
          <p:nvPr/>
        </p:nvSpPr>
        <p:spPr>
          <a:xfrm>
            <a:off x="1024188" y="479693"/>
            <a:ext cx="10170285" cy="1211357"/>
          </a:xfrm>
          <a:prstGeom prst="rect">
            <a:avLst/>
          </a:prstGeom>
        </p:spPr>
        <p:txBody>
          <a:bodyPr vert="horz" wrap="square" lIns="0" tIns="140970" rIns="0" bIns="0" rtlCol="0">
            <a:spAutoFit/>
          </a:bodyPr>
          <a:lstStyle/>
          <a:p>
            <a:pPr marL="12700">
              <a:lnSpc>
                <a:spcPct val="100000"/>
              </a:lnSpc>
              <a:spcBef>
                <a:spcPts val="1110"/>
              </a:spcBef>
            </a:pPr>
            <a:r>
              <a:rPr b="1" u="sng" spc="20" dirty="0" smtClean="0">
                <a:solidFill>
                  <a:srgbClr val="2F5496"/>
                </a:solidFill>
                <a:uFill>
                  <a:solidFill>
                    <a:srgbClr val="2F5496"/>
                  </a:solidFill>
                </a:uFill>
                <a:latin typeface="Calibri"/>
                <a:cs typeface="Calibri"/>
              </a:rPr>
              <a:t>INTRODUCTION</a:t>
            </a:r>
            <a:endParaRPr lang="en-GB" b="1" u="sng" spc="20" dirty="0" smtClean="0">
              <a:solidFill>
                <a:srgbClr val="2F5496"/>
              </a:solidFill>
              <a:uFill>
                <a:solidFill>
                  <a:srgbClr val="2F5496"/>
                </a:solidFill>
              </a:uFill>
              <a:latin typeface="Calibri"/>
              <a:cs typeface="Calibri"/>
            </a:endParaRPr>
          </a:p>
          <a:p>
            <a:pPr marL="12700">
              <a:lnSpc>
                <a:spcPct val="100000"/>
              </a:lnSpc>
              <a:spcBef>
                <a:spcPts val="1110"/>
              </a:spcBef>
            </a:pPr>
            <a:endParaRPr dirty="0">
              <a:latin typeface="Calibri"/>
              <a:cs typeface="Calibri"/>
            </a:endParaRPr>
          </a:p>
          <a:p>
            <a:pPr marL="12700" marR="67945">
              <a:lnSpc>
                <a:spcPct val="104900"/>
              </a:lnSpc>
              <a:spcBef>
                <a:spcPts val="930"/>
              </a:spcBef>
            </a:pPr>
            <a:r>
              <a:rPr lang="en-GB" sz="1600" spc="20" dirty="0">
                <a:solidFill>
                  <a:srgbClr val="2F5496"/>
                </a:solidFill>
                <a:cs typeface="Calibri"/>
              </a:rPr>
              <a:t>This session is an introduction to professional, legal and ethical issues concerning young people and their health.</a:t>
            </a:r>
            <a:endParaRPr sz="1600" dirty="0">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9832898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2">
            <a:extLst>
              <a:ext uri="{FF2B5EF4-FFF2-40B4-BE49-F238E27FC236}">
                <a16:creationId xmlns:a16="http://schemas.microsoft.com/office/drawing/2014/main" id="{F69726BB-04A1-4B33-91CC-47D86746CC7C}"/>
              </a:ext>
            </a:extLst>
          </p:cNvPr>
          <p:cNvSpPr txBox="1"/>
          <p:nvPr/>
        </p:nvSpPr>
        <p:spPr>
          <a:xfrm>
            <a:off x="901700" y="627379"/>
            <a:ext cx="10071100" cy="2010166"/>
          </a:xfrm>
          <a:prstGeom prst="rect">
            <a:avLst/>
          </a:prstGeom>
        </p:spPr>
        <p:txBody>
          <a:bodyPr vert="horz" wrap="square" lIns="0" tIns="17145" rIns="0" bIns="0" rtlCol="0">
            <a:spAutoFit/>
          </a:bodyPr>
          <a:lstStyle/>
          <a:p>
            <a:pPr>
              <a:lnSpc>
                <a:spcPct val="100000"/>
              </a:lnSpc>
              <a:spcBef>
                <a:spcPts val="10"/>
              </a:spcBef>
            </a:pPr>
            <a:endParaRPr sz="1750" dirty="0">
              <a:latin typeface="Times New Roman"/>
              <a:cs typeface="Times New Roman"/>
            </a:endParaRPr>
          </a:p>
          <a:p>
            <a:pPr marL="12700">
              <a:lnSpc>
                <a:spcPct val="100000"/>
              </a:lnSpc>
              <a:spcBef>
                <a:spcPts val="5"/>
              </a:spcBef>
            </a:pPr>
            <a:r>
              <a:rPr sz="1600" b="1" spc="15" dirty="0">
                <a:solidFill>
                  <a:srgbClr val="2F5496"/>
                </a:solidFill>
                <a:latin typeface="Calibri"/>
                <a:cs typeface="Calibri"/>
              </a:rPr>
              <a:t>Learning</a:t>
            </a:r>
            <a:r>
              <a:rPr sz="1600" b="1" spc="10" dirty="0">
                <a:solidFill>
                  <a:srgbClr val="2F5496"/>
                </a:solidFill>
                <a:latin typeface="Calibri"/>
                <a:cs typeface="Calibri"/>
              </a:rPr>
              <a:t> </a:t>
            </a:r>
            <a:r>
              <a:rPr sz="1600" b="1" spc="15" dirty="0">
                <a:solidFill>
                  <a:srgbClr val="2F5496"/>
                </a:solidFill>
                <a:latin typeface="Calibri"/>
                <a:cs typeface="Calibri"/>
              </a:rPr>
              <a:t>Objectives</a:t>
            </a:r>
            <a:endParaRPr sz="1600" dirty="0">
              <a:latin typeface="Calibri"/>
              <a:cs typeface="Calibri"/>
            </a:endParaRPr>
          </a:p>
          <a:p>
            <a:pPr>
              <a:lnSpc>
                <a:spcPct val="100000"/>
              </a:lnSpc>
              <a:spcBef>
                <a:spcPts val="35"/>
              </a:spcBef>
            </a:pPr>
            <a:endParaRPr sz="1600" dirty="0">
              <a:latin typeface="Times New Roman"/>
              <a:cs typeface="Times New Roman"/>
            </a:endParaRPr>
          </a:p>
          <a:p>
            <a:pPr marL="12700">
              <a:lnSpc>
                <a:spcPct val="100000"/>
              </a:lnSpc>
              <a:spcBef>
                <a:spcPts val="5"/>
              </a:spcBef>
            </a:pPr>
            <a:r>
              <a:rPr lang="en-GB" sz="1600" spc="15" dirty="0">
                <a:solidFill>
                  <a:srgbClr val="2F5496"/>
                </a:solidFill>
                <a:cs typeface="Calibri"/>
              </a:rPr>
              <a:t>By the end of this session you will be able to</a:t>
            </a:r>
            <a:r>
              <a:rPr lang="en-GB" sz="1600" spc="15" dirty="0" smtClean="0">
                <a:solidFill>
                  <a:srgbClr val="2F5496"/>
                </a:solidFill>
                <a:cs typeface="Calibri"/>
              </a:rPr>
              <a:t>:</a:t>
            </a:r>
          </a:p>
          <a:p>
            <a:pPr marL="12700">
              <a:lnSpc>
                <a:spcPct val="100000"/>
              </a:lnSpc>
              <a:spcBef>
                <a:spcPts val="5"/>
              </a:spcBef>
            </a:pPr>
            <a:endParaRPr lang="en-GB" sz="1600" spc="15" dirty="0">
              <a:solidFill>
                <a:srgbClr val="2F5496"/>
              </a:solidFill>
              <a:cs typeface="Calibri"/>
            </a:endParaRPr>
          </a:p>
          <a:p>
            <a:pPr marL="298450" indent="-285750">
              <a:lnSpc>
                <a:spcPct val="100000"/>
              </a:lnSpc>
              <a:spcBef>
                <a:spcPts val="5"/>
              </a:spcBef>
              <a:buFont typeface="Arial" panose="020B0604020202020204" pitchFamily="34" charset="0"/>
              <a:buChar char="•"/>
            </a:pPr>
            <a:r>
              <a:rPr lang="en-GB" sz="1600" spc="15" dirty="0">
                <a:solidFill>
                  <a:srgbClr val="2F5496"/>
                </a:solidFill>
                <a:cs typeface="Calibri"/>
              </a:rPr>
              <a:t>Identify the major professional, legal and ethical issues concerning adolescents</a:t>
            </a:r>
          </a:p>
          <a:p>
            <a:pPr marL="298450" indent="-285750">
              <a:lnSpc>
                <a:spcPct val="100000"/>
              </a:lnSpc>
              <a:spcBef>
                <a:spcPts val="5"/>
              </a:spcBef>
              <a:buFont typeface="Arial" panose="020B0604020202020204" pitchFamily="34" charset="0"/>
              <a:buChar char="•"/>
            </a:pPr>
            <a:r>
              <a:rPr lang="en-GB" sz="1600" spc="15" dirty="0">
                <a:solidFill>
                  <a:srgbClr val="2F5496"/>
                </a:solidFill>
                <a:cs typeface="Calibri"/>
              </a:rPr>
              <a:t>State the legal ages at which young people can participate in various activities</a:t>
            </a:r>
          </a:p>
          <a:p>
            <a:pPr marL="298450" indent="-285750">
              <a:lnSpc>
                <a:spcPct val="100000"/>
              </a:lnSpc>
              <a:spcBef>
                <a:spcPts val="5"/>
              </a:spcBef>
              <a:buFont typeface="Arial" panose="020B0604020202020204" pitchFamily="34" charset="0"/>
              <a:buChar char="•"/>
            </a:pPr>
            <a:r>
              <a:rPr lang="en-GB" sz="1600" spc="15" dirty="0">
                <a:solidFill>
                  <a:srgbClr val="2F5496"/>
                </a:solidFill>
                <a:cs typeface="Calibri"/>
              </a:rPr>
              <a:t>Explain why legal ages at which young people can participate in various activities exist</a:t>
            </a:r>
            <a:endParaRPr lang="en-GB" sz="1600" spc="20" dirty="0" smtClean="0">
              <a:solidFill>
                <a:srgbClr val="2F5496"/>
              </a:solidFill>
              <a:latin typeface="Calibri"/>
              <a:cs typeface="Calibri"/>
            </a:endParaRPr>
          </a:p>
        </p:txBody>
      </p:sp>
    </p:spTree>
    <p:custDataLst>
      <p:tags r:id="rId1"/>
    </p:custDataLst>
    <p:extLst>
      <p:ext uri="{BB962C8B-B14F-4D97-AF65-F5344CB8AC3E}">
        <p14:creationId xmlns:p14="http://schemas.microsoft.com/office/powerpoint/2010/main" val="35232578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2">
            <a:extLst>
              <a:ext uri="{FF2B5EF4-FFF2-40B4-BE49-F238E27FC236}">
                <a16:creationId xmlns:a16="http://schemas.microsoft.com/office/drawing/2014/main" id="{E54CC5E5-9E20-47B7-BD37-EBA7DE8A4B9C}"/>
              </a:ext>
            </a:extLst>
          </p:cNvPr>
          <p:cNvSpPr txBox="1"/>
          <p:nvPr/>
        </p:nvSpPr>
        <p:spPr>
          <a:xfrm>
            <a:off x="901700" y="627379"/>
            <a:ext cx="10414000" cy="5214633"/>
          </a:xfrm>
          <a:prstGeom prst="rect">
            <a:avLst/>
          </a:prstGeom>
        </p:spPr>
        <p:txBody>
          <a:bodyPr vert="horz" wrap="square" lIns="0" tIns="17145" rIns="0" bIns="0" rtlCol="0">
            <a:spAutoFit/>
          </a:bodyPr>
          <a:lstStyle/>
          <a:p>
            <a:pPr marL="12700">
              <a:lnSpc>
                <a:spcPct val="100000"/>
              </a:lnSpc>
              <a:spcBef>
                <a:spcPts val="135"/>
              </a:spcBef>
            </a:pPr>
            <a:r>
              <a:rPr lang="en-GB" b="1" u="sng" spc="20" dirty="0" smtClean="0">
                <a:solidFill>
                  <a:srgbClr val="2F5496"/>
                </a:solidFill>
                <a:uFill>
                  <a:solidFill>
                    <a:srgbClr val="2F5496"/>
                  </a:solidFill>
                </a:uFill>
                <a:cs typeface="Calibri"/>
              </a:rPr>
              <a:t>Introduction</a:t>
            </a:r>
          </a:p>
          <a:p>
            <a:pPr marL="12700">
              <a:lnSpc>
                <a:spcPct val="100000"/>
              </a:lnSpc>
              <a:spcBef>
                <a:spcPts val="135"/>
              </a:spcBef>
            </a:pPr>
            <a:endParaRPr sz="1650" dirty="0" smtClean="0">
              <a:latin typeface="Times New Roman"/>
              <a:cs typeface="Times New Roman"/>
            </a:endParaRPr>
          </a:p>
          <a:p>
            <a:pPr marL="12700" marR="5080">
              <a:lnSpc>
                <a:spcPct val="105100"/>
              </a:lnSpc>
              <a:spcBef>
                <a:spcPts val="5"/>
              </a:spcBef>
            </a:pPr>
            <a:r>
              <a:rPr lang="en-GB" sz="1600" spc="15" dirty="0">
                <a:solidFill>
                  <a:srgbClr val="2F5496"/>
                </a:solidFill>
                <a:cs typeface="Calibri"/>
              </a:rPr>
              <a:t>In regard to adolescence there are a number of professional, legal and ethical issues. They are:</a:t>
            </a:r>
          </a:p>
          <a:p>
            <a:pPr marL="12700" marR="5080">
              <a:lnSpc>
                <a:spcPct val="105100"/>
              </a:lnSpc>
              <a:spcBef>
                <a:spcPts val="5"/>
              </a:spcBef>
            </a:pPr>
            <a:endParaRPr lang="en-GB" sz="1600" spc="15" dirty="0">
              <a:solidFill>
                <a:srgbClr val="2F5496"/>
              </a:solidFill>
              <a:cs typeface="Calibri"/>
            </a:endParaRPr>
          </a:p>
          <a:p>
            <a:pPr marL="298450" marR="5080" indent="-285750">
              <a:lnSpc>
                <a:spcPct val="105100"/>
              </a:lnSpc>
              <a:spcBef>
                <a:spcPts val="5"/>
              </a:spcBef>
              <a:buFont typeface="Arial" panose="020B0604020202020204" pitchFamily="34" charset="0"/>
              <a:buChar char="•"/>
            </a:pPr>
            <a:r>
              <a:rPr lang="en-GB" sz="1600" b="1" spc="15" dirty="0">
                <a:solidFill>
                  <a:srgbClr val="2F5496"/>
                </a:solidFill>
                <a:cs typeface="Calibri"/>
              </a:rPr>
              <a:t>Professional codes </a:t>
            </a:r>
            <a:r>
              <a:rPr lang="en-GB" sz="1600" spc="15" dirty="0">
                <a:solidFill>
                  <a:srgbClr val="2F5496"/>
                </a:solidFill>
                <a:cs typeface="Calibri"/>
              </a:rPr>
              <a:t>- concern standards of conduct that professionals must adopt in their care of adolescents</a:t>
            </a:r>
          </a:p>
          <a:p>
            <a:pPr marL="298450" marR="5080" indent="-285750">
              <a:lnSpc>
                <a:spcPct val="105100"/>
              </a:lnSpc>
              <a:spcBef>
                <a:spcPts val="5"/>
              </a:spcBef>
              <a:buFont typeface="Arial" panose="020B0604020202020204" pitchFamily="34" charset="0"/>
              <a:buChar char="•"/>
            </a:pPr>
            <a:r>
              <a:rPr lang="en-GB" sz="1600" b="1" spc="15" dirty="0">
                <a:solidFill>
                  <a:srgbClr val="2F5496"/>
                </a:solidFill>
                <a:cs typeface="Calibri"/>
              </a:rPr>
              <a:t>Relevant legal considerations </a:t>
            </a:r>
            <a:r>
              <a:rPr lang="en-GB" sz="1600" spc="15" dirty="0">
                <a:solidFill>
                  <a:srgbClr val="2F5496"/>
                </a:solidFill>
                <a:cs typeface="Calibri"/>
              </a:rPr>
              <a:t>- relate to adolescent capacity to consent to medical treatment, assessment of that capacity, the legal duty of confidentiality and legal protection from maltreatment</a:t>
            </a:r>
          </a:p>
          <a:p>
            <a:pPr marL="298450" marR="5080" indent="-285750">
              <a:lnSpc>
                <a:spcPct val="105100"/>
              </a:lnSpc>
              <a:spcBef>
                <a:spcPts val="5"/>
              </a:spcBef>
              <a:buFont typeface="Arial" panose="020B0604020202020204" pitchFamily="34" charset="0"/>
              <a:buChar char="•"/>
            </a:pPr>
            <a:r>
              <a:rPr lang="en-GB" sz="1600" b="1" spc="15" dirty="0">
                <a:solidFill>
                  <a:srgbClr val="2F5496"/>
                </a:solidFill>
                <a:cs typeface="Calibri"/>
              </a:rPr>
              <a:t>Ethical considerations </a:t>
            </a:r>
            <a:r>
              <a:rPr lang="en-GB" sz="1600" spc="15" dirty="0">
                <a:solidFill>
                  <a:srgbClr val="2F5496"/>
                </a:solidFill>
                <a:cs typeface="Calibri"/>
              </a:rPr>
              <a:t>- to grant young people as much self determination of their own affairs as they are capable of versus the need to protect them</a:t>
            </a:r>
          </a:p>
          <a:p>
            <a:pPr marL="298450" marR="5080" indent="-285750">
              <a:lnSpc>
                <a:spcPct val="105100"/>
              </a:lnSpc>
              <a:spcBef>
                <a:spcPts val="5"/>
              </a:spcBef>
              <a:buFont typeface="Arial" panose="020B0604020202020204" pitchFamily="34" charset="0"/>
              <a:buChar char="•"/>
            </a:pPr>
            <a:r>
              <a:rPr lang="en-GB" sz="1600" b="1" spc="15" dirty="0">
                <a:solidFill>
                  <a:srgbClr val="2F5496"/>
                </a:solidFill>
                <a:cs typeface="Calibri"/>
              </a:rPr>
              <a:t>Relevant legal ages </a:t>
            </a:r>
            <a:r>
              <a:rPr lang="en-GB" sz="1600" spc="15" dirty="0">
                <a:solidFill>
                  <a:srgbClr val="2F5496"/>
                </a:solidFill>
                <a:cs typeface="Calibri"/>
              </a:rPr>
              <a:t>- at which young people deemed to have capacity to undertake </a:t>
            </a:r>
            <a:r>
              <a:rPr lang="en-GB" sz="1600" spc="15" dirty="0" smtClean="0">
                <a:solidFill>
                  <a:srgbClr val="2F5496"/>
                </a:solidFill>
                <a:cs typeface="Calibri"/>
              </a:rPr>
              <a:t>activities</a:t>
            </a:r>
          </a:p>
          <a:p>
            <a:pPr marL="12700" marR="5080">
              <a:lnSpc>
                <a:spcPct val="105100"/>
              </a:lnSpc>
              <a:spcBef>
                <a:spcPts val="5"/>
              </a:spcBef>
            </a:pPr>
            <a:endParaRPr lang="en-GB" sz="1600" spc="15" dirty="0">
              <a:solidFill>
                <a:srgbClr val="2F5496"/>
              </a:solidFill>
              <a:cs typeface="Calibri"/>
            </a:endParaRPr>
          </a:p>
          <a:p>
            <a:pPr marL="12700" marR="5080">
              <a:lnSpc>
                <a:spcPct val="105100"/>
              </a:lnSpc>
              <a:spcBef>
                <a:spcPts val="5"/>
              </a:spcBef>
            </a:pPr>
            <a:r>
              <a:rPr lang="en-GB" sz="1600" spc="15" dirty="0">
                <a:solidFill>
                  <a:srgbClr val="2F5496"/>
                </a:solidFill>
                <a:cs typeface="Calibri"/>
              </a:rPr>
              <a:t>This session represents a brief introduction to the above issues though many of them are dealt in greater depth in the follow-on sessions in this module. </a:t>
            </a:r>
            <a:endParaRPr lang="en-GB" sz="1600" spc="15" dirty="0" smtClean="0">
              <a:solidFill>
                <a:srgbClr val="2F5496"/>
              </a:solidFill>
              <a:cs typeface="Calibri"/>
            </a:endParaRPr>
          </a:p>
          <a:p>
            <a:pPr marL="12700" marR="5080">
              <a:lnSpc>
                <a:spcPct val="105100"/>
              </a:lnSpc>
              <a:spcBef>
                <a:spcPts val="5"/>
              </a:spcBef>
            </a:pPr>
            <a:endParaRPr lang="en-GB" sz="1600" spc="15" dirty="0">
              <a:solidFill>
                <a:srgbClr val="2F5496"/>
              </a:solidFill>
              <a:cs typeface="Calibri"/>
            </a:endParaRPr>
          </a:p>
          <a:p>
            <a:pPr marL="12700" marR="5080">
              <a:lnSpc>
                <a:spcPct val="105100"/>
              </a:lnSpc>
              <a:spcBef>
                <a:spcPts val="5"/>
              </a:spcBef>
            </a:pPr>
            <a:r>
              <a:rPr lang="en-GB" sz="1600" spc="15" dirty="0" smtClean="0">
                <a:solidFill>
                  <a:srgbClr val="2F5496"/>
                </a:solidFill>
                <a:cs typeface="Calibri"/>
              </a:rPr>
              <a:t>Whether </a:t>
            </a:r>
            <a:r>
              <a:rPr lang="en-GB" sz="1600" spc="15" dirty="0">
                <a:solidFill>
                  <a:srgbClr val="2F5496"/>
                </a:solidFill>
                <a:cs typeface="Calibri"/>
              </a:rPr>
              <a:t>you are a doctor, nurse, therapist or in some other way caring for young people, it is essential that as a health care professional, you have basic background knowledge of the professional, legal and ethical aspects of the healthcare of young people.</a:t>
            </a:r>
          </a:p>
          <a:p>
            <a:pPr marL="12700" marR="5080">
              <a:lnSpc>
                <a:spcPct val="105100"/>
              </a:lnSpc>
              <a:spcBef>
                <a:spcPts val="5"/>
              </a:spcBef>
            </a:pPr>
            <a:endParaRPr lang="en-GB" sz="1600" spc="15" dirty="0">
              <a:solidFill>
                <a:srgbClr val="2F5496"/>
              </a:solidFill>
              <a:cs typeface="Calibri"/>
            </a:endParaRPr>
          </a:p>
          <a:p>
            <a:pPr marL="12700" marR="5080">
              <a:lnSpc>
                <a:spcPct val="105100"/>
              </a:lnSpc>
              <a:spcBef>
                <a:spcPts val="5"/>
              </a:spcBef>
            </a:pPr>
            <a:r>
              <a:rPr lang="en-GB" sz="1600" spc="15" dirty="0">
                <a:solidFill>
                  <a:srgbClr val="2F5496"/>
                </a:solidFill>
                <a:cs typeface="Calibri"/>
              </a:rPr>
              <a:t>Some aspects of how to care for young people will be covered by the codes of conduct of your individual profession.</a:t>
            </a:r>
          </a:p>
          <a:p>
            <a:pPr marL="12700" marR="5080">
              <a:lnSpc>
                <a:spcPct val="105100"/>
              </a:lnSpc>
              <a:spcBef>
                <a:spcPts val="5"/>
              </a:spcBef>
            </a:pPr>
            <a:endParaRPr lang="en-GB" sz="1600" spc="15" dirty="0">
              <a:solidFill>
                <a:srgbClr val="2F5496"/>
              </a:solidFill>
              <a:latin typeface="Calibri"/>
              <a:cs typeface="Calibri"/>
            </a:endParaRPr>
          </a:p>
        </p:txBody>
      </p:sp>
    </p:spTree>
    <p:custDataLst>
      <p:tags r:id="rId1"/>
    </p:custDataLst>
    <p:extLst>
      <p:ext uri="{BB962C8B-B14F-4D97-AF65-F5344CB8AC3E}">
        <p14:creationId xmlns:p14="http://schemas.microsoft.com/office/powerpoint/2010/main" val="13805579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2">
            <a:extLst>
              <a:ext uri="{FF2B5EF4-FFF2-40B4-BE49-F238E27FC236}">
                <a16:creationId xmlns:a16="http://schemas.microsoft.com/office/drawing/2014/main" id="{E54CC5E5-9E20-47B7-BD37-EBA7DE8A4B9C}"/>
              </a:ext>
            </a:extLst>
          </p:cNvPr>
          <p:cNvSpPr txBox="1"/>
          <p:nvPr/>
        </p:nvSpPr>
        <p:spPr>
          <a:xfrm>
            <a:off x="771525" y="627379"/>
            <a:ext cx="10544175" cy="4439036"/>
          </a:xfrm>
          <a:prstGeom prst="rect">
            <a:avLst/>
          </a:prstGeom>
        </p:spPr>
        <p:txBody>
          <a:bodyPr vert="horz" wrap="square" lIns="0" tIns="17145" rIns="0" bIns="0" rtlCol="0">
            <a:spAutoFit/>
          </a:bodyPr>
          <a:lstStyle/>
          <a:p>
            <a:pPr marL="12700">
              <a:lnSpc>
                <a:spcPct val="100000"/>
              </a:lnSpc>
              <a:spcBef>
                <a:spcPts val="135"/>
              </a:spcBef>
            </a:pPr>
            <a:r>
              <a:rPr lang="en-GB" b="1" u="sng" spc="20" dirty="0" smtClean="0">
                <a:solidFill>
                  <a:srgbClr val="2F5496"/>
                </a:solidFill>
                <a:uFill>
                  <a:solidFill>
                    <a:srgbClr val="2F5496"/>
                  </a:solidFill>
                </a:uFill>
                <a:cs typeface="Calibri"/>
              </a:rPr>
              <a:t>Doctors</a:t>
            </a:r>
            <a:endParaRPr lang="en-GB" b="1" u="sng" spc="20" dirty="0" smtClean="0">
              <a:solidFill>
                <a:srgbClr val="2F5496"/>
              </a:solidFill>
              <a:uFill>
                <a:solidFill>
                  <a:srgbClr val="2F5496"/>
                </a:solidFill>
              </a:uFill>
              <a:cs typeface="Calibri"/>
            </a:endParaRPr>
          </a:p>
          <a:p>
            <a:pPr marL="12700">
              <a:lnSpc>
                <a:spcPct val="100000"/>
              </a:lnSpc>
              <a:spcBef>
                <a:spcPts val="135"/>
              </a:spcBef>
            </a:pPr>
            <a:endParaRPr sz="1650" dirty="0" smtClean="0">
              <a:latin typeface="Times New Roman"/>
              <a:cs typeface="Times New Roman"/>
            </a:endParaRPr>
          </a:p>
          <a:p>
            <a:pPr marL="12700" marR="5080">
              <a:lnSpc>
                <a:spcPct val="105100"/>
              </a:lnSpc>
              <a:spcBef>
                <a:spcPts val="5"/>
              </a:spcBef>
            </a:pPr>
            <a:r>
              <a:rPr lang="en-GB" sz="1600" spc="15" dirty="0">
                <a:solidFill>
                  <a:srgbClr val="2F5496"/>
                </a:solidFill>
                <a:cs typeface="Calibri"/>
              </a:rPr>
              <a:t>The principles of professional conduct of doctors in relation to the care of children and young people is covered in the General Medical Council’s ‘0-18 Guidance for all </a:t>
            </a:r>
            <a:r>
              <a:rPr lang="en-GB" sz="1600" spc="15" dirty="0" smtClean="0">
                <a:solidFill>
                  <a:srgbClr val="2F5496"/>
                </a:solidFill>
                <a:cs typeface="Calibri"/>
              </a:rPr>
              <a:t>Doctors‘. Here </a:t>
            </a:r>
            <a:r>
              <a:rPr lang="en-GB" sz="1600" spc="15" dirty="0">
                <a:solidFill>
                  <a:srgbClr val="2F5496"/>
                </a:solidFill>
                <a:cs typeface="Calibri"/>
              </a:rPr>
              <a:t>are some examples paraphrased to apply specifically to young people.</a:t>
            </a:r>
          </a:p>
          <a:p>
            <a:pPr marL="12700" marR="5080">
              <a:lnSpc>
                <a:spcPct val="105100"/>
              </a:lnSpc>
              <a:spcBef>
                <a:spcPts val="5"/>
              </a:spcBef>
            </a:pPr>
            <a:endParaRPr lang="en-GB" sz="1600" spc="15" dirty="0">
              <a:solidFill>
                <a:srgbClr val="2F5496"/>
              </a:solidFill>
              <a:cs typeface="Calibri"/>
            </a:endParaRPr>
          </a:p>
          <a:p>
            <a:pPr marL="12700" marR="5080">
              <a:lnSpc>
                <a:spcPct val="105100"/>
              </a:lnSpc>
              <a:spcBef>
                <a:spcPts val="5"/>
              </a:spcBef>
            </a:pPr>
            <a:r>
              <a:rPr lang="en-GB" sz="1600" spc="15" dirty="0">
                <a:solidFill>
                  <a:srgbClr val="2F5496"/>
                </a:solidFill>
                <a:cs typeface="Calibri"/>
              </a:rPr>
              <a:t>Doctors must:</a:t>
            </a:r>
          </a:p>
          <a:p>
            <a:pPr marL="12700" marR="5080">
              <a:lnSpc>
                <a:spcPct val="105100"/>
              </a:lnSpc>
              <a:spcBef>
                <a:spcPts val="5"/>
              </a:spcBef>
            </a:pPr>
            <a:endParaRPr lang="en-GB" sz="1600" spc="15" dirty="0">
              <a:solidFill>
                <a:srgbClr val="2F5496"/>
              </a:solidFill>
              <a:cs typeface="Calibri"/>
            </a:endParaRPr>
          </a:p>
          <a:p>
            <a:pPr marL="298450" marR="5080" indent="-285750">
              <a:lnSpc>
                <a:spcPct val="105100"/>
              </a:lnSpc>
              <a:spcBef>
                <a:spcPts val="5"/>
              </a:spcBef>
              <a:buFont typeface="Arial" panose="020B0604020202020204" pitchFamily="34" charset="0"/>
              <a:buChar char="•"/>
            </a:pPr>
            <a:r>
              <a:rPr lang="en-GB" sz="1600" spc="15" dirty="0">
                <a:solidFill>
                  <a:srgbClr val="2F5496"/>
                </a:solidFill>
                <a:cs typeface="Calibri"/>
              </a:rPr>
              <a:t>Safeguard and protect the health and well-being of young people</a:t>
            </a:r>
          </a:p>
          <a:p>
            <a:pPr marL="298450" marR="5080" indent="-285750">
              <a:lnSpc>
                <a:spcPct val="105100"/>
              </a:lnSpc>
              <a:spcBef>
                <a:spcPts val="5"/>
              </a:spcBef>
              <a:buFont typeface="Arial" panose="020B0604020202020204" pitchFamily="34" charset="0"/>
              <a:buChar char="•"/>
            </a:pPr>
            <a:r>
              <a:rPr lang="en-GB" sz="1600" spc="15" dirty="0">
                <a:solidFill>
                  <a:srgbClr val="2F5496"/>
                </a:solidFill>
                <a:cs typeface="Calibri"/>
              </a:rPr>
              <a:t>Ensure that the young person is their first concern when treating them</a:t>
            </a:r>
          </a:p>
          <a:p>
            <a:pPr marL="298450" marR="5080" indent="-285750">
              <a:lnSpc>
                <a:spcPct val="105100"/>
              </a:lnSpc>
              <a:spcBef>
                <a:spcPts val="5"/>
              </a:spcBef>
              <a:buFont typeface="Arial" panose="020B0604020202020204" pitchFamily="34" charset="0"/>
              <a:buChar char="•"/>
            </a:pPr>
            <a:r>
              <a:rPr lang="en-GB" sz="1600" spc="15" dirty="0">
                <a:solidFill>
                  <a:srgbClr val="2F5496"/>
                </a:solidFill>
                <a:cs typeface="Calibri"/>
              </a:rPr>
              <a:t>Ensure that young people are protected from harm</a:t>
            </a:r>
          </a:p>
          <a:p>
            <a:pPr marL="298450" marR="5080" indent="-285750">
              <a:lnSpc>
                <a:spcPct val="105100"/>
              </a:lnSpc>
              <a:spcBef>
                <a:spcPts val="5"/>
              </a:spcBef>
              <a:buFont typeface="Arial" panose="020B0604020202020204" pitchFamily="34" charset="0"/>
              <a:buChar char="•"/>
            </a:pPr>
            <a:r>
              <a:rPr lang="en-GB" sz="1600" spc="15" dirty="0">
                <a:solidFill>
                  <a:srgbClr val="2F5496"/>
                </a:solidFill>
                <a:cs typeface="Calibri"/>
              </a:rPr>
              <a:t>Respect the rights of young people</a:t>
            </a:r>
          </a:p>
          <a:p>
            <a:pPr marL="298450" marR="5080" indent="-285750">
              <a:lnSpc>
                <a:spcPct val="105100"/>
              </a:lnSpc>
              <a:spcBef>
                <a:spcPts val="5"/>
              </a:spcBef>
              <a:buFont typeface="Arial" panose="020B0604020202020204" pitchFamily="34" charset="0"/>
              <a:buChar char="•"/>
            </a:pPr>
            <a:r>
              <a:rPr lang="en-GB" sz="1600" spc="15" dirty="0">
                <a:solidFill>
                  <a:srgbClr val="2F5496"/>
                </a:solidFill>
                <a:cs typeface="Calibri"/>
              </a:rPr>
              <a:t>Always act in the best interests of the young </a:t>
            </a:r>
            <a:r>
              <a:rPr lang="en-GB" sz="1600" spc="15" dirty="0" smtClean="0">
                <a:solidFill>
                  <a:srgbClr val="2F5496"/>
                </a:solidFill>
                <a:cs typeface="Calibri"/>
              </a:rPr>
              <a:t>person</a:t>
            </a:r>
          </a:p>
          <a:p>
            <a:pPr marL="12700" marR="5080">
              <a:lnSpc>
                <a:spcPct val="105100"/>
              </a:lnSpc>
              <a:spcBef>
                <a:spcPts val="5"/>
              </a:spcBef>
            </a:pPr>
            <a:endParaRPr lang="en-GB" sz="1600" spc="15" dirty="0">
              <a:solidFill>
                <a:srgbClr val="2F5496"/>
              </a:solidFill>
              <a:cs typeface="Calibri"/>
            </a:endParaRPr>
          </a:p>
          <a:p>
            <a:pPr marL="12700" marR="5080">
              <a:lnSpc>
                <a:spcPct val="105100"/>
              </a:lnSpc>
              <a:spcBef>
                <a:spcPts val="5"/>
              </a:spcBef>
            </a:pPr>
            <a:endParaRPr lang="en-GB" sz="1600" spc="15" dirty="0">
              <a:solidFill>
                <a:srgbClr val="2F5496"/>
              </a:solidFill>
              <a:cs typeface="Calibri"/>
            </a:endParaRPr>
          </a:p>
          <a:p>
            <a:pPr marL="12700" marR="5080">
              <a:lnSpc>
                <a:spcPct val="105100"/>
              </a:lnSpc>
              <a:spcBef>
                <a:spcPts val="5"/>
              </a:spcBef>
            </a:pPr>
            <a:r>
              <a:rPr lang="en-GB" sz="1600" spc="15" dirty="0">
                <a:solidFill>
                  <a:srgbClr val="2F5496"/>
                </a:solidFill>
                <a:cs typeface="Calibri"/>
              </a:rPr>
              <a:t>The purpose of the GMC 0-18 guidance is to help doctors balance competing interests and make decisions that are ethical, lawful and for the good of children and young people.</a:t>
            </a:r>
            <a:endParaRPr lang="en-GB" sz="1600" spc="15" dirty="0">
              <a:solidFill>
                <a:srgbClr val="2F5496"/>
              </a:solidFill>
              <a:cs typeface="Calibri"/>
            </a:endParaRPr>
          </a:p>
        </p:txBody>
      </p:sp>
    </p:spTree>
    <p:custDataLst>
      <p:tags r:id="rId1"/>
    </p:custDataLst>
    <p:extLst>
      <p:ext uri="{BB962C8B-B14F-4D97-AF65-F5344CB8AC3E}">
        <p14:creationId xmlns:p14="http://schemas.microsoft.com/office/powerpoint/2010/main" val="19801130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a:extLst>
              <a:ext uri="{FF2B5EF4-FFF2-40B4-BE49-F238E27FC236}">
                <a16:creationId xmlns:a16="http://schemas.microsoft.com/office/drawing/2014/main" id="{E54CC5E5-9E20-47B7-BD37-EBA7DE8A4B9C}"/>
              </a:ext>
            </a:extLst>
          </p:cNvPr>
          <p:cNvSpPr txBox="1"/>
          <p:nvPr/>
        </p:nvSpPr>
        <p:spPr>
          <a:xfrm>
            <a:off x="307571" y="421119"/>
            <a:ext cx="11703454" cy="4023537"/>
          </a:xfrm>
          <a:prstGeom prst="rect">
            <a:avLst/>
          </a:prstGeom>
        </p:spPr>
        <p:txBody>
          <a:bodyPr vert="horz" wrap="square" lIns="0" tIns="17145" rIns="0" bIns="0" rtlCol="0">
            <a:spAutoFit/>
          </a:bodyPr>
          <a:lstStyle/>
          <a:p>
            <a:pPr marL="12700">
              <a:lnSpc>
                <a:spcPct val="100000"/>
              </a:lnSpc>
              <a:spcBef>
                <a:spcPts val="135"/>
              </a:spcBef>
            </a:pPr>
            <a:r>
              <a:rPr lang="en-GB" b="1" u="sng" spc="20" dirty="0" smtClean="0">
                <a:solidFill>
                  <a:srgbClr val="2F5496"/>
                </a:solidFill>
                <a:uFill>
                  <a:solidFill>
                    <a:srgbClr val="2F5496"/>
                  </a:solidFill>
                </a:uFill>
                <a:cs typeface="Calibri"/>
              </a:rPr>
              <a:t>Legal Issues</a:t>
            </a:r>
          </a:p>
          <a:p>
            <a:pPr marL="12700">
              <a:lnSpc>
                <a:spcPct val="100000"/>
              </a:lnSpc>
              <a:spcBef>
                <a:spcPts val="135"/>
              </a:spcBef>
            </a:pPr>
            <a:r>
              <a:rPr lang="en-GB" spc="20" dirty="0" smtClean="0">
                <a:solidFill>
                  <a:srgbClr val="2F5496"/>
                </a:solidFill>
                <a:uFill>
                  <a:solidFill>
                    <a:srgbClr val="2F5496"/>
                  </a:solidFill>
                </a:uFill>
                <a:cs typeface="Calibri"/>
              </a:rPr>
              <a:t/>
            </a:r>
            <a:br>
              <a:rPr lang="en-GB" spc="20" dirty="0" smtClean="0">
                <a:solidFill>
                  <a:srgbClr val="2F5496"/>
                </a:solidFill>
                <a:uFill>
                  <a:solidFill>
                    <a:srgbClr val="2F5496"/>
                  </a:solidFill>
                </a:uFill>
                <a:cs typeface="Calibri"/>
              </a:rPr>
            </a:br>
            <a:r>
              <a:rPr lang="en-GB" spc="20" dirty="0">
                <a:solidFill>
                  <a:srgbClr val="2F5496"/>
                </a:solidFill>
                <a:uFill>
                  <a:solidFill>
                    <a:srgbClr val="2F5496"/>
                  </a:solidFill>
                </a:uFill>
                <a:cs typeface="Calibri"/>
              </a:rPr>
              <a:t>Apart from the professional conduct guidelines, other aspects of adolescent care are covered by general legal issues relating to:</a:t>
            </a:r>
          </a:p>
          <a:p>
            <a:pPr marL="12700">
              <a:lnSpc>
                <a:spcPct val="100000"/>
              </a:lnSpc>
              <a:spcBef>
                <a:spcPts val="135"/>
              </a:spcBef>
            </a:pPr>
            <a:endParaRPr lang="en-GB" spc="20" dirty="0">
              <a:solidFill>
                <a:srgbClr val="2F5496"/>
              </a:solidFill>
              <a:uFill>
                <a:solidFill>
                  <a:srgbClr val="2F5496"/>
                </a:solidFill>
              </a:uFill>
              <a:cs typeface="Calibri"/>
            </a:endParaRP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Capacity to consent</a:t>
            </a:r>
          </a:p>
          <a:p>
            <a:pPr marL="298450" indent="-285750">
              <a:lnSpc>
                <a:spcPct val="100000"/>
              </a:lnSpc>
              <a:spcBef>
                <a:spcPts val="135"/>
              </a:spcBef>
              <a:buFont typeface="Arial" panose="020B0604020202020204" pitchFamily="34" charset="0"/>
              <a:buChar char="•"/>
            </a:pPr>
            <a:r>
              <a:rPr lang="en-GB" spc="20" dirty="0" err="1">
                <a:solidFill>
                  <a:srgbClr val="2F5496"/>
                </a:solidFill>
                <a:uFill>
                  <a:solidFill>
                    <a:srgbClr val="2F5496"/>
                  </a:solidFill>
                </a:uFill>
                <a:cs typeface="Calibri"/>
              </a:rPr>
              <a:t>Gillick</a:t>
            </a:r>
            <a:r>
              <a:rPr lang="en-GB" spc="20" dirty="0">
                <a:solidFill>
                  <a:srgbClr val="2F5496"/>
                </a:solidFill>
                <a:uFill>
                  <a:solidFill>
                    <a:srgbClr val="2F5496"/>
                  </a:solidFill>
                </a:uFill>
                <a:cs typeface="Calibri"/>
              </a:rPr>
              <a:t> competence</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Confidentiality</a:t>
            </a:r>
          </a:p>
          <a:p>
            <a:pPr marL="298450" indent="-285750">
              <a:lnSpc>
                <a:spcPct val="100000"/>
              </a:lnSpc>
              <a:spcBef>
                <a:spcPts val="135"/>
              </a:spcBef>
              <a:buFont typeface="Arial" panose="020B0604020202020204" pitchFamily="34" charset="0"/>
              <a:buChar char="•"/>
            </a:pPr>
            <a:r>
              <a:rPr lang="en-GB" spc="20" dirty="0" smtClean="0">
                <a:solidFill>
                  <a:srgbClr val="2F5496"/>
                </a:solidFill>
                <a:uFill>
                  <a:solidFill>
                    <a:srgbClr val="2F5496"/>
                  </a:solidFill>
                </a:uFill>
                <a:cs typeface="Calibri"/>
              </a:rPr>
              <a:t>Safeguarding</a:t>
            </a:r>
          </a:p>
          <a:p>
            <a:pPr marL="298450" indent="-285750">
              <a:lnSpc>
                <a:spcPct val="100000"/>
              </a:lnSpc>
              <a:spcBef>
                <a:spcPts val="135"/>
              </a:spcBef>
              <a:buFont typeface="Arial" panose="020B0604020202020204" pitchFamily="34" charset="0"/>
              <a:buChar char="•"/>
            </a:pPr>
            <a:endParaRPr lang="en-GB" spc="20" dirty="0">
              <a:solidFill>
                <a:srgbClr val="2F5496"/>
              </a:solidFill>
              <a:uFill>
                <a:solidFill>
                  <a:srgbClr val="2F5496"/>
                </a:solidFill>
              </a:uFill>
              <a:cs typeface="Calibri"/>
            </a:endParaRPr>
          </a:p>
          <a:p>
            <a:pPr marL="12700">
              <a:lnSpc>
                <a:spcPct val="100000"/>
              </a:lnSpc>
              <a:spcBef>
                <a:spcPts val="135"/>
              </a:spcBef>
            </a:pPr>
            <a:r>
              <a:rPr lang="en-GB" spc="20" dirty="0">
                <a:solidFill>
                  <a:srgbClr val="2F5496"/>
                </a:solidFill>
                <a:uFill>
                  <a:solidFill>
                    <a:srgbClr val="2F5496"/>
                  </a:solidFill>
                </a:uFill>
                <a:cs typeface="Calibri"/>
              </a:rPr>
              <a:t>In general, you should involve young people as much as possible in all discussions about their healthcare, even if they are not considered to have the capacity to make decisions on their own</a:t>
            </a:r>
            <a:r>
              <a:rPr lang="en-GB" spc="20" dirty="0" smtClean="0">
                <a:solidFill>
                  <a:srgbClr val="2F5496"/>
                </a:solidFill>
                <a:uFill>
                  <a:solidFill>
                    <a:srgbClr val="2F5496"/>
                  </a:solidFill>
                </a:uFill>
                <a:cs typeface="Calibri"/>
              </a:rPr>
              <a:t>.</a:t>
            </a:r>
          </a:p>
          <a:p>
            <a:pPr marL="12700">
              <a:lnSpc>
                <a:spcPct val="100000"/>
              </a:lnSpc>
              <a:spcBef>
                <a:spcPts val="135"/>
              </a:spcBef>
            </a:pPr>
            <a:endParaRPr lang="en-GB" spc="20" dirty="0">
              <a:solidFill>
                <a:srgbClr val="2F5496"/>
              </a:solidFill>
              <a:uFill>
                <a:solidFill>
                  <a:srgbClr val="2F5496"/>
                </a:solidFill>
              </a:uFill>
              <a:cs typeface="Calibri"/>
            </a:endParaRPr>
          </a:p>
          <a:p>
            <a:pPr marL="12700">
              <a:lnSpc>
                <a:spcPct val="100000"/>
              </a:lnSpc>
              <a:spcBef>
                <a:spcPts val="135"/>
              </a:spcBef>
            </a:pPr>
            <a:endParaRPr lang="en-GB" spc="20" dirty="0" smtClean="0">
              <a:solidFill>
                <a:srgbClr val="2F5496"/>
              </a:solidFill>
              <a:uFill>
                <a:solidFill>
                  <a:srgbClr val="2F5496"/>
                </a:solidFill>
              </a:uFill>
              <a:cs typeface="Calibri"/>
            </a:endParaRPr>
          </a:p>
        </p:txBody>
      </p:sp>
      <p:pic>
        <p:nvPicPr>
          <p:cNvPr id="1028" name="Picture 4" descr="https://portal.e-lfh.org.uk/ContentServer/content/AH_03_001/jpg/lega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45854" y="4064924"/>
            <a:ext cx="3965171" cy="26434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97169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a:extLst>
              <a:ext uri="{FF2B5EF4-FFF2-40B4-BE49-F238E27FC236}">
                <a16:creationId xmlns:a16="http://schemas.microsoft.com/office/drawing/2014/main" id="{E54CC5E5-9E20-47B7-BD37-EBA7DE8A4B9C}"/>
              </a:ext>
            </a:extLst>
          </p:cNvPr>
          <p:cNvSpPr txBox="1"/>
          <p:nvPr/>
        </p:nvSpPr>
        <p:spPr>
          <a:xfrm>
            <a:off x="216476" y="720378"/>
            <a:ext cx="11877675" cy="4564711"/>
          </a:xfrm>
          <a:prstGeom prst="rect">
            <a:avLst/>
          </a:prstGeom>
        </p:spPr>
        <p:txBody>
          <a:bodyPr vert="horz" wrap="square" lIns="0" tIns="17145" rIns="0" bIns="0" rtlCol="0">
            <a:spAutoFit/>
          </a:bodyPr>
          <a:lstStyle/>
          <a:p>
            <a:pPr marL="12700">
              <a:lnSpc>
                <a:spcPct val="100000"/>
              </a:lnSpc>
              <a:spcBef>
                <a:spcPts val="135"/>
              </a:spcBef>
            </a:pPr>
            <a:r>
              <a:rPr lang="en-GB" b="1" u="sng" spc="20" dirty="0" smtClean="0">
                <a:solidFill>
                  <a:srgbClr val="2F5496"/>
                </a:solidFill>
                <a:uFill>
                  <a:solidFill>
                    <a:srgbClr val="2F5496"/>
                  </a:solidFill>
                </a:uFill>
                <a:cs typeface="Calibri"/>
              </a:rPr>
              <a:t>Capacity </a:t>
            </a:r>
            <a:r>
              <a:rPr lang="en-GB" b="1" u="sng" spc="20" dirty="0">
                <a:solidFill>
                  <a:srgbClr val="2F5496"/>
                </a:solidFill>
                <a:uFill>
                  <a:solidFill>
                    <a:srgbClr val="2F5496"/>
                  </a:solidFill>
                </a:uFill>
                <a:cs typeface="Calibri"/>
              </a:rPr>
              <a:t>to consent</a:t>
            </a:r>
          </a:p>
          <a:p>
            <a:pPr marL="12700">
              <a:lnSpc>
                <a:spcPct val="100000"/>
              </a:lnSpc>
              <a:spcBef>
                <a:spcPts val="135"/>
              </a:spcBef>
            </a:pPr>
            <a:endParaRPr lang="en-GB" b="1" u="sng" spc="20" dirty="0">
              <a:solidFill>
                <a:srgbClr val="2F5496"/>
              </a:solidFill>
              <a:uFill>
                <a:solidFill>
                  <a:srgbClr val="2F5496"/>
                </a:solidFill>
              </a:uFill>
              <a:cs typeface="Calibri"/>
            </a:endParaRPr>
          </a:p>
          <a:p>
            <a:pPr marL="12700">
              <a:lnSpc>
                <a:spcPct val="100000"/>
              </a:lnSpc>
              <a:spcBef>
                <a:spcPts val="135"/>
              </a:spcBef>
            </a:pPr>
            <a:r>
              <a:rPr lang="en-GB" spc="20" dirty="0">
                <a:solidFill>
                  <a:srgbClr val="2F5496"/>
                </a:solidFill>
                <a:uFill>
                  <a:solidFill>
                    <a:srgbClr val="2F5496"/>
                  </a:solidFill>
                </a:uFill>
                <a:cs typeface="Calibri"/>
              </a:rPr>
              <a:t>Consent is necessary for all medical procedures. It must be informed and freely given by a person who is competent (has the capacity) to do so.</a:t>
            </a:r>
          </a:p>
          <a:p>
            <a:pPr marL="12700">
              <a:lnSpc>
                <a:spcPct val="100000"/>
              </a:lnSpc>
              <a:spcBef>
                <a:spcPts val="135"/>
              </a:spcBef>
            </a:pPr>
            <a:endParaRPr lang="en-GB" spc="20" dirty="0">
              <a:solidFill>
                <a:srgbClr val="2F5496"/>
              </a:solidFill>
              <a:uFill>
                <a:solidFill>
                  <a:srgbClr val="2F5496"/>
                </a:solidFill>
              </a:uFill>
              <a:cs typeface="Calibri"/>
            </a:endParaRP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You must decide whether a young person is able to understand the nature, purpose and possible consequences of investigations or treatments you propose, as well as the consequences of not having treatment</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Only if they are able to understand, retain, use and weigh this information, and communicate their decision to others can they consent to that investigation or treatment</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That means you must make sure that all relevant information has been provided and thoroughly discussed before deciding whether or not a child or young person has the capacity to consent</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The capacity to consent depends more on young people’s ability to understand and weigh up options than on age. When assessing a young person’s capacity to consent, you should bear in mind that:</a:t>
            </a:r>
          </a:p>
          <a:p>
            <a:pPr marL="755650" lvl="1" indent="-285750">
              <a:spcBef>
                <a:spcPts val="135"/>
              </a:spcBef>
              <a:buFont typeface="Courier New" panose="02070309020205020404" pitchFamily="49" charset="0"/>
              <a:buChar char="o"/>
            </a:pPr>
            <a:r>
              <a:rPr lang="en-GB" spc="20" dirty="0">
                <a:solidFill>
                  <a:srgbClr val="2F5496"/>
                </a:solidFill>
                <a:uFill>
                  <a:solidFill>
                    <a:srgbClr val="2F5496"/>
                  </a:solidFill>
                </a:uFill>
                <a:cs typeface="Calibri"/>
              </a:rPr>
              <a:t>at 16 a young person can be presumed to have the capacity to consent</a:t>
            </a:r>
          </a:p>
          <a:p>
            <a:pPr marL="755650" lvl="1" indent="-285750">
              <a:spcBef>
                <a:spcPts val="135"/>
              </a:spcBef>
              <a:buFont typeface="Courier New" panose="02070309020205020404" pitchFamily="49" charset="0"/>
              <a:buChar char="o"/>
            </a:pPr>
            <a:r>
              <a:rPr lang="en-GB" spc="20" dirty="0">
                <a:solidFill>
                  <a:srgbClr val="2F5496"/>
                </a:solidFill>
                <a:uFill>
                  <a:solidFill>
                    <a:srgbClr val="2F5496"/>
                  </a:solidFill>
                </a:uFill>
                <a:cs typeface="Calibri"/>
              </a:rPr>
              <a:t>a young person under 16 may have the capacity to consent, depending on their maturity and ability to understand what is </a:t>
            </a:r>
            <a:r>
              <a:rPr lang="en-GB" spc="20" dirty="0" smtClean="0">
                <a:solidFill>
                  <a:srgbClr val="2F5496"/>
                </a:solidFill>
                <a:uFill>
                  <a:solidFill>
                    <a:srgbClr val="2F5496"/>
                  </a:solidFill>
                </a:uFill>
                <a:cs typeface="Calibri"/>
              </a:rPr>
              <a:t>involved</a:t>
            </a:r>
            <a:endParaRPr lang="en-GB" spc="20" dirty="0" smtClean="0">
              <a:solidFill>
                <a:srgbClr val="2F5496"/>
              </a:solidFill>
              <a:uFill>
                <a:solidFill>
                  <a:srgbClr val="2F5496"/>
                </a:solidFill>
              </a:uFill>
              <a:cs typeface="Calibri"/>
            </a:endParaRPr>
          </a:p>
        </p:txBody>
      </p:sp>
    </p:spTree>
    <p:extLst>
      <p:ext uri="{BB962C8B-B14F-4D97-AF65-F5344CB8AC3E}">
        <p14:creationId xmlns:p14="http://schemas.microsoft.com/office/powerpoint/2010/main" val="17794853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a:extLst>
              <a:ext uri="{FF2B5EF4-FFF2-40B4-BE49-F238E27FC236}">
                <a16:creationId xmlns:a16="http://schemas.microsoft.com/office/drawing/2014/main" id="{E54CC5E5-9E20-47B7-BD37-EBA7DE8A4B9C}"/>
              </a:ext>
            </a:extLst>
          </p:cNvPr>
          <p:cNvSpPr txBox="1"/>
          <p:nvPr/>
        </p:nvSpPr>
        <p:spPr>
          <a:xfrm>
            <a:off x="174914" y="554124"/>
            <a:ext cx="11877675" cy="5659883"/>
          </a:xfrm>
          <a:prstGeom prst="rect">
            <a:avLst/>
          </a:prstGeom>
        </p:spPr>
        <p:txBody>
          <a:bodyPr vert="horz" wrap="square" lIns="0" tIns="17145" rIns="0" bIns="0" rtlCol="0">
            <a:spAutoFit/>
          </a:bodyPr>
          <a:lstStyle/>
          <a:p>
            <a:pPr marL="12700">
              <a:lnSpc>
                <a:spcPct val="100000"/>
              </a:lnSpc>
              <a:spcBef>
                <a:spcPts val="135"/>
              </a:spcBef>
            </a:pPr>
            <a:r>
              <a:rPr lang="en-GB" b="1" spc="20" dirty="0" err="1">
                <a:solidFill>
                  <a:srgbClr val="2F5496"/>
                </a:solidFill>
                <a:uFill>
                  <a:solidFill>
                    <a:srgbClr val="2F5496"/>
                  </a:solidFill>
                </a:uFill>
                <a:cs typeface="Calibri"/>
              </a:rPr>
              <a:t>Gillick</a:t>
            </a:r>
            <a:r>
              <a:rPr lang="en-GB" b="1" spc="20" dirty="0">
                <a:solidFill>
                  <a:srgbClr val="2F5496"/>
                </a:solidFill>
                <a:uFill>
                  <a:solidFill>
                    <a:srgbClr val="2F5496"/>
                  </a:solidFill>
                </a:uFill>
                <a:cs typeface="Calibri"/>
              </a:rPr>
              <a:t> competence</a:t>
            </a:r>
          </a:p>
          <a:p>
            <a:pPr marL="12700">
              <a:lnSpc>
                <a:spcPct val="100000"/>
              </a:lnSpc>
              <a:spcBef>
                <a:spcPts val="135"/>
              </a:spcBef>
            </a:pPr>
            <a:r>
              <a:rPr lang="en-GB" spc="20" dirty="0" smtClean="0">
                <a:solidFill>
                  <a:srgbClr val="2F5496"/>
                </a:solidFill>
                <a:uFill>
                  <a:solidFill>
                    <a:srgbClr val="2F5496"/>
                  </a:solidFill>
                </a:uFill>
                <a:cs typeface="Calibri"/>
              </a:rPr>
              <a:t>The </a:t>
            </a:r>
            <a:r>
              <a:rPr lang="en-GB" spc="20" dirty="0">
                <a:solidFill>
                  <a:srgbClr val="2F5496"/>
                </a:solidFill>
                <a:uFill>
                  <a:solidFill>
                    <a:srgbClr val="2F5496"/>
                  </a:solidFill>
                </a:uFill>
                <a:cs typeface="Calibri"/>
              </a:rPr>
              <a:t>law defines competence in terms of capacity to undertake the relevant task. A principle common to all jurisdictions in the UK is that a child's ability to consent or refuse treatment depends on their capacity to understand the nature, purpose and consequences of what is proposed. In England, an under 16-year-old child's legal capacity to consent to medical treatment is determined by fulfilling the criteria set out in the </a:t>
            </a:r>
            <a:r>
              <a:rPr lang="en-GB" spc="20" dirty="0" err="1">
                <a:solidFill>
                  <a:srgbClr val="2F5496"/>
                </a:solidFill>
                <a:uFill>
                  <a:solidFill>
                    <a:srgbClr val="2F5496"/>
                  </a:solidFill>
                </a:uFill>
                <a:cs typeface="Calibri"/>
              </a:rPr>
              <a:t>Gillick</a:t>
            </a:r>
            <a:r>
              <a:rPr lang="en-GB" spc="20" dirty="0">
                <a:solidFill>
                  <a:srgbClr val="2F5496"/>
                </a:solidFill>
                <a:uFill>
                  <a:solidFill>
                    <a:srgbClr val="2F5496"/>
                  </a:solidFill>
                </a:uFill>
                <a:cs typeface="Calibri"/>
              </a:rPr>
              <a:t> judgement; a child who meets them is ‘</a:t>
            </a:r>
            <a:r>
              <a:rPr lang="en-GB" spc="20" dirty="0" err="1">
                <a:solidFill>
                  <a:srgbClr val="2F5496"/>
                </a:solidFill>
                <a:uFill>
                  <a:solidFill>
                    <a:srgbClr val="2F5496"/>
                  </a:solidFill>
                </a:uFill>
                <a:cs typeface="Calibri"/>
              </a:rPr>
              <a:t>Gillick</a:t>
            </a:r>
            <a:r>
              <a:rPr lang="en-GB" spc="20" dirty="0">
                <a:solidFill>
                  <a:srgbClr val="2F5496"/>
                </a:solidFill>
                <a:uFill>
                  <a:solidFill>
                    <a:srgbClr val="2F5496"/>
                  </a:solidFill>
                </a:uFill>
                <a:cs typeface="Calibri"/>
              </a:rPr>
              <a:t> Competent</a:t>
            </a:r>
            <a:r>
              <a:rPr lang="en-GB" spc="20" dirty="0" smtClean="0">
                <a:solidFill>
                  <a:srgbClr val="2F5496"/>
                </a:solidFill>
                <a:uFill>
                  <a:solidFill>
                    <a:srgbClr val="2F5496"/>
                  </a:solidFill>
                </a:uFill>
                <a:cs typeface="Calibri"/>
              </a:rPr>
              <a:t>’.</a:t>
            </a:r>
          </a:p>
          <a:p>
            <a:pPr marL="12700">
              <a:lnSpc>
                <a:spcPct val="100000"/>
              </a:lnSpc>
              <a:spcBef>
                <a:spcPts val="135"/>
              </a:spcBef>
            </a:pPr>
            <a:endParaRPr lang="en-GB" spc="20" dirty="0">
              <a:solidFill>
                <a:srgbClr val="2F5496"/>
              </a:solidFill>
              <a:uFill>
                <a:solidFill>
                  <a:srgbClr val="2F5496"/>
                </a:solidFill>
              </a:uFill>
              <a:cs typeface="Calibri"/>
            </a:endParaRPr>
          </a:p>
          <a:p>
            <a:pPr marL="12700">
              <a:lnSpc>
                <a:spcPct val="100000"/>
              </a:lnSpc>
              <a:spcBef>
                <a:spcPts val="135"/>
              </a:spcBef>
            </a:pPr>
            <a:r>
              <a:rPr lang="en-GB" b="1" spc="20" dirty="0">
                <a:solidFill>
                  <a:srgbClr val="2F5496"/>
                </a:solidFill>
                <a:uFill>
                  <a:solidFill>
                    <a:srgbClr val="2F5496"/>
                  </a:solidFill>
                </a:uFill>
                <a:cs typeface="Calibri"/>
              </a:rPr>
              <a:t>Confidentiality</a:t>
            </a:r>
          </a:p>
          <a:p>
            <a:pPr marL="12700">
              <a:lnSpc>
                <a:spcPct val="100000"/>
              </a:lnSpc>
              <a:spcBef>
                <a:spcPts val="135"/>
              </a:spcBef>
            </a:pPr>
            <a:r>
              <a:rPr lang="en-GB" spc="20" dirty="0" smtClean="0">
                <a:solidFill>
                  <a:srgbClr val="2F5496"/>
                </a:solidFill>
                <a:uFill>
                  <a:solidFill>
                    <a:srgbClr val="2F5496"/>
                  </a:solidFill>
                </a:uFill>
                <a:cs typeface="Calibri"/>
              </a:rPr>
              <a:t>The </a:t>
            </a:r>
            <a:r>
              <a:rPr lang="en-GB" spc="20" dirty="0">
                <a:solidFill>
                  <a:srgbClr val="2F5496"/>
                </a:solidFill>
                <a:uFill>
                  <a:solidFill>
                    <a:srgbClr val="2F5496"/>
                  </a:solidFill>
                </a:uFill>
                <a:cs typeface="Calibri"/>
              </a:rPr>
              <a:t>duty of confidentiality for health professionals implies that they must not disclose anything learned from a person who has consulted them, or whom they have examined or treated, without that person’s agreement. The same duties of confidentiality apply when using, sharing or disclosing information about children and young people as about adults:</a:t>
            </a:r>
          </a:p>
          <a:p>
            <a:pPr marL="12700">
              <a:lnSpc>
                <a:spcPct val="100000"/>
              </a:lnSpc>
              <a:spcBef>
                <a:spcPts val="135"/>
              </a:spcBef>
            </a:pPr>
            <a:endParaRPr lang="en-GB" spc="20" dirty="0">
              <a:solidFill>
                <a:srgbClr val="2F5496"/>
              </a:solidFill>
              <a:uFill>
                <a:solidFill>
                  <a:srgbClr val="2F5496"/>
                </a:solidFill>
              </a:uFill>
              <a:cs typeface="Calibri"/>
            </a:endParaRP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Sharing information with the right people can help to protect children and young people from harm and ensure that they get the help they need. It can also reduce the number of times they are asked the same questions by different professionals. By asking for their consent to share relevant information, you are showing them respect and involving them in decisions about their care</a:t>
            </a: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If children and young people are able to take part in decision-making, you should explain why you need to share information, and ask for their consent. They will usually be happy for you to talk to their parents and others involved in their care or </a:t>
            </a:r>
            <a:r>
              <a:rPr lang="en-GB" spc="20" dirty="0" smtClean="0">
                <a:solidFill>
                  <a:srgbClr val="2F5496"/>
                </a:solidFill>
                <a:uFill>
                  <a:solidFill>
                    <a:srgbClr val="2F5496"/>
                  </a:solidFill>
                </a:uFill>
                <a:cs typeface="Calibri"/>
              </a:rPr>
              <a:t>treatment</a:t>
            </a:r>
          </a:p>
          <a:p>
            <a:pPr marL="12700">
              <a:lnSpc>
                <a:spcPct val="100000"/>
              </a:lnSpc>
              <a:spcBef>
                <a:spcPts val="135"/>
              </a:spcBef>
            </a:pPr>
            <a:endParaRPr lang="en-GB" spc="20" dirty="0">
              <a:solidFill>
                <a:srgbClr val="2F5496"/>
              </a:solidFill>
              <a:uFill>
                <a:solidFill>
                  <a:srgbClr val="2F5496"/>
                </a:solidFill>
              </a:uFill>
              <a:cs typeface="Calibri"/>
            </a:endParaRPr>
          </a:p>
        </p:txBody>
      </p:sp>
    </p:spTree>
    <p:extLst>
      <p:ext uri="{BB962C8B-B14F-4D97-AF65-F5344CB8AC3E}">
        <p14:creationId xmlns:p14="http://schemas.microsoft.com/office/powerpoint/2010/main" val="54205048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GENSWF_ADVANCE_TIME" val="10.022"/>
  <p:tag name="ISPRING_CUSTOM_TIMING_USED" val="1"/>
  <p:tag name="ISPRING_SLIDE_ID_2" val="{279B9A9A-D9B0-44D7-ADBA-CE805C082A99}"/>
</p:tagLst>
</file>

<file path=ppt/tags/tag2.xml><?xml version="1.0" encoding="utf-8"?>
<p:tagLst xmlns:a="http://schemas.openxmlformats.org/drawingml/2006/main" xmlns:r="http://schemas.openxmlformats.org/officeDocument/2006/relationships" xmlns:p="http://schemas.openxmlformats.org/presentationml/2006/main">
  <p:tag name="ISPRING_CUSTOM_TIMING_USED" val="1"/>
  <p:tag name="ISPRING_SLIDE_ID_2" val="{8373E404-572D-4FFD-9E20-F91B8778815A}"/>
  <p:tag name="GENSWF_ADVANCE_TIME" val="88.514"/>
  <p:tag name="TIMING" val="|0.001|0.001|1.688"/>
</p:tagLst>
</file>

<file path=ppt/tags/tag3.xml><?xml version="1.0" encoding="utf-8"?>
<p:tagLst xmlns:a="http://schemas.openxmlformats.org/drawingml/2006/main" xmlns:r="http://schemas.openxmlformats.org/officeDocument/2006/relationships" xmlns:p="http://schemas.openxmlformats.org/presentationml/2006/main">
  <p:tag name="ISPRING_CUSTOM_TIMING_USED" val="1"/>
  <p:tag name="ISPRING_SLIDE_INDENT_LEVEL" val="0"/>
  <p:tag name="GENSWF_ADVANCE_TIME" val="89.705"/>
  <p:tag name="ISPRING_SLIDE_ID_2" val="{002FB468-4D9D-4B5B-A033-13DFD3307CFD}"/>
</p:tagLst>
</file>

<file path=ppt/tags/tag4.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43.677"/>
  <p:tag name="ISPRING_SLIDE_ID_2" val="{F4045B29-6AE9-49C4-8029-411D26C77D42}"/>
</p:tagLst>
</file>

<file path=ppt/tags/tag5.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101.303"/>
  <p:tag name="ISPRING_SLIDE_ID_2" val="{41C70B91-28A3-4F95-B67A-523EA388CC04}"/>
</p:tagLst>
</file>

<file path=ppt/tags/tag6.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101.303"/>
  <p:tag name="ISPRING_SLIDE_ID_2" val="{41C70B91-28A3-4F95-B67A-523EA388CC04}"/>
</p:tagLst>
</file>

<file path=ppt/tags/tag7.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101.303"/>
  <p:tag name="ISPRING_SLIDE_ID_2" val="{41C70B91-28A3-4F95-B67A-523EA388CC04}"/>
</p:tagLst>
</file>

<file path=ppt/tags/tag8.xml><?xml version="1.0" encoding="utf-8"?>
<p:tagLst xmlns:a="http://schemas.openxmlformats.org/drawingml/2006/main" xmlns:r="http://schemas.openxmlformats.org/officeDocument/2006/relationships" xmlns:p="http://schemas.openxmlformats.org/presentationml/2006/main">
  <p:tag name="GENSWF_ADVANCE_TIME" val="5.000"/>
  <p:tag name="ISPRING_CUSTOM_TIMING_USED" val="1"/>
  <p:tag name="ISPRING_SLIDE_ID_2" val="{61BCF852-3E8D-43E3-A0C9-E2307A6EFB32}"/>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149</TotalTime>
  <Words>2146</Words>
  <Application>Microsoft Office PowerPoint</Application>
  <PresentationFormat>Widescreen</PresentationFormat>
  <Paragraphs>187</Paragraphs>
  <Slides>16</Slides>
  <Notes>8</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16</vt:i4>
      </vt:variant>
    </vt:vector>
  </HeadingPairs>
  <TitlesOfParts>
    <vt:vector size="22" baseType="lpstr">
      <vt:lpstr>Arial</vt:lpstr>
      <vt:lpstr>Calibri</vt:lpstr>
      <vt:lpstr>Calibri Light</vt:lpstr>
      <vt:lpstr>Courier New</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Joanna Osborne</dc:creator>
  <cp:lastModifiedBy>Joanna Osborne</cp:lastModifiedBy>
  <cp:revision>23</cp:revision>
  <dcterms:created xsi:type="dcterms:W3CDTF">2024-07-16T13:12:44Z</dcterms:created>
  <dcterms:modified xsi:type="dcterms:W3CDTF">2024-07-16T16:45:51Z</dcterms:modified>
</cp:coreProperties>
</file>