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36" r:id="rId2"/>
    <p:sldId id="321" r:id="rId3"/>
    <p:sldId id="322" r:id="rId4"/>
    <p:sldId id="323" r:id="rId5"/>
    <p:sldId id="324" r:id="rId6"/>
    <p:sldId id="338" r:id="rId7"/>
    <p:sldId id="328" r:id="rId8"/>
    <p:sldId id="339" r:id="rId9"/>
    <p:sldId id="340" r:id="rId10"/>
    <p:sldId id="341" r:id="rId11"/>
    <p:sldId id="342" r:id="rId12"/>
    <p:sldId id="343" r:id="rId13"/>
    <p:sldId id="358" r:id="rId14"/>
    <p:sldId id="33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31" autoAdjust="0"/>
    <p:restoredTop sz="94660"/>
  </p:normalViewPr>
  <p:slideViewPr>
    <p:cSldViewPr snapToGrid="0">
      <p:cViewPr varScale="1">
        <p:scale>
          <a:sx n="115" d="100"/>
          <a:sy n="115" d="100"/>
        </p:scale>
        <p:origin x="38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87100-7D0E-420E-B646-3AA59B3CC090}" type="datetimeFigureOut">
              <a:rPr lang="en-GB" smtClean="0"/>
              <a:t>17/07/2024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3EABC2-C273-4C1E-8E46-224EBD3FEBED}" type="slidenum">
              <a:rPr lang="en-GB" smtClean="0"/>
              <a:t>‹#›</a:t>
            </a:fld>
            <a:endParaRPr lang="en-GB"/>
          </a:p>
        </p:txBody>
      </p:sp>
    </p:spTree>
    <p:extLst>
      <p:ext uri="{BB962C8B-B14F-4D97-AF65-F5344CB8AC3E}">
        <p14:creationId xmlns:p14="http://schemas.microsoft.com/office/powerpoint/2010/main" val="514413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a:t>
            </a:fld>
            <a:endParaRPr lang="en-GB"/>
          </a:p>
        </p:txBody>
      </p:sp>
    </p:spTree>
    <p:extLst>
      <p:ext uri="{BB962C8B-B14F-4D97-AF65-F5344CB8AC3E}">
        <p14:creationId xmlns:p14="http://schemas.microsoft.com/office/powerpoint/2010/main" val="2621427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2</a:t>
            </a:fld>
            <a:endParaRPr lang="en-GB"/>
          </a:p>
        </p:txBody>
      </p:sp>
    </p:spTree>
    <p:extLst>
      <p:ext uri="{BB962C8B-B14F-4D97-AF65-F5344CB8AC3E}">
        <p14:creationId xmlns:p14="http://schemas.microsoft.com/office/powerpoint/2010/main" val="1440761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a:t>
            </a:fld>
            <a:endParaRPr lang="en-GB"/>
          </a:p>
        </p:txBody>
      </p:sp>
    </p:spTree>
    <p:extLst>
      <p:ext uri="{BB962C8B-B14F-4D97-AF65-F5344CB8AC3E}">
        <p14:creationId xmlns:p14="http://schemas.microsoft.com/office/powerpoint/2010/main" val="1459214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4</a:t>
            </a:fld>
            <a:endParaRPr lang="en-GB"/>
          </a:p>
        </p:txBody>
      </p:sp>
    </p:spTree>
    <p:extLst>
      <p:ext uri="{BB962C8B-B14F-4D97-AF65-F5344CB8AC3E}">
        <p14:creationId xmlns:p14="http://schemas.microsoft.com/office/powerpoint/2010/main" val="176657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5</a:t>
            </a:fld>
            <a:endParaRPr lang="en-GB"/>
          </a:p>
        </p:txBody>
      </p:sp>
    </p:spTree>
    <p:extLst>
      <p:ext uri="{BB962C8B-B14F-4D97-AF65-F5344CB8AC3E}">
        <p14:creationId xmlns:p14="http://schemas.microsoft.com/office/powerpoint/2010/main" val="1551083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6</a:t>
            </a:fld>
            <a:endParaRPr lang="en-GB"/>
          </a:p>
        </p:txBody>
      </p:sp>
    </p:spTree>
    <p:extLst>
      <p:ext uri="{BB962C8B-B14F-4D97-AF65-F5344CB8AC3E}">
        <p14:creationId xmlns:p14="http://schemas.microsoft.com/office/powerpoint/2010/main" val="3771067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13</a:t>
            </a:fld>
            <a:endParaRPr lang="en-GB"/>
          </a:p>
        </p:txBody>
      </p:sp>
    </p:spTree>
    <p:extLst>
      <p:ext uri="{BB962C8B-B14F-4D97-AF65-F5344CB8AC3E}">
        <p14:creationId xmlns:p14="http://schemas.microsoft.com/office/powerpoint/2010/main" val="1290599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14</a:t>
            </a:fld>
            <a:endParaRPr lang="en-GB"/>
          </a:p>
        </p:txBody>
      </p:sp>
    </p:spTree>
    <p:extLst>
      <p:ext uri="{BB962C8B-B14F-4D97-AF65-F5344CB8AC3E}">
        <p14:creationId xmlns:p14="http://schemas.microsoft.com/office/powerpoint/2010/main" val="2461796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17/07/2024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2065299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17/07/2024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1795150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17/07/2024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668502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17/07/2024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061825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37047C4-4784-44D3-9C6E-9984DE397D20}" type="datetimeFigureOut">
              <a:rPr lang="en-GB" smtClean="0"/>
              <a:t>17/07/2024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862823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37047C4-4784-44D3-9C6E-9984DE397D20}" type="datetimeFigureOut">
              <a:rPr lang="en-GB" smtClean="0"/>
              <a:t>17/07/2024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133002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37047C4-4784-44D3-9C6E-9984DE397D20}" type="datetimeFigureOut">
              <a:rPr lang="en-GB" smtClean="0"/>
              <a:t>17/07/2024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298223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37047C4-4784-44D3-9C6E-9984DE397D20}" type="datetimeFigureOut">
              <a:rPr lang="en-GB" smtClean="0"/>
              <a:t>17/07/2024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1090756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7047C4-4784-44D3-9C6E-9984DE397D20}" type="datetimeFigureOut">
              <a:rPr lang="en-GB" smtClean="0"/>
              <a:t>17/07/2024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2398652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7047C4-4784-44D3-9C6E-9984DE397D20}" type="datetimeFigureOut">
              <a:rPr lang="en-GB" smtClean="0"/>
              <a:t>17/07/2024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86383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7047C4-4784-44D3-9C6E-9984DE397D20}" type="datetimeFigureOut">
              <a:rPr lang="en-GB" smtClean="0"/>
              <a:t>17/07/2024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71392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7047C4-4784-44D3-9C6E-9984DE397D20}" type="datetimeFigureOut">
              <a:rPr lang="en-GB" smtClean="0"/>
              <a:t>17/07/2024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27530F-6549-4F85-9DFB-42422E8137CA}" type="slidenum">
              <a:rPr lang="en-GB" smtClean="0"/>
              <a:t>‹#›</a:t>
            </a:fld>
            <a:endParaRPr lang="en-GB"/>
          </a:p>
        </p:txBody>
      </p:sp>
    </p:spTree>
    <p:extLst>
      <p:ext uri="{BB962C8B-B14F-4D97-AF65-F5344CB8AC3E}">
        <p14:creationId xmlns:p14="http://schemas.microsoft.com/office/powerpoint/2010/main" val="2456355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utput_HD1080">
            <a:hlinkClick r:id="" action="ppaction://media"/>
            <a:extLst>
              <a:ext uri="{FF2B5EF4-FFF2-40B4-BE49-F238E27FC236}">
                <a16:creationId xmlns:a16="http://schemas.microsoft.com/office/drawing/2014/main" id="{1D1C198E-3878-4EC0-A7C2-676B2915FD9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
        <p:nvSpPr>
          <p:cNvPr id="7" name="object 2">
            <a:extLst>
              <a:ext uri="{FF2B5EF4-FFF2-40B4-BE49-F238E27FC236}">
                <a16:creationId xmlns:a16="http://schemas.microsoft.com/office/drawing/2014/main" id="{35EDC85F-0971-4525-9F20-09F4633FFF14}"/>
              </a:ext>
            </a:extLst>
          </p:cNvPr>
          <p:cNvSpPr txBox="1">
            <a:spLocks/>
          </p:cNvSpPr>
          <p:nvPr/>
        </p:nvSpPr>
        <p:spPr>
          <a:xfrm>
            <a:off x="3689844" y="4592752"/>
            <a:ext cx="4812311" cy="463075"/>
          </a:xfrm>
          <a:prstGeom prst="rect">
            <a:avLst/>
          </a:prstGeom>
        </p:spPr>
        <p:txBody>
          <a:bodyPr vert="horz" wrap="square" lIns="0" tIns="12700" rIns="0" bIns="0" rtlCol="0">
            <a:spAutoFit/>
          </a:bodyPr>
          <a:lstStyle>
            <a:lvl1pPr>
              <a:defRPr sz="5600" b="0" i="0">
                <a:solidFill>
                  <a:srgbClr val="2F5496"/>
                </a:solidFill>
                <a:latin typeface="Calibri"/>
                <a:ea typeface="+mj-ea"/>
                <a:cs typeface="Calibri"/>
              </a:defRPr>
            </a:lvl1pPr>
          </a:lstStyle>
          <a:p>
            <a:pPr marL="11430" marR="5080" lvl="0" algn="ctr">
              <a:lnSpc>
                <a:spcPct val="110000"/>
              </a:lnSpc>
              <a:spcBef>
                <a:spcPts val="100"/>
              </a:spcBef>
              <a:defRPr/>
            </a:pPr>
            <a:r>
              <a:rPr lang="en-GB" sz="2800" b="1" kern="0" spc="-5" dirty="0">
                <a:ln>
                  <a:solidFill>
                    <a:schemeClr val="accent1">
                      <a:lumMod val="60000"/>
                      <a:lumOff val="40000"/>
                    </a:schemeClr>
                  </a:solidFill>
                </a:ln>
                <a:solidFill>
                  <a:schemeClr val="bg1"/>
                </a:solidFill>
              </a:rPr>
              <a:t>Therapeutic Boundaries </a:t>
            </a:r>
            <a:endParaRPr kumimoji="0" lang="en-GB" sz="2400" b="1" i="0" u="none" strike="noStrike" kern="0" cap="none" spc="-5" normalizeH="0" baseline="0" noProof="0" dirty="0">
              <a:ln>
                <a:solidFill>
                  <a:schemeClr val="accent1">
                    <a:lumMod val="60000"/>
                    <a:lumOff val="40000"/>
                  </a:schemeClr>
                </a:solidFill>
              </a:ln>
              <a:solidFill>
                <a:schemeClr val="bg1"/>
              </a:solidFill>
              <a:effectLst/>
              <a:uLnTx/>
              <a:uFillTx/>
              <a:latin typeface="Calibri"/>
              <a:ea typeface="+mj-ea"/>
              <a:cs typeface="Calibri"/>
            </a:endParaRPr>
          </a:p>
        </p:txBody>
      </p:sp>
    </p:spTree>
    <p:custDataLst>
      <p:tags r:id="rId1"/>
    </p:custDataLst>
    <p:extLst>
      <p:ext uri="{BB962C8B-B14F-4D97-AF65-F5344CB8AC3E}">
        <p14:creationId xmlns:p14="http://schemas.microsoft.com/office/powerpoint/2010/main" val="73584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2" fill="hold"/>
                                        <p:tgtEl>
                                          <p:spTgt spid="6"/>
                                        </p:tgtEl>
                                      </p:cBhvr>
                                    </p:cmd>
                                  </p:childTnLst>
                                </p:cTn>
                              </p:par>
                              <p:par>
                                <p:cTn id="7" presetID="42"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8000"/>
                                        <p:tgtEl>
                                          <p:spTgt spid="7"/>
                                        </p:tgtEl>
                                      </p:cBhvr>
                                    </p:animEffect>
                                    <p:anim calcmode="lin" valueType="num">
                                      <p:cBhvr>
                                        <p:cTn id="10" dur="8000" fill="hold"/>
                                        <p:tgtEl>
                                          <p:spTgt spid="7"/>
                                        </p:tgtEl>
                                        <p:attrNameLst>
                                          <p:attrName>ppt_x</p:attrName>
                                        </p:attrNameLst>
                                      </p:cBhvr>
                                      <p:tavLst>
                                        <p:tav tm="0">
                                          <p:val>
                                            <p:strVal val="#ppt_x"/>
                                          </p:val>
                                        </p:tav>
                                        <p:tav tm="100000">
                                          <p:val>
                                            <p:strVal val="#ppt_x"/>
                                          </p:val>
                                        </p:tav>
                                      </p:tavLst>
                                    </p:anim>
                                    <p:anim calcmode="lin" valueType="num">
                                      <p:cBhvr>
                                        <p:cTn id="11" dur="8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39510" y="136235"/>
            <a:ext cx="11877675" cy="5775299"/>
          </a:xfrm>
          <a:prstGeom prst="rect">
            <a:avLst/>
          </a:prstGeom>
        </p:spPr>
        <p:txBody>
          <a:bodyPr vert="horz" wrap="square" lIns="0" tIns="17145" rIns="0" bIns="0" rtlCol="0">
            <a:spAutoFit/>
          </a:bodyPr>
          <a:lstStyle/>
          <a:p>
            <a:pPr marL="12700">
              <a:lnSpc>
                <a:spcPct val="100000"/>
              </a:lnSpc>
              <a:spcBef>
                <a:spcPts val="135"/>
              </a:spcBef>
            </a:pPr>
            <a:r>
              <a:rPr lang="en-GB" b="1" spc="20" dirty="0" smtClean="0">
                <a:solidFill>
                  <a:srgbClr val="2F5496"/>
                </a:solidFill>
                <a:uFill>
                  <a:solidFill>
                    <a:srgbClr val="2F5496"/>
                  </a:solidFill>
                </a:uFill>
                <a:cs typeface="Calibri"/>
              </a:rPr>
              <a:t>Awareness</a:t>
            </a: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Awareness of motivations helps avoid pitfalls when working with children and </a:t>
            </a:r>
            <a:r>
              <a:rPr lang="en-GB" spc="20" dirty="0" smtClean="0">
                <a:solidFill>
                  <a:srgbClr val="2F5496"/>
                </a:solidFill>
                <a:uFill>
                  <a:solidFill>
                    <a:srgbClr val="2F5496"/>
                  </a:solidFill>
                </a:uFill>
                <a:cs typeface="Calibri"/>
              </a:rPr>
              <a:t>young people. </a:t>
            </a:r>
            <a:r>
              <a:rPr lang="en-GB" spc="20" dirty="0">
                <a:solidFill>
                  <a:srgbClr val="2F5496"/>
                </a:solidFill>
                <a:uFill>
                  <a:solidFill>
                    <a:srgbClr val="2F5496"/>
                  </a:solidFill>
                </a:uFill>
                <a:cs typeface="Calibri"/>
              </a:rPr>
              <a:t>It can be helpful to recognise relationship patterns and how it might influence the counselling relationship with children and young people.</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For example:</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Reparative experience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Care seeking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Care </a:t>
            </a:r>
            <a:r>
              <a:rPr lang="en-GB" spc="20" dirty="0" smtClean="0">
                <a:solidFill>
                  <a:srgbClr val="2F5496"/>
                </a:solidFill>
                <a:uFill>
                  <a:solidFill>
                    <a:srgbClr val="2F5496"/>
                  </a:solidFill>
                </a:uFill>
                <a:cs typeface="Calibri"/>
              </a:rPr>
              <a:t>giving</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spcBef>
                <a:spcPts val="135"/>
              </a:spcBef>
            </a:pPr>
            <a:r>
              <a:rPr lang="en-GB" b="1" spc="20" dirty="0">
                <a:solidFill>
                  <a:srgbClr val="2F5496"/>
                </a:solidFill>
                <a:uFill>
                  <a:solidFill>
                    <a:srgbClr val="2F5496"/>
                  </a:solidFill>
                </a:uFill>
                <a:cs typeface="Calibri"/>
              </a:rPr>
              <a:t>Reparative </a:t>
            </a:r>
            <a:r>
              <a:rPr lang="en-GB" b="1" spc="20" dirty="0" smtClean="0">
                <a:solidFill>
                  <a:srgbClr val="2F5496"/>
                </a:solidFill>
                <a:uFill>
                  <a:solidFill>
                    <a:srgbClr val="2F5496"/>
                  </a:solidFill>
                </a:uFill>
                <a:cs typeface="Calibri"/>
              </a:rPr>
              <a:t>experience</a:t>
            </a:r>
          </a:p>
          <a:p>
            <a:pPr marL="12700">
              <a:spcBef>
                <a:spcPts val="135"/>
              </a:spcBef>
            </a:pPr>
            <a:r>
              <a:rPr lang="en-GB" spc="20" dirty="0" smtClean="0">
                <a:solidFill>
                  <a:srgbClr val="2F5496"/>
                </a:solidFill>
                <a:uFill>
                  <a:solidFill>
                    <a:srgbClr val="2F5496"/>
                  </a:solidFill>
                </a:uFill>
                <a:cs typeface="Calibri"/>
              </a:rPr>
              <a:t>Unaware – The client reminds me of myself at their age. I am here to make sure they get the help they need that I never got.</a:t>
            </a:r>
          </a:p>
          <a:p>
            <a:pPr marL="12700">
              <a:spcBef>
                <a:spcPts val="135"/>
              </a:spcBef>
            </a:pPr>
            <a:endParaRPr lang="en-GB" spc="20" dirty="0">
              <a:solidFill>
                <a:srgbClr val="2F5496"/>
              </a:solidFill>
              <a:uFill>
                <a:solidFill>
                  <a:srgbClr val="2F5496"/>
                </a:solidFill>
              </a:uFill>
              <a:cs typeface="Calibri"/>
            </a:endParaRPr>
          </a:p>
          <a:p>
            <a:pPr marL="12700">
              <a:spcBef>
                <a:spcPts val="135"/>
              </a:spcBef>
            </a:pPr>
            <a:r>
              <a:rPr lang="en-GB" b="1" spc="20" dirty="0" smtClean="0">
                <a:solidFill>
                  <a:srgbClr val="2F5496"/>
                </a:solidFill>
                <a:uFill>
                  <a:solidFill>
                    <a:srgbClr val="2F5496"/>
                  </a:solidFill>
                </a:uFill>
                <a:cs typeface="Calibri"/>
              </a:rPr>
              <a:t>Care seeking</a:t>
            </a:r>
          </a:p>
          <a:p>
            <a:pPr marL="12700">
              <a:spcBef>
                <a:spcPts val="135"/>
              </a:spcBef>
            </a:pPr>
            <a:r>
              <a:rPr lang="en-GB" spc="20" dirty="0" smtClean="0">
                <a:solidFill>
                  <a:srgbClr val="2F5496"/>
                </a:solidFill>
                <a:uFill>
                  <a:solidFill>
                    <a:srgbClr val="2F5496"/>
                  </a:solidFill>
                </a:uFill>
                <a:cs typeface="Calibri"/>
              </a:rPr>
              <a:t>Unaware – The client seemed really disappointed that there wasn’t any silver paint for her artwork. I know she managed without it but I must make sure to find some before the next session.</a:t>
            </a:r>
          </a:p>
          <a:p>
            <a:pPr marL="12700">
              <a:spcBef>
                <a:spcPts val="135"/>
              </a:spcBef>
            </a:pPr>
            <a:endParaRPr lang="en-GB" spc="20" dirty="0">
              <a:solidFill>
                <a:srgbClr val="2F5496"/>
              </a:solidFill>
              <a:uFill>
                <a:solidFill>
                  <a:srgbClr val="2F5496"/>
                </a:solidFill>
              </a:uFill>
              <a:cs typeface="Calibri"/>
            </a:endParaRPr>
          </a:p>
          <a:p>
            <a:pPr marL="12700">
              <a:spcBef>
                <a:spcPts val="135"/>
              </a:spcBef>
            </a:pPr>
            <a:r>
              <a:rPr lang="en-GB" b="1" spc="20" dirty="0" smtClean="0">
                <a:solidFill>
                  <a:srgbClr val="2F5496"/>
                </a:solidFill>
                <a:uFill>
                  <a:solidFill>
                    <a:srgbClr val="2F5496"/>
                  </a:solidFill>
                </a:uFill>
                <a:cs typeface="Calibri"/>
              </a:rPr>
              <a:t>Care giving</a:t>
            </a:r>
          </a:p>
          <a:p>
            <a:pPr marL="12700">
              <a:spcBef>
                <a:spcPts val="135"/>
              </a:spcBef>
            </a:pPr>
            <a:r>
              <a:rPr lang="en-GB" spc="20" dirty="0" smtClean="0">
                <a:solidFill>
                  <a:srgbClr val="2F5496"/>
                </a:solidFill>
                <a:uFill>
                  <a:solidFill>
                    <a:srgbClr val="2F5496"/>
                  </a:solidFill>
                </a:uFill>
                <a:cs typeface="Calibri"/>
              </a:rPr>
              <a:t>Unaware – I spent half of that session thinking I just wanted to brush the child’s hair and give them a good square meal.</a:t>
            </a: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175386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49654" y="129134"/>
            <a:ext cx="11371292" cy="6542176"/>
          </a:xfrm>
          <a:prstGeom prst="rect">
            <a:avLst/>
          </a:prstGeom>
        </p:spPr>
        <p:txBody>
          <a:bodyPr vert="horz" wrap="square" lIns="0" tIns="17145" rIns="0" bIns="0" rtlCol="0">
            <a:spAutoFit/>
          </a:bodyPr>
          <a:lstStyle/>
          <a:p>
            <a:pPr marL="12700">
              <a:lnSpc>
                <a:spcPct val="100000"/>
              </a:lnSpc>
              <a:spcBef>
                <a:spcPts val="135"/>
              </a:spcBef>
            </a:pPr>
            <a:r>
              <a:rPr lang="en-GB" spc="20" dirty="0">
                <a:solidFill>
                  <a:srgbClr val="2F5496"/>
                </a:solidFill>
                <a:uFill>
                  <a:solidFill>
                    <a:srgbClr val="2F5496"/>
                  </a:solidFill>
                </a:uFill>
                <a:cs typeface="Calibri"/>
              </a:rPr>
              <a:t>While the relationship between child and practitioner in counselling is in many ways reciprocal, in other ways it is </a:t>
            </a:r>
            <a:r>
              <a:rPr lang="en-GB" spc="20" dirty="0" smtClean="0">
                <a:solidFill>
                  <a:srgbClr val="2F5496"/>
                </a:solidFill>
                <a:uFill>
                  <a:solidFill>
                    <a:srgbClr val="2F5496"/>
                  </a:solidFill>
                </a:uFill>
                <a:cs typeface="Calibri"/>
              </a:rPr>
              <a:t>unequal. This </a:t>
            </a:r>
            <a:r>
              <a:rPr lang="en-GB" spc="20" dirty="0">
                <a:solidFill>
                  <a:srgbClr val="2F5496"/>
                </a:solidFill>
                <a:uFill>
                  <a:solidFill>
                    <a:srgbClr val="2F5496"/>
                  </a:solidFill>
                </a:uFill>
                <a:cs typeface="Calibri"/>
              </a:rPr>
              <a:t>is a pivotal and significant factor in all work with children and young people. Where self-awareness is present the practitioner can be alert to potential challenges that may arise as a result of the imbalance of power between the children and young people, and the practitioner</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Case Study</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 was working with an 8-year-old girl named Alice who was referred for counselling after the death of her mum. I immediately recognised that there were some similarities with Alice's circumstance and my own experience as a child. As I was aware of the situation I felt that I could still offer counselling to Alice without my own experience interrupting the counselling process. The first couple of sessions seemed to go well as Alice and I began our work together.</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However, as I was writing up my notes after the third session I realised that when Alice had played a scenario of symbolic loss my own feelings had come to the fore. This had prevented me from responding to the story that she had shared. I had not been attuned to what Alice had expressed, and I felt as if I had possibly denied her the opportunity to explore her feelings more deeply.</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Self-awareness was crucial to helping me as a practitioner and enabled me to identify an issue that I had not anticipated. As a result of this I decided to explore this further through:</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Option 1 - supervision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Option 2 - training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Option 3 - personal development</a:t>
            </a:r>
            <a:endParaRPr lang="en-GB"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359466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83399" y="303702"/>
            <a:ext cx="11877675" cy="5949706"/>
          </a:xfrm>
          <a:prstGeom prst="rect">
            <a:avLst/>
          </a:prstGeom>
        </p:spPr>
        <p:txBody>
          <a:bodyPr vert="horz" wrap="square" lIns="0" tIns="17145" rIns="0" bIns="0" rtlCol="0">
            <a:spAutoFit/>
          </a:bodyPr>
          <a:lstStyle/>
          <a:p>
            <a:pPr marL="12700">
              <a:lnSpc>
                <a:spcPct val="100000"/>
              </a:lnSpc>
              <a:spcBef>
                <a:spcPts val="135"/>
              </a:spcBef>
            </a:pPr>
            <a:r>
              <a:rPr lang="en-GB" b="1" spc="20" dirty="0" smtClean="0">
                <a:solidFill>
                  <a:srgbClr val="2F5496"/>
                </a:solidFill>
                <a:uFill>
                  <a:solidFill>
                    <a:srgbClr val="2F5496"/>
                  </a:solidFill>
                </a:uFill>
                <a:cs typeface="Calibri"/>
              </a:rPr>
              <a:t>Case Study (cont.)</a:t>
            </a:r>
            <a:endParaRPr lang="en-GB" b="1" spc="20" dirty="0" smtClean="0">
              <a:solidFill>
                <a:srgbClr val="2F5496"/>
              </a:solidFill>
              <a:uFill>
                <a:solidFill>
                  <a:srgbClr val="2F5496"/>
                </a:solidFill>
              </a:uFill>
              <a:cs typeface="Calibri"/>
            </a:endParaRP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Option 1 - supervision:</a:t>
            </a:r>
          </a:p>
          <a:p>
            <a:pPr marL="12700">
              <a:lnSpc>
                <a:spcPct val="100000"/>
              </a:lnSpc>
              <a:spcBef>
                <a:spcPts val="135"/>
              </a:spcBef>
            </a:pPr>
            <a:r>
              <a:rPr lang="en-GB" spc="20" dirty="0">
                <a:solidFill>
                  <a:srgbClr val="2F5496"/>
                </a:solidFill>
                <a:uFill>
                  <a:solidFill>
                    <a:srgbClr val="2F5496"/>
                  </a:solidFill>
                </a:uFill>
                <a:cs typeface="Calibri"/>
              </a:rPr>
              <a:t>I met with my supervisor and explained what had taken place. I was able to use creative materials to explore my responses to Alice's needs and the story she told. This experience enabled me to think about other responses that would have been more attuned and receptive to Alice's needs. Having had this time and space to reflect, I felt I would be more able to really hear what Alice had to say to me without my own feelings contaminating the process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Option 2 - training:</a:t>
            </a:r>
          </a:p>
          <a:p>
            <a:pPr marL="12700">
              <a:lnSpc>
                <a:spcPct val="100000"/>
              </a:lnSpc>
              <a:spcBef>
                <a:spcPts val="135"/>
              </a:spcBef>
            </a:pPr>
            <a:r>
              <a:rPr lang="en-GB" spc="20" dirty="0">
                <a:solidFill>
                  <a:srgbClr val="2F5496"/>
                </a:solidFill>
                <a:uFill>
                  <a:solidFill>
                    <a:srgbClr val="2F5496"/>
                  </a:solidFill>
                </a:uFill>
                <a:cs typeface="Calibri"/>
              </a:rPr>
              <a:t>I researched possible relevant courses and programmes specifically to develop practitioners' expertise when working creatively with young children around the issue of loss. I attended a 4-day programme with a national charity specialising in this work. This gave me opportunities to think about my own experiences as well as how I would respond to clients' experiences. I found it particularly helpful to hear about the experiences of the other practitioners in the group</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Option 3 - personal development:</a:t>
            </a:r>
          </a:p>
          <a:p>
            <a:pPr marL="12700">
              <a:lnSpc>
                <a:spcPct val="100000"/>
              </a:lnSpc>
              <a:spcBef>
                <a:spcPts val="135"/>
              </a:spcBef>
            </a:pPr>
            <a:r>
              <a:rPr lang="en-GB" spc="20" dirty="0">
                <a:solidFill>
                  <a:srgbClr val="2F5496"/>
                </a:solidFill>
                <a:uFill>
                  <a:solidFill>
                    <a:srgbClr val="2F5496"/>
                  </a:solidFill>
                </a:uFill>
                <a:cs typeface="Calibri"/>
              </a:rPr>
              <a:t>I felt that re-accessing my own counselling would be beneficial. After the initial session with my counsellor I imagined that I would be resolving my feelings about my own experience of loss. However, in the second session I was somewhat taken aback to find I was talking about my fears for my own children rather than my own experience in childhood. I was able to identify a previously unspoken desire to protect my children from loss and recognise how I had often avoided talking to them about my own mother. Having an opportunity to increase self-awareness and make changes felt really enabling as a person and a practitioner.</a:t>
            </a: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3129692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901700" y="627379"/>
            <a:ext cx="10752744" cy="1827039"/>
          </a:xfrm>
          <a:prstGeom prst="rect">
            <a:avLst/>
          </a:prstGeom>
        </p:spPr>
        <p:txBody>
          <a:bodyPr vert="horz" wrap="square" lIns="0" tIns="17145" rIns="0" bIns="0" rtlCol="0">
            <a:spAutoFit/>
          </a:bodyPr>
          <a:lstStyle/>
          <a:p>
            <a:pPr marL="12700" marR="5080">
              <a:lnSpc>
                <a:spcPct val="105100"/>
              </a:lnSpc>
              <a:spcBef>
                <a:spcPts val="5"/>
              </a:spcBef>
            </a:pPr>
            <a:r>
              <a:rPr lang="en-GB" sz="1600" b="1" u="sng" spc="15" dirty="0" smtClean="0">
                <a:solidFill>
                  <a:srgbClr val="2F5496"/>
                </a:solidFill>
                <a:cs typeface="Calibri"/>
              </a:rPr>
              <a:t>Session Key Points:</a:t>
            </a:r>
          </a:p>
          <a:p>
            <a:pPr marL="298450" marR="5080" indent="-285750">
              <a:lnSpc>
                <a:spcPct val="105100"/>
              </a:lnSpc>
              <a:spcBef>
                <a:spcPts val="5"/>
              </a:spcBef>
              <a:buFont typeface="Arial" panose="020B0604020202020204" pitchFamily="34" charset="0"/>
              <a:buChar char="•"/>
            </a:pP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Self-awareness can be located at a personal and professional level</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Self-awareness is an ethical requirement for many therapy professional organisations</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A greater awareness of self can be actively used to inform the counselling relationship</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Self-awareness can further help the counsellor to be aware of judgements they may hold that might impair the counselling relationship</a:t>
            </a:r>
            <a:endParaRPr lang="en-GB" sz="1600" dirty="0" smtClean="0">
              <a:cs typeface="Calibri"/>
            </a:endParaRPr>
          </a:p>
        </p:txBody>
      </p:sp>
    </p:spTree>
    <p:custDataLst>
      <p:tags r:id="rId1"/>
    </p:custDataLst>
    <p:extLst>
      <p:ext uri="{BB962C8B-B14F-4D97-AF65-F5344CB8AC3E}">
        <p14:creationId xmlns:p14="http://schemas.microsoft.com/office/powerpoint/2010/main" val="269066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66194-9FA0-4594-BEE2-6C0A5220CF5F}"/>
              </a:ext>
            </a:extLst>
          </p:cNvPr>
          <p:cNvPicPr>
            <a:picLocks noChangeAspect="1"/>
          </p:cNvPicPr>
          <p:nvPr/>
        </p:nvPicPr>
        <p:blipFill>
          <a:blip r:embed="rId4"/>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B9EEB52-D18E-4C10-902C-4DC4B4CC6157}"/>
              </a:ext>
            </a:extLst>
          </p:cNvPr>
          <p:cNvSpPr/>
          <p:nvPr/>
        </p:nvSpPr>
        <p:spPr>
          <a:xfrm>
            <a:off x="1427285" y="911820"/>
            <a:ext cx="9337431" cy="4468916"/>
          </a:xfrm>
          <a:prstGeom prst="rect">
            <a:avLst/>
          </a:prstGeom>
        </p:spPr>
        <p:txBody>
          <a:bodyPr wrap="square">
            <a:spAutoFit/>
          </a:bodyPr>
          <a:lstStyle/>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TIME TO TAKE YOUR TEST</a:t>
            </a: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Good Luck!</a:t>
            </a:r>
            <a:endParaRPr lang="en-GB" b="1" kern="0" spc="-5" dirty="0">
              <a:ln>
                <a:solidFill>
                  <a:schemeClr val="bg1"/>
                </a:solidFill>
              </a:ln>
              <a:solidFill>
                <a:schemeClr val="accent1">
                  <a:lumMod val="75000"/>
                </a:schemeClr>
              </a:solidFill>
            </a:endParaRPr>
          </a:p>
        </p:txBody>
      </p:sp>
    </p:spTree>
    <p:custDataLst>
      <p:tags r:id="rId1"/>
    </p:custDataLst>
    <p:extLst>
      <p:ext uri="{BB962C8B-B14F-4D97-AF65-F5344CB8AC3E}">
        <p14:creationId xmlns:p14="http://schemas.microsoft.com/office/powerpoint/2010/main" val="388317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88B69-634B-4DA6-883A-960183482E86}"/>
              </a:ext>
            </a:extLst>
          </p:cNvPr>
          <p:cNvSpPr/>
          <p:nvPr/>
        </p:nvSpPr>
        <p:spPr>
          <a:xfrm>
            <a:off x="866775" y="277261"/>
            <a:ext cx="10586316" cy="6529993"/>
          </a:xfrm>
          <a:prstGeom prst="rect">
            <a:avLst/>
          </a:prstGeom>
        </p:spPr>
        <p:txBody>
          <a:bodyPr wrap="square">
            <a:spAutoFit/>
          </a:bodyPr>
          <a:lstStyle/>
          <a:p>
            <a:pPr marL="12700">
              <a:lnSpc>
                <a:spcPct val="100000"/>
              </a:lnSpc>
              <a:spcBef>
                <a:spcPts val="1060"/>
              </a:spcBef>
            </a:pPr>
            <a:r>
              <a:rPr lang="en-GB" b="1" u="sng" spc="-5" dirty="0">
                <a:solidFill>
                  <a:srgbClr val="2F5496"/>
                </a:solidFill>
                <a:uFill>
                  <a:solidFill>
                    <a:srgbClr val="2F5496"/>
                  </a:solidFill>
                </a:uFill>
                <a:cs typeface="Calibri"/>
              </a:rPr>
              <a:t>BEFORE BEGINNING</a:t>
            </a:r>
          </a:p>
          <a:p>
            <a:pPr marL="298450" indent="-285750">
              <a:lnSpc>
                <a:spcPct val="100000"/>
              </a:lnSpc>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If you are </a:t>
            </a:r>
            <a:r>
              <a:rPr lang="en-GB" sz="1600" spc="-5" dirty="0">
                <a:solidFill>
                  <a:schemeClr val="accent1">
                    <a:lumMod val="75000"/>
                  </a:schemeClr>
                </a:solidFill>
                <a:uFill>
                  <a:solidFill>
                    <a:srgbClr val="2F5496"/>
                  </a:solidFill>
                </a:uFill>
                <a:cs typeface="Calibri"/>
              </a:rPr>
              <a:t>using</a:t>
            </a:r>
            <a:r>
              <a:rPr lang="en-GB" sz="1600" spc="-5" dirty="0">
                <a:solidFill>
                  <a:srgbClr val="2F5496"/>
                </a:solidFill>
                <a:uFill>
                  <a:solidFill>
                    <a:srgbClr val="2F5496"/>
                  </a:solidFill>
                </a:uFill>
                <a:cs typeface="Calibri"/>
              </a:rPr>
              <a:t> a mobile device or laptop, please ensure that it is fully charged. </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You should also have a pen and notepad ready.</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Ensure you are in a quiet area with minimal distractions.</a:t>
            </a:r>
          </a:p>
          <a:p>
            <a:pPr marL="12700">
              <a:spcBef>
                <a:spcPts val="1060"/>
              </a:spcBef>
            </a:pPr>
            <a:r>
              <a:rPr lang="en-GB" sz="1600" spc="-5" dirty="0">
                <a:solidFill>
                  <a:srgbClr val="2F5496"/>
                </a:solidFill>
                <a:uFill>
                  <a:solidFill>
                    <a:srgbClr val="2F5496"/>
                  </a:solidFill>
                </a:uFill>
                <a:cs typeface="Calibri"/>
              </a:rPr>
              <a:t>In addition to the above please make yourself familiar with some of the tools available above such as;</a:t>
            </a:r>
          </a:p>
          <a:p>
            <a:pPr marL="12700">
              <a:spcBef>
                <a:spcPts val="1060"/>
              </a:spcBef>
            </a:pPr>
            <a:r>
              <a:rPr lang="en-GB" sz="1600" b="1" u="sng" spc="-5" dirty="0">
                <a:solidFill>
                  <a:srgbClr val="2F5496"/>
                </a:solidFill>
                <a:uFill>
                  <a:solidFill>
                    <a:srgbClr val="2F5496"/>
                  </a:solidFill>
                </a:uFill>
                <a:cs typeface="Calibri"/>
              </a:rPr>
              <a:t>Resource Bank </a:t>
            </a:r>
          </a:p>
          <a:p>
            <a:pPr marL="12700">
              <a:spcBef>
                <a:spcPts val="1060"/>
              </a:spcBef>
            </a:pPr>
            <a:r>
              <a:rPr lang="en-GB" sz="1600" spc="-5" dirty="0">
                <a:solidFill>
                  <a:srgbClr val="2F5496"/>
                </a:solidFill>
                <a:uFill>
                  <a:solidFill>
                    <a:srgbClr val="2F5496"/>
                  </a:solidFill>
                </a:uFill>
                <a:cs typeface="Calibri"/>
              </a:rPr>
              <a:t>Here you will find useful documents that will be relevant to the course you are undertaking but also you will have access to a CPD reflective learning template which you can download and complete to gain your points. </a:t>
            </a:r>
          </a:p>
          <a:p>
            <a:pPr marL="12700">
              <a:spcBef>
                <a:spcPts val="1060"/>
              </a:spcBef>
            </a:pPr>
            <a:r>
              <a:rPr lang="en-GB" sz="1600" b="1" u="sng" spc="-5" dirty="0">
                <a:solidFill>
                  <a:srgbClr val="2F5496"/>
                </a:solidFill>
                <a:uFill>
                  <a:solidFill>
                    <a:srgbClr val="2F5496"/>
                  </a:solidFill>
                </a:uFill>
                <a:cs typeface="Calibri"/>
              </a:rPr>
              <a:t>Highlighter/Pen tool</a:t>
            </a:r>
          </a:p>
          <a:p>
            <a:pPr marL="12700">
              <a:spcBef>
                <a:spcPts val="1060"/>
              </a:spcBef>
            </a:pPr>
            <a:r>
              <a:rPr lang="en-GB" sz="1600" spc="-5" dirty="0">
                <a:solidFill>
                  <a:srgbClr val="2F5496"/>
                </a:solidFill>
                <a:uFill>
                  <a:solidFill>
                    <a:srgbClr val="2F5496"/>
                  </a:solidFill>
                </a:uFill>
                <a:cs typeface="Calibri"/>
              </a:rPr>
              <a:t>This feature allows to highlight, circle and write notes on parts of the material wherever you feel necessary.</a:t>
            </a:r>
          </a:p>
          <a:p>
            <a:pPr marL="12700">
              <a:spcBef>
                <a:spcPts val="1060"/>
              </a:spcBef>
            </a:pPr>
            <a:r>
              <a:rPr lang="en-GB" sz="1600" b="1" u="sng" spc="-5" dirty="0">
                <a:solidFill>
                  <a:srgbClr val="2F5496"/>
                </a:solidFill>
                <a:uFill>
                  <a:solidFill>
                    <a:srgbClr val="2F5496"/>
                  </a:solidFill>
                </a:uFill>
                <a:cs typeface="Calibri"/>
              </a:rPr>
              <a:t>Presenter Function</a:t>
            </a:r>
          </a:p>
          <a:p>
            <a:pPr marL="12700">
              <a:spcBef>
                <a:spcPts val="1060"/>
              </a:spcBef>
            </a:pPr>
            <a:r>
              <a:rPr lang="en-GB" sz="1600" spc="-5" dirty="0">
                <a:solidFill>
                  <a:srgbClr val="2F5496"/>
                </a:solidFill>
                <a:uFill>
                  <a:solidFill>
                    <a:srgbClr val="2F5496"/>
                  </a:solidFill>
                </a:uFill>
                <a:cs typeface="Calibri"/>
              </a:rPr>
              <a:t>Selecting this function will give you instant access to our contact details without having to leave the course should you require support with the system or any assistance from one of our qualified trainers.</a:t>
            </a:r>
          </a:p>
          <a:p>
            <a:pPr marL="12700">
              <a:spcBef>
                <a:spcPts val="1060"/>
              </a:spcBef>
            </a:pPr>
            <a:r>
              <a:rPr lang="en-GB" sz="1600" b="1" u="sng" spc="-5" dirty="0">
                <a:solidFill>
                  <a:srgbClr val="2F5496"/>
                </a:solidFill>
                <a:uFill>
                  <a:solidFill>
                    <a:srgbClr val="2F5496"/>
                  </a:solidFill>
                </a:uFill>
                <a:cs typeface="Calibri"/>
              </a:rPr>
              <a:t>Audio Dictation</a:t>
            </a:r>
          </a:p>
          <a:p>
            <a:pPr marL="12700">
              <a:spcBef>
                <a:spcPts val="1060"/>
              </a:spcBef>
            </a:pPr>
            <a:r>
              <a:rPr lang="en-GB" sz="1600" spc="-5" dirty="0">
                <a:solidFill>
                  <a:srgbClr val="2F5496"/>
                </a:solidFill>
                <a:uFill>
                  <a:solidFill>
                    <a:srgbClr val="2F5496"/>
                  </a:solidFill>
                </a:uFill>
                <a:cs typeface="Calibri"/>
              </a:rPr>
              <a:t>Please note this feature is auto-enabled. If this isn’t required simply select the mute function or decrease the volume.</a:t>
            </a:r>
          </a:p>
          <a:p>
            <a:pPr marL="12700">
              <a:spcBef>
                <a:spcPts val="1060"/>
              </a:spcBef>
            </a:pPr>
            <a:r>
              <a:rPr lang="en-GB" sz="1600" b="1" u="sng" spc="-5" dirty="0">
                <a:solidFill>
                  <a:srgbClr val="2F5496"/>
                </a:solidFill>
                <a:uFill>
                  <a:solidFill>
                    <a:srgbClr val="2F5496"/>
                  </a:solidFill>
                </a:uFill>
                <a:cs typeface="Calibri"/>
              </a:rPr>
              <a:t>Hyperlinks</a:t>
            </a:r>
          </a:p>
          <a:p>
            <a:pPr marL="12700">
              <a:spcBef>
                <a:spcPts val="1060"/>
              </a:spcBef>
            </a:pPr>
            <a:r>
              <a:rPr lang="en-GB" sz="1600" spc="-5" dirty="0">
                <a:solidFill>
                  <a:srgbClr val="2F5496"/>
                </a:solidFill>
                <a:uFill>
                  <a:solidFill>
                    <a:srgbClr val="2F5496"/>
                  </a:solidFill>
                </a:uFill>
                <a:cs typeface="Calibri"/>
              </a:rPr>
              <a:t>Should you click on a hyperlink within the course material you will be required to click your back button on your browser or device once you are ready to resume.</a:t>
            </a:r>
          </a:p>
        </p:txBody>
      </p:sp>
      <p:pic>
        <p:nvPicPr>
          <p:cNvPr id="1028" name="Picture 4" descr="Image result for charge mobile icon blue">
            <a:extLst>
              <a:ext uri="{FF2B5EF4-FFF2-40B4-BE49-F238E27FC236}">
                <a16:creationId xmlns:a16="http://schemas.microsoft.com/office/drawing/2014/main" id="{B5ECC52B-C595-43AF-A667-BCF09BD48D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9024" y="580925"/>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en and paper icon blue">
            <a:extLst>
              <a:ext uri="{FF2B5EF4-FFF2-40B4-BE49-F238E27FC236}">
                <a16:creationId xmlns:a16="http://schemas.microsoft.com/office/drawing/2014/main" id="{FAD98D7D-A060-4D1E-B70A-858B3B9FFE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9640" y="951212"/>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quiet icon blue">
            <a:extLst>
              <a:ext uri="{FF2B5EF4-FFF2-40B4-BE49-F238E27FC236}">
                <a16:creationId xmlns:a16="http://schemas.microsoft.com/office/drawing/2014/main" id="{0FF8E0E6-1897-4171-B675-0385C0430B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9026" y="1326173"/>
            <a:ext cx="441813" cy="4418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7559858"/>
      </p:ext>
    </p:extLst>
  </p:cSld>
  <p:clrMapOvr>
    <a:masterClrMapping/>
  </p:clrMapOvr>
  <mc:AlternateContent xmlns:mc="http://schemas.openxmlformats.org/markup-compatibility/2006" xmlns:p14="http://schemas.microsoft.com/office/powerpoint/2010/main">
    <mc:Choice Requires="p14">
      <p:transition p14:dur="11">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additive="base">
                                        <p:cTn id="19" dur="500" fill="hold"/>
                                        <p:tgtEl>
                                          <p:spTgt spid="1032"/>
                                        </p:tgtEl>
                                        <p:attrNameLst>
                                          <p:attrName>ppt_x</p:attrName>
                                        </p:attrNameLst>
                                      </p:cBhvr>
                                      <p:tavLst>
                                        <p:tav tm="0">
                                          <p:val>
                                            <p:strVal val="#ppt_x"/>
                                          </p:val>
                                        </p:tav>
                                        <p:tav tm="100000">
                                          <p:val>
                                            <p:strVal val="#ppt_x"/>
                                          </p:val>
                                        </p:tav>
                                      </p:tavLst>
                                    </p:anim>
                                    <p:anim calcmode="lin" valueType="num">
                                      <p:cBhvr additive="base">
                                        <p:cTn id="20"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4B3FDC8E-98DA-420C-9F74-27C8EAFFE855}"/>
              </a:ext>
            </a:extLst>
          </p:cNvPr>
          <p:cNvSpPr txBox="1"/>
          <p:nvPr/>
        </p:nvSpPr>
        <p:spPr>
          <a:xfrm>
            <a:off x="1024188" y="479693"/>
            <a:ext cx="10170285" cy="1728422"/>
          </a:xfrm>
          <a:prstGeom prst="rect">
            <a:avLst/>
          </a:prstGeom>
        </p:spPr>
        <p:txBody>
          <a:bodyPr vert="horz" wrap="square" lIns="0" tIns="140970" rIns="0" bIns="0" rtlCol="0">
            <a:spAutoFit/>
          </a:bodyPr>
          <a:lstStyle/>
          <a:p>
            <a:pPr marL="12700">
              <a:lnSpc>
                <a:spcPct val="100000"/>
              </a:lnSpc>
              <a:spcBef>
                <a:spcPts val="1110"/>
              </a:spcBef>
            </a:pPr>
            <a:r>
              <a:rPr b="1" u="sng" spc="20" dirty="0" smtClean="0">
                <a:solidFill>
                  <a:srgbClr val="2F5496"/>
                </a:solidFill>
                <a:uFill>
                  <a:solidFill>
                    <a:srgbClr val="2F5496"/>
                  </a:solidFill>
                </a:uFill>
                <a:latin typeface="Calibri"/>
                <a:cs typeface="Calibri"/>
              </a:rPr>
              <a:t>INTRODUCTION</a:t>
            </a:r>
            <a:endParaRPr lang="en-GB" b="1" u="sng" spc="20" dirty="0" smtClean="0">
              <a:solidFill>
                <a:srgbClr val="2F5496"/>
              </a:solidFill>
              <a:uFill>
                <a:solidFill>
                  <a:srgbClr val="2F5496"/>
                </a:solidFill>
              </a:uFill>
              <a:latin typeface="Calibri"/>
              <a:cs typeface="Calibri"/>
            </a:endParaRPr>
          </a:p>
          <a:p>
            <a:pPr marL="12700">
              <a:lnSpc>
                <a:spcPct val="100000"/>
              </a:lnSpc>
              <a:spcBef>
                <a:spcPts val="1110"/>
              </a:spcBef>
            </a:pPr>
            <a:endParaRPr dirty="0">
              <a:latin typeface="Calibri"/>
              <a:cs typeface="Calibri"/>
            </a:endParaRPr>
          </a:p>
          <a:p>
            <a:pPr marL="12700" marR="67945">
              <a:lnSpc>
                <a:spcPct val="104900"/>
              </a:lnSpc>
              <a:spcBef>
                <a:spcPts val="930"/>
              </a:spcBef>
            </a:pPr>
            <a:r>
              <a:rPr lang="en-GB" sz="1600" spc="20" dirty="0">
                <a:solidFill>
                  <a:srgbClr val="2F5496"/>
                </a:solidFill>
                <a:cs typeface="Calibri"/>
              </a:rPr>
              <a:t>This session is aimed at a specialist audience: trainee and practising counsellors. It looks at the importance of self-awareness in counselling children and young people, and how this might inform and shape the development and maintenance of a sound therapeutic relationship.</a:t>
            </a:r>
            <a:endParaRPr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8328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901700" y="627379"/>
            <a:ext cx="10071100" cy="3241272"/>
          </a:xfrm>
          <a:prstGeom prst="rect">
            <a:avLst/>
          </a:prstGeom>
        </p:spPr>
        <p:txBody>
          <a:bodyPr vert="horz" wrap="square" lIns="0" tIns="17145" rIns="0" bIns="0" rtlCol="0">
            <a:spAutoFit/>
          </a:bodyPr>
          <a:lstStyle/>
          <a:p>
            <a:pPr>
              <a:lnSpc>
                <a:spcPct val="100000"/>
              </a:lnSpc>
              <a:spcBef>
                <a:spcPts val="10"/>
              </a:spcBef>
            </a:pPr>
            <a:endParaRPr sz="1750" dirty="0">
              <a:latin typeface="Times New Roman"/>
              <a:cs typeface="Times New Roman"/>
            </a:endParaRPr>
          </a:p>
          <a:p>
            <a:pPr marL="12700">
              <a:lnSpc>
                <a:spcPct val="100000"/>
              </a:lnSpc>
              <a:spcBef>
                <a:spcPts val="5"/>
              </a:spcBef>
            </a:pPr>
            <a:r>
              <a:rPr sz="1600" b="1" spc="15" dirty="0">
                <a:solidFill>
                  <a:srgbClr val="2F5496"/>
                </a:solidFill>
                <a:latin typeface="Calibri"/>
                <a:cs typeface="Calibri"/>
              </a:rPr>
              <a:t>Learning</a:t>
            </a:r>
            <a:r>
              <a:rPr sz="1600" b="1" spc="10" dirty="0">
                <a:solidFill>
                  <a:srgbClr val="2F5496"/>
                </a:solidFill>
                <a:latin typeface="Calibri"/>
                <a:cs typeface="Calibri"/>
              </a:rPr>
              <a:t> </a:t>
            </a:r>
            <a:r>
              <a:rPr sz="1600" b="1" spc="15" dirty="0">
                <a:solidFill>
                  <a:srgbClr val="2F5496"/>
                </a:solidFill>
                <a:latin typeface="Calibri"/>
                <a:cs typeface="Calibri"/>
              </a:rPr>
              <a:t>Objectives</a:t>
            </a:r>
            <a:endParaRPr sz="1600" dirty="0">
              <a:latin typeface="Calibri"/>
              <a:cs typeface="Calibri"/>
            </a:endParaRPr>
          </a:p>
          <a:p>
            <a:pPr>
              <a:lnSpc>
                <a:spcPct val="100000"/>
              </a:lnSpc>
              <a:spcBef>
                <a:spcPts val="35"/>
              </a:spcBef>
            </a:pPr>
            <a:endParaRPr sz="1600" dirty="0">
              <a:latin typeface="Times New Roman"/>
              <a:cs typeface="Times New Roman"/>
            </a:endParaRPr>
          </a:p>
          <a:p>
            <a:pPr marL="12700">
              <a:lnSpc>
                <a:spcPct val="100000"/>
              </a:lnSpc>
              <a:spcBef>
                <a:spcPts val="5"/>
              </a:spcBef>
            </a:pPr>
            <a:r>
              <a:rPr lang="en-GB" sz="1600" spc="15" dirty="0">
                <a:solidFill>
                  <a:srgbClr val="2F5496"/>
                </a:solidFill>
                <a:cs typeface="Calibri"/>
              </a:rPr>
              <a:t>By the end of this session you will be able to</a:t>
            </a:r>
            <a:r>
              <a:rPr lang="en-GB" sz="1600" spc="15" dirty="0" smtClean="0">
                <a:solidFill>
                  <a:srgbClr val="2F5496"/>
                </a:solidFill>
                <a:cs typeface="Calibri"/>
              </a:rPr>
              <a:t>:</a:t>
            </a:r>
          </a:p>
          <a:p>
            <a:pPr marL="12700">
              <a:lnSpc>
                <a:spcPct val="100000"/>
              </a:lnSpc>
              <a:spcBef>
                <a:spcPts val="5"/>
              </a:spcBef>
            </a:pPr>
            <a:endParaRPr lang="en-GB" sz="1600"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Recognise potential judgements that you may hold towards children and young people</a:t>
            </a: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Explain the importance of being self-aware in counselling with children and young people</a:t>
            </a: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Describe how self-awareness can help the development of a counselling relationship with children and young people</a:t>
            </a:r>
          </a:p>
          <a:p>
            <a:pPr marL="12700">
              <a:lnSpc>
                <a:spcPct val="100000"/>
              </a:lnSpc>
              <a:spcBef>
                <a:spcPts val="5"/>
              </a:spcBef>
            </a:pPr>
            <a:endParaRPr lang="en-GB" sz="1600" spc="15" dirty="0" smtClean="0">
              <a:solidFill>
                <a:srgbClr val="2F5496"/>
              </a:solidFill>
              <a:cs typeface="Calibri"/>
            </a:endParaRPr>
          </a:p>
          <a:p>
            <a:pPr marL="12700">
              <a:lnSpc>
                <a:spcPct val="100000"/>
              </a:lnSpc>
              <a:spcBef>
                <a:spcPts val="5"/>
              </a:spcBef>
            </a:pPr>
            <a:endParaRPr lang="en-GB" sz="1600" spc="15" dirty="0">
              <a:solidFill>
                <a:srgbClr val="2F5496"/>
              </a:solidFill>
              <a:cs typeface="Calibri"/>
            </a:endParaRPr>
          </a:p>
          <a:p>
            <a:pPr marL="12700">
              <a:lnSpc>
                <a:spcPct val="100000"/>
              </a:lnSpc>
              <a:spcBef>
                <a:spcPts val="5"/>
              </a:spcBef>
            </a:pPr>
            <a:r>
              <a:rPr lang="en-GB" sz="1600" spc="15" dirty="0" smtClean="0">
                <a:solidFill>
                  <a:srgbClr val="2F5496"/>
                </a:solidFill>
                <a:cs typeface="Calibri"/>
              </a:rPr>
              <a:t>This </a:t>
            </a:r>
            <a:r>
              <a:rPr lang="en-GB" sz="1600" spc="15" dirty="0">
                <a:solidFill>
                  <a:srgbClr val="2F5496"/>
                </a:solidFill>
                <a:cs typeface="Calibri"/>
              </a:rPr>
              <a:t>session uses self assessments that help you check what you have learnt. You do not have to use them and your answers are not seen by anyone else.</a:t>
            </a:r>
            <a:endParaRPr lang="en-GB" sz="1600" spc="20" dirty="0" smtClean="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352325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901700" y="627379"/>
            <a:ext cx="10414000" cy="5214633"/>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Introduction</a:t>
            </a:r>
          </a:p>
          <a:p>
            <a:pPr marL="12700">
              <a:lnSpc>
                <a:spcPct val="100000"/>
              </a:lnSpc>
              <a:spcBef>
                <a:spcPts val="135"/>
              </a:spcBef>
            </a:pPr>
            <a:endParaRPr sz="1650" dirty="0" smtClean="0">
              <a:latin typeface="Times New Roman"/>
              <a:cs typeface="Times New Roman"/>
            </a:endParaRPr>
          </a:p>
          <a:p>
            <a:pPr marL="12700" marR="5080">
              <a:lnSpc>
                <a:spcPct val="105100"/>
              </a:lnSpc>
              <a:spcBef>
                <a:spcPts val="5"/>
              </a:spcBef>
            </a:pPr>
            <a:r>
              <a:rPr lang="en-GB" sz="1600" spc="15" dirty="0" smtClean="0">
                <a:solidFill>
                  <a:srgbClr val="2F5496"/>
                </a:solidFill>
                <a:cs typeface="Calibri"/>
              </a:rPr>
              <a:t>'Know </a:t>
            </a:r>
            <a:r>
              <a:rPr lang="en-GB" sz="1600" spc="15" dirty="0">
                <a:solidFill>
                  <a:srgbClr val="2F5496"/>
                </a:solidFill>
                <a:cs typeface="Calibri"/>
              </a:rPr>
              <a:t>thyself' may well be an ancient truth of unknown origin however, it is as important today as it ever was. This is particularly significant in the context of counselling and psychotherapy with children and young people.</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Developing self-awareness is an ongoing process not a fixed point in our learning experience.</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Sometimes it can be empowering and sometimes it can be challenging; however, it is always </a:t>
            </a:r>
            <a:r>
              <a:rPr lang="en-GB" sz="1600" spc="15" dirty="0" smtClean="0">
                <a:solidFill>
                  <a:srgbClr val="2F5496"/>
                </a:solidFill>
                <a:cs typeface="Calibri"/>
              </a:rPr>
              <a:t>essential and </a:t>
            </a:r>
            <a:r>
              <a:rPr lang="en-GB" sz="1600" spc="15" dirty="0">
                <a:solidFill>
                  <a:srgbClr val="2F5496"/>
                </a:solidFill>
                <a:cs typeface="Calibri"/>
              </a:rPr>
              <a:t>never more so than in our work with children and young people.</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This session will provide you with opportunities to explore your thoughts, feelings and assumptions when counselling children and young people</a:t>
            </a:r>
            <a:r>
              <a:rPr lang="en-GB" sz="1600" spc="15" dirty="0" smtClean="0">
                <a:solidFill>
                  <a:srgbClr val="2F5496"/>
                </a:solidFill>
                <a:cs typeface="Calibri"/>
              </a:rPr>
              <a:t>.</a:t>
            </a:r>
          </a:p>
          <a:p>
            <a:pPr marL="12700" marR="5080">
              <a:lnSpc>
                <a:spcPct val="105100"/>
              </a:lnSpc>
              <a:spcBef>
                <a:spcPts val="5"/>
              </a:spcBef>
            </a:pPr>
            <a:endParaRPr lang="en-GB" sz="1600" spc="15" dirty="0">
              <a:solidFill>
                <a:srgbClr val="2F5496"/>
              </a:solidFill>
              <a:latin typeface="Calibri"/>
              <a:cs typeface="Calibri"/>
            </a:endParaRPr>
          </a:p>
          <a:p>
            <a:pPr marL="12700" marR="5080">
              <a:lnSpc>
                <a:spcPct val="105100"/>
              </a:lnSpc>
              <a:spcBef>
                <a:spcPts val="5"/>
              </a:spcBef>
            </a:pPr>
            <a:r>
              <a:rPr lang="en-GB" sz="1600" b="1" spc="15" dirty="0">
                <a:solidFill>
                  <a:srgbClr val="2F5496"/>
                </a:solidFill>
                <a:cs typeface="Calibri"/>
              </a:rPr>
              <a:t>Defining self-awareness</a:t>
            </a:r>
          </a:p>
          <a:p>
            <a:pPr marL="12700" marR="5080">
              <a:lnSpc>
                <a:spcPct val="105100"/>
              </a:lnSpc>
              <a:spcBef>
                <a:spcPts val="5"/>
              </a:spcBef>
            </a:pPr>
            <a:r>
              <a:rPr lang="en-GB" sz="1600" spc="15" dirty="0">
                <a:solidFill>
                  <a:srgbClr val="2F5496"/>
                </a:solidFill>
                <a:cs typeface="Calibri"/>
              </a:rPr>
              <a:t>The value of self-awareness on learning and practice has long since been recognised by the counselling </a:t>
            </a:r>
            <a:r>
              <a:rPr lang="en-GB" sz="1600" spc="15" dirty="0" smtClean="0">
                <a:solidFill>
                  <a:srgbClr val="2F5496"/>
                </a:solidFill>
                <a:cs typeface="Calibri"/>
              </a:rPr>
              <a:t>community.</a:t>
            </a:r>
            <a:endParaRPr lang="en-GB" sz="1600" spc="15" dirty="0">
              <a:solidFill>
                <a:srgbClr val="2F5496"/>
              </a:solidFill>
              <a:cs typeface="Calibri"/>
            </a:endParaRP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Broadly self-awareness is defined as:</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A state of being conscious of one's thoughts, feelings, beliefs, behaviours and attitudes, and knowing how these factors are shaped by important aspects of one’s developmental and social history</a:t>
            </a:r>
            <a:endParaRPr lang="en-GB" sz="1600"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138055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71525" y="627379"/>
            <a:ext cx="10544175" cy="561051"/>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Examples from </a:t>
            </a:r>
            <a:r>
              <a:rPr lang="en-GB" b="1" u="sng" spc="20" dirty="0" smtClean="0">
                <a:solidFill>
                  <a:srgbClr val="2F5496"/>
                </a:solidFill>
                <a:uFill>
                  <a:solidFill>
                    <a:srgbClr val="2F5496"/>
                  </a:solidFill>
                </a:uFill>
                <a:cs typeface="Calibri"/>
              </a:rPr>
              <a:t>Practitioners</a:t>
            </a:r>
          </a:p>
          <a:p>
            <a:pPr marL="12700">
              <a:lnSpc>
                <a:spcPct val="100000"/>
              </a:lnSpc>
              <a:spcBef>
                <a:spcPts val="135"/>
              </a:spcBef>
            </a:pPr>
            <a:endParaRPr sz="1650" dirty="0" smtClean="0">
              <a:latin typeface="Times New Roman"/>
              <a:cs typeface="Times New Roman"/>
            </a:endParaRPr>
          </a:p>
        </p:txBody>
      </p:sp>
      <p:pic>
        <p:nvPicPr>
          <p:cNvPr id="1026" name="Picture 2" descr="https://portal.e-lfh.org.uk/ContentServer/content/CMD_07_05/jpg/cmd_07_05_06_01_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5982" y="4359707"/>
            <a:ext cx="1866900" cy="20002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portal.e-lfh.org.uk/ContentServer/content/CMD_07_05/jpg/cmd_07_05_06_02_e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5982" y="1519843"/>
            <a:ext cx="1657350" cy="20669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ext:In the selection of story books available in the counselling room were some picture books for very young children. Just before my first session with a 15-year-old I nearly put them away in case the client thought I was expecting a younger client. However, after session 3 the client chose one of those books and after looking through it started to talk about something significa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0609" y="3890355"/>
            <a:ext cx="3155512" cy="26295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y work had mostly been in secondary school and then I was asked to work with a girl who was in Year 6. When I met her I was unexpectedly struck by how very young she seemed. She was less than a year younger than some of the year 7’s I had worked with but somehow she seemed so much younger. I found myself momentarily thinking she’s probably not ready for counselling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1832" y="966249"/>
            <a:ext cx="3721735" cy="310144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8011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07571" y="421119"/>
            <a:ext cx="11703454" cy="5736827"/>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Self-awareness</a:t>
            </a:r>
          </a:p>
          <a:p>
            <a:pPr marL="12700">
              <a:lnSpc>
                <a:spcPct val="100000"/>
              </a:lnSpc>
              <a:spcBef>
                <a:spcPts val="135"/>
              </a:spcBef>
            </a:pPr>
            <a:r>
              <a:rPr lang="en-GB" spc="20" dirty="0">
                <a:solidFill>
                  <a:srgbClr val="2F5496"/>
                </a:solidFill>
                <a:uFill>
                  <a:solidFill>
                    <a:srgbClr val="2F5496"/>
                  </a:solidFill>
                </a:uFill>
                <a:cs typeface="Calibri"/>
              </a:rPr>
              <a:t/>
            </a:r>
            <a:br>
              <a:rPr lang="en-GB" spc="20" dirty="0">
                <a:solidFill>
                  <a:srgbClr val="2F5496"/>
                </a:solidFill>
                <a:uFill>
                  <a:solidFill>
                    <a:srgbClr val="2F5496"/>
                  </a:solidFill>
                </a:uFill>
                <a:cs typeface="Calibri"/>
              </a:rPr>
            </a:br>
            <a:r>
              <a:rPr lang="en-GB" spc="20" dirty="0">
                <a:solidFill>
                  <a:srgbClr val="2F5496"/>
                </a:solidFill>
                <a:uFill>
                  <a:solidFill>
                    <a:srgbClr val="2F5496"/>
                  </a:solidFill>
                </a:uFill>
                <a:cs typeface="Calibri"/>
              </a:rPr>
              <a:t>There are two key areas of self-awareness that impact in counselling:</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practitioner</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a:t>
            </a:r>
            <a:r>
              <a:rPr lang="en-GB" spc="20" dirty="0" smtClean="0">
                <a:solidFill>
                  <a:srgbClr val="2F5496"/>
                </a:solidFill>
                <a:uFill>
                  <a:solidFill>
                    <a:srgbClr val="2F5496"/>
                  </a:solidFill>
                </a:uFill>
                <a:cs typeface="Calibri"/>
              </a:rPr>
              <a:t>relationship</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Self-awareness and the practitioner</a:t>
            </a:r>
          </a:p>
          <a:p>
            <a:pPr marL="12700">
              <a:lnSpc>
                <a:spcPct val="100000"/>
              </a:lnSpc>
              <a:spcBef>
                <a:spcPts val="135"/>
              </a:spcBef>
            </a:pPr>
            <a:r>
              <a:rPr lang="en-GB" spc="20" dirty="0">
                <a:solidFill>
                  <a:srgbClr val="2F5496"/>
                </a:solidFill>
                <a:uFill>
                  <a:solidFill>
                    <a:srgbClr val="2F5496"/>
                  </a:solidFill>
                </a:uFill>
                <a:cs typeface="Calibri"/>
              </a:rPr>
              <a:t>The practitioner's own awareness of self is the foundation to the meaningful awareness of others.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“If </a:t>
            </a:r>
            <a:r>
              <a:rPr lang="en-GB" spc="20" dirty="0">
                <a:solidFill>
                  <a:srgbClr val="2F5496"/>
                </a:solidFill>
                <a:uFill>
                  <a:solidFill>
                    <a:srgbClr val="2F5496"/>
                  </a:solidFill>
                </a:uFill>
                <a:cs typeface="Calibri"/>
              </a:rPr>
              <a:t>I am to be acceptant of another's feelings and experiences and to be open to the possible expression of material long since blocked off from awareness I must feel a deep level of acceptance for myself. If I cannot trust myself to acknowledge and accept my own feelings without adverse judgement or incapacitating self-recrimination it is unlikely that I shall appear sufficiently trustworthy to a client who may have much deeper cause to feel ashamed </a:t>
            </a:r>
            <a:r>
              <a:rPr lang="en-GB" spc="20" dirty="0" smtClean="0">
                <a:solidFill>
                  <a:srgbClr val="2F5496"/>
                </a:solidFill>
                <a:uFill>
                  <a:solidFill>
                    <a:srgbClr val="2F5496"/>
                  </a:solidFill>
                </a:uFill>
                <a:cs typeface="Calibri"/>
              </a:rPr>
              <a:t>or.”</a:t>
            </a:r>
            <a:endParaRPr lang="en-GB" spc="20" dirty="0">
              <a:solidFill>
                <a:srgbClr val="2F5496"/>
              </a:solidFill>
              <a:uFill>
                <a:solidFill>
                  <a:srgbClr val="2F5496"/>
                </a:solidFill>
              </a:uFill>
              <a:cs typeface="Calibri"/>
            </a:endParaRP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Self-awareness and the relationship</a:t>
            </a:r>
          </a:p>
          <a:p>
            <a:pPr marL="12700">
              <a:lnSpc>
                <a:spcPct val="100000"/>
              </a:lnSpc>
              <a:spcBef>
                <a:spcPts val="135"/>
              </a:spcBef>
            </a:pPr>
            <a:r>
              <a:rPr lang="en-GB" spc="20" dirty="0">
                <a:solidFill>
                  <a:srgbClr val="2F5496"/>
                </a:solidFill>
                <a:uFill>
                  <a:solidFill>
                    <a:srgbClr val="2F5496"/>
                  </a:solidFill>
                </a:uFill>
                <a:cs typeface="Calibri"/>
              </a:rPr>
              <a:t>Through the process of self-awareness, comes an understanding of who we are in relationship with other individuals.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Enhancing self-awareness is pivotal for counsellors and psychotherapists who work in relationship with children and young </a:t>
            </a:r>
            <a:r>
              <a:rPr lang="en-GB" spc="20" dirty="0" smtClean="0">
                <a:solidFill>
                  <a:srgbClr val="2F5496"/>
                </a:solidFill>
                <a:uFill>
                  <a:solidFill>
                    <a:srgbClr val="2F5496"/>
                  </a:solidFill>
                </a:uFill>
                <a:cs typeface="Calibri"/>
              </a:rPr>
              <a:t>people.</a:t>
            </a:r>
            <a:endParaRPr lang="en-GB"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4099716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16476" y="720378"/>
            <a:ext cx="11877675" cy="3720890"/>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Self-awareness as a Professional and Ethical </a:t>
            </a:r>
            <a:r>
              <a:rPr lang="en-GB" b="1" u="sng" spc="20" dirty="0" smtClean="0">
                <a:solidFill>
                  <a:srgbClr val="2F5496"/>
                </a:solidFill>
                <a:uFill>
                  <a:solidFill>
                    <a:srgbClr val="2F5496"/>
                  </a:solidFill>
                </a:uFill>
                <a:cs typeface="Calibri"/>
              </a:rPr>
              <a:t>Requirement</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Within the 'Humanistic Psychological Therapies: Specific </a:t>
            </a:r>
            <a:r>
              <a:rPr lang="en-GB" spc="20" dirty="0" err="1">
                <a:solidFill>
                  <a:srgbClr val="2F5496"/>
                </a:solidFill>
                <a:uFill>
                  <a:solidFill>
                    <a:srgbClr val="2F5496"/>
                  </a:solidFill>
                </a:uFill>
                <a:cs typeface="Calibri"/>
              </a:rPr>
              <a:t>Metacompetences</a:t>
            </a:r>
            <a:r>
              <a:rPr lang="en-GB" spc="20" dirty="0">
                <a:solidFill>
                  <a:srgbClr val="2F5496"/>
                </a:solidFill>
                <a:uFill>
                  <a:solidFill>
                    <a:srgbClr val="2F5496"/>
                  </a:solidFill>
                </a:uFill>
                <a:cs typeface="Calibri"/>
              </a:rPr>
              <a:t>', a key expectation is that the counsellor has the ability to:</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Maintain a sense of their own separate reality and experience while maintaining an awareness of the ways in which clients may draw them into particular patterns of </a:t>
            </a:r>
            <a:r>
              <a:rPr lang="en-GB" spc="20" dirty="0" smtClean="0">
                <a:solidFill>
                  <a:srgbClr val="2F5496"/>
                </a:solidFill>
                <a:uFill>
                  <a:solidFill>
                    <a:srgbClr val="2F5496"/>
                  </a:solidFill>
                </a:uFill>
                <a:cs typeface="Calibri"/>
              </a:rPr>
              <a:t>relating.</a:t>
            </a:r>
            <a:endParaRPr lang="en-GB" spc="20" dirty="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There are many examples of professional counselling and psychotherapy organisations whose ethical guidelines support the view that </a:t>
            </a:r>
            <a:r>
              <a:rPr lang="en-GB" spc="20" dirty="0" err="1">
                <a:solidFill>
                  <a:srgbClr val="2F5496"/>
                </a:solidFill>
                <a:uFill>
                  <a:solidFill>
                    <a:srgbClr val="2F5496"/>
                  </a:solidFill>
                </a:uFill>
                <a:cs typeface="Calibri"/>
              </a:rPr>
              <a:t>practioner's</a:t>
            </a:r>
            <a:r>
              <a:rPr lang="en-GB" spc="20" dirty="0">
                <a:solidFill>
                  <a:srgbClr val="2F5496"/>
                </a:solidFill>
                <a:uFill>
                  <a:solidFill>
                    <a:srgbClr val="2F5496"/>
                  </a:solidFill>
                </a:uFill>
                <a:cs typeface="Calibri"/>
              </a:rPr>
              <a:t> self-awareness is </a:t>
            </a:r>
            <a:r>
              <a:rPr lang="en-GB" spc="20" dirty="0" smtClean="0">
                <a:solidFill>
                  <a:srgbClr val="2F5496"/>
                </a:solidFill>
                <a:uFill>
                  <a:solidFill>
                    <a:srgbClr val="2F5496"/>
                  </a:solidFill>
                </a:uFill>
                <a:cs typeface="Calibri"/>
              </a:rPr>
              <a:t>imperative.</a:t>
            </a:r>
            <a:endParaRPr lang="en-GB" spc="20" dirty="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Regardless of the practitioners' theoretical model, clear guidance suggests that self-awareness is crucial to maintaining safe practice.</a:t>
            </a:r>
            <a:endParaRPr lang="en-GB"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1779485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74914" y="554124"/>
            <a:ext cx="11877675" cy="3985065"/>
          </a:xfrm>
          <a:prstGeom prst="rect">
            <a:avLst/>
          </a:prstGeom>
        </p:spPr>
        <p:txBody>
          <a:bodyPr vert="horz" wrap="square" lIns="0" tIns="17145" rIns="0" bIns="0" rtlCol="0">
            <a:spAutoFit/>
          </a:bodyPr>
          <a:lstStyle/>
          <a:p>
            <a:pPr marL="12700">
              <a:lnSpc>
                <a:spcPct val="100000"/>
              </a:lnSpc>
              <a:spcBef>
                <a:spcPts val="135"/>
              </a:spcBef>
            </a:pPr>
            <a:r>
              <a:rPr lang="en-GB" b="1" spc="20" dirty="0">
                <a:solidFill>
                  <a:srgbClr val="2F5496"/>
                </a:solidFill>
                <a:uFill>
                  <a:solidFill>
                    <a:srgbClr val="2F5496"/>
                  </a:solidFill>
                </a:uFill>
                <a:cs typeface="Calibri"/>
              </a:rPr>
              <a:t>British Association for Counselling and </a:t>
            </a:r>
            <a:r>
              <a:rPr lang="en-GB" b="1" spc="20" dirty="0" smtClean="0">
                <a:solidFill>
                  <a:srgbClr val="2F5496"/>
                </a:solidFill>
                <a:uFill>
                  <a:solidFill>
                    <a:srgbClr val="2F5496"/>
                  </a:solidFill>
                </a:uFill>
                <a:cs typeface="Calibri"/>
              </a:rPr>
              <a:t>Psychotherapy</a:t>
            </a: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British Association for Counselling and Psychotherapy (BACP) Ethical Framework for Good Practice in Counselling and Psychotherapy recognise the importance of working with children and young people. It also reminds counsellors to be aware of any limits of training and experience. This is clearly significant for those who are considering embarking on work with children and young people.</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BACP guidance on ethical responsibilities requires careful consideration is given to working with children and young people. This means that ‘the practitioner has the particular knowledge and skills appropriate for work with this client group and is informed of current culture and customs that affect care-giving in families</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BACP Counselling Children and Young People (4-18 years) Training Curriculum is the foundation guidance for practitioners and training </a:t>
            </a:r>
            <a:r>
              <a:rPr lang="en-GB" spc="20" dirty="0" smtClean="0">
                <a:solidFill>
                  <a:srgbClr val="2F5496"/>
                </a:solidFill>
                <a:uFill>
                  <a:solidFill>
                    <a:srgbClr val="2F5496"/>
                  </a:solidFill>
                </a:uFill>
                <a:cs typeface="Calibri"/>
              </a:rPr>
              <a:t>providers.</a:t>
            </a:r>
            <a:endParaRPr lang="en-GB" spc="20" dirty="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5420504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ENSWF_ADVANCE_TIME" val="10.022"/>
  <p:tag name="ISPRING_CUSTOM_TIMING_USED" val="1"/>
  <p:tag name="ISPRING_SLIDE_ID_2" val="{279B9A9A-D9B0-44D7-ADBA-CE805C082A99}"/>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8373E404-572D-4FFD-9E20-F91B8778815A}"/>
  <p:tag name="GENSWF_ADVANCE_TIME" val="88.514"/>
  <p:tag name="TIMING" val="|0.001|0.001|1.688"/>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89.705"/>
  <p:tag name="ISPRING_SLIDE_ID_2" val="{002FB468-4D9D-4B5B-A033-13DFD3307CFD}"/>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8.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61BCF852-3E8D-43E3-A0C9-E2307A6EFB3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1724</Words>
  <Application>Microsoft Office PowerPoint</Application>
  <PresentationFormat>Widescreen</PresentationFormat>
  <Paragraphs>140</Paragraphs>
  <Slides>14</Slides>
  <Notes>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Courier New</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Osborne</dc:creator>
  <cp:lastModifiedBy>Joanna Osborne</cp:lastModifiedBy>
  <cp:revision>26</cp:revision>
  <dcterms:created xsi:type="dcterms:W3CDTF">2024-07-16T13:12:44Z</dcterms:created>
  <dcterms:modified xsi:type="dcterms:W3CDTF">2024-07-17T08:34:53Z</dcterms:modified>
</cp:coreProperties>
</file>