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vml" ContentType="application/vnd.openxmlformats-officedocument.vmlDrawin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tags/tag7.xml" ContentType="application/vnd.openxmlformats-officedocument.presentationml.tags+xml"/>
  <Override PartName="/ppt/notesSlides/notesSlide7.xml" ContentType="application/vnd.openxmlformats-officedocument.presentationml.notesSlide+xml"/>
  <Override PartName="/ppt/tags/tag8.xml" ContentType="application/vnd.openxmlformats-officedocument.presentationml.tags+xml"/>
  <Override PartName="/ppt/notesSlides/notesSlide8.xml" ContentType="application/vnd.openxmlformats-officedocument.presentationml.notesSlide+xml"/>
  <Override PartName="/ppt/tags/tag9.xml" ContentType="application/vnd.openxmlformats-officedocument.presentationml.tags+xml"/>
  <Override PartName="/ppt/notesSlides/notesSlide9.xml" ContentType="application/vnd.openxmlformats-officedocument.presentationml.notesSlide+xml"/>
  <Override PartName="/ppt/tags/tag10.xml" ContentType="application/vnd.openxmlformats-officedocument.presentationml.tags+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8"/>
  </p:notesMasterIdLst>
  <p:sldIdLst>
    <p:sldId id="336" r:id="rId2"/>
    <p:sldId id="321" r:id="rId3"/>
    <p:sldId id="322" r:id="rId4"/>
    <p:sldId id="323" r:id="rId5"/>
    <p:sldId id="324" r:id="rId6"/>
    <p:sldId id="368" r:id="rId7"/>
    <p:sldId id="338" r:id="rId8"/>
    <p:sldId id="359" r:id="rId9"/>
    <p:sldId id="328" r:id="rId10"/>
    <p:sldId id="360" r:id="rId11"/>
    <p:sldId id="361" r:id="rId12"/>
    <p:sldId id="339" r:id="rId13"/>
    <p:sldId id="362" r:id="rId14"/>
    <p:sldId id="363" r:id="rId15"/>
    <p:sldId id="364" r:id="rId16"/>
    <p:sldId id="365" r:id="rId17"/>
    <p:sldId id="366" r:id="rId18"/>
    <p:sldId id="367" r:id="rId19"/>
    <p:sldId id="369" r:id="rId20"/>
    <p:sldId id="370" r:id="rId21"/>
    <p:sldId id="371" r:id="rId22"/>
    <p:sldId id="372" r:id="rId23"/>
    <p:sldId id="373" r:id="rId24"/>
    <p:sldId id="374" r:id="rId25"/>
    <p:sldId id="375" r:id="rId26"/>
    <p:sldId id="376" r:id="rId27"/>
    <p:sldId id="377" r:id="rId28"/>
    <p:sldId id="378" r:id="rId29"/>
    <p:sldId id="379" r:id="rId30"/>
    <p:sldId id="380" r:id="rId31"/>
    <p:sldId id="381" r:id="rId32"/>
    <p:sldId id="382" r:id="rId33"/>
    <p:sldId id="383" r:id="rId34"/>
    <p:sldId id="384" r:id="rId35"/>
    <p:sldId id="385" r:id="rId36"/>
    <p:sldId id="386" r:id="rId37"/>
    <p:sldId id="387" r:id="rId38"/>
    <p:sldId id="388" r:id="rId39"/>
    <p:sldId id="389" r:id="rId40"/>
    <p:sldId id="390" r:id="rId41"/>
    <p:sldId id="392" r:id="rId42"/>
    <p:sldId id="391" r:id="rId43"/>
    <p:sldId id="393" r:id="rId44"/>
    <p:sldId id="394" r:id="rId45"/>
    <p:sldId id="395" r:id="rId46"/>
    <p:sldId id="396" r:id="rId47"/>
    <p:sldId id="397" r:id="rId48"/>
    <p:sldId id="398" r:id="rId49"/>
    <p:sldId id="399" r:id="rId50"/>
    <p:sldId id="400" r:id="rId51"/>
    <p:sldId id="401" r:id="rId52"/>
    <p:sldId id="402" r:id="rId53"/>
    <p:sldId id="403" r:id="rId54"/>
    <p:sldId id="404" r:id="rId55"/>
    <p:sldId id="358" r:id="rId56"/>
    <p:sldId id="335" r:id="rId5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831" autoAdjust="0"/>
    <p:restoredTop sz="94660"/>
  </p:normalViewPr>
  <p:slideViewPr>
    <p:cSldViewPr snapToGrid="0">
      <p:cViewPr>
        <p:scale>
          <a:sx n="100" d="100"/>
          <a:sy n="100" d="100"/>
        </p:scale>
        <p:origin x="942" y="42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5.png"/></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5.png"/></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5.png"/></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5.png"/></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5.png"/></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5.png"/></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5.png"/></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5.png"/></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5.png"/></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5.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png"/></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5.png"/></Relationships>
</file>

<file path=ppt/drawings/_rels/vmlDrawing21.v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image" Target="../media/image5.png"/></Relationships>
</file>

<file path=ppt/drawings/_rels/vmlDrawing22.v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image" Target="../media/image5.png"/></Relationships>
</file>

<file path=ppt/drawings/_rels/vmlDrawing23.v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image" Target="../media/image5.png"/></Relationships>
</file>

<file path=ppt/drawings/_rels/vmlDrawing24.v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image" Target="../media/image5.png"/></Relationships>
</file>

<file path=ppt/drawings/_rels/vmlDrawing25.v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image" Target="../media/image5.png"/></Relationships>
</file>

<file path=ppt/drawings/_rels/vmlDrawing26.v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image" Target="../media/image5.png"/></Relationships>
</file>

<file path=ppt/drawings/_rels/vmlDrawing27.v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image" Target="../media/image5.png"/></Relationships>
</file>

<file path=ppt/drawings/_rels/vmlDrawing28.v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image" Target="../media/image5.png"/></Relationships>
</file>

<file path=ppt/drawings/_rels/vmlDrawing29.v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image" Target="../media/image5.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png"/></Relationships>
</file>

<file path=ppt/drawings/_rels/vmlDrawing30.v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image" Target="../media/image5.png"/></Relationships>
</file>

<file path=ppt/drawings/_rels/vmlDrawing31.v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image" Target="../media/image5.png"/></Relationships>
</file>

<file path=ppt/drawings/_rels/vmlDrawing32.v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image" Target="../media/image5.png"/></Relationships>
</file>

<file path=ppt/drawings/_rels/vmlDrawing33.v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image" Target="../media/image5.png"/></Relationships>
</file>

<file path=ppt/drawings/_rels/vmlDrawing34.v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image" Target="../media/image5.png"/></Relationships>
</file>

<file path=ppt/drawings/_rels/vmlDrawing35.v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image" Target="../media/image5.png"/></Relationships>
</file>

<file path=ppt/drawings/_rels/vmlDrawing36.v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image" Target="../media/image5.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5.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5.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5.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5.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5.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6987100-7D0E-420E-B646-3AA59B3CC090}" type="datetimeFigureOut">
              <a:rPr lang="en-GB" smtClean="0"/>
              <a:t>17/07/2024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E3EABC2-C273-4C1E-8E46-224EBD3FEBED}" type="slidenum">
              <a:rPr lang="en-GB" smtClean="0"/>
              <a:t>‹#›</a:t>
            </a:fld>
            <a:endParaRPr lang="en-GB"/>
          </a:p>
        </p:txBody>
      </p:sp>
    </p:spTree>
    <p:extLst>
      <p:ext uri="{BB962C8B-B14F-4D97-AF65-F5344CB8AC3E}">
        <p14:creationId xmlns:p14="http://schemas.microsoft.com/office/powerpoint/2010/main" val="5144130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F0176DC-D9BD-4211-900A-1F512445363A}" type="slidenum">
              <a:rPr lang="en-GB" smtClean="0"/>
              <a:t>1</a:t>
            </a:fld>
            <a:endParaRPr lang="en-GB"/>
          </a:p>
        </p:txBody>
      </p:sp>
    </p:spTree>
    <p:extLst>
      <p:ext uri="{BB962C8B-B14F-4D97-AF65-F5344CB8AC3E}">
        <p14:creationId xmlns:p14="http://schemas.microsoft.com/office/powerpoint/2010/main" val="26214276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D976B71-B534-4F27-84F0-4FC13B638C33}" type="slidenum">
              <a:rPr lang="en-GB" smtClean="0"/>
              <a:t>56</a:t>
            </a:fld>
            <a:endParaRPr lang="en-GB"/>
          </a:p>
        </p:txBody>
      </p:sp>
    </p:spTree>
    <p:extLst>
      <p:ext uri="{BB962C8B-B14F-4D97-AF65-F5344CB8AC3E}">
        <p14:creationId xmlns:p14="http://schemas.microsoft.com/office/powerpoint/2010/main" val="24617964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D976B71-B534-4F27-84F0-4FC13B638C33}" type="slidenum">
              <a:rPr lang="en-GB" smtClean="0"/>
              <a:t>2</a:t>
            </a:fld>
            <a:endParaRPr lang="en-GB"/>
          </a:p>
        </p:txBody>
      </p:sp>
    </p:spTree>
    <p:extLst>
      <p:ext uri="{BB962C8B-B14F-4D97-AF65-F5344CB8AC3E}">
        <p14:creationId xmlns:p14="http://schemas.microsoft.com/office/powerpoint/2010/main" val="14407610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F0176DC-D9BD-4211-900A-1F512445363A}" type="slidenum">
              <a:rPr lang="en-GB" smtClean="0"/>
              <a:t>3</a:t>
            </a:fld>
            <a:endParaRPr lang="en-GB"/>
          </a:p>
        </p:txBody>
      </p:sp>
    </p:spTree>
    <p:extLst>
      <p:ext uri="{BB962C8B-B14F-4D97-AF65-F5344CB8AC3E}">
        <p14:creationId xmlns:p14="http://schemas.microsoft.com/office/powerpoint/2010/main" val="14592145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F0176DC-D9BD-4211-900A-1F512445363A}" type="slidenum">
              <a:rPr lang="en-GB" smtClean="0"/>
              <a:t>4</a:t>
            </a:fld>
            <a:endParaRPr lang="en-GB"/>
          </a:p>
        </p:txBody>
      </p:sp>
    </p:spTree>
    <p:extLst>
      <p:ext uri="{BB962C8B-B14F-4D97-AF65-F5344CB8AC3E}">
        <p14:creationId xmlns:p14="http://schemas.microsoft.com/office/powerpoint/2010/main" val="1766573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F0176DC-D9BD-4211-900A-1F512445363A}" type="slidenum">
              <a:rPr lang="en-GB" smtClean="0"/>
              <a:t>5</a:t>
            </a:fld>
            <a:endParaRPr lang="en-GB"/>
          </a:p>
        </p:txBody>
      </p:sp>
    </p:spTree>
    <p:extLst>
      <p:ext uri="{BB962C8B-B14F-4D97-AF65-F5344CB8AC3E}">
        <p14:creationId xmlns:p14="http://schemas.microsoft.com/office/powerpoint/2010/main" val="15510832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F0176DC-D9BD-4211-900A-1F512445363A}" type="slidenum">
              <a:rPr lang="en-GB" smtClean="0"/>
              <a:t>6</a:t>
            </a:fld>
            <a:endParaRPr lang="en-GB"/>
          </a:p>
        </p:txBody>
      </p:sp>
    </p:spTree>
    <p:extLst>
      <p:ext uri="{BB962C8B-B14F-4D97-AF65-F5344CB8AC3E}">
        <p14:creationId xmlns:p14="http://schemas.microsoft.com/office/powerpoint/2010/main" val="6841768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F0176DC-D9BD-4211-900A-1F512445363A}" type="slidenum">
              <a:rPr lang="en-GB" smtClean="0"/>
              <a:t>7</a:t>
            </a:fld>
            <a:endParaRPr lang="en-GB"/>
          </a:p>
        </p:txBody>
      </p:sp>
    </p:spTree>
    <p:extLst>
      <p:ext uri="{BB962C8B-B14F-4D97-AF65-F5344CB8AC3E}">
        <p14:creationId xmlns:p14="http://schemas.microsoft.com/office/powerpoint/2010/main" val="37710677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F0176DC-D9BD-4211-900A-1F512445363A}" type="slidenum">
              <a:rPr lang="en-GB" smtClean="0"/>
              <a:t>8</a:t>
            </a:fld>
            <a:endParaRPr lang="en-GB"/>
          </a:p>
        </p:txBody>
      </p:sp>
    </p:spTree>
    <p:extLst>
      <p:ext uri="{BB962C8B-B14F-4D97-AF65-F5344CB8AC3E}">
        <p14:creationId xmlns:p14="http://schemas.microsoft.com/office/powerpoint/2010/main" val="38192310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F0176DC-D9BD-4211-900A-1F512445363A}" type="slidenum">
              <a:rPr lang="en-GB" smtClean="0"/>
              <a:t>55</a:t>
            </a:fld>
            <a:endParaRPr lang="en-GB"/>
          </a:p>
        </p:txBody>
      </p:sp>
    </p:spTree>
    <p:extLst>
      <p:ext uri="{BB962C8B-B14F-4D97-AF65-F5344CB8AC3E}">
        <p14:creationId xmlns:p14="http://schemas.microsoft.com/office/powerpoint/2010/main" val="12905997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437047C4-4784-44D3-9C6E-9984DE397D20}" type="datetimeFigureOut">
              <a:rPr lang="en-GB" smtClean="0"/>
              <a:t>17/07/2024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427530F-6549-4F85-9DFB-42422E8137CA}" type="slidenum">
              <a:rPr lang="en-GB" smtClean="0"/>
              <a:t>‹#›</a:t>
            </a:fld>
            <a:endParaRPr lang="en-GB"/>
          </a:p>
        </p:txBody>
      </p:sp>
    </p:spTree>
    <p:extLst>
      <p:ext uri="{BB962C8B-B14F-4D97-AF65-F5344CB8AC3E}">
        <p14:creationId xmlns:p14="http://schemas.microsoft.com/office/powerpoint/2010/main" val="20652992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437047C4-4784-44D3-9C6E-9984DE397D20}" type="datetimeFigureOut">
              <a:rPr lang="en-GB" smtClean="0"/>
              <a:t>17/07/2024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427530F-6549-4F85-9DFB-42422E8137CA}" type="slidenum">
              <a:rPr lang="en-GB" smtClean="0"/>
              <a:t>‹#›</a:t>
            </a:fld>
            <a:endParaRPr lang="en-GB"/>
          </a:p>
        </p:txBody>
      </p:sp>
    </p:spTree>
    <p:extLst>
      <p:ext uri="{BB962C8B-B14F-4D97-AF65-F5344CB8AC3E}">
        <p14:creationId xmlns:p14="http://schemas.microsoft.com/office/powerpoint/2010/main" val="17951504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437047C4-4784-44D3-9C6E-9984DE397D20}" type="datetimeFigureOut">
              <a:rPr lang="en-GB" smtClean="0"/>
              <a:t>17/07/2024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427530F-6549-4F85-9DFB-42422E8137CA}" type="slidenum">
              <a:rPr lang="en-GB" smtClean="0"/>
              <a:t>‹#›</a:t>
            </a:fld>
            <a:endParaRPr lang="en-GB"/>
          </a:p>
        </p:txBody>
      </p:sp>
    </p:spTree>
    <p:extLst>
      <p:ext uri="{BB962C8B-B14F-4D97-AF65-F5344CB8AC3E}">
        <p14:creationId xmlns:p14="http://schemas.microsoft.com/office/powerpoint/2010/main" val="6685024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437047C4-4784-44D3-9C6E-9984DE397D20}" type="datetimeFigureOut">
              <a:rPr lang="en-GB" smtClean="0"/>
              <a:t>17/07/2024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427530F-6549-4F85-9DFB-42422E8137CA}" type="slidenum">
              <a:rPr lang="en-GB" smtClean="0"/>
              <a:t>‹#›</a:t>
            </a:fld>
            <a:endParaRPr lang="en-GB"/>
          </a:p>
        </p:txBody>
      </p:sp>
    </p:spTree>
    <p:extLst>
      <p:ext uri="{BB962C8B-B14F-4D97-AF65-F5344CB8AC3E}">
        <p14:creationId xmlns:p14="http://schemas.microsoft.com/office/powerpoint/2010/main" val="40618259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37047C4-4784-44D3-9C6E-9984DE397D20}" type="datetimeFigureOut">
              <a:rPr lang="en-GB" smtClean="0"/>
              <a:t>17/07/2024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427530F-6549-4F85-9DFB-42422E8137CA}" type="slidenum">
              <a:rPr lang="en-GB" smtClean="0"/>
              <a:t>‹#›</a:t>
            </a:fld>
            <a:endParaRPr lang="en-GB"/>
          </a:p>
        </p:txBody>
      </p:sp>
    </p:spTree>
    <p:extLst>
      <p:ext uri="{BB962C8B-B14F-4D97-AF65-F5344CB8AC3E}">
        <p14:creationId xmlns:p14="http://schemas.microsoft.com/office/powerpoint/2010/main" val="38628238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437047C4-4784-44D3-9C6E-9984DE397D20}" type="datetimeFigureOut">
              <a:rPr lang="en-GB" smtClean="0"/>
              <a:t>17/07/2024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427530F-6549-4F85-9DFB-42422E8137CA}" type="slidenum">
              <a:rPr lang="en-GB" smtClean="0"/>
              <a:t>‹#›</a:t>
            </a:fld>
            <a:endParaRPr lang="en-GB"/>
          </a:p>
        </p:txBody>
      </p:sp>
    </p:spTree>
    <p:extLst>
      <p:ext uri="{BB962C8B-B14F-4D97-AF65-F5344CB8AC3E}">
        <p14:creationId xmlns:p14="http://schemas.microsoft.com/office/powerpoint/2010/main" val="31330020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437047C4-4784-44D3-9C6E-9984DE397D20}" type="datetimeFigureOut">
              <a:rPr lang="en-GB" smtClean="0"/>
              <a:t>17/07/2024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427530F-6549-4F85-9DFB-42422E8137CA}" type="slidenum">
              <a:rPr lang="en-GB" smtClean="0"/>
              <a:t>‹#›</a:t>
            </a:fld>
            <a:endParaRPr lang="en-GB"/>
          </a:p>
        </p:txBody>
      </p:sp>
    </p:spTree>
    <p:extLst>
      <p:ext uri="{BB962C8B-B14F-4D97-AF65-F5344CB8AC3E}">
        <p14:creationId xmlns:p14="http://schemas.microsoft.com/office/powerpoint/2010/main" val="32982238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437047C4-4784-44D3-9C6E-9984DE397D20}" type="datetimeFigureOut">
              <a:rPr lang="en-GB" smtClean="0"/>
              <a:t>17/07/2024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427530F-6549-4F85-9DFB-42422E8137CA}" type="slidenum">
              <a:rPr lang="en-GB" smtClean="0"/>
              <a:t>‹#›</a:t>
            </a:fld>
            <a:endParaRPr lang="en-GB"/>
          </a:p>
        </p:txBody>
      </p:sp>
    </p:spTree>
    <p:extLst>
      <p:ext uri="{BB962C8B-B14F-4D97-AF65-F5344CB8AC3E}">
        <p14:creationId xmlns:p14="http://schemas.microsoft.com/office/powerpoint/2010/main" val="10907566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37047C4-4784-44D3-9C6E-9984DE397D20}" type="datetimeFigureOut">
              <a:rPr lang="en-GB" smtClean="0"/>
              <a:t>17/07/2024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427530F-6549-4F85-9DFB-42422E8137CA}" type="slidenum">
              <a:rPr lang="en-GB" smtClean="0"/>
              <a:t>‹#›</a:t>
            </a:fld>
            <a:endParaRPr lang="en-GB"/>
          </a:p>
        </p:txBody>
      </p:sp>
    </p:spTree>
    <p:extLst>
      <p:ext uri="{BB962C8B-B14F-4D97-AF65-F5344CB8AC3E}">
        <p14:creationId xmlns:p14="http://schemas.microsoft.com/office/powerpoint/2010/main" val="23986524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37047C4-4784-44D3-9C6E-9984DE397D20}" type="datetimeFigureOut">
              <a:rPr lang="en-GB" smtClean="0"/>
              <a:t>17/07/2024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427530F-6549-4F85-9DFB-42422E8137CA}" type="slidenum">
              <a:rPr lang="en-GB" smtClean="0"/>
              <a:t>‹#›</a:t>
            </a:fld>
            <a:endParaRPr lang="en-GB"/>
          </a:p>
        </p:txBody>
      </p:sp>
    </p:spTree>
    <p:extLst>
      <p:ext uri="{BB962C8B-B14F-4D97-AF65-F5344CB8AC3E}">
        <p14:creationId xmlns:p14="http://schemas.microsoft.com/office/powerpoint/2010/main" val="4863832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37047C4-4784-44D3-9C6E-9984DE397D20}" type="datetimeFigureOut">
              <a:rPr lang="en-GB" smtClean="0"/>
              <a:t>17/07/2024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427530F-6549-4F85-9DFB-42422E8137CA}" type="slidenum">
              <a:rPr lang="en-GB" smtClean="0"/>
              <a:t>‹#›</a:t>
            </a:fld>
            <a:endParaRPr lang="en-GB"/>
          </a:p>
        </p:txBody>
      </p:sp>
    </p:spTree>
    <p:extLst>
      <p:ext uri="{BB962C8B-B14F-4D97-AF65-F5344CB8AC3E}">
        <p14:creationId xmlns:p14="http://schemas.microsoft.com/office/powerpoint/2010/main" val="4713921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37047C4-4784-44D3-9C6E-9984DE397D20}" type="datetimeFigureOut">
              <a:rPr lang="en-GB" smtClean="0"/>
              <a:t>17/07/2024</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27530F-6549-4F85-9DFB-42422E8137CA}" type="slidenum">
              <a:rPr lang="en-GB" smtClean="0"/>
              <a:t>‹#›</a:t>
            </a:fld>
            <a:endParaRPr lang="en-GB"/>
          </a:p>
        </p:txBody>
      </p:sp>
    </p:spTree>
    <p:extLst>
      <p:ext uri="{BB962C8B-B14F-4D97-AF65-F5344CB8AC3E}">
        <p14:creationId xmlns:p14="http://schemas.microsoft.com/office/powerpoint/2010/main" val="24563552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ags" Target="../tags/tag1.xml"/><Relationship Id="rId6" Type="http://schemas.openxmlformats.org/officeDocument/2006/relationships/image" Target="../media/image1.png"/><Relationship Id="rId5" Type="http://schemas.openxmlformats.org/officeDocument/2006/relationships/notesSlide" Target="../notesSlides/notesSlide1.xml"/><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vmlDrawing" Target="../drawings/vmlDrawing1.v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vmlDrawing" Target="../drawings/vmlDrawing2.vml"/></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vmlDrawing" Target="../drawings/vmlDrawing3.vml"/></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vmlDrawing" Target="../drawings/vmlDrawing4.vml"/></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vmlDrawing" Target="../drawings/vmlDrawing5.vml"/></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vmlDrawing" Target="../drawings/vmlDrawing6.vml"/></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vmlDrawing" Target="../drawings/vmlDrawing7.vml"/></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vmlDrawing" Target="../drawings/vmlDrawing8.vml"/></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vmlDrawing" Target="../drawings/vmlDrawing9.vml"/></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vmlDrawing" Target="../drawings/vmlDrawing10.vml"/></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vmlDrawing" Target="../drawings/vmlDrawing11.v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tags" Target="../tags/tag3.xml"/></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vmlDrawing" Target="../drawings/vmlDrawing12.vml"/></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vmlDrawing" Target="../drawings/vmlDrawing13.vml"/></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vmlDrawing" Target="../drawings/vmlDrawing14.vml"/></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vmlDrawing" Target="../drawings/vmlDrawing15.vml"/></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vmlDrawing" Target="../drawings/vmlDrawing16.vml"/></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vmlDrawing" Target="../drawings/vmlDrawing17.vml"/></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vmlDrawing" Target="../drawings/vmlDrawing18.vml"/></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vmlDrawing" Target="../drawings/vmlDrawing19.vml"/></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vmlDrawing" Target="../drawings/vmlDrawing20.vml"/></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vmlDrawing" Target="../drawings/vmlDrawing21.v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4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vmlDrawing" Target="../drawings/vmlDrawing22.vml"/></Relationships>
</file>

<file path=ppt/slides/_rels/slide4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vmlDrawing" Target="../drawings/vmlDrawing23.vml"/></Relationships>
</file>

<file path=ppt/slides/_rels/slide4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vmlDrawing" Target="../drawings/vmlDrawing24.vml"/></Relationships>
</file>

<file path=ppt/slides/_rels/slide4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vmlDrawing" Target="../drawings/vmlDrawing25.vml"/></Relationships>
</file>

<file path=ppt/slides/_rels/slide44.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vmlDrawing" Target="../drawings/vmlDrawing26.vml"/></Relationships>
</file>

<file path=ppt/slides/_rels/slide45.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vmlDrawing" Target="../drawings/vmlDrawing27.vml"/></Relationships>
</file>

<file path=ppt/slides/_rels/slide46.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vmlDrawing" Target="../drawings/vmlDrawing28.vml"/></Relationships>
</file>

<file path=ppt/slides/_rels/slide4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vmlDrawing" Target="../drawings/vmlDrawing29.vml"/></Relationships>
</file>

<file path=ppt/slides/_rels/slide48.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vmlDrawing" Target="../drawings/vmlDrawing30.vml"/></Relationships>
</file>

<file path=ppt/slides/_rels/slide49.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vmlDrawing" Target="../drawings/vmlDrawing31.v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5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vmlDrawing" Target="../drawings/vmlDrawing32.vml"/></Relationships>
</file>

<file path=ppt/slides/_rels/slide5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vmlDrawing" Target="../drawings/vmlDrawing33.vml"/></Relationships>
</file>

<file path=ppt/slides/_rels/slide5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vmlDrawing" Target="../drawings/vmlDrawing34.vml"/></Relationships>
</file>

<file path=ppt/slides/_rels/slide5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vmlDrawing" Target="../drawings/vmlDrawing35.vml"/></Relationships>
</file>

<file path=ppt/slides/_rels/slide54.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vmlDrawing" Target="../drawings/vmlDrawing36.v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9.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tags" Target="../tags/tag10.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utput_HD1080">
            <a:hlinkClick r:id="" action="ppaction://media"/>
            <a:extLst>
              <a:ext uri="{FF2B5EF4-FFF2-40B4-BE49-F238E27FC236}">
                <a16:creationId xmlns:a16="http://schemas.microsoft.com/office/drawing/2014/main" id="{1D1C198E-3878-4EC0-A7C2-676B2915FD9E}"/>
              </a:ext>
            </a:extLst>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0" y="0"/>
            <a:ext cx="12192000" cy="6858000"/>
          </a:xfrm>
          <a:prstGeom prst="rect">
            <a:avLst/>
          </a:prstGeom>
        </p:spPr>
      </p:pic>
      <p:sp>
        <p:nvSpPr>
          <p:cNvPr id="7" name="object 2">
            <a:extLst>
              <a:ext uri="{FF2B5EF4-FFF2-40B4-BE49-F238E27FC236}">
                <a16:creationId xmlns:a16="http://schemas.microsoft.com/office/drawing/2014/main" id="{35EDC85F-0971-4525-9F20-09F4633FFF14}"/>
              </a:ext>
            </a:extLst>
          </p:cNvPr>
          <p:cNvSpPr txBox="1">
            <a:spLocks/>
          </p:cNvSpPr>
          <p:nvPr/>
        </p:nvSpPr>
        <p:spPr>
          <a:xfrm>
            <a:off x="3689844" y="4592752"/>
            <a:ext cx="4812311" cy="463075"/>
          </a:xfrm>
          <a:prstGeom prst="rect">
            <a:avLst/>
          </a:prstGeom>
        </p:spPr>
        <p:txBody>
          <a:bodyPr vert="horz" wrap="square" lIns="0" tIns="12700" rIns="0" bIns="0" rtlCol="0">
            <a:spAutoFit/>
          </a:bodyPr>
          <a:lstStyle>
            <a:lvl1pPr>
              <a:defRPr sz="5600" b="0" i="0">
                <a:solidFill>
                  <a:srgbClr val="2F5496"/>
                </a:solidFill>
                <a:latin typeface="Calibri"/>
                <a:ea typeface="+mj-ea"/>
                <a:cs typeface="Calibri"/>
              </a:defRPr>
            </a:lvl1pPr>
          </a:lstStyle>
          <a:p>
            <a:pPr marL="11430" marR="5080" lvl="0" algn="ctr">
              <a:lnSpc>
                <a:spcPct val="110000"/>
              </a:lnSpc>
              <a:spcBef>
                <a:spcPts val="100"/>
              </a:spcBef>
              <a:defRPr/>
            </a:pPr>
            <a:r>
              <a:rPr lang="en-GB" sz="2800" b="1" kern="0" spc="-5" dirty="0">
                <a:ln>
                  <a:solidFill>
                    <a:schemeClr val="accent1">
                      <a:lumMod val="60000"/>
                      <a:lumOff val="40000"/>
                    </a:schemeClr>
                  </a:solidFill>
                </a:ln>
                <a:solidFill>
                  <a:schemeClr val="bg1"/>
                </a:solidFill>
              </a:rPr>
              <a:t>Understanding Eating Disorders </a:t>
            </a:r>
            <a:endParaRPr kumimoji="0" lang="en-GB" sz="2400" b="1" i="0" u="none" strike="noStrike" kern="0" cap="none" spc="-5" normalizeH="0" baseline="0" noProof="0" dirty="0">
              <a:ln>
                <a:solidFill>
                  <a:schemeClr val="accent1">
                    <a:lumMod val="60000"/>
                    <a:lumOff val="40000"/>
                  </a:schemeClr>
                </a:solidFill>
              </a:ln>
              <a:solidFill>
                <a:schemeClr val="bg1"/>
              </a:solidFill>
              <a:effectLst/>
              <a:uLnTx/>
              <a:uFillTx/>
              <a:latin typeface="Calibri"/>
              <a:ea typeface="+mj-ea"/>
              <a:cs typeface="Calibri"/>
            </a:endParaRPr>
          </a:p>
        </p:txBody>
      </p:sp>
    </p:spTree>
    <p:custDataLst>
      <p:tags r:id="rId1"/>
    </p:custDataLst>
    <p:extLst>
      <p:ext uri="{BB962C8B-B14F-4D97-AF65-F5344CB8AC3E}">
        <p14:creationId xmlns:p14="http://schemas.microsoft.com/office/powerpoint/2010/main" val="735842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22" fill="hold"/>
                                        <p:tgtEl>
                                          <p:spTgt spid="6"/>
                                        </p:tgtEl>
                                      </p:cBhvr>
                                    </p:cmd>
                                  </p:childTnLst>
                                </p:cTn>
                              </p:par>
                              <p:par>
                                <p:cTn id="7" presetID="42"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fade">
                                      <p:cBhvr>
                                        <p:cTn id="9" dur="8000"/>
                                        <p:tgtEl>
                                          <p:spTgt spid="7"/>
                                        </p:tgtEl>
                                      </p:cBhvr>
                                    </p:animEffect>
                                    <p:anim calcmode="lin" valueType="num">
                                      <p:cBhvr>
                                        <p:cTn id="10" dur="8000" fill="hold"/>
                                        <p:tgtEl>
                                          <p:spTgt spid="7"/>
                                        </p:tgtEl>
                                        <p:attrNameLst>
                                          <p:attrName>ppt_x</p:attrName>
                                        </p:attrNameLst>
                                      </p:cBhvr>
                                      <p:tavLst>
                                        <p:tav tm="0">
                                          <p:val>
                                            <p:strVal val="#ppt_x"/>
                                          </p:val>
                                        </p:tav>
                                        <p:tav tm="100000">
                                          <p:val>
                                            <p:strVal val="#ppt_x"/>
                                          </p:val>
                                        </p:tav>
                                      </p:tavLst>
                                    </p:anim>
                                    <p:anim calcmode="lin" valueType="num">
                                      <p:cBhvr>
                                        <p:cTn id="11" dur="8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6"/>
                </p:tgtEl>
              </p:cMediaNode>
            </p:video>
          </p:childTnLst>
        </p:cTn>
      </p:par>
    </p:tnLst>
    <p:bldLst>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E54CC5E5-9E20-47B7-BD37-EBA7DE8A4B9C}"/>
              </a:ext>
            </a:extLst>
          </p:cNvPr>
          <p:cNvSpPr txBox="1"/>
          <p:nvPr/>
        </p:nvSpPr>
        <p:spPr>
          <a:xfrm>
            <a:off x="307571" y="421119"/>
            <a:ext cx="11703454" cy="5724003"/>
          </a:xfrm>
          <a:prstGeom prst="rect">
            <a:avLst/>
          </a:prstGeom>
        </p:spPr>
        <p:txBody>
          <a:bodyPr vert="horz" wrap="square" lIns="0" tIns="17145" rIns="0" bIns="0" rtlCol="0">
            <a:spAutoFit/>
          </a:bodyPr>
          <a:lstStyle/>
          <a:p>
            <a:pPr marL="12700">
              <a:lnSpc>
                <a:spcPct val="100000"/>
              </a:lnSpc>
              <a:spcBef>
                <a:spcPts val="135"/>
              </a:spcBef>
            </a:pPr>
            <a:r>
              <a:rPr lang="en-GB" b="1" u="sng" spc="20" dirty="0">
                <a:solidFill>
                  <a:srgbClr val="2F5496"/>
                </a:solidFill>
                <a:uFill>
                  <a:solidFill>
                    <a:srgbClr val="2F5496"/>
                  </a:solidFill>
                </a:uFill>
                <a:cs typeface="Calibri"/>
              </a:rPr>
              <a:t>Bulimia </a:t>
            </a:r>
            <a:r>
              <a:rPr lang="en-GB" b="1" u="sng" spc="20" dirty="0" smtClean="0">
                <a:solidFill>
                  <a:srgbClr val="2F5496"/>
                </a:solidFill>
                <a:uFill>
                  <a:solidFill>
                    <a:srgbClr val="2F5496"/>
                  </a:solidFill>
                </a:uFill>
                <a:cs typeface="Calibri"/>
              </a:rPr>
              <a:t>nervosa (cont.)</a:t>
            </a:r>
          </a:p>
          <a:p>
            <a:pPr marL="12700">
              <a:lnSpc>
                <a:spcPct val="100000"/>
              </a:lnSpc>
              <a:spcBef>
                <a:spcPts val="135"/>
              </a:spcBef>
            </a:pPr>
            <a:endParaRPr lang="en-GB" b="1" u="sng" spc="20" dirty="0">
              <a:solidFill>
                <a:srgbClr val="2F5496"/>
              </a:solidFill>
              <a:uFill>
                <a:solidFill>
                  <a:srgbClr val="2F5496"/>
                </a:solidFill>
              </a:uFill>
              <a:cs typeface="Calibri"/>
            </a:endParaRPr>
          </a:p>
          <a:p>
            <a:pPr marL="12700">
              <a:lnSpc>
                <a:spcPct val="100000"/>
              </a:lnSpc>
              <a:spcBef>
                <a:spcPts val="135"/>
              </a:spcBef>
            </a:pPr>
            <a:r>
              <a:rPr lang="en-GB" b="1" spc="20" dirty="0" smtClean="0">
                <a:solidFill>
                  <a:srgbClr val="2F5496"/>
                </a:solidFill>
                <a:uFill>
                  <a:solidFill>
                    <a:srgbClr val="2F5496"/>
                  </a:solidFill>
                </a:uFill>
                <a:cs typeface="Calibri"/>
              </a:rPr>
              <a:t>Diagnostic criteria</a:t>
            </a:r>
          </a:p>
          <a:p>
            <a:pPr marL="12700">
              <a:lnSpc>
                <a:spcPct val="100000"/>
              </a:lnSpc>
              <a:spcBef>
                <a:spcPts val="135"/>
              </a:spcBef>
            </a:pPr>
            <a:endParaRPr lang="en-GB" b="1" u="sng" spc="20" dirty="0">
              <a:solidFill>
                <a:srgbClr val="2F5496"/>
              </a:solidFill>
              <a:uFill>
                <a:solidFill>
                  <a:srgbClr val="2F5496"/>
                </a:solidFill>
              </a:uFill>
              <a:cs typeface="Calibri"/>
            </a:endParaRP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Recurrent episodes of binge eating (for example, once a week or more over a period of at least 1 month) during which the individual experiences a loss of control over their eating behaviour and eats notably more or differently than usual.​​</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Repeated compensatory behaviours which aim to prevent weight gain. The most common compensatory behaviour is self-induced vomiting. Other behaviours include fasting or using diuretics to induce weight loss, using laxatives or enemas to reduce the absorption of food, omission of insulin doses in individuals with diabetes and activities to greatly increase energy expenditure, such as excessive exercise. ​​</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Excessive preoccupation with weight and shape and engaging in body checking behaviour, such as frequent weighing and measuring self.​​</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A marked distress in the patterns of behaviour which impact on all aspects of the person's life</a:t>
            </a:r>
          </a:p>
          <a:p>
            <a:pPr marL="298450" indent="-285750">
              <a:lnSpc>
                <a:spcPct val="100000"/>
              </a:lnSpc>
              <a:spcBef>
                <a:spcPts val="135"/>
              </a:spcBef>
              <a:buFont typeface="Arial" panose="020B0604020202020204" pitchFamily="34" charset="0"/>
              <a:buChar char="•"/>
            </a:pPr>
            <a:endParaRPr lang="en-GB" spc="20" dirty="0" smtClean="0">
              <a:solidFill>
                <a:srgbClr val="2F5496"/>
              </a:solidFill>
              <a:uFill>
                <a:solidFill>
                  <a:srgbClr val="2F5496"/>
                </a:solidFill>
              </a:uFill>
              <a:cs typeface="Calibri"/>
            </a:endParaRPr>
          </a:p>
          <a:p>
            <a:pPr marL="12700">
              <a:lnSpc>
                <a:spcPct val="100000"/>
              </a:lnSpc>
              <a:spcBef>
                <a:spcPts val="135"/>
              </a:spcBef>
            </a:pPr>
            <a:r>
              <a:rPr lang="en-GB" b="1" spc="20" dirty="0">
                <a:solidFill>
                  <a:srgbClr val="2F5496"/>
                </a:solidFill>
                <a:uFill>
                  <a:solidFill>
                    <a:srgbClr val="2F5496"/>
                  </a:solidFill>
                </a:uFill>
                <a:cs typeface="Calibri"/>
              </a:rPr>
              <a:t>Predictors of a binge</a:t>
            </a:r>
          </a:p>
          <a:p>
            <a:pPr marL="12700">
              <a:lnSpc>
                <a:spcPct val="100000"/>
              </a:lnSpc>
              <a:spcBef>
                <a:spcPts val="135"/>
              </a:spcBef>
            </a:pPr>
            <a:endParaRPr lang="en-GB" spc="20" dirty="0">
              <a:solidFill>
                <a:srgbClr val="2F5496"/>
              </a:solidFill>
              <a:uFill>
                <a:solidFill>
                  <a:srgbClr val="2F5496"/>
                </a:solidFill>
              </a:uFill>
              <a:cs typeface="Calibri"/>
            </a:endParaRP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2 common binge predictors include a period of food restriction or an emotional, or difficult, situation.​</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Binges often consist of foods that would normally be avoided when not bingeing (for example, higher calorie foods or cheaper foods).​</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In extreme cases, foods such as flour, dried pasta, partially defrosted or discarded foods might be binged on.</a:t>
            </a:r>
          </a:p>
        </p:txBody>
      </p:sp>
    </p:spTree>
    <p:extLst>
      <p:ext uri="{BB962C8B-B14F-4D97-AF65-F5344CB8AC3E}">
        <p14:creationId xmlns:p14="http://schemas.microsoft.com/office/powerpoint/2010/main" val="145155316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E54CC5E5-9E20-47B7-BD37-EBA7DE8A4B9C}"/>
              </a:ext>
            </a:extLst>
          </p:cNvPr>
          <p:cNvSpPr txBox="1"/>
          <p:nvPr/>
        </p:nvSpPr>
        <p:spPr>
          <a:xfrm>
            <a:off x="307571" y="421119"/>
            <a:ext cx="11703454" cy="3733714"/>
          </a:xfrm>
          <a:prstGeom prst="rect">
            <a:avLst/>
          </a:prstGeom>
        </p:spPr>
        <p:txBody>
          <a:bodyPr vert="horz" wrap="square" lIns="0" tIns="17145" rIns="0" bIns="0" rtlCol="0">
            <a:spAutoFit/>
          </a:bodyPr>
          <a:lstStyle/>
          <a:p>
            <a:pPr marL="12700">
              <a:lnSpc>
                <a:spcPct val="100000"/>
              </a:lnSpc>
              <a:spcBef>
                <a:spcPts val="135"/>
              </a:spcBef>
            </a:pPr>
            <a:r>
              <a:rPr lang="en-GB" b="1" u="sng" spc="20" dirty="0">
                <a:solidFill>
                  <a:srgbClr val="2F5496"/>
                </a:solidFill>
                <a:uFill>
                  <a:solidFill>
                    <a:srgbClr val="2F5496"/>
                  </a:solidFill>
                </a:uFill>
                <a:cs typeface="Calibri"/>
              </a:rPr>
              <a:t>Bulimia </a:t>
            </a:r>
            <a:r>
              <a:rPr lang="en-GB" b="1" u="sng" spc="20" dirty="0" smtClean="0">
                <a:solidFill>
                  <a:srgbClr val="2F5496"/>
                </a:solidFill>
                <a:uFill>
                  <a:solidFill>
                    <a:srgbClr val="2F5496"/>
                  </a:solidFill>
                </a:uFill>
                <a:cs typeface="Calibri"/>
              </a:rPr>
              <a:t>nervosa (cont.)</a:t>
            </a:r>
          </a:p>
          <a:p>
            <a:pPr marL="12700">
              <a:lnSpc>
                <a:spcPct val="100000"/>
              </a:lnSpc>
              <a:spcBef>
                <a:spcPts val="135"/>
              </a:spcBef>
            </a:pPr>
            <a:endParaRPr lang="en-GB" b="1" u="sng" spc="20" dirty="0">
              <a:solidFill>
                <a:srgbClr val="2F5496"/>
              </a:solidFill>
              <a:uFill>
                <a:solidFill>
                  <a:srgbClr val="2F5496"/>
                </a:solidFill>
              </a:uFill>
              <a:cs typeface="Calibri"/>
            </a:endParaRPr>
          </a:p>
          <a:p>
            <a:pPr marL="12700">
              <a:lnSpc>
                <a:spcPct val="100000"/>
              </a:lnSpc>
              <a:spcBef>
                <a:spcPts val="135"/>
              </a:spcBef>
            </a:pPr>
            <a:r>
              <a:rPr lang="en-GB" b="1" spc="20" dirty="0" smtClean="0">
                <a:solidFill>
                  <a:srgbClr val="2F5496"/>
                </a:solidFill>
                <a:uFill>
                  <a:solidFill>
                    <a:srgbClr val="2F5496"/>
                  </a:solidFill>
                </a:uFill>
                <a:cs typeface="Calibri"/>
              </a:rPr>
              <a:t>Impulse and urge</a:t>
            </a:r>
          </a:p>
          <a:p>
            <a:pPr marL="12700">
              <a:lnSpc>
                <a:spcPct val="100000"/>
              </a:lnSpc>
              <a:spcBef>
                <a:spcPts val="135"/>
              </a:spcBef>
            </a:pPr>
            <a:endParaRPr lang="en-GB" b="1" u="sng"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Binges may be planned or unplanned, but often it is an impulsive urge which the person feels unable to control. During a binge, people typically:​</a:t>
            </a:r>
          </a:p>
          <a:p>
            <a:pPr marL="298450" indent="-285750">
              <a:lnSpc>
                <a:spcPct val="100000"/>
              </a:lnSpc>
              <a:spcBef>
                <a:spcPts val="135"/>
              </a:spcBef>
              <a:buFont typeface="Arial" panose="020B0604020202020204" pitchFamily="34" charset="0"/>
              <a:buChar char="•"/>
            </a:pPr>
            <a:endParaRPr lang="en-GB" spc="20" dirty="0">
              <a:solidFill>
                <a:srgbClr val="2F5496"/>
              </a:solidFill>
              <a:uFill>
                <a:solidFill>
                  <a:srgbClr val="2F5496"/>
                </a:solidFill>
              </a:uFill>
              <a:cs typeface="Calibri"/>
            </a:endParaRP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eat much more rapidly and with a loss of control ​</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eat until uncomfortably full and eat large quantities when not physically hungry ('emotionally' hungry)​</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eat alone or in secret, they often experience negative emotions at how much they have eaten such as shame, guilt or disgust​</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A person with bulimia nervosa may have numerous binges a day, or they may binge once a day, or a few times a week. The binge behaviour is typically </a:t>
            </a:r>
            <a:r>
              <a:rPr lang="en-GB" spc="20" dirty="0" smtClean="0">
                <a:solidFill>
                  <a:srgbClr val="2F5496"/>
                </a:solidFill>
                <a:uFill>
                  <a:solidFill>
                    <a:srgbClr val="2F5496"/>
                  </a:solidFill>
                </a:uFill>
                <a:cs typeface="Calibri"/>
              </a:rPr>
              <a:t>cyclical</a:t>
            </a:r>
            <a:endParaRPr lang="en-GB" spc="20" dirty="0">
              <a:solidFill>
                <a:srgbClr val="2F5496"/>
              </a:solidFill>
              <a:uFill>
                <a:solidFill>
                  <a:srgbClr val="2F5496"/>
                </a:solidFill>
              </a:uFill>
              <a:cs typeface="Calibri"/>
            </a:endParaRPr>
          </a:p>
        </p:txBody>
      </p:sp>
    </p:spTree>
    <p:extLst>
      <p:ext uri="{BB962C8B-B14F-4D97-AF65-F5344CB8AC3E}">
        <p14:creationId xmlns:p14="http://schemas.microsoft.com/office/powerpoint/2010/main" val="31869028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E54CC5E5-9E20-47B7-BD37-EBA7DE8A4B9C}"/>
              </a:ext>
            </a:extLst>
          </p:cNvPr>
          <p:cNvSpPr txBox="1"/>
          <p:nvPr/>
        </p:nvSpPr>
        <p:spPr>
          <a:xfrm>
            <a:off x="141662" y="479310"/>
            <a:ext cx="11877675" cy="5157181"/>
          </a:xfrm>
          <a:prstGeom prst="rect">
            <a:avLst/>
          </a:prstGeom>
        </p:spPr>
        <p:txBody>
          <a:bodyPr vert="horz" wrap="square" lIns="0" tIns="17145" rIns="0" bIns="0" rtlCol="0">
            <a:spAutoFit/>
          </a:bodyPr>
          <a:lstStyle/>
          <a:p>
            <a:pPr marL="12700">
              <a:lnSpc>
                <a:spcPct val="100000"/>
              </a:lnSpc>
              <a:spcBef>
                <a:spcPts val="135"/>
              </a:spcBef>
            </a:pPr>
            <a:r>
              <a:rPr lang="en-GB" b="1" u="sng" spc="20" dirty="0" smtClean="0">
                <a:solidFill>
                  <a:srgbClr val="2F5496"/>
                </a:solidFill>
                <a:uFill>
                  <a:solidFill>
                    <a:srgbClr val="2F5496"/>
                  </a:solidFill>
                </a:uFill>
                <a:cs typeface="Calibri"/>
              </a:rPr>
              <a:t>Binge eating disorder</a:t>
            </a:r>
            <a:endParaRPr lang="en-GB" b="1" u="sng" spc="20" dirty="0" smtClean="0">
              <a:solidFill>
                <a:srgbClr val="2F5496"/>
              </a:solidFill>
              <a:uFill>
                <a:solidFill>
                  <a:srgbClr val="2F5496"/>
                </a:solidFill>
              </a:uFill>
              <a:cs typeface="Calibri"/>
            </a:endParaRPr>
          </a:p>
          <a:p>
            <a:pPr marL="12700">
              <a:lnSpc>
                <a:spcPct val="100000"/>
              </a:lnSpc>
              <a:spcBef>
                <a:spcPts val="135"/>
              </a:spcBef>
            </a:pPr>
            <a:endParaRPr lang="en-GB" b="1" u="sng"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Binge eating disorder is characterised by binge eating on a regular basis, without compensatory behaviours. It should not be confused with the binge and purge cycle that typifies bulimia nervosa. </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Binge eating disorder is identified more in men than any other eating disorder. It is often a mechanism for coping or an attempt to manage emotional </a:t>
            </a:r>
            <a:r>
              <a:rPr lang="en-GB" spc="20" dirty="0" smtClean="0">
                <a:solidFill>
                  <a:srgbClr val="2F5496"/>
                </a:solidFill>
                <a:uFill>
                  <a:solidFill>
                    <a:srgbClr val="2F5496"/>
                  </a:solidFill>
                </a:uFill>
                <a:cs typeface="Calibri"/>
              </a:rPr>
              <a:t>pain.</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b="1" spc="20" dirty="0">
                <a:solidFill>
                  <a:srgbClr val="2F5496"/>
                </a:solidFill>
                <a:uFill>
                  <a:solidFill>
                    <a:srgbClr val="2F5496"/>
                  </a:solidFill>
                </a:uFill>
                <a:cs typeface="Calibri"/>
              </a:rPr>
              <a:t>About the individual</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Binge eating disorder is a serious psychological illness that severely interferes with an individual's health and wellbeing. It is not about </a:t>
            </a:r>
            <a:r>
              <a:rPr lang="en-GB" spc="20" dirty="0" smtClean="0">
                <a:solidFill>
                  <a:srgbClr val="2F5496"/>
                </a:solidFill>
                <a:uFill>
                  <a:solidFill>
                    <a:srgbClr val="2F5496"/>
                  </a:solidFill>
                </a:uFill>
                <a:cs typeface="Calibri"/>
              </a:rPr>
              <a:t>greed.</a:t>
            </a:r>
            <a:endParaRPr lang="en-GB" spc="20" dirty="0">
              <a:solidFill>
                <a:srgbClr val="2F5496"/>
              </a:solidFill>
              <a:uFill>
                <a:solidFill>
                  <a:srgbClr val="2F5496"/>
                </a:solidFill>
              </a:uFill>
              <a:cs typeface="Calibri"/>
            </a:endParaRP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Individuals experience temporary relief from emotional distress but later feel overwhelmed with self-loathing, guilt and shame. ​</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Often leads to a period of restriction: "Tomorrow will be different"; "I can't keep doing this."</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Individuals often describe a feeling of being 'zoned out', unaware of the magnitude of food being consumed and lacking the ability to stop eating.​</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Individuals may previously have had anorexia or bulimia. </a:t>
            </a:r>
            <a:endParaRPr lang="en-GB" spc="20" dirty="0" smtClean="0">
              <a:solidFill>
                <a:srgbClr val="2F5496"/>
              </a:solidFill>
              <a:uFill>
                <a:solidFill>
                  <a:srgbClr val="2F5496"/>
                </a:solidFill>
              </a:uFill>
              <a:cs typeface="Calibri"/>
            </a:endParaRPr>
          </a:p>
          <a:p>
            <a:pPr marL="298450" indent="-285750">
              <a:lnSpc>
                <a:spcPct val="100000"/>
              </a:lnSpc>
              <a:spcBef>
                <a:spcPts val="135"/>
              </a:spcBef>
              <a:buFont typeface="Arial" panose="020B0604020202020204" pitchFamily="34" charset="0"/>
              <a:buChar char="•"/>
            </a:pPr>
            <a:endParaRPr lang="en-GB" spc="20" dirty="0">
              <a:solidFill>
                <a:srgbClr val="2F5496"/>
              </a:solidFill>
              <a:uFill>
                <a:solidFill>
                  <a:srgbClr val="2F5496"/>
                </a:solidFill>
              </a:uFill>
              <a:cs typeface="Calibri"/>
            </a:endParaRPr>
          </a:p>
        </p:txBody>
      </p:sp>
    </p:spTree>
    <p:extLst>
      <p:ext uri="{BB962C8B-B14F-4D97-AF65-F5344CB8AC3E}">
        <p14:creationId xmlns:p14="http://schemas.microsoft.com/office/powerpoint/2010/main" val="17794853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E54CC5E5-9E20-47B7-BD37-EBA7DE8A4B9C}"/>
              </a:ext>
            </a:extLst>
          </p:cNvPr>
          <p:cNvSpPr txBox="1"/>
          <p:nvPr/>
        </p:nvSpPr>
        <p:spPr>
          <a:xfrm>
            <a:off x="141662" y="0"/>
            <a:ext cx="11877675" cy="7121821"/>
          </a:xfrm>
          <a:prstGeom prst="rect">
            <a:avLst/>
          </a:prstGeom>
        </p:spPr>
        <p:txBody>
          <a:bodyPr vert="horz" wrap="square" lIns="0" tIns="17145" rIns="0" bIns="0" rtlCol="0">
            <a:spAutoFit/>
          </a:bodyPr>
          <a:lstStyle/>
          <a:p>
            <a:pPr marL="12700">
              <a:lnSpc>
                <a:spcPct val="100000"/>
              </a:lnSpc>
              <a:spcBef>
                <a:spcPts val="135"/>
              </a:spcBef>
            </a:pPr>
            <a:r>
              <a:rPr lang="en-GB" b="1" u="sng" spc="20" dirty="0" smtClean="0">
                <a:solidFill>
                  <a:srgbClr val="2F5496"/>
                </a:solidFill>
                <a:uFill>
                  <a:solidFill>
                    <a:srgbClr val="2F5496"/>
                  </a:solidFill>
                </a:uFill>
                <a:cs typeface="Calibri"/>
              </a:rPr>
              <a:t>Binge eating disorder (cont.)</a:t>
            </a:r>
            <a:endParaRPr lang="en-GB" b="1" u="sng" spc="20" dirty="0" smtClean="0">
              <a:solidFill>
                <a:srgbClr val="2F5496"/>
              </a:solidFill>
              <a:uFill>
                <a:solidFill>
                  <a:srgbClr val="2F5496"/>
                </a:solidFill>
              </a:uFill>
              <a:cs typeface="Calibri"/>
            </a:endParaRPr>
          </a:p>
          <a:p>
            <a:pPr marL="12700">
              <a:lnSpc>
                <a:spcPct val="100000"/>
              </a:lnSpc>
              <a:spcBef>
                <a:spcPts val="135"/>
              </a:spcBef>
            </a:pPr>
            <a:endParaRPr lang="en-GB" b="1" u="sng" spc="20" dirty="0">
              <a:solidFill>
                <a:srgbClr val="2F5496"/>
              </a:solidFill>
              <a:uFill>
                <a:solidFill>
                  <a:srgbClr val="2F5496"/>
                </a:solidFill>
              </a:uFill>
              <a:cs typeface="Calibri"/>
            </a:endParaRPr>
          </a:p>
          <a:p>
            <a:pPr marL="12700">
              <a:lnSpc>
                <a:spcPct val="100000"/>
              </a:lnSpc>
              <a:spcBef>
                <a:spcPts val="135"/>
              </a:spcBef>
            </a:pPr>
            <a:r>
              <a:rPr lang="en-GB" b="1" spc="20" dirty="0">
                <a:solidFill>
                  <a:srgbClr val="2F5496"/>
                </a:solidFill>
                <a:uFill>
                  <a:solidFill>
                    <a:srgbClr val="2F5496"/>
                  </a:solidFill>
                </a:uFill>
                <a:cs typeface="Calibri"/>
              </a:rPr>
              <a:t>Weight</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Binge eating disorder is more common among those seeking weight loss treatment. The individual may try to control their diet outside of the binges, whilst potentially gaining weight. However, while recurrent binge eating can result in weight gain, the disorder is not directly associated with weight; individuals do not have to be overweight to have the disorder.</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Remember, weight bias and discrimination are prevalent, and have pervasive negative consequences for health, social relationships, education, employment and income. </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All people, irrespective of their weight, deserve equitable </a:t>
            </a:r>
            <a:r>
              <a:rPr lang="en-GB" spc="20" dirty="0" smtClean="0">
                <a:solidFill>
                  <a:srgbClr val="2F5496"/>
                </a:solidFill>
                <a:uFill>
                  <a:solidFill>
                    <a:srgbClr val="2F5496"/>
                  </a:solidFill>
                </a:uFill>
                <a:cs typeface="Calibri"/>
              </a:rPr>
              <a:t>treatment</a:t>
            </a:r>
          </a:p>
          <a:p>
            <a:pPr marL="12700">
              <a:lnSpc>
                <a:spcPct val="100000"/>
              </a:lnSpc>
              <a:spcBef>
                <a:spcPts val="135"/>
              </a:spcBef>
            </a:pPr>
            <a:endParaRPr lang="en-GB" spc="20" dirty="0" smtClean="0">
              <a:solidFill>
                <a:srgbClr val="2F5496"/>
              </a:solidFill>
              <a:uFill>
                <a:solidFill>
                  <a:srgbClr val="2F5496"/>
                </a:solidFill>
              </a:uFill>
              <a:cs typeface="Calibri"/>
            </a:endParaRPr>
          </a:p>
          <a:p>
            <a:pPr marL="12700">
              <a:lnSpc>
                <a:spcPct val="100000"/>
              </a:lnSpc>
              <a:spcBef>
                <a:spcPts val="135"/>
              </a:spcBef>
            </a:pPr>
            <a:r>
              <a:rPr lang="en-GB" b="1" spc="20" dirty="0" smtClean="0">
                <a:solidFill>
                  <a:srgbClr val="2F5496"/>
                </a:solidFill>
                <a:uFill>
                  <a:solidFill>
                    <a:srgbClr val="2F5496"/>
                  </a:solidFill>
                </a:uFill>
                <a:cs typeface="Calibri"/>
              </a:rPr>
              <a:t>About </a:t>
            </a:r>
            <a:r>
              <a:rPr lang="en-GB" b="1" spc="20" dirty="0">
                <a:solidFill>
                  <a:srgbClr val="2F5496"/>
                </a:solidFill>
                <a:uFill>
                  <a:solidFill>
                    <a:srgbClr val="2F5496"/>
                  </a:solidFill>
                </a:uFill>
                <a:cs typeface="Calibri"/>
              </a:rPr>
              <a:t>the individual</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Recurrent episodes of binge eating (for example, once a week or more over a period of at least 1 month) during which the individual experiences a loss of control over their eating behaviour and eats notably more or different than usual. ​</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Binge eating is defined as a discrete period of time (for example, 2 hours). ​</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Loss-of-control around eating and may be described by the individual as feeling like they cannot stop or limit the amount or type of food eaten; having difficulty stopping eating once they have started; or giving up even trying to control their eating because they know they will end up overeating. ​</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The binge eating episodes are not regularly accompanied by inappropriate compensatory behaviours aimed at preventing weight gain. ​</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The symptoms and behaviours are not better explained by another medical condition (for example </a:t>
            </a:r>
            <a:r>
              <a:rPr lang="en-GB" spc="20" dirty="0" err="1">
                <a:solidFill>
                  <a:srgbClr val="2F5496"/>
                </a:solidFill>
                <a:uFill>
                  <a:solidFill>
                    <a:srgbClr val="2F5496"/>
                  </a:solidFill>
                </a:uFill>
                <a:cs typeface="Calibri"/>
              </a:rPr>
              <a:t>Prader</a:t>
            </a:r>
            <a:r>
              <a:rPr lang="en-GB" spc="20" dirty="0">
                <a:solidFill>
                  <a:srgbClr val="2F5496"/>
                </a:solidFill>
                <a:uFill>
                  <a:solidFill>
                    <a:srgbClr val="2F5496"/>
                  </a:solidFill>
                </a:uFill>
                <a:cs typeface="Calibri"/>
              </a:rPr>
              <a:t>-Willi syndrome) or mental disorder (for example, depressive disorder) and are not due to the effects of a substance or medication. ​</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There is a marked distress about the binge eating behaviour.</a:t>
            </a:r>
          </a:p>
          <a:p>
            <a:pPr marL="298450" indent="-285750">
              <a:lnSpc>
                <a:spcPct val="100000"/>
              </a:lnSpc>
              <a:spcBef>
                <a:spcPts val="135"/>
              </a:spcBef>
              <a:buFont typeface="Arial" panose="020B0604020202020204" pitchFamily="34" charset="0"/>
              <a:buChar char="•"/>
            </a:pPr>
            <a:endParaRPr lang="en-GB" spc="20" dirty="0">
              <a:solidFill>
                <a:srgbClr val="2F5496"/>
              </a:solidFill>
              <a:uFill>
                <a:solidFill>
                  <a:srgbClr val="2F5496"/>
                </a:solidFill>
              </a:uFill>
              <a:cs typeface="Calibri"/>
            </a:endParaRPr>
          </a:p>
        </p:txBody>
      </p:sp>
    </p:spTree>
    <p:extLst>
      <p:ext uri="{BB962C8B-B14F-4D97-AF65-F5344CB8AC3E}">
        <p14:creationId xmlns:p14="http://schemas.microsoft.com/office/powerpoint/2010/main" val="117285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E54CC5E5-9E20-47B7-BD37-EBA7DE8A4B9C}"/>
              </a:ext>
            </a:extLst>
          </p:cNvPr>
          <p:cNvSpPr txBox="1"/>
          <p:nvPr/>
        </p:nvSpPr>
        <p:spPr>
          <a:xfrm>
            <a:off x="183226" y="548640"/>
            <a:ext cx="11877675" cy="5182829"/>
          </a:xfrm>
          <a:prstGeom prst="rect">
            <a:avLst/>
          </a:prstGeom>
        </p:spPr>
        <p:txBody>
          <a:bodyPr vert="horz" wrap="square" lIns="0" tIns="17145" rIns="0" bIns="0" rtlCol="0">
            <a:spAutoFit/>
          </a:bodyPr>
          <a:lstStyle/>
          <a:p>
            <a:pPr marL="12700">
              <a:lnSpc>
                <a:spcPct val="100000"/>
              </a:lnSpc>
              <a:spcBef>
                <a:spcPts val="135"/>
              </a:spcBef>
            </a:pPr>
            <a:r>
              <a:rPr lang="en-GB" b="1" u="sng" spc="20" dirty="0" smtClean="0">
                <a:solidFill>
                  <a:srgbClr val="2F5496"/>
                </a:solidFill>
                <a:uFill>
                  <a:solidFill>
                    <a:srgbClr val="2F5496"/>
                  </a:solidFill>
                </a:uFill>
                <a:cs typeface="Calibri"/>
              </a:rPr>
              <a:t>ARFID</a:t>
            </a:r>
          </a:p>
          <a:p>
            <a:pPr marL="12700">
              <a:lnSpc>
                <a:spcPct val="100000"/>
              </a:lnSpc>
              <a:spcBef>
                <a:spcPts val="135"/>
              </a:spcBef>
            </a:pPr>
            <a:endParaRPr lang="en-GB" b="1" u="sng"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Avoidant restrictive food intake disorder (ARFID) is avoidance or restriction of food intake that results in insufficient quantity and or variety of foods being eaten. ​​</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​The patterns of eating behaviour are not motivated by the preoccupation or manipulation of weight or shape. People with ARFID can experience distress about weight and shape but this would not necessarily lead to attempts to avoid weight gain</a:t>
            </a:r>
            <a:r>
              <a:rPr lang="en-GB" spc="20" dirty="0" smtClean="0">
                <a:solidFill>
                  <a:srgbClr val="2F5496"/>
                </a:solidFill>
                <a:uFill>
                  <a:solidFill>
                    <a:srgbClr val="2F5496"/>
                  </a:solidFill>
                </a:uFill>
                <a:cs typeface="Calibri"/>
              </a:rPr>
              <a:t>.</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People with ARFID can present with very low weights or very high weights depending on the specifics of their disorder.</a:t>
            </a:r>
            <a:r>
              <a:rPr lang="en-GB" spc="20" dirty="0" smtClean="0">
                <a:solidFill>
                  <a:srgbClr val="2F5496"/>
                </a:solidFill>
                <a:uFill>
                  <a:solidFill>
                    <a:srgbClr val="2F5496"/>
                  </a:solidFill>
                </a:uFill>
                <a:cs typeface="Calibri"/>
              </a:rPr>
              <a:t>​​</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b="1" spc="20" dirty="0">
                <a:solidFill>
                  <a:srgbClr val="2F5496"/>
                </a:solidFill>
                <a:uFill>
                  <a:solidFill>
                    <a:srgbClr val="2F5496"/>
                  </a:solidFill>
                </a:uFill>
                <a:cs typeface="Calibri"/>
              </a:rPr>
              <a:t>Essential diagnostic </a:t>
            </a:r>
            <a:r>
              <a:rPr lang="en-GB" b="1" spc="20" dirty="0" smtClean="0">
                <a:solidFill>
                  <a:srgbClr val="2F5496"/>
                </a:solidFill>
                <a:uFill>
                  <a:solidFill>
                    <a:srgbClr val="2F5496"/>
                  </a:solidFill>
                </a:uFill>
                <a:cs typeface="Calibri"/>
              </a:rPr>
              <a:t>features</a:t>
            </a:r>
          </a:p>
          <a:p>
            <a:pPr marL="12700">
              <a:lnSpc>
                <a:spcPct val="100000"/>
              </a:lnSpc>
              <a:spcBef>
                <a:spcPts val="135"/>
              </a:spcBef>
            </a:pPr>
            <a:endParaRPr lang="en-GB" spc="20" dirty="0">
              <a:solidFill>
                <a:srgbClr val="2F5496"/>
              </a:solidFill>
              <a:uFill>
                <a:solidFill>
                  <a:srgbClr val="2F5496"/>
                </a:solidFill>
              </a:uFill>
              <a:cs typeface="Calibri"/>
            </a:endParaRP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Avoidance or restriction of food intake, resulting in either or both of the following:​​</a:t>
            </a:r>
          </a:p>
          <a:p>
            <a:pPr marL="755650" lvl="1" indent="-285750">
              <a:spcBef>
                <a:spcPts val="135"/>
              </a:spcBef>
              <a:buFont typeface="Courier New" panose="02070309020205020404" pitchFamily="49" charset="0"/>
              <a:buChar char="o"/>
            </a:pPr>
            <a:r>
              <a:rPr lang="en-GB" spc="20" dirty="0">
                <a:solidFill>
                  <a:srgbClr val="2F5496"/>
                </a:solidFill>
                <a:uFill>
                  <a:solidFill>
                    <a:srgbClr val="2F5496"/>
                  </a:solidFill>
                </a:uFill>
                <a:cs typeface="Calibri"/>
              </a:rPr>
              <a:t>insufficient quantity or variety of food to meet energy or nutritional requirements, resulting in weight loss or nutritional deficiencies, among other consequences​​</a:t>
            </a:r>
          </a:p>
          <a:p>
            <a:pPr marL="755650" lvl="1" indent="-285750">
              <a:spcBef>
                <a:spcPts val="135"/>
              </a:spcBef>
              <a:buFont typeface="Courier New" panose="02070309020205020404" pitchFamily="49" charset="0"/>
              <a:buChar char="o"/>
            </a:pPr>
            <a:r>
              <a:rPr lang="en-GB" spc="20" dirty="0">
                <a:solidFill>
                  <a:srgbClr val="2F5496"/>
                </a:solidFill>
                <a:uFill>
                  <a:solidFill>
                    <a:srgbClr val="2F5496"/>
                  </a:solidFill>
                </a:uFill>
                <a:cs typeface="Calibri"/>
              </a:rPr>
              <a:t>significant impairment in important areas of functioning​​</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The pattern of eating behaviours is not motivated by preoccupation with weight and shape.​​</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Physical health impacts and functional impairments are not related to unavailability of food or other medical conditions.</a:t>
            </a:r>
            <a:endParaRPr lang="en-GB" spc="20" dirty="0">
              <a:solidFill>
                <a:srgbClr val="2F5496"/>
              </a:solidFill>
              <a:uFill>
                <a:solidFill>
                  <a:srgbClr val="2F5496"/>
                </a:solidFill>
              </a:uFill>
              <a:cs typeface="Calibri"/>
            </a:endParaRPr>
          </a:p>
        </p:txBody>
      </p:sp>
    </p:spTree>
    <p:extLst>
      <p:ext uri="{BB962C8B-B14F-4D97-AF65-F5344CB8AC3E}">
        <p14:creationId xmlns:p14="http://schemas.microsoft.com/office/powerpoint/2010/main" val="17952262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E54CC5E5-9E20-47B7-BD37-EBA7DE8A4B9C}"/>
              </a:ext>
            </a:extLst>
          </p:cNvPr>
          <p:cNvSpPr txBox="1"/>
          <p:nvPr/>
        </p:nvSpPr>
        <p:spPr>
          <a:xfrm>
            <a:off x="183226" y="548640"/>
            <a:ext cx="11877675" cy="5762475"/>
          </a:xfrm>
          <a:prstGeom prst="rect">
            <a:avLst/>
          </a:prstGeom>
        </p:spPr>
        <p:txBody>
          <a:bodyPr vert="horz" wrap="square" lIns="0" tIns="17145" rIns="0" bIns="0" rtlCol="0">
            <a:spAutoFit/>
          </a:bodyPr>
          <a:lstStyle/>
          <a:p>
            <a:pPr marL="12700">
              <a:lnSpc>
                <a:spcPct val="100000"/>
              </a:lnSpc>
              <a:spcBef>
                <a:spcPts val="135"/>
              </a:spcBef>
            </a:pPr>
            <a:r>
              <a:rPr lang="en-GB" b="1" u="sng" spc="20" dirty="0" smtClean="0">
                <a:solidFill>
                  <a:srgbClr val="2F5496"/>
                </a:solidFill>
                <a:uFill>
                  <a:solidFill>
                    <a:srgbClr val="2F5496"/>
                  </a:solidFill>
                </a:uFill>
                <a:cs typeface="Calibri"/>
              </a:rPr>
              <a:t>OSFED</a:t>
            </a:r>
          </a:p>
          <a:p>
            <a:pPr marL="12700">
              <a:lnSpc>
                <a:spcPct val="100000"/>
              </a:lnSpc>
              <a:spcBef>
                <a:spcPts val="135"/>
              </a:spcBef>
            </a:pPr>
            <a:endParaRPr lang="en-GB" b="1" u="sng"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Other specified feeding or eating disorder (OSFED), which used to be known as EDNOS.</a:t>
            </a:r>
            <a:r>
              <a:rPr lang="en-GB" spc="20" dirty="0" smtClean="0">
                <a:solidFill>
                  <a:srgbClr val="2F5496"/>
                </a:solidFill>
                <a:uFill>
                  <a:solidFill>
                    <a:srgbClr val="2F5496"/>
                  </a:solidFill>
                </a:uFill>
                <a:cs typeface="Calibri"/>
              </a:rPr>
              <a:t>​​ A </a:t>
            </a:r>
            <a:r>
              <a:rPr lang="en-GB" spc="20" dirty="0">
                <a:solidFill>
                  <a:srgbClr val="2F5496"/>
                </a:solidFill>
                <a:uFill>
                  <a:solidFill>
                    <a:srgbClr val="2F5496"/>
                  </a:solidFill>
                </a:uFill>
                <a:cs typeface="Calibri"/>
              </a:rPr>
              <a:t>person must present with abnormal feeding or eating behaviours that clinically cause significant distress and impairment, but do not meet the full criteria for any of the other </a:t>
            </a:r>
            <a:r>
              <a:rPr lang="en-GB" spc="20" dirty="0" smtClean="0">
                <a:solidFill>
                  <a:srgbClr val="2F5496"/>
                </a:solidFill>
                <a:uFill>
                  <a:solidFill>
                    <a:srgbClr val="2F5496"/>
                  </a:solidFill>
                </a:uFill>
                <a:cs typeface="Calibri"/>
              </a:rPr>
              <a:t>disorders.</a:t>
            </a:r>
            <a:r>
              <a:rPr lang="en-GB" spc="20" dirty="0">
                <a:solidFill>
                  <a:srgbClr val="2F5496"/>
                </a:solidFill>
                <a:uFill>
                  <a:solidFill>
                    <a:srgbClr val="2F5496"/>
                  </a:solidFill>
                </a:uFill>
                <a:cs typeface="Calibri"/>
              </a:rPr>
              <a:t>​​</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Some examples of OSFED include: ​​</a:t>
            </a:r>
          </a:p>
          <a:p>
            <a:pPr marL="12700">
              <a:lnSpc>
                <a:spcPct val="100000"/>
              </a:lnSpc>
              <a:spcBef>
                <a:spcPts val="135"/>
              </a:spcBef>
            </a:pPr>
            <a:endParaRPr lang="en-GB" spc="20" dirty="0">
              <a:solidFill>
                <a:srgbClr val="2F5496"/>
              </a:solidFill>
              <a:uFill>
                <a:solidFill>
                  <a:srgbClr val="2F5496"/>
                </a:solidFill>
              </a:uFill>
              <a:cs typeface="Calibri"/>
            </a:endParaRP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atypical anorexia: meets anorexia nervosa criteria, but weight remains within a 'normal' range</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bulimia nervosa (of low frequency and/or limited duration): meets bulimia nervosa criteria, but the binge or purge cycles don't happen as often or over as long a period of time</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purging disorder: for example, omitting insulin to manage weight in people with type 1 </a:t>
            </a:r>
            <a:r>
              <a:rPr lang="en-GB" spc="20" dirty="0" smtClean="0">
                <a:solidFill>
                  <a:srgbClr val="2F5496"/>
                </a:solidFill>
                <a:uFill>
                  <a:solidFill>
                    <a:srgbClr val="2F5496"/>
                  </a:solidFill>
                </a:uFill>
                <a:cs typeface="Calibri"/>
              </a:rPr>
              <a:t>diabetes</a:t>
            </a:r>
          </a:p>
          <a:p>
            <a:pPr marL="298450" indent="-285750">
              <a:lnSpc>
                <a:spcPct val="100000"/>
              </a:lnSpc>
              <a:spcBef>
                <a:spcPts val="135"/>
              </a:spcBef>
              <a:buFont typeface="Arial" panose="020B0604020202020204" pitchFamily="34" charset="0"/>
              <a:buChar char="•"/>
            </a:pPr>
            <a:endParaRPr lang="en-GB" spc="20" dirty="0">
              <a:solidFill>
                <a:srgbClr val="2F5496"/>
              </a:solidFill>
              <a:uFill>
                <a:solidFill>
                  <a:srgbClr val="2F5496"/>
                </a:solidFill>
              </a:uFill>
              <a:cs typeface="Calibri"/>
            </a:endParaRPr>
          </a:p>
          <a:p>
            <a:pPr marL="12700">
              <a:lnSpc>
                <a:spcPct val="100000"/>
              </a:lnSpc>
              <a:spcBef>
                <a:spcPts val="135"/>
              </a:spcBef>
            </a:pPr>
            <a:r>
              <a:rPr lang="en-GB" b="1" u="sng" spc="20" dirty="0">
                <a:solidFill>
                  <a:srgbClr val="2F5496"/>
                </a:solidFill>
                <a:uFill>
                  <a:solidFill>
                    <a:srgbClr val="2F5496"/>
                  </a:solidFill>
                </a:uFill>
                <a:cs typeface="Calibri"/>
              </a:rPr>
              <a:t>Rumination-regurgitation </a:t>
            </a:r>
            <a:r>
              <a:rPr lang="en-GB" b="1" u="sng" spc="20" dirty="0" smtClean="0">
                <a:solidFill>
                  <a:srgbClr val="2F5496"/>
                </a:solidFill>
                <a:uFill>
                  <a:solidFill>
                    <a:srgbClr val="2F5496"/>
                  </a:solidFill>
                </a:uFill>
                <a:cs typeface="Calibri"/>
              </a:rPr>
              <a:t>disorder</a:t>
            </a:r>
          </a:p>
          <a:p>
            <a:pPr marL="12700">
              <a:lnSpc>
                <a:spcPct val="100000"/>
              </a:lnSpc>
              <a:spcBef>
                <a:spcPts val="135"/>
              </a:spcBef>
            </a:pPr>
            <a:endParaRPr lang="en-GB" b="1" u="sng"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Characterised by the intentional and repeated bringing up of previously swallowed food back into the mouth.​​</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Food may be </a:t>
            </a:r>
            <a:r>
              <a:rPr lang="en-GB" spc="20" dirty="0" err="1">
                <a:solidFill>
                  <a:srgbClr val="2F5496"/>
                </a:solidFill>
                <a:uFill>
                  <a:solidFill>
                    <a:srgbClr val="2F5496"/>
                  </a:solidFill>
                </a:uFill>
                <a:cs typeface="Calibri"/>
              </a:rPr>
              <a:t>rechewed</a:t>
            </a:r>
            <a:r>
              <a:rPr lang="en-GB" spc="20" dirty="0">
                <a:solidFill>
                  <a:srgbClr val="2F5496"/>
                </a:solidFill>
                <a:uFill>
                  <a:solidFill>
                    <a:srgbClr val="2F5496"/>
                  </a:solidFill>
                </a:uFill>
                <a:cs typeface="Calibri"/>
              </a:rPr>
              <a:t> and swallowed or deliberately spat out (not as in vomiting).​​</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To meet the diagnostic threshold, the behaviour must be occurring several times a week for several </a:t>
            </a:r>
            <a:r>
              <a:rPr lang="en-GB" spc="20" dirty="0" smtClean="0">
                <a:solidFill>
                  <a:srgbClr val="2F5496"/>
                </a:solidFill>
                <a:uFill>
                  <a:solidFill>
                    <a:srgbClr val="2F5496"/>
                  </a:solidFill>
                </a:uFill>
                <a:cs typeface="Calibri"/>
              </a:rPr>
              <a:t>weeks.</a:t>
            </a:r>
            <a:endParaRPr lang="en-GB" spc="20" dirty="0">
              <a:solidFill>
                <a:srgbClr val="2F5496"/>
              </a:solidFill>
              <a:uFill>
                <a:solidFill>
                  <a:srgbClr val="2F5496"/>
                </a:solidFill>
              </a:uFill>
              <a:cs typeface="Calibri"/>
            </a:endParaRPr>
          </a:p>
        </p:txBody>
      </p:sp>
    </p:spTree>
    <p:extLst>
      <p:ext uri="{BB962C8B-B14F-4D97-AF65-F5344CB8AC3E}">
        <p14:creationId xmlns:p14="http://schemas.microsoft.com/office/powerpoint/2010/main" val="3952634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E54CC5E5-9E20-47B7-BD37-EBA7DE8A4B9C}"/>
              </a:ext>
            </a:extLst>
          </p:cNvPr>
          <p:cNvSpPr txBox="1"/>
          <p:nvPr/>
        </p:nvSpPr>
        <p:spPr>
          <a:xfrm>
            <a:off x="183226" y="215265"/>
            <a:ext cx="11877675" cy="6516528"/>
          </a:xfrm>
          <a:prstGeom prst="rect">
            <a:avLst/>
          </a:prstGeom>
        </p:spPr>
        <p:txBody>
          <a:bodyPr vert="horz" wrap="square" lIns="0" tIns="17145" rIns="0" bIns="0" rtlCol="0">
            <a:spAutoFit/>
          </a:bodyPr>
          <a:lstStyle/>
          <a:p>
            <a:pPr marL="12700">
              <a:lnSpc>
                <a:spcPct val="100000"/>
              </a:lnSpc>
              <a:spcBef>
                <a:spcPts val="135"/>
              </a:spcBef>
            </a:pPr>
            <a:r>
              <a:rPr lang="en-GB" b="1" u="sng" spc="20" dirty="0" smtClean="0">
                <a:solidFill>
                  <a:srgbClr val="2F5496"/>
                </a:solidFill>
                <a:uFill>
                  <a:solidFill>
                    <a:srgbClr val="2F5496"/>
                  </a:solidFill>
                </a:uFill>
                <a:cs typeface="Calibri"/>
              </a:rPr>
              <a:t>Pica</a:t>
            </a:r>
          </a:p>
          <a:p>
            <a:pPr marL="12700">
              <a:lnSpc>
                <a:spcPct val="100000"/>
              </a:lnSpc>
              <a:spcBef>
                <a:spcPts val="135"/>
              </a:spcBef>
            </a:pPr>
            <a:endParaRPr lang="en-GB" b="1" u="sng"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Pica is an eating disorder that involves eating items that are not typically thought of as food and do not contain significant nutritional value (for example, hair, dirt, paint chips, charcoal, clay) or raw food ingredients (for example, large quantities of salt). ​​</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​Diagnosing pica should be accompanied by a clinical history, tests for anaemia, potential intestinal blockages and toxic side-effects of substances consumed (for example, lead in paint, bacteria or parasites from dirt</a:t>
            </a:r>
            <a:r>
              <a:rPr lang="en-GB" spc="20" dirty="0" smtClean="0">
                <a:solidFill>
                  <a:srgbClr val="2F5496"/>
                </a:solidFill>
                <a:uFill>
                  <a:solidFill>
                    <a:srgbClr val="2F5496"/>
                  </a:solidFill>
                </a:uFill>
                <a:cs typeface="Calibri"/>
              </a:rPr>
              <a:t>)</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b="1" u="sng" spc="20" dirty="0">
                <a:solidFill>
                  <a:srgbClr val="2F5496"/>
                </a:solidFill>
                <a:uFill>
                  <a:solidFill>
                    <a:srgbClr val="2F5496"/>
                  </a:solidFill>
                </a:uFill>
                <a:cs typeface="Calibri"/>
              </a:rPr>
              <a:t>Eating disorders and comorbid mental health </a:t>
            </a:r>
            <a:r>
              <a:rPr lang="en-GB" b="1" u="sng" spc="20" dirty="0" smtClean="0">
                <a:solidFill>
                  <a:srgbClr val="2F5496"/>
                </a:solidFill>
                <a:uFill>
                  <a:solidFill>
                    <a:srgbClr val="2F5496"/>
                  </a:solidFill>
                </a:uFill>
                <a:cs typeface="Calibri"/>
              </a:rPr>
              <a:t>conditions</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Research demonstrates that 55% to 98% of individuals diagnosed with anorexia nervosa, and between 88% and 97% of individuals with bulimia nervosa also experience mental health </a:t>
            </a:r>
            <a:r>
              <a:rPr lang="en-GB" spc="20" dirty="0" smtClean="0">
                <a:solidFill>
                  <a:srgbClr val="2F5496"/>
                </a:solidFill>
                <a:uFill>
                  <a:solidFill>
                    <a:srgbClr val="2F5496"/>
                  </a:solidFill>
                </a:uFill>
                <a:cs typeface="Calibri"/>
              </a:rPr>
              <a:t>comorbidities.</a:t>
            </a:r>
            <a:r>
              <a:rPr lang="en-GB" spc="20" dirty="0">
                <a:solidFill>
                  <a:srgbClr val="2F5496"/>
                </a:solidFill>
                <a:uFill>
                  <a:solidFill>
                    <a:srgbClr val="2F5496"/>
                  </a:solidFill>
                </a:uFill>
                <a:cs typeface="Calibri"/>
              </a:rPr>
              <a:t>​</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Psychiatric comorbidities such as mood and anxiety disorders are common in people with eating disorders, particularly depression, obsessive compulsive disorder (OCD), bipolar disorder and social </a:t>
            </a:r>
            <a:r>
              <a:rPr lang="en-GB" spc="20" dirty="0" smtClean="0">
                <a:solidFill>
                  <a:srgbClr val="2F5496"/>
                </a:solidFill>
                <a:uFill>
                  <a:solidFill>
                    <a:srgbClr val="2F5496"/>
                  </a:solidFill>
                </a:uFill>
                <a:cs typeface="Calibri"/>
              </a:rPr>
              <a:t>anxiety. Eating </a:t>
            </a:r>
            <a:r>
              <a:rPr lang="en-GB" spc="20" dirty="0">
                <a:solidFill>
                  <a:srgbClr val="2F5496"/>
                </a:solidFill>
                <a:uFill>
                  <a:solidFill>
                    <a:srgbClr val="2F5496"/>
                  </a:solidFill>
                </a:uFill>
                <a:cs typeface="Calibri"/>
              </a:rPr>
              <a:t>disorders are mental illnesses and often have complex genetic and environmental causes. They can be a coping mechanism for difficult emotions and thought patterns. It is unclear if some comorbidities pre-date the eating disorder or if they are triggered by a period of starvation. </a:t>
            </a:r>
            <a:r>
              <a:rPr lang="en-GB" spc="20" dirty="0" smtClean="0">
                <a:solidFill>
                  <a:srgbClr val="2F5496"/>
                </a:solidFill>
                <a:uFill>
                  <a:solidFill>
                    <a:srgbClr val="2F5496"/>
                  </a:solidFill>
                </a:uFill>
                <a:cs typeface="Calibri"/>
              </a:rPr>
              <a:t>​Eating </a:t>
            </a:r>
            <a:r>
              <a:rPr lang="en-GB" spc="20" dirty="0">
                <a:solidFill>
                  <a:srgbClr val="2F5496"/>
                </a:solidFill>
                <a:uFill>
                  <a:solidFill>
                    <a:srgbClr val="2F5496"/>
                  </a:solidFill>
                </a:uFill>
                <a:cs typeface="Calibri"/>
              </a:rPr>
              <a:t>disorders themselves can also present as symptoms of psychiatric disorders, such as depressed mood and self-harm. Careful differential diagnosis is required as some symptoms can resolve with weight restoration alone and without psychological treatment. A famous study in 1950s by </a:t>
            </a:r>
            <a:r>
              <a:rPr lang="en-GB" spc="20" dirty="0" err="1">
                <a:solidFill>
                  <a:srgbClr val="2F5496"/>
                </a:solidFill>
                <a:uFill>
                  <a:solidFill>
                    <a:srgbClr val="2F5496"/>
                  </a:solidFill>
                </a:uFill>
                <a:cs typeface="Calibri"/>
              </a:rPr>
              <a:t>Ancel</a:t>
            </a:r>
            <a:r>
              <a:rPr lang="en-GB" spc="20" dirty="0">
                <a:solidFill>
                  <a:srgbClr val="2F5496"/>
                </a:solidFill>
                <a:uFill>
                  <a:solidFill>
                    <a:srgbClr val="2F5496"/>
                  </a:solidFill>
                </a:uFill>
                <a:cs typeface="Calibri"/>
              </a:rPr>
              <a:t> Keys and his colleagues published the results of the Minnesota Starvation Experiment which noted, among other things, an increase in depression, self-harm, irritability, hysteria and hypochondriasis</a:t>
            </a:r>
            <a:endParaRPr lang="en-GB" spc="20" dirty="0">
              <a:solidFill>
                <a:srgbClr val="2F5496"/>
              </a:solidFill>
              <a:uFill>
                <a:solidFill>
                  <a:srgbClr val="2F5496"/>
                </a:solidFill>
              </a:uFill>
              <a:cs typeface="Calibri"/>
            </a:endParaRPr>
          </a:p>
        </p:txBody>
      </p:sp>
    </p:spTree>
    <p:extLst>
      <p:ext uri="{BB962C8B-B14F-4D97-AF65-F5344CB8AC3E}">
        <p14:creationId xmlns:p14="http://schemas.microsoft.com/office/powerpoint/2010/main" val="2030634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E54CC5E5-9E20-47B7-BD37-EBA7DE8A4B9C}"/>
              </a:ext>
            </a:extLst>
          </p:cNvPr>
          <p:cNvSpPr txBox="1"/>
          <p:nvPr/>
        </p:nvSpPr>
        <p:spPr>
          <a:xfrm>
            <a:off x="145126" y="0"/>
            <a:ext cx="11877675" cy="6819174"/>
          </a:xfrm>
          <a:prstGeom prst="rect">
            <a:avLst/>
          </a:prstGeom>
        </p:spPr>
        <p:txBody>
          <a:bodyPr vert="horz" wrap="square" lIns="0" tIns="17145" rIns="0" bIns="0" rtlCol="0">
            <a:spAutoFit/>
          </a:bodyPr>
          <a:lstStyle/>
          <a:p>
            <a:pPr marL="12700">
              <a:lnSpc>
                <a:spcPct val="100000"/>
              </a:lnSpc>
              <a:spcBef>
                <a:spcPts val="135"/>
              </a:spcBef>
            </a:pPr>
            <a:r>
              <a:rPr lang="en-GB" b="1" u="sng" spc="20" dirty="0">
                <a:solidFill>
                  <a:srgbClr val="2F5496"/>
                </a:solidFill>
                <a:uFill>
                  <a:solidFill>
                    <a:srgbClr val="2F5496"/>
                  </a:solidFill>
                </a:uFill>
                <a:cs typeface="Calibri"/>
              </a:rPr>
              <a:t>Autism and eating disorders</a:t>
            </a:r>
            <a:endParaRPr lang="en-GB" b="1" u="sng" spc="20" dirty="0" smtClean="0">
              <a:solidFill>
                <a:srgbClr val="2F5496"/>
              </a:solidFill>
              <a:uFill>
                <a:solidFill>
                  <a:srgbClr val="2F5496"/>
                </a:solidFill>
              </a:uFill>
              <a:cs typeface="Calibri"/>
            </a:endParaRPr>
          </a:p>
          <a:p>
            <a:pPr marL="12700">
              <a:lnSpc>
                <a:spcPct val="100000"/>
              </a:lnSpc>
              <a:spcBef>
                <a:spcPts val="135"/>
              </a:spcBef>
            </a:pPr>
            <a:endParaRPr lang="en-GB" b="1" u="sng"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Current research indicates an over-representation of autism in people with eating disorders, in particular amongst people with anorexia nervosa and </a:t>
            </a:r>
            <a:r>
              <a:rPr lang="en-GB" spc="20" dirty="0" smtClean="0">
                <a:solidFill>
                  <a:srgbClr val="2F5496"/>
                </a:solidFill>
                <a:uFill>
                  <a:solidFill>
                    <a:srgbClr val="2F5496"/>
                  </a:solidFill>
                </a:uFill>
                <a:cs typeface="Calibri"/>
              </a:rPr>
              <a:t>ARFID. </a:t>
            </a:r>
            <a:r>
              <a:rPr lang="en-GB" spc="20" dirty="0">
                <a:solidFill>
                  <a:srgbClr val="2F5496"/>
                </a:solidFill>
                <a:uFill>
                  <a:solidFill>
                    <a:srgbClr val="2F5496"/>
                  </a:solidFill>
                </a:uFill>
                <a:cs typeface="Calibri"/>
              </a:rPr>
              <a:t>Additionally, the experience of autistic people with an eating disorder may be different from that of a </a:t>
            </a:r>
            <a:r>
              <a:rPr lang="en-GB" spc="20" dirty="0" err="1">
                <a:solidFill>
                  <a:srgbClr val="2F5496"/>
                </a:solidFill>
                <a:uFill>
                  <a:solidFill>
                    <a:srgbClr val="2F5496"/>
                  </a:solidFill>
                </a:uFill>
                <a:cs typeface="Calibri"/>
              </a:rPr>
              <a:t>neurotypical</a:t>
            </a:r>
            <a:r>
              <a:rPr lang="en-GB" spc="20" dirty="0">
                <a:solidFill>
                  <a:srgbClr val="2F5496"/>
                </a:solidFill>
                <a:uFill>
                  <a:solidFill>
                    <a:srgbClr val="2F5496"/>
                  </a:solidFill>
                </a:uFill>
                <a:cs typeface="Calibri"/>
              </a:rPr>
              <a:t> individual.  </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It is thought that autistic people with anorexia nervosa present more severely on admission; they also face worse treatment outcomes and difficulties with their wider mental </a:t>
            </a:r>
            <a:r>
              <a:rPr lang="en-GB" spc="20" dirty="0" smtClean="0">
                <a:solidFill>
                  <a:srgbClr val="2F5496"/>
                </a:solidFill>
                <a:uFill>
                  <a:solidFill>
                    <a:srgbClr val="2F5496"/>
                  </a:solidFill>
                </a:uFill>
                <a:cs typeface="Calibri"/>
              </a:rPr>
              <a:t>health.</a:t>
            </a:r>
            <a:endParaRPr lang="en-GB" spc="20" dirty="0">
              <a:solidFill>
                <a:srgbClr val="2F5496"/>
              </a:solidFill>
              <a:uFill>
                <a:solidFill>
                  <a:srgbClr val="2F5496"/>
                </a:solidFill>
              </a:uFill>
              <a:cs typeface="Calibri"/>
            </a:endParaRP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There is also an association between autism and ARFID. Sensory differences towards food is a key </a:t>
            </a:r>
            <a:r>
              <a:rPr lang="en-GB" spc="20" dirty="0" smtClean="0">
                <a:solidFill>
                  <a:srgbClr val="2F5496"/>
                </a:solidFill>
                <a:uFill>
                  <a:solidFill>
                    <a:srgbClr val="2F5496"/>
                  </a:solidFill>
                </a:uFill>
                <a:cs typeface="Calibri"/>
              </a:rPr>
              <a:t>overlap.</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b="1" u="sng" spc="20" dirty="0">
                <a:solidFill>
                  <a:srgbClr val="2F5496"/>
                </a:solidFill>
                <a:uFill>
                  <a:solidFill>
                    <a:srgbClr val="2F5496"/>
                  </a:solidFill>
                </a:uFill>
                <a:cs typeface="Calibri"/>
              </a:rPr>
              <a:t>Emotionally unstable personality disorder (EUPD</a:t>
            </a:r>
            <a:r>
              <a:rPr lang="en-GB" b="1" u="sng" spc="20" dirty="0" smtClean="0">
                <a:solidFill>
                  <a:srgbClr val="2F5496"/>
                </a:solidFill>
                <a:uFill>
                  <a:solidFill>
                    <a:srgbClr val="2F5496"/>
                  </a:solidFill>
                </a:uFill>
                <a:cs typeface="Calibri"/>
              </a:rPr>
              <a:t>)</a:t>
            </a:r>
          </a:p>
          <a:p>
            <a:pPr marL="12700">
              <a:lnSpc>
                <a:spcPct val="100000"/>
              </a:lnSpc>
              <a:spcBef>
                <a:spcPts val="135"/>
              </a:spcBef>
            </a:pPr>
            <a:endParaRPr lang="en-GB" b="1" u="sng"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EUPD (historically referred to as borderline personality disorder) describes difficulties with how an individual thinks and feels about themselves and other people, to the extent that it is hard to cope day to day. </a:t>
            </a:r>
            <a:r>
              <a:rPr lang="en-GB" spc="20" dirty="0" smtClean="0">
                <a:solidFill>
                  <a:srgbClr val="2F5496"/>
                </a:solidFill>
                <a:uFill>
                  <a:solidFill>
                    <a:srgbClr val="2F5496"/>
                  </a:solidFill>
                </a:uFill>
                <a:cs typeface="Calibri"/>
              </a:rPr>
              <a:t>Experiences </a:t>
            </a:r>
            <a:r>
              <a:rPr lang="en-GB" spc="20" dirty="0">
                <a:solidFill>
                  <a:srgbClr val="2F5496"/>
                </a:solidFill>
                <a:uFill>
                  <a:solidFill>
                    <a:srgbClr val="2F5496"/>
                  </a:solidFill>
                </a:uFill>
                <a:cs typeface="Calibri"/>
              </a:rPr>
              <a:t>and presentations can vary significantly, but the person may experience emotions that are very intense, overwhelming or changeable. They may also experience difficulties with relationships or sense of identity</a:t>
            </a:r>
            <a:r>
              <a:rPr lang="en-GB" spc="20" dirty="0" smtClean="0">
                <a:solidFill>
                  <a:srgbClr val="2F5496"/>
                </a:solidFill>
                <a:uFill>
                  <a:solidFill>
                    <a:srgbClr val="2F5496"/>
                  </a:solidFill>
                </a:uFill>
                <a:cs typeface="Calibri"/>
              </a:rPr>
              <a:t>.</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The prevalence of EUPD, emotion regulation difficulties and complex emotional needs is higher among people with eating disorders compared with the baseline </a:t>
            </a:r>
            <a:r>
              <a:rPr lang="en-GB" spc="20" dirty="0" smtClean="0">
                <a:solidFill>
                  <a:srgbClr val="2F5496"/>
                </a:solidFill>
                <a:uFill>
                  <a:solidFill>
                    <a:srgbClr val="2F5496"/>
                  </a:solidFill>
                </a:uFill>
                <a:cs typeface="Calibri"/>
              </a:rPr>
              <a:t>population. It </a:t>
            </a:r>
            <a:r>
              <a:rPr lang="en-GB" spc="20" dirty="0">
                <a:solidFill>
                  <a:srgbClr val="2F5496"/>
                </a:solidFill>
                <a:uFill>
                  <a:solidFill>
                    <a:srgbClr val="2F5496"/>
                  </a:solidFill>
                </a:uFill>
                <a:cs typeface="Calibri"/>
              </a:rPr>
              <a:t>is unclear whether this is predated by the eating disorder or occurs as a result of it. Often these conditions can exacerbate the other and work as a positive feedback loop. </a:t>
            </a:r>
            <a:r>
              <a:rPr lang="en-GB" spc="20" dirty="0" smtClean="0">
                <a:solidFill>
                  <a:srgbClr val="2F5496"/>
                </a:solidFill>
                <a:uFill>
                  <a:solidFill>
                    <a:srgbClr val="2F5496"/>
                  </a:solidFill>
                </a:uFill>
                <a:cs typeface="Calibri"/>
              </a:rPr>
              <a:t>​Research </a:t>
            </a:r>
            <a:r>
              <a:rPr lang="en-GB" spc="20" dirty="0">
                <a:solidFill>
                  <a:srgbClr val="2F5496"/>
                </a:solidFill>
                <a:uFill>
                  <a:solidFill>
                    <a:srgbClr val="2F5496"/>
                  </a:solidFill>
                </a:uFill>
                <a:cs typeface="Calibri"/>
              </a:rPr>
              <a:t>highlights that some individuals diagnosed with EUPD and comorbid anorexia nervosa no longer meet the diagnostic criteria for EUPD after recovery from their eating disorder. </a:t>
            </a:r>
            <a:r>
              <a:rPr lang="en-GB" spc="20" dirty="0" smtClean="0">
                <a:solidFill>
                  <a:srgbClr val="2F5496"/>
                </a:solidFill>
                <a:uFill>
                  <a:solidFill>
                    <a:srgbClr val="2F5496"/>
                  </a:solidFill>
                </a:uFill>
                <a:cs typeface="Calibri"/>
              </a:rPr>
              <a:t>​Regardless</a:t>
            </a:r>
            <a:r>
              <a:rPr lang="en-GB" spc="20" dirty="0">
                <a:solidFill>
                  <a:srgbClr val="2F5496"/>
                </a:solidFill>
                <a:uFill>
                  <a:solidFill>
                    <a:srgbClr val="2F5496"/>
                  </a:solidFill>
                </a:uFill>
                <a:cs typeface="Calibri"/>
              </a:rPr>
              <a:t>, such comorbidities may impact on the way the individual experiences the eating </a:t>
            </a:r>
            <a:r>
              <a:rPr lang="en-GB" spc="20" dirty="0" smtClean="0">
                <a:solidFill>
                  <a:srgbClr val="2F5496"/>
                </a:solidFill>
                <a:uFill>
                  <a:solidFill>
                    <a:srgbClr val="2F5496"/>
                  </a:solidFill>
                </a:uFill>
                <a:cs typeface="Calibri"/>
              </a:rPr>
              <a:t>disorder. </a:t>
            </a:r>
            <a:r>
              <a:rPr lang="en-GB" spc="20" dirty="0">
                <a:solidFill>
                  <a:srgbClr val="2F5496"/>
                </a:solidFill>
                <a:uFill>
                  <a:solidFill>
                    <a:srgbClr val="2F5496"/>
                  </a:solidFill>
                </a:uFill>
                <a:cs typeface="Calibri"/>
              </a:rPr>
              <a:t>It is important to consider this in treatment.</a:t>
            </a:r>
            <a:endParaRPr lang="en-GB" spc="20" dirty="0">
              <a:solidFill>
                <a:srgbClr val="2F5496"/>
              </a:solidFill>
              <a:uFill>
                <a:solidFill>
                  <a:srgbClr val="2F5496"/>
                </a:solidFill>
              </a:uFill>
              <a:cs typeface="Calibri"/>
            </a:endParaRPr>
          </a:p>
        </p:txBody>
      </p:sp>
    </p:spTree>
    <p:extLst>
      <p:ext uri="{BB962C8B-B14F-4D97-AF65-F5344CB8AC3E}">
        <p14:creationId xmlns:p14="http://schemas.microsoft.com/office/powerpoint/2010/main" val="5084845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E54CC5E5-9E20-47B7-BD37-EBA7DE8A4B9C}"/>
              </a:ext>
            </a:extLst>
          </p:cNvPr>
          <p:cNvSpPr txBox="1"/>
          <p:nvPr/>
        </p:nvSpPr>
        <p:spPr>
          <a:xfrm>
            <a:off x="145126" y="0"/>
            <a:ext cx="11877675" cy="6329297"/>
          </a:xfrm>
          <a:prstGeom prst="rect">
            <a:avLst/>
          </a:prstGeom>
        </p:spPr>
        <p:txBody>
          <a:bodyPr vert="horz" wrap="square" lIns="0" tIns="17145" rIns="0" bIns="0" rtlCol="0">
            <a:spAutoFit/>
          </a:bodyPr>
          <a:lstStyle/>
          <a:p>
            <a:pPr marL="12700">
              <a:lnSpc>
                <a:spcPct val="100000"/>
              </a:lnSpc>
              <a:spcBef>
                <a:spcPts val="135"/>
              </a:spcBef>
            </a:pPr>
            <a:endParaRPr lang="en-GB" spc="20" dirty="0" smtClean="0">
              <a:solidFill>
                <a:srgbClr val="2F5496"/>
              </a:solidFill>
              <a:uFill>
                <a:solidFill>
                  <a:srgbClr val="2F5496"/>
                </a:solidFill>
              </a:uFill>
              <a:cs typeface="Calibri"/>
            </a:endParaRPr>
          </a:p>
          <a:p>
            <a:pPr marL="12700">
              <a:lnSpc>
                <a:spcPct val="100000"/>
              </a:lnSpc>
              <a:spcBef>
                <a:spcPts val="135"/>
              </a:spcBef>
            </a:pPr>
            <a:r>
              <a:rPr lang="en-GB" spc="20" dirty="0" smtClean="0">
                <a:solidFill>
                  <a:srgbClr val="2F5496"/>
                </a:solidFill>
                <a:uFill>
                  <a:solidFill>
                    <a:srgbClr val="2F5496"/>
                  </a:solidFill>
                </a:uFill>
                <a:cs typeface="Calibri"/>
              </a:rPr>
              <a:t>According </a:t>
            </a:r>
            <a:r>
              <a:rPr lang="en-GB" spc="20" dirty="0">
                <a:solidFill>
                  <a:srgbClr val="2F5496"/>
                </a:solidFill>
                <a:uFill>
                  <a:solidFill>
                    <a:srgbClr val="2F5496"/>
                  </a:solidFill>
                </a:uFill>
                <a:cs typeface="Calibri"/>
              </a:rPr>
              <a:t>to a recent </a:t>
            </a:r>
            <a:r>
              <a:rPr lang="en-GB" spc="20" dirty="0" smtClean="0">
                <a:solidFill>
                  <a:srgbClr val="2F5496"/>
                </a:solidFill>
                <a:uFill>
                  <a:solidFill>
                    <a:srgbClr val="2F5496"/>
                  </a:solidFill>
                </a:uFill>
                <a:cs typeface="Calibri"/>
              </a:rPr>
              <a:t>study, </a:t>
            </a:r>
            <a:r>
              <a:rPr lang="en-GB" spc="20" dirty="0">
                <a:solidFill>
                  <a:srgbClr val="2F5496"/>
                </a:solidFill>
                <a:uFill>
                  <a:solidFill>
                    <a:srgbClr val="2F5496"/>
                  </a:solidFill>
                </a:uFill>
                <a:cs typeface="Calibri"/>
              </a:rPr>
              <a:t>eating disorder cases are accounted for as follows (to the nearest percentage):​</a:t>
            </a:r>
          </a:p>
          <a:p>
            <a:pPr marL="12700">
              <a:lnSpc>
                <a:spcPct val="100000"/>
              </a:lnSpc>
              <a:spcBef>
                <a:spcPts val="135"/>
              </a:spcBef>
            </a:pPr>
            <a:endParaRPr lang="en-GB" spc="20" dirty="0">
              <a:solidFill>
                <a:srgbClr val="2F5496"/>
              </a:solidFill>
              <a:uFill>
                <a:solidFill>
                  <a:srgbClr val="2F5496"/>
                </a:solidFill>
              </a:uFill>
              <a:cs typeface="Calibri"/>
            </a:endParaRP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anorexia nervosa 8%</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ARFID 5%</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binge eating disorder 22%</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bulimia nervosa 19%</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OSFED 47</a:t>
            </a:r>
            <a:r>
              <a:rPr lang="en-GB" spc="20" dirty="0" smtClean="0">
                <a:solidFill>
                  <a:srgbClr val="2F5496"/>
                </a:solidFill>
                <a:uFill>
                  <a:solidFill>
                    <a:srgbClr val="2F5496"/>
                  </a:solidFill>
                </a:uFill>
                <a:cs typeface="Calibri"/>
              </a:rPr>
              <a:t>%</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Whilst anorexia nervosa is possibly the most widely publicised because its effects on the body can often be very visible, it is one of the rarest eating disorders and accounts for approximately 8% of all identified cases. OSFED is the most common eating disorder, followed by binge eating </a:t>
            </a:r>
            <a:r>
              <a:rPr lang="en-GB" spc="20" dirty="0" smtClean="0">
                <a:solidFill>
                  <a:srgbClr val="2F5496"/>
                </a:solidFill>
                <a:uFill>
                  <a:solidFill>
                    <a:srgbClr val="2F5496"/>
                  </a:solidFill>
                </a:uFill>
                <a:cs typeface="Calibri"/>
              </a:rPr>
              <a:t>disorder</a:t>
            </a:r>
            <a:endParaRPr lang="en-GB" spc="20" dirty="0">
              <a:solidFill>
                <a:srgbClr val="2F5496"/>
              </a:solidFill>
              <a:uFill>
                <a:solidFill>
                  <a:srgbClr val="2F5496"/>
                </a:solidFill>
              </a:uFill>
              <a:cs typeface="Calibri"/>
            </a:endParaRPr>
          </a:p>
          <a:p>
            <a:pPr marL="12700">
              <a:lnSpc>
                <a:spcPct val="100000"/>
              </a:lnSpc>
              <a:spcBef>
                <a:spcPts val="135"/>
              </a:spcBef>
            </a:pPr>
            <a:endParaRPr lang="en-GB" b="1" u="sng" spc="20" dirty="0">
              <a:solidFill>
                <a:srgbClr val="2F5496"/>
              </a:solidFill>
              <a:uFill>
                <a:solidFill>
                  <a:srgbClr val="2F5496"/>
                </a:solidFill>
              </a:uFill>
              <a:cs typeface="Calibri"/>
            </a:endParaRPr>
          </a:p>
          <a:p>
            <a:pPr marL="12700">
              <a:lnSpc>
                <a:spcPct val="100000"/>
              </a:lnSpc>
              <a:spcBef>
                <a:spcPts val="135"/>
              </a:spcBef>
            </a:pPr>
            <a:r>
              <a:rPr lang="en-GB" b="1" u="sng" spc="20" dirty="0" smtClean="0">
                <a:solidFill>
                  <a:srgbClr val="2F5496"/>
                </a:solidFill>
                <a:uFill>
                  <a:solidFill>
                    <a:srgbClr val="2F5496"/>
                  </a:solidFill>
                </a:uFill>
                <a:cs typeface="Calibri"/>
              </a:rPr>
              <a:t>How </a:t>
            </a:r>
            <a:r>
              <a:rPr lang="en-GB" b="1" u="sng" spc="20" dirty="0">
                <a:solidFill>
                  <a:srgbClr val="2F5496"/>
                </a:solidFill>
                <a:uFill>
                  <a:solidFill>
                    <a:srgbClr val="2F5496"/>
                  </a:solidFill>
                </a:uFill>
                <a:cs typeface="Calibri"/>
              </a:rPr>
              <a:t>might eating disorders present in acute medical settings</a:t>
            </a:r>
            <a:r>
              <a:rPr lang="en-GB" b="1" u="sng" spc="20" dirty="0" smtClean="0">
                <a:solidFill>
                  <a:srgbClr val="2F5496"/>
                </a:solidFill>
                <a:uFill>
                  <a:solidFill>
                    <a:srgbClr val="2F5496"/>
                  </a:solidFill>
                </a:uFill>
                <a:cs typeface="Calibri"/>
              </a:rPr>
              <a:t>?</a:t>
            </a:r>
          </a:p>
          <a:p>
            <a:pPr marL="12700">
              <a:lnSpc>
                <a:spcPct val="100000"/>
              </a:lnSpc>
              <a:spcBef>
                <a:spcPts val="135"/>
              </a:spcBef>
            </a:pPr>
            <a:endParaRPr lang="en-GB" b="1" u="sng"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Eating disorders are multi-systemic conditions and should always be part of the differential diagnosis in those who present to acute medical settings, sometimes multiple times, with seemingly non-specific symptoms or health concerns</a:t>
            </a:r>
            <a:r>
              <a:rPr lang="en-GB" spc="20" dirty="0" smtClean="0">
                <a:solidFill>
                  <a:srgbClr val="2F5496"/>
                </a:solidFill>
                <a:uFill>
                  <a:solidFill>
                    <a:srgbClr val="2F5496"/>
                  </a:solidFill>
                </a:uFill>
                <a:cs typeface="Calibri"/>
              </a:rPr>
              <a:t>.</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16% of people who attend the emergency department have an eating disorder on screening, regardless of their reason for presenting to the </a:t>
            </a:r>
            <a:r>
              <a:rPr lang="en-GB" spc="20" dirty="0" smtClean="0">
                <a:solidFill>
                  <a:srgbClr val="2F5496"/>
                </a:solidFill>
                <a:uFill>
                  <a:solidFill>
                    <a:srgbClr val="2F5496"/>
                  </a:solidFill>
                </a:uFill>
                <a:cs typeface="Calibri"/>
              </a:rPr>
              <a:t>department</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endParaRPr lang="en-GB" spc="20" dirty="0">
              <a:solidFill>
                <a:srgbClr val="2F5496"/>
              </a:solidFill>
              <a:uFill>
                <a:solidFill>
                  <a:srgbClr val="2F5496"/>
                </a:solidFill>
              </a:uFill>
              <a:cs typeface="Calibri"/>
            </a:endParaRPr>
          </a:p>
        </p:txBody>
      </p:sp>
    </p:spTree>
    <p:extLst>
      <p:ext uri="{BB962C8B-B14F-4D97-AF65-F5344CB8AC3E}">
        <p14:creationId xmlns:p14="http://schemas.microsoft.com/office/powerpoint/2010/main" val="39109545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E54CC5E5-9E20-47B7-BD37-EBA7DE8A4B9C}"/>
              </a:ext>
            </a:extLst>
          </p:cNvPr>
          <p:cNvSpPr txBox="1"/>
          <p:nvPr/>
        </p:nvSpPr>
        <p:spPr>
          <a:xfrm>
            <a:off x="314325" y="228600"/>
            <a:ext cx="11877675" cy="6026650"/>
          </a:xfrm>
          <a:prstGeom prst="rect">
            <a:avLst/>
          </a:prstGeom>
        </p:spPr>
        <p:txBody>
          <a:bodyPr vert="horz" wrap="square" lIns="0" tIns="17145" rIns="0" bIns="0" rtlCol="0">
            <a:spAutoFit/>
          </a:bodyPr>
          <a:lstStyle/>
          <a:p>
            <a:pPr marL="12700">
              <a:lnSpc>
                <a:spcPct val="100000"/>
              </a:lnSpc>
              <a:spcBef>
                <a:spcPts val="135"/>
              </a:spcBef>
            </a:pPr>
            <a:r>
              <a:rPr lang="en-GB" b="1" u="sng" spc="20" dirty="0" smtClean="0">
                <a:solidFill>
                  <a:srgbClr val="2F5496"/>
                </a:solidFill>
                <a:uFill>
                  <a:solidFill>
                    <a:srgbClr val="2F5496"/>
                  </a:solidFill>
                </a:uFill>
                <a:cs typeface="Calibri"/>
              </a:rPr>
              <a:t>Challenges </a:t>
            </a:r>
            <a:r>
              <a:rPr lang="en-GB" b="1" u="sng" spc="20" dirty="0">
                <a:solidFill>
                  <a:srgbClr val="2F5496"/>
                </a:solidFill>
                <a:uFill>
                  <a:solidFill>
                    <a:srgbClr val="2F5496"/>
                  </a:solidFill>
                </a:uFill>
                <a:cs typeface="Calibri"/>
              </a:rPr>
              <a:t>for health </a:t>
            </a:r>
            <a:r>
              <a:rPr lang="en-GB" b="1" u="sng" spc="20" dirty="0" smtClean="0">
                <a:solidFill>
                  <a:srgbClr val="2F5496"/>
                </a:solidFill>
                <a:uFill>
                  <a:solidFill>
                    <a:srgbClr val="2F5496"/>
                  </a:solidFill>
                </a:uFill>
                <a:cs typeface="Calibri"/>
              </a:rPr>
              <a:t>professionals</a:t>
            </a:r>
          </a:p>
          <a:p>
            <a:pPr marL="12700">
              <a:lnSpc>
                <a:spcPct val="100000"/>
              </a:lnSpc>
              <a:spcBef>
                <a:spcPts val="135"/>
              </a:spcBef>
            </a:pPr>
            <a:endParaRPr lang="en-GB" b="1" u="sng"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Identifying eating disorders can be challenging, as individuals with eating disorders don't always recognise or tell anyone that they have an illness</a:t>
            </a:r>
            <a:r>
              <a:rPr lang="en-GB" spc="20" dirty="0" smtClean="0">
                <a:solidFill>
                  <a:srgbClr val="2F5496"/>
                </a:solidFill>
                <a:uFill>
                  <a:solidFill>
                    <a:srgbClr val="2F5496"/>
                  </a:solidFill>
                </a:uFill>
                <a:cs typeface="Calibri"/>
              </a:rPr>
              <a:t>.</a:t>
            </a:r>
          </a:p>
          <a:p>
            <a:pPr marL="12700">
              <a:lnSpc>
                <a:spcPct val="100000"/>
              </a:lnSpc>
              <a:spcBef>
                <a:spcPts val="135"/>
              </a:spcBef>
            </a:pPr>
            <a:endParaRPr lang="en-GB" spc="20" dirty="0">
              <a:solidFill>
                <a:srgbClr val="2F5496"/>
              </a:solidFill>
              <a:uFill>
                <a:solidFill>
                  <a:srgbClr val="2F5496"/>
                </a:solidFill>
              </a:uFill>
              <a:cs typeface="Calibri"/>
            </a:endParaRP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Change can be difficult for people with eating disorders, meaning they may not consent to treatment. ​</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Anxiety towards treatment might lead to patients not wishing to share information or denial about their symptoms.​</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Some people who are at high medical risk might appear to have mental capacity to decline treatment.​</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People with eating disorders may appear deceptively well. </a:t>
            </a:r>
          </a:p>
          <a:p>
            <a:pPr marL="12700">
              <a:lnSpc>
                <a:spcPct val="100000"/>
              </a:lnSpc>
              <a:spcBef>
                <a:spcPts val="135"/>
              </a:spcBef>
            </a:pPr>
            <a:endParaRPr lang="en-GB" spc="20" dirty="0" smtClean="0">
              <a:solidFill>
                <a:srgbClr val="2F5496"/>
              </a:solidFill>
              <a:uFill>
                <a:solidFill>
                  <a:srgbClr val="2F5496"/>
                </a:solidFill>
              </a:uFill>
              <a:cs typeface="Calibri"/>
            </a:endParaRPr>
          </a:p>
          <a:p>
            <a:pPr marL="12700">
              <a:lnSpc>
                <a:spcPct val="100000"/>
              </a:lnSpc>
              <a:spcBef>
                <a:spcPts val="135"/>
              </a:spcBef>
            </a:pPr>
            <a:r>
              <a:rPr lang="en-GB" b="1" u="sng" spc="20" dirty="0" smtClean="0">
                <a:solidFill>
                  <a:srgbClr val="2F5496"/>
                </a:solidFill>
                <a:uFill>
                  <a:solidFill>
                    <a:srgbClr val="2F5496"/>
                  </a:solidFill>
                </a:uFill>
                <a:cs typeface="Calibri"/>
              </a:rPr>
              <a:t>Eating </a:t>
            </a:r>
            <a:r>
              <a:rPr lang="en-GB" b="1" u="sng" spc="20" dirty="0">
                <a:solidFill>
                  <a:srgbClr val="2F5496"/>
                </a:solidFill>
                <a:uFill>
                  <a:solidFill>
                    <a:srgbClr val="2F5496"/>
                  </a:solidFill>
                </a:uFill>
                <a:cs typeface="Calibri"/>
              </a:rPr>
              <a:t>disorder </a:t>
            </a:r>
            <a:r>
              <a:rPr lang="en-GB" b="1" u="sng" spc="20" dirty="0" smtClean="0">
                <a:solidFill>
                  <a:srgbClr val="2F5496"/>
                </a:solidFill>
                <a:uFill>
                  <a:solidFill>
                    <a:srgbClr val="2F5496"/>
                  </a:solidFill>
                </a:uFill>
                <a:cs typeface="Calibri"/>
              </a:rPr>
              <a:t>presentations</a:t>
            </a:r>
          </a:p>
          <a:p>
            <a:pPr marL="12700">
              <a:lnSpc>
                <a:spcPct val="100000"/>
              </a:lnSpc>
              <a:spcBef>
                <a:spcPts val="135"/>
              </a:spcBef>
            </a:pPr>
            <a:endParaRPr lang="en-GB" spc="20" dirty="0" smtClean="0">
              <a:solidFill>
                <a:srgbClr val="2F5496"/>
              </a:solidFill>
              <a:uFill>
                <a:solidFill>
                  <a:srgbClr val="2F5496"/>
                </a:solidFill>
              </a:uFill>
              <a:cs typeface="Calibri"/>
            </a:endParaRPr>
          </a:p>
          <a:p>
            <a:pPr marL="12700">
              <a:lnSpc>
                <a:spcPct val="100000"/>
              </a:lnSpc>
              <a:spcBef>
                <a:spcPts val="135"/>
              </a:spcBef>
            </a:pPr>
            <a:r>
              <a:rPr lang="en-GB" spc="20" dirty="0" smtClean="0">
                <a:solidFill>
                  <a:srgbClr val="2F5496"/>
                </a:solidFill>
                <a:uFill>
                  <a:solidFill>
                    <a:srgbClr val="2F5496"/>
                  </a:solidFill>
                </a:uFill>
                <a:cs typeface="Calibri"/>
              </a:rPr>
              <a:t>Presentation </a:t>
            </a:r>
            <a:r>
              <a:rPr lang="en-GB" spc="20" dirty="0">
                <a:solidFill>
                  <a:srgbClr val="2F5496"/>
                </a:solidFill>
                <a:uFill>
                  <a:solidFill>
                    <a:srgbClr val="2F5496"/>
                  </a:solidFill>
                </a:uFill>
                <a:cs typeface="Calibri"/>
              </a:rPr>
              <a:t>of an eating disorder in acute medical settings varies. An open mind should be kept when symptoms of an eating disorder or related behaviours present, sometimes disguised as, or by, a physical health concern</a:t>
            </a:r>
            <a:r>
              <a:rPr lang="en-GB" spc="20" dirty="0" smtClean="0">
                <a:solidFill>
                  <a:srgbClr val="2F5496"/>
                </a:solidFill>
                <a:uFill>
                  <a:solidFill>
                    <a:srgbClr val="2F5496"/>
                  </a:solidFill>
                </a:uFill>
                <a:cs typeface="Calibri"/>
              </a:rPr>
              <a:t>.</a:t>
            </a:r>
          </a:p>
          <a:p>
            <a:pPr marL="12700">
              <a:lnSpc>
                <a:spcPct val="100000"/>
              </a:lnSpc>
              <a:spcBef>
                <a:spcPts val="135"/>
              </a:spcBef>
            </a:pPr>
            <a:endParaRPr lang="en-GB" spc="20" dirty="0" smtClean="0">
              <a:solidFill>
                <a:srgbClr val="2F5496"/>
              </a:solidFill>
              <a:uFill>
                <a:solidFill>
                  <a:srgbClr val="2F5496"/>
                </a:solidFill>
              </a:uFill>
              <a:cs typeface="Calibri"/>
            </a:endParaRP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Hospital admissions for eating disorders have increased by 84% in recent </a:t>
            </a:r>
            <a:r>
              <a:rPr lang="en-GB" spc="20" dirty="0" smtClean="0">
                <a:solidFill>
                  <a:srgbClr val="2F5496"/>
                </a:solidFill>
                <a:uFill>
                  <a:solidFill>
                    <a:srgbClr val="2F5496"/>
                  </a:solidFill>
                </a:uFill>
                <a:cs typeface="Calibri"/>
              </a:rPr>
              <a:t>years.</a:t>
            </a:r>
            <a:endParaRPr lang="en-GB" spc="20" dirty="0">
              <a:solidFill>
                <a:srgbClr val="2F5496"/>
              </a:solidFill>
              <a:uFill>
                <a:solidFill>
                  <a:srgbClr val="2F5496"/>
                </a:solidFill>
              </a:uFill>
              <a:cs typeface="Calibri"/>
            </a:endParaRP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Young people with binge eating disorder and bulimia nervosa who identify as female have an elevated health service use compared to their healthy </a:t>
            </a:r>
            <a:r>
              <a:rPr lang="en-GB" spc="20" dirty="0" smtClean="0">
                <a:solidFill>
                  <a:srgbClr val="2F5496"/>
                </a:solidFill>
                <a:uFill>
                  <a:solidFill>
                    <a:srgbClr val="2F5496"/>
                  </a:solidFill>
                </a:uFill>
                <a:cs typeface="Calibri"/>
              </a:rPr>
              <a:t>counterparts.</a:t>
            </a:r>
            <a:r>
              <a:rPr lang="en-GB" spc="20" dirty="0">
                <a:solidFill>
                  <a:srgbClr val="2F5496"/>
                </a:solidFill>
                <a:uFill>
                  <a:solidFill>
                    <a:srgbClr val="2F5496"/>
                  </a:solidFill>
                </a:uFill>
                <a:cs typeface="Calibri"/>
              </a:rPr>
              <a:t>​</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Eating disorders can occur at any age, but only 27.4% of older women with eating disorders seek or receive professional </a:t>
            </a:r>
            <a:r>
              <a:rPr lang="en-GB" spc="20" dirty="0" smtClean="0">
                <a:solidFill>
                  <a:srgbClr val="2F5496"/>
                </a:solidFill>
                <a:uFill>
                  <a:solidFill>
                    <a:srgbClr val="2F5496"/>
                  </a:solidFill>
                </a:uFill>
                <a:cs typeface="Calibri"/>
              </a:rPr>
              <a:t>healthcare. </a:t>
            </a:r>
            <a:r>
              <a:rPr lang="en-GB" spc="20" dirty="0">
                <a:solidFill>
                  <a:srgbClr val="2F5496"/>
                </a:solidFill>
                <a:uFill>
                  <a:solidFill>
                    <a:srgbClr val="2F5496"/>
                  </a:solidFill>
                </a:uFill>
                <a:cs typeface="Calibri"/>
              </a:rPr>
              <a:t>Similarly, 1 to 2% of older men experience eating disorders, yet most are not receiving </a:t>
            </a:r>
            <a:r>
              <a:rPr lang="en-GB" spc="20" dirty="0" smtClean="0">
                <a:solidFill>
                  <a:srgbClr val="2F5496"/>
                </a:solidFill>
                <a:uFill>
                  <a:solidFill>
                    <a:srgbClr val="2F5496"/>
                  </a:solidFill>
                </a:uFill>
                <a:cs typeface="Calibri"/>
              </a:rPr>
              <a:t>treatment. </a:t>
            </a:r>
            <a:r>
              <a:rPr lang="en-GB" spc="20" dirty="0">
                <a:solidFill>
                  <a:srgbClr val="2F5496"/>
                </a:solidFill>
                <a:uFill>
                  <a:solidFill>
                    <a:srgbClr val="2F5496"/>
                  </a:solidFill>
                </a:uFill>
                <a:cs typeface="Calibri"/>
              </a:rPr>
              <a:t>Instead, this demographic group commonly present to acute medical settings with other health concerns. </a:t>
            </a:r>
            <a:endParaRPr lang="en-GB" spc="20" dirty="0">
              <a:solidFill>
                <a:srgbClr val="2F5496"/>
              </a:solidFill>
              <a:uFill>
                <a:solidFill>
                  <a:srgbClr val="2F5496"/>
                </a:solidFill>
              </a:uFill>
              <a:cs typeface="Calibri"/>
            </a:endParaRPr>
          </a:p>
        </p:txBody>
      </p:sp>
    </p:spTree>
    <p:extLst>
      <p:ext uri="{BB962C8B-B14F-4D97-AF65-F5344CB8AC3E}">
        <p14:creationId xmlns:p14="http://schemas.microsoft.com/office/powerpoint/2010/main" val="27428657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A488B69-634B-4DA6-883A-960183482E86}"/>
              </a:ext>
            </a:extLst>
          </p:cNvPr>
          <p:cNvSpPr/>
          <p:nvPr/>
        </p:nvSpPr>
        <p:spPr>
          <a:xfrm>
            <a:off x="866775" y="277261"/>
            <a:ext cx="10586316" cy="6529993"/>
          </a:xfrm>
          <a:prstGeom prst="rect">
            <a:avLst/>
          </a:prstGeom>
        </p:spPr>
        <p:txBody>
          <a:bodyPr wrap="square">
            <a:spAutoFit/>
          </a:bodyPr>
          <a:lstStyle/>
          <a:p>
            <a:pPr marL="12700">
              <a:lnSpc>
                <a:spcPct val="100000"/>
              </a:lnSpc>
              <a:spcBef>
                <a:spcPts val="1060"/>
              </a:spcBef>
            </a:pPr>
            <a:r>
              <a:rPr lang="en-GB" b="1" u="sng" spc="-5" dirty="0">
                <a:solidFill>
                  <a:srgbClr val="2F5496"/>
                </a:solidFill>
                <a:uFill>
                  <a:solidFill>
                    <a:srgbClr val="2F5496"/>
                  </a:solidFill>
                </a:uFill>
                <a:cs typeface="Calibri"/>
              </a:rPr>
              <a:t>BEFORE BEGINNING</a:t>
            </a:r>
          </a:p>
          <a:p>
            <a:pPr marL="298450" indent="-285750">
              <a:lnSpc>
                <a:spcPct val="100000"/>
              </a:lnSpc>
              <a:spcBef>
                <a:spcPts val="1060"/>
              </a:spcBef>
              <a:buFont typeface="Courier New" panose="02070309020205020404" pitchFamily="49" charset="0"/>
              <a:buChar char="o"/>
            </a:pPr>
            <a:r>
              <a:rPr lang="en-GB" sz="1600" spc="-5" dirty="0">
                <a:solidFill>
                  <a:srgbClr val="2F5496"/>
                </a:solidFill>
                <a:uFill>
                  <a:solidFill>
                    <a:srgbClr val="2F5496"/>
                  </a:solidFill>
                </a:uFill>
                <a:cs typeface="Calibri"/>
              </a:rPr>
              <a:t>If you are </a:t>
            </a:r>
            <a:r>
              <a:rPr lang="en-GB" sz="1600" spc="-5" dirty="0">
                <a:solidFill>
                  <a:schemeClr val="accent1">
                    <a:lumMod val="75000"/>
                  </a:schemeClr>
                </a:solidFill>
                <a:uFill>
                  <a:solidFill>
                    <a:srgbClr val="2F5496"/>
                  </a:solidFill>
                </a:uFill>
                <a:cs typeface="Calibri"/>
              </a:rPr>
              <a:t>using</a:t>
            </a:r>
            <a:r>
              <a:rPr lang="en-GB" sz="1600" spc="-5" dirty="0">
                <a:solidFill>
                  <a:srgbClr val="2F5496"/>
                </a:solidFill>
                <a:uFill>
                  <a:solidFill>
                    <a:srgbClr val="2F5496"/>
                  </a:solidFill>
                </a:uFill>
                <a:cs typeface="Calibri"/>
              </a:rPr>
              <a:t> a mobile device or laptop, please ensure that it is fully charged. </a:t>
            </a:r>
          </a:p>
          <a:p>
            <a:pPr marL="298450" indent="-285750">
              <a:spcBef>
                <a:spcPts val="1060"/>
              </a:spcBef>
              <a:buFont typeface="Courier New" panose="02070309020205020404" pitchFamily="49" charset="0"/>
              <a:buChar char="o"/>
            </a:pPr>
            <a:r>
              <a:rPr lang="en-GB" sz="1600" spc="-5" dirty="0">
                <a:solidFill>
                  <a:srgbClr val="2F5496"/>
                </a:solidFill>
                <a:uFill>
                  <a:solidFill>
                    <a:srgbClr val="2F5496"/>
                  </a:solidFill>
                </a:uFill>
                <a:cs typeface="Calibri"/>
              </a:rPr>
              <a:t>You should also have a pen and notepad ready.</a:t>
            </a:r>
          </a:p>
          <a:p>
            <a:pPr marL="298450" indent="-285750">
              <a:spcBef>
                <a:spcPts val="1060"/>
              </a:spcBef>
              <a:buFont typeface="Courier New" panose="02070309020205020404" pitchFamily="49" charset="0"/>
              <a:buChar char="o"/>
            </a:pPr>
            <a:r>
              <a:rPr lang="en-GB" sz="1600" spc="-5" dirty="0">
                <a:solidFill>
                  <a:srgbClr val="2F5496"/>
                </a:solidFill>
                <a:uFill>
                  <a:solidFill>
                    <a:srgbClr val="2F5496"/>
                  </a:solidFill>
                </a:uFill>
                <a:cs typeface="Calibri"/>
              </a:rPr>
              <a:t>Ensure you are in a quiet area with minimal distractions.</a:t>
            </a:r>
          </a:p>
          <a:p>
            <a:pPr marL="12700">
              <a:spcBef>
                <a:spcPts val="1060"/>
              </a:spcBef>
            </a:pPr>
            <a:r>
              <a:rPr lang="en-GB" sz="1600" spc="-5" dirty="0">
                <a:solidFill>
                  <a:srgbClr val="2F5496"/>
                </a:solidFill>
                <a:uFill>
                  <a:solidFill>
                    <a:srgbClr val="2F5496"/>
                  </a:solidFill>
                </a:uFill>
                <a:cs typeface="Calibri"/>
              </a:rPr>
              <a:t>In addition to the above please make yourself familiar with some of the tools available above such as;</a:t>
            </a:r>
          </a:p>
          <a:p>
            <a:pPr marL="12700">
              <a:spcBef>
                <a:spcPts val="1060"/>
              </a:spcBef>
            </a:pPr>
            <a:r>
              <a:rPr lang="en-GB" sz="1600" b="1" u="sng" spc="-5" dirty="0">
                <a:solidFill>
                  <a:srgbClr val="2F5496"/>
                </a:solidFill>
                <a:uFill>
                  <a:solidFill>
                    <a:srgbClr val="2F5496"/>
                  </a:solidFill>
                </a:uFill>
                <a:cs typeface="Calibri"/>
              </a:rPr>
              <a:t>Resource Bank </a:t>
            </a:r>
          </a:p>
          <a:p>
            <a:pPr marL="12700">
              <a:spcBef>
                <a:spcPts val="1060"/>
              </a:spcBef>
            </a:pPr>
            <a:r>
              <a:rPr lang="en-GB" sz="1600" spc="-5" dirty="0">
                <a:solidFill>
                  <a:srgbClr val="2F5496"/>
                </a:solidFill>
                <a:uFill>
                  <a:solidFill>
                    <a:srgbClr val="2F5496"/>
                  </a:solidFill>
                </a:uFill>
                <a:cs typeface="Calibri"/>
              </a:rPr>
              <a:t>Here you will find useful documents that will be relevant to the course you are undertaking but also you will have access to a CPD reflective learning template which you can download and complete to gain your points. </a:t>
            </a:r>
          </a:p>
          <a:p>
            <a:pPr marL="12700">
              <a:spcBef>
                <a:spcPts val="1060"/>
              </a:spcBef>
            </a:pPr>
            <a:r>
              <a:rPr lang="en-GB" sz="1600" b="1" u="sng" spc="-5" dirty="0">
                <a:solidFill>
                  <a:srgbClr val="2F5496"/>
                </a:solidFill>
                <a:uFill>
                  <a:solidFill>
                    <a:srgbClr val="2F5496"/>
                  </a:solidFill>
                </a:uFill>
                <a:cs typeface="Calibri"/>
              </a:rPr>
              <a:t>Highlighter/Pen tool</a:t>
            </a:r>
          </a:p>
          <a:p>
            <a:pPr marL="12700">
              <a:spcBef>
                <a:spcPts val="1060"/>
              </a:spcBef>
            </a:pPr>
            <a:r>
              <a:rPr lang="en-GB" sz="1600" spc="-5" dirty="0">
                <a:solidFill>
                  <a:srgbClr val="2F5496"/>
                </a:solidFill>
                <a:uFill>
                  <a:solidFill>
                    <a:srgbClr val="2F5496"/>
                  </a:solidFill>
                </a:uFill>
                <a:cs typeface="Calibri"/>
              </a:rPr>
              <a:t>This feature allows to highlight, circle and write notes on parts of the material wherever you feel necessary.</a:t>
            </a:r>
          </a:p>
          <a:p>
            <a:pPr marL="12700">
              <a:spcBef>
                <a:spcPts val="1060"/>
              </a:spcBef>
            </a:pPr>
            <a:r>
              <a:rPr lang="en-GB" sz="1600" b="1" u="sng" spc="-5" dirty="0">
                <a:solidFill>
                  <a:srgbClr val="2F5496"/>
                </a:solidFill>
                <a:uFill>
                  <a:solidFill>
                    <a:srgbClr val="2F5496"/>
                  </a:solidFill>
                </a:uFill>
                <a:cs typeface="Calibri"/>
              </a:rPr>
              <a:t>Presenter Function</a:t>
            </a:r>
          </a:p>
          <a:p>
            <a:pPr marL="12700">
              <a:spcBef>
                <a:spcPts val="1060"/>
              </a:spcBef>
            </a:pPr>
            <a:r>
              <a:rPr lang="en-GB" sz="1600" spc="-5" dirty="0">
                <a:solidFill>
                  <a:srgbClr val="2F5496"/>
                </a:solidFill>
                <a:uFill>
                  <a:solidFill>
                    <a:srgbClr val="2F5496"/>
                  </a:solidFill>
                </a:uFill>
                <a:cs typeface="Calibri"/>
              </a:rPr>
              <a:t>Selecting this function will give you instant access to our contact details without having to leave the course should you require support with the system or any assistance from one of our qualified trainers.</a:t>
            </a:r>
          </a:p>
          <a:p>
            <a:pPr marL="12700">
              <a:spcBef>
                <a:spcPts val="1060"/>
              </a:spcBef>
            </a:pPr>
            <a:r>
              <a:rPr lang="en-GB" sz="1600" b="1" u="sng" spc="-5" dirty="0">
                <a:solidFill>
                  <a:srgbClr val="2F5496"/>
                </a:solidFill>
                <a:uFill>
                  <a:solidFill>
                    <a:srgbClr val="2F5496"/>
                  </a:solidFill>
                </a:uFill>
                <a:cs typeface="Calibri"/>
              </a:rPr>
              <a:t>Audio Dictation</a:t>
            </a:r>
          </a:p>
          <a:p>
            <a:pPr marL="12700">
              <a:spcBef>
                <a:spcPts val="1060"/>
              </a:spcBef>
            </a:pPr>
            <a:r>
              <a:rPr lang="en-GB" sz="1600" spc="-5" dirty="0">
                <a:solidFill>
                  <a:srgbClr val="2F5496"/>
                </a:solidFill>
                <a:uFill>
                  <a:solidFill>
                    <a:srgbClr val="2F5496"/>
                  </a:solidFill>
                </a:uFill>
                <a:cs typeface="Calibri"/>
              </a:rPr>
              <a:t>Please note this feature is auto-enabled. If this isn’t required simply select the mute function or decrease the volume.</a:t>
            </a:r>
          </a:p>
          <a:p>
            <a:pPr marL="12700">
              <a:spcBef>
                <a:spcPts val="1060"/>
              </a:spcBef>
            </a:pPr>
            <a:r>
              <a:rPr lang="en-GB" sz="1600" b="1" u="sng" spc="-5" dirty="0">
                <a:solidFill>
                  <a:srgbClr val="2F5496"/>
                </a:solidFill>
                <a:uFill>
                  <a:solidFill>
                    <a:srgbClr val="2F5496"/>
                  </a:solidFill>
                </a:uFill>
                <a:cs typeface="Calibri"/>
              </a:rPr>
              <a:t>Hyperlinks</a:t>
            </a:r>
          </a:p>
          <a:p>
            <a:pPr marL="12700">
              <a:spcBef>
                <a:spcPts val="1060"/>
              </a:spcBef>
            </a:pPr>
            <a:r>
              <a:rPr lang="en-GB" sz="1600" spc="-5" dirty="0">
                <a:solidFill>
                  <a:srgbClr val="2F5496"/>
                </a:solidFill>
                <a:uFill>
                  <a:solidFill>
                    <a:srgbClr val="2F5496"/>
                  </a:solidFill>
                </a:uFill>
                <a:cs typeface="Calibri"/>
              </a:rPr>
              <a:t>Should you click on a hyperlink within the course material you will be required to click your back button on your browser or device once you are ready to resume.</a:t>
            </a:r>
          </a:p>
        </p:txBody>
      </p:sp>
      <p:pic>
        <p:nvPicPr>
          <p:cNvPr id="1028" name="Picture 4" descr="Image result for charge mobile icon blue">
            <a:extLst>
              <a:ext uri="{FF2B5EF4-FFF2-40B4-BE49-F238E27FC236}">
                <a16:creationId xmlns:a16="http://schemas.microsoft.com/office/drawing/2014/main" id="{B5ECC52B-C595-43AF-A667-BCF09BD48D1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89024" y="580925"/>
            <a:ext cx="449418" cy="44941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pen and paper icon blue">
            <a:extLst>
              <a:ext uri="{FF2B5EF4-FFF2-40B4-BE49-F238E27FC236}">
                <a16:creationId xmlns:a16="http://schemas.microsoft.com/office/drawing/2014/main" id="{FAD98D7D-A060-4D1E-B70A-858B3B9FFED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99640" y="951212"/>
            <a:ext cx="449418" cy="44941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quiet icon blue">
            <a:extLst>
              <a:ext uri="{FF2B5EF4-FFF2-40B4-BE49-F238E27FC236}">
                <a16:creationId xmlns:a16="http://schemas.microsoft.com/office/drawing/2014/main" id="{0FF8E0E6-1897-4171-B675-0385C0430B4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39026" y="1326173"/>
            <a:ext cx="441813" cy="44181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57559858"/>
      </p:ext>
    </p:extLst>
  </p:cSld>
  <p:clrMapOvr>
    <a:masterClrMapping/>
  </p:clrMapOvr>
  <mc:AlternateContent xmlns:mc="http://schemas.openxmlformats.org/markup-compatibility/2006" xmlns:p14="http://schemas.microsoft.com/office/powerpoint/2010/main">
    <mc:Choice Requires="p14">
      <p:transition p14:dur="11">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500" fill="hold"/>
                                        <p:tgtEl>
                                          <p:spTgt spid="1028"/>
                                        </p:tgtEl>
                                        <p:attrNameLst>
                                          <p:attrName>ppt_x</p:attrName>
                                        </p:attrNameLst>
                                      </p:cBhvr>
                                      <p:tavLst>
                                        <p:tav tm="0">
                                          <p:val>
                                            <p:strVal val="#ppt_x"/>
                                          </p:val>
                                        </p:tav>
                                        <p:tav tm="100000">
                                          <p:val>
                                            <p:strVal val="#ppt_x"/>
                                          </p:val>
                                        </p:tav>
                                      </p:tavLst>
                                    </p:anim>
                                    <p:anim calcmode="lin" valueType="num">
                                      <p:cBhvr additive="base">
                                        <p:cTn id="8"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30"/>
                                        </p:tgtEl>
                                        <p:attrNameLst>
                                          <p:attrName>style.visibility</p:attrName>
                                        </p:attrNameLst>
                                      </p:cBhvr>
                                      <p:to>
                                        <p:strVal val="visible"/>
                                      </p:to>
                                    </p:set>
                                    <p:anim calcmode="lin" valueType="num">
                                      <p:cBhvr additive="base">
                                        <p:cTn id="13" dur="500" fill="hold"/>
                                        <p:tgtEl>
                                          <p:spTgt spid="1030"/>
                                        </p:tgtEl>
                                        <p:attrNameLst>
                                          <p:attrName>ppt_x</p:attrName>
                                        </p:attrNameLst>
                                      </p:cBhvr>
                                      <p:tavLst>
                                        <p:tav tm="0">
                                          <p:val>
                                            <p:strVal val="#ppt_x"/>
                                          </p:val>
                                        </p:tav>
                                        <p:tav tm="100000">
                                          <p:val>
                                            <p:strVal val="#ppt_x"/>
                                          </p:val>
                                        </p:tav>
                                      </p:tavLst>
                                    </p:anim>
                                    <p:anim calcmode="lin" valueType="num">
                                      <p:cBhvr additive="base">
                                        <p:cTn id="14" dur="500" fill="hold"/>
                                        <p:tgtEl>
                                          <p:spTgt spid="103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32"/>
                                        </p:tgtEl>
                                        <p:attrNameLst>
                                          <p:attrName>style.visibility</p:attrName>
                                        </p:attrNameLst>
                                      </p:cBhvr>
                                      <p:to>
                                        <p:strVal val="visible"/>
                                      </p:to>
                                    </p:set>
                                    <p:anim calcmode="lin" valueType="num">
                                      <p:cBhvr additive="base">
                                        <p:cTn id="19" dur="500" fill="hold"/>
                                        <p:tgtEl>
                                          <p:spTgt spid="1032"/>
                                        </p:tgtEl>
                                        <p:attrNameLst>
                                          <p:attrName>ppt_x</p:attrName>
                                        </p:attrNameLst>
                                      </p:cBhvr>
                                      <p:tavLst>
                                        <p:tav tm="0">
                                          <p:val>
                                            <p:strVal val="#ppt_x"/>
                                          </p:val>
                                        </p:tav>
                                        <p:tav tm="100000">
                                          <p:val>
                                            <p:strVal val="#ppt_x"/>
                                          </p:val>
                                        </p:tav>
                                      </p:tavLst>
                                    </p:anim>
                                    <p:anim calcmode="lin" valueType="num">
                                      <p:cBhvr additive="base">
                                        <p:cTn id="20" dur="500" fill="hold"/>
                                        <p:tgtEl>
                                          <p:spTgt spid="10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E54CC5E5-9E20-47B7-BD37-EBA7DE8A4B9C}"/>
              </a:ext>
            </a:extLst>
          </p:cNvPr>
          <p:cNvSpPr txBox="1"/>
          <p:nvPr/>
        </p:nvSpPr>
        <p:spPr>
          <a:xfrm>
            <a:off x="228600" y="114300"/>
            <a:ext cx="11877675" cy="6644768"/>
          </a:xfrm>
          <a:prstGeom prst="rect">
            <a:avLst/>
          </a:prstGeom>
        </p:spPr>
        <p:txBody>
          <a:bodyPr vert="horz" wrap="square" lIns="0" tIns="17145" rIns="0" bIns="0" rtlCol="0">
            <a:spAutoFit/>
          </a:bodyPr>
          <a:lstStyle/>
          <a:p>
            <a:pPr marL="12700">
              <a:lnSpc>
                <a:spcPct val="100000"/>
              </a:lnSpc>
              <a:spcBef>
                <a:spcPts val="135"/>
              </a:spcBef>
            </a:pPr>
            <a:r>
              <a:rPr lang="en-GB" b="1" u="sng" spc="20" dirty="0" smtClean="0">
                <a:solidFill>
                  <a:srgbClr val="2F5496"/>
                </a:solidFill>
                <a:uFill>
                  <a:solidFill>
                    <a:srgbClr val="2F5496"/>
                  </a:solidFill>
                </a:uFill>
                <a:cs typeface="Calibri"/>
              </a:rPr>
              <a:t>Eating </a:t>
            </a:r>
            <a:r>
              <a:rPr lang="en-GB" b="1" u="sng" spc="20" dirty="0">
                <a:solidFill>
                  <a:srgbClr val="2F5496"/>
                </a:solidFill>
                <a:uFill>
                  <a:solidFill>
                    <a:srgbClr val="2F5496"/>
                  </a:solidFill>
                </a:uFill>
                <a:cs typeface="Calibri"/>
              </a:rPr>
              <a:t>disorder </a:t>
            </a:r>
            <a:r>
              <a:rPr lang="en-GB" b="1" u="sng" spc="20" dirty="0" smtClean="0">
                <a:solidFill>
                  <a:srgbClr val="2F5496"/>
                </a:solidFill>
                <a:uFill>
                  <a:solidFill>
                    <a:srgbClr val="2F5496"/>
                  </a:solidFill>
                </a:uFill>
                <a:cs typeface="Calibri"/>
              </a:rPr>
              <a:t>presentations (cont.)</a:t>
            </a:r>
          </a:p>
          <a:p>
            <a:pPr marL="12700">
              <a:lnSpc>
                <a:spcPct val="100000"/>
              </a:lnSpc>
              <a:spcBef>
                <a:spcPts val="135"/>
              </a:spcBef>
            </a:pPr>
            <a:endParaRPr lang="en-GB" spc="20" dirty="0" smtClean="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People who have an eating disorder may present in an acute medical setting with a number of different conditions. </a:t>
            </a:r>
            <a:endParaRPr lang="en-GB" spc="20" dirty="0" smtClean="0">
              <a:solidFill>
                <a:srgbClr val="2F5496"/>
              </a:solidFill>
              <a:uFill>
                <a:solidFill>
                  <a:srgbClr val="2F5496"/>
                </a:solidFill>
              </a:uFill>
              <a:cs typeface="Calibri"/>
            </a:endParaRPr>
          </a:p>
          <a:p>
            <a:pPr marL="12700">
              <a:lnSpc>
                <a:spcPct val="100000"/>
              </a:lnSpc>
              <a:spcBef>
                <a:spcPts val="135"/>
              </a:spcBef>
            </a:pPr>
            <a:endParaRPr lang="en-GB" spc="20" dirty="0" smtClean="0">
              <a:solidFill>
                <a:srgbClr val="2F5496"/>
              </a:solidFill>
              <a:uFill>
                <a:solidFill>
                  <a:srgbClr val="2F5496"/>
                </a:solidFill>
              </a:uFill>
              <a:cs typeface="Calibri"/>
            </a:endParaRP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weight loss​</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abdominal pain​</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infections​</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cardiac arrest or cardiac rhythm disturbance​</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electrolyte disturbances, for example hypokalaemia​</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chest pain​</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fainting​</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osteoporotic fractures​</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self-harm​</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hypoglycaemia ​</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sports injuries​</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suicidality​</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substance misuse ​</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toxicity of purgative agents (salt, caffeine, weight loss supplements)</a:t>
            </a:r>
            <a:r>
              <a:rPr lang="en-GB" spc="20" dirty="0" smtClean="0">
                <a:solidFill>
                  <a:srgbClr val="2F5496"/>
                </a:solidFill>
                <a:uFill>
                  <a:solidFill>
                    <a:srgbClr val="2F5496"/>
                  </a:solidFill>
                </a:uFill>
                <a:cs typeface="Calibri"/>
              </a:rPr>
              <a:t>​</a:t>
            </a:r>
          </a:p>
          <a:p>
            <a:pPr marL="298450" indent="-285750">
              <a:lnSpc>
                <a:spcPct val="100000"/>
              </a:lnSpc>
              <a:spcBef>
                <a:spcPts val="135"/>
              </a:spcBef>
              <a:buFont typeface="Arial" panose="020B0604020202020204" pitchFamily="34" charset="0"/>
              <a:buChar char="•"/>
            </a:pPr>
            <a:endParaRPr lang="en-GB"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​It is important to exclude organic causes of the above symptoms in the first instance. A person with an eating disorder may also present to the emergency department with problems that may or may not relate to a pre-existing chronic illness, such as asthma or diabetes. Symptoms may be exacerbated or impacted by an eating disorder.​</a:t>
            </a:r>
          </a:p>
          <a:p>
            <a:pPr marL="12700">
              <a:lnSpc>
                <a:spcPct val="100000"/>
              </a:lnSpc>
              <a:spcBef>
                <a:spcPts val="135"/>
              </a:spcBef>
            </a:pPr>
            <a:endParaRPr lang="en-GB" spc="20" dirty="0">
              <a:solidFill>
                <a:srgbClr val="2F5496"/>
              </a:solidFill>
              <a:uFill>
                <a:solidFill>
                  <a:srgbClr val="2F5496"/>
                </a:solidFill>
              </a:uFill>
              <a:cs typeface="Calibri"/>
            </a:endParaRPr>
          </a:p>
        </p:txBody>
      </p:sp>
    </p:spTree>
    <p:extLst>
      <p:ext uri="{BB962C8B-B14F-4D97-AF65-F5344CB8AC3E}">
        <p14:creationId xmlns:p14="http://schemas.microsoft.com/office/powerpoint/2010/main" val="2048132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E54CC5E5-9E20-47B7-BD37-EBA7DE8A4B9C}"/>
              </a:ext>
            </a:extLst>
          </p:cNvPr>
          <p:cNvSpPr txBox="1"/>
          <p:nvPr/>
        </p:nvSpPr>
        <p:spPr>
          <a:xfrm>
            <a:off x="228600" y="114300"/>
            <a:ext cx="11877675" cy="5195653"/>
          </a:xfrm>
          <a:prstGeom prst="rect">
            <a:avLst/>
          </a:prstGeom>
        </p:spPr>
        <p:txBody>
          <a:bodyPr vert="horz" wrap="square" lIns="0" tIns="17145" rIns="0" bIns="0" rtlCol="0">
            <a:spAutoFit/>
          </a:bodyPr>
          <a:lstStyle/>
          <a:p>
            <a:pPr marL="12700">
              <a:lnSpc>
                <a:spcPct val="100000"/>
              </a:lnSpc>
              <a:spcBef>
                <a:spcPts val="135"/>
              </a:spcBef>
            </a:pPr>
            <a:r>
              <a:rPr lang="en-GB" b="1" u="sng" spc="20" dirty="0" smtClean="0">
                <a:solidFill>
                  <a:srgbClr val="2F5496"/>
                </a:solidFill>
                <a:uFill>
                  <a:solidFill>
                    <a:srgbClr val="2F5496"/>
                  </a:solidFill>
                </a:uFill>
                <a:cs typeface="Calibri"/>
              </a:rPr>
              <a:t>Eating </a:t>
            </a:r>
            <a:r>
              <a:rPr lang="en-GB" b="1" u="sng" spc="20" dirty="0">
                <a:solidFill>
                  <a:srgbClr val="2F5496"/>
                </a:solidFill>
                <a:uFill>
                  <a:solidFill>
                    <a:srgbClr val="2F5496"/>
                  </a:solidFill>
                </a:uFill>
                <a:cs typeface="Calibri"/>
              </a:rPr>
              <a:t>disorder </a:t>
            </a:r>
            <a:r>
              <a:rPr lang="en-GB" b="1" u="sng" spc="20" dirty="0" smtClean="0">
                <a:solidFill>
                  <a:srgbClr val="2F5496"/>
                </a:solidFill>
                <a:uFill>
                  <a:solidFill>
                    <a:srgbClr val="2F5496"/>
                  </a:solidFill>
                </a:uFill>
                <a:cs typeface="Calibri"/>
              </a:rPr>
              <a:t>presentations (cont.)</a:t>
            </a:r>
          </a:p>
          <a:p>
            <a:pPr marL="12700">
              <a:lnSpc>
                <a:spcPct val="100000"/>
              </a:lnSpc>
              <a:spcBef>
                <a:spcPts val="135"/>
              </a:spcBef>
            </a:pPr>
            <a:endParaRPr lang="en-GB" spc="20" dirty="0" smtClean="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​Any person, at any stage of their life, can experience an eating disorder and this should always be considered in an acute medical setting. </a:t>
            </a:r>
          </a:p>
          <a:p>
            <a:pPr marL="12700">
              <a:lnSpc>
                <a:spcPct val="100000"/>
              </a:lnSpc>
              <a:spcBef>
                <a:spcPts val="135"/>
              </a:spcBef>
            </a:pPr>
            <a:endParaRPr lang="en-GB" spc="20" dirty="0" smtClean="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The following signs and symptoms may be seen in people with eating disorders in an acute medical </a:t>
            </a:r>
            <a:r>
              <a:rPr lang="en-GB" spc="20" dirty="0" smtClean="0">
                <a:solidFill>
                  <a:srgbClr val="2F5496"/>
                </a:solidFill>
                <a:uFill>
                  <a:solidFill>
                    <a:srgbClr val="2F5496"/>
                  </a:solidFill>
                </a:uFill>
                <a:cs typeface="Calibri"/>
              </a:rPr>
              <a:t>setting:</a:t>
            </a:r>
            <a:r>
              <a:rPr lang="en-GB" spc="20" dirty="0">
                <a:solidFill>
                  <a:srgbClr val="2F5496"/>
                </a:solidFill>
                <a:uFill>
                  <a:solidFill>
                    <a:srgbClr val="2F5496"/>
                  </a:solidFill>
                </a:uFill>
                <a:cs typeface="Calibri"/>
              </a:rPr>
              <a:t>​</a:t>
            </a:r>
          </a:p>
          <a:p>
            <a:pPr marL="12700">
              <a:lnSpc>
                <a:spcPct val="100000"/>
              </a:lnSpc>
              <a:spcBef>
                <a:spcPts val="135"/>
              </a:spcBef>
            </a:pPr>
            <a:endParaRPr lang="en-GB" spc="20" dirty="0">
              <a:solidFill>
                <a:srgbClr val="2F5496"/>
              </a:solidFill>
              <a:uFill>
                <a:solidFill>
                  <a:srgbClr val="2F5496"/>
                </a:solidFill>
              </a:uFill>
              <a:cs typeface="Calibri"/>
            </a:endParaRP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syncope​</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oesophagitis or dysphagia​</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altered gastrointestinal tract functioning, for example constipation, diarrhoea, reflux, bloating or non-specific abdominal pain​</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severe abdominal pain associated with vomiting or food restriction​</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misuse of laxatives, presenting with diarrhoea or biochemical abnormalities​</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renal calculi​</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severe dehydration​</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electrolyte abnormalities, for example, hypocalcaemia or hypokalaemia​</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affected musculoskeletal system, for example, rhabdomyolysis​</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signs of malnutrition such as low BMI or weight for height</a:t>
            </a:r>
          </a:p>
        </p:txBody>
      </p:sp>
    </p:spTree>
    <p:extLst>
      <p:ext uri="{BB962C8B-B14F-4D97-AF65-F5344CB8AC3E}">
        <p14:creationId xmlns:p14="http://schemas.microsoft.com/office/powerpoint/2010/main" val="25810569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E54CC5E5-9E20-47B7-BD37-EBA7DE8A4B9C}"/>
              </a:ext>
            </a:extLst>
          </p:cNvPr>
          <p:cNvSpPr txBox="1"/>
          <p:nvPr/>
        </p:nvSpPr>
        <p:spPr>
          <a:xfrm>
            <a:off x="228600" y="114300"/>
            <a:ext cx="11877675" cy="5788123"/>
          </a:xfrm>
          <a:prstGeom prst="rect">
            <a:avLst/>
          </a:prstGeom>
        </p:spPr>
        <p:txBody>
          <a:bodyPr vert="horz" wrap="square" lIns="0" tIns="17145" rIns="0" bIns="0" rtlCol="0">
            <a:spAutoFit/>
          </a:bodyPr>
          <a:lstStyle/>
          <a:p>
            <a:pPr marL="12700">
              <a:lnSpc>
                <a:spcPct val="100000"/>
              </a:lnSpc>
              <a:spcBef>
                <a:spcPts val="135"/>
              </a:spcBef>
            </a:pPr>
            <a:r>
              <a:rPr lang="en-GB" b="1" u="sng" spc="20" dirty="0">
                <a:solidFill>
                  <a:srgbClr val="2F5496"/>
                </a:solidFill>
                <a:uFill>
                  <a:solidFill>
                    <a:srgbClr val="2F5496"/>
                  </a:solidFill>
                </a:uFill>
                <a:cs typeface="Calibri"/>
              </a:rPr>
              <a:t>NICE </a:t>
            </a:r>
            <a:r>
              <a:rPr lang="en-GB" b="1" u="sng" spc="20" dirty="0" smtClean="0">
                <a:solidFill>
                  <a:srgbClr val="2F5496"/>
                </a:solidFill>
                <a:uFill>
                  <a:solidFill>
                    <a:srgbClr val="2F5496"/>
                  </a:solidFill>
                </a:uFill>
                <a:cs typeface="Calibri"/>
              </a:rPr>
              <a:t>guidelines</a:t>
            </a:r>
          </a:p>
          <a:p>
            <a:pPr marL="12700">
              <a:lnSpc>
                <a:spcPct val="100000"/>
              </a:lnSpc>
              <a:spcBef>
                <a:spcPts val="135"/>
              </a:spcBef>
            </a:pPr>
            <a:endParaRPr lang="en-GB" spc="20" dirty="0" smtClean="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 NICE guidelines </a:t>
            </a:r>
            <a:r>
              <a:rPr lang="en-GB" spc="20" dirty="0" smtClean="0">
                <a:solidFill>
                  <a:srgbClr val="2F5496"/>
                </a:solidFill>
                <a:uFill>
                  <a:solidFill>
                    <a:srgbClr val="2F5496"/>
                  </a:solidFill>
                </a:uFill>
                <a:cs typeface="Calibri"/>
              </a:rPr>
              <a:t>2017 </a:t>
            </a:r>
            <a:r>
              <a:rPr lang="en-GB" spc="20" dirty="0">
                <a:solidFill>
                  <a:srgbClr val="2F5496"/>
                </a:solidFill>
                <a:uFill>
                  <a:solidFill>
                    <a:srgbClr val="2F5496"/>
                  </a:solidFill>
                </a:uFill>
                <a:cs typeface="Calibri"/>
              </a:rPr>
              <a:t>advise when considering whether a patient has an eating disorder</a:t>
            </a:r>
            <a:r>
              <a:rPr lang="en-GB" spc="20" dirty="0" smtClean="0">
                <a:solidFill>
                  <a:srgbClr val="2F5496"/>
                </a:solidFill>
                <a:uFill>
                  <a:solidFill>
                    <a:srgbClr val="2F5496"/>
                  </a:solidFill>
                </a:uFill>
                <a:cs typeface="Calibri"/>
              </a:rPr>
              <a:t>.</a:t>
            </a:r>
          </a:p>
          <a:p>
            <a:pPr marL="12700">
              <a:lnSpc>
                <a:spcPct val="100000"/>
              </a:lnSpc>
              <a:spcBef>
                <a:spcPts val="135"/>
              </a:spcBef>
            </a:pPr>
            <a:endParaRPr lang="en-GB" spc="20" dirty="0">
              <a:solidFill>
                <a:srgbClr val="2F5496"/>
              </a:solidFill>
              <a:uFill>
                <a:solidFill>
                  <a:srgbClr val="2F5496"/>
                </a:solidFill>
              </a:uFill>
              <a:cs typeface="Calibri"/>
            </a:endParaRPr>
          </a:p>
          <a:p>
            <a:pPr marL="298450" indent="-285750">
              <a:lnSpc>
                <a:spcPct val="100000"/>
              </a:lnSpc>
              <a:spcBef>
                <a:spcPts val="135"/>
              </a:spcBef>
              <a:buFont typeface="Arial" panose="020B0604020202020204" pitchFamily="34" charset="0"/>
              <a:buChar char="•"/>
            </a:pPr>
            <a:r>
              <a:rPr lang="en-GB" spc="20" dirty="0" smtClean="0">
                <a:solidFill>
                  <a:srgbClr val="2F5496"/>
                </a:solidFill>
                <a:uFill>
                  <a:solidFill>
                    <a:srgbClr val="2F5496"/>
                  </a:solidFill>
                </a:uFill>
                <a:cs typeface="Calibri"/>
              </a:rPr>
              <a:t>An </a:t>
            </a:r>
            <a:r>
              <a:rPr lang="en-GB" spc="20" dirty="0">
                <a:solidFill>
                  <a:srgbClr val="2F5496"/>
                </a:solidFill>
                <a:uFill>
                  <a:solidFill>
                    <a:srgbClr val="2F5496"/>
                  </a:solidFill>
                </a:uFill>
                <a:cs typeface="Calibri"/>
              </a:rPr>
              <a:t>unusually low or high BMI or body weight for their age.​</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Rapid weight loss.​</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Dieting or restrictive eating practices.​</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Signs of compensatory behaviours, including vomiting, excessive exercise, laxatives or diet pill misuse.​</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Family members concern about eating or weight loss.​</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Social withdrawal.​</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Other mental health problems.​</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A disproportionate concern about weight and shape.​</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Problems managing a chronic illness that affects diet, such as diabetes or coeliac disease.​</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Menstrual or other endocrine disturbances, or unexplained gastrointestinal symptoms.​</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Physical signs of malnutrition, including poor circulation, dizziness, palpitations, fainting or pallor. ​</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Abdominal pain that can't be explained by a medical condition.​</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Unexplained electrolyte imbalance or hypoglycaemia.​</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Dental wear (such as erosion).​</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Whether they take part in activities associated with high risk of eating disorders, for example, professional sport, fashion, dance or modelling.</a:t>
            </a:r>
          </a:p>
        </p:txBody>
      </p:sp>
    </p:spTree>
    <p:extLst>
      <p:ext uri="{BB962C8B-B14F-4D97-AF65-F5344CB8AC3E}">
        <p14:creationId xmlns:p14="http://schemas.microsoft.com/office/powerpoint/2010/main" val="41661837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E54CC5E5-9E20-47B7-BD37-EBA7DE8A4B9C}"/>
              </a:ext>
            </a:extLst>
          </p:cNvPr>
          <p:cNvSpPr txBox="1"/>
          <p:nvPr/>
        </p:nvSpPr>
        <p:spPr>
          <a:xfrm>
            <a:off x="228600" y="114300"/>
            <a:ext cx="11877675" cy="5182829"/>
          </a:xfrm>
          <a:prstGeom prst="rect">
            <a:avLst/>
          </a:prstGeom>
        </p:spPr>
        <p:txBody>
          <a:bodyPr vert="horz" wrap="square" lIns="0" tIns="17145" rIns="0" bIns="0" rtlCol="0">
            <a:spAutoFit/>
          </a:bodyPr>
          <a:lstStyle/>
          <a:p>
            <a:pPr marL="12700">
              <a:lnSpc>
                <a:spcPct val="100000"/>
              </a:lnSpc>
              <a:spcBef>
                <a:spcPts val="135"/>
              </a:spcBef>
            </a:pPr>
            <a:r>
              <a:rPr lang="en-GB" b="1" u="sng" spc="20" dirty="0">
                <a:solidFill>
                  <a:srgbClr val="2F5496"/>
                </a:solidFill>
                <a:uFill>
                  <a:solidFill>
                    <a:srgbClr val="2F5496"/>
                  </a:solidFill>
                </a:uFill>
                <a:cs typeface="Calibri"/>
              </a:rPr>
              <a:t>Diabetes and eating </a:t>
            </a:r>
            <a:r>
              <a:rPr lang="en-GB" b="1" u="sng" spc="20" dirty="0" smtClean="0">
                <a:solidFill>
                  <a:srgbClr val="2F5496"/>
                </a:solidFill>
                <a:uFill>
                  <a:solidFill>
                    <a:srgbClr val="2F5496"/>
                  </a:solidFill>
                </a:uFill>
                <a:cs typeface="Calibri"/>
              </a:rPr>
              <a:t>disorders</a:t>
            </a:r>
          </a:p>
          <a:p>
            <a:pPr marL="12700">
              <a:lnSpc>
                <a:spcPct val="100000"/>
              </a:lnSpc>
              <a:spcBef>
                <a:spcPts val="135"/>
              </a:spcBef>
            </a:pPr>
            <a:endParaRPr lang="en-GB" spc="20" dirty="0" smtClean="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 Be aware that people with diabetes and eating disorders, such as type 1 diabetes and eating disorders (T1DE), may often present to acute medical settings as emergencies with diabetic ketoacidosis (DKA). ​</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As insulin omission can be a compensatory behaviour for an eating disorder; T1DE should be considered when insulin omission is noted or DKA presentations occur. </a:t>
            </a:r>
            <a:endParaRPr lang="en-GB" spc="20" dirty="0" smtClean="0">
              <a:solidFill>
                <a:srgbClr val="2F5496"/>
              </a:solidFill>
              <a:uFill>
                <a:solidFill>
                  <a:srgbClr val="2F5496"/>
                </a:solidFill>
              </a:uFill>
              <a:cs typeface="Calibri"/>
            </a:endParaRP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b="1" u="sng" spc="20" dirty="0">
                <a:solidFill>
                  <a:srgbClr val="2F5496"/>
                </a:solidFill>
                <a:uFill>
                  <a:solidFill>
                    <a:srgbClr val="2F5496"/>
                  </a:solidFill>
                </a:uFill>
                <a:cs typeface="Calibri"/>
              </a:rPr>
              <a:t>Screening tools for eating </a:t>
            </a:r>
            <a:r>
              <a:rPr lang="en-GB" b="1" u="sng" spc="20" dirty="0" smtClean="0">
                <a:solidFill>
                  <a:srgbClr val="2F5496"/>
                </a:solidFill>
                <a:uFill>
                  <a:solidFill>
                    <a:srgbClr val="2F5496"/>
                  </a:solidFill>
                </a:uFill>
                <a:cs typeface="Calibri"/>
              </a:rPr>
              <a:t>disorders</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A patient will not always tell you that they have an eating disorder; they may not realise they have one or recognise that it is the cause of a medical emergency. Screening tools can help you to detect whether an eating disorder is present.</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spc="20" dirty="0" smtClean="0">
                <a:solidFill>
                  <a:srgbClr val="2F5496"/>
                </a:solidFill>
                <a:uFill>
                  <a:solidFill>
                    <a:srgbClr val="2F5496"/>
                  </a:solidFill>
                </a:uFill>
                <a:cs typeface="Calibri"/>
              </a:rPr>
              <a:t>Consider </a:t>
            </a:r>
            <a:r>
              <a:rPr lang="en-GB" spc="20" dirty="0">
                <a:solidFill>
                  <a:srgbClr val="2F5496"/>
                </a:solidFill>
                <a:uFill>
                  <a:solidFill>
                    <a:srgbClr val="2F5496"/>
                  </a:solidFill>
                </a:uFill>
                <a:cs typeface="Calibri"/>
              </a:rPr>
              <a:t>using an eating disorder screening tool to support clinical decision making. One option is SCOFF.​</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Score 1 point for every yes. A score &gt;2 indicates a likely case of anorexia nervosa or bulimia </a:t>
            </a:r>
            <a:r>
              <a:rPr lang="en-GB" spc="20" dirty="0" smtClean="0">
                <a:solidFill>
                  <a:srgbClr val="2F5496"/>
                </a:solidFill>
                <a:uFill>
                  <a:solidFill>
                    <a:srgbClr val="2F5496"/>
                  </a:solidFill>
                </a:uFill>
                <a:cs typeface="Calibri"/>
              </a:rPr>
              <a:t>nervosa.</a:t>
            </a:r>
            <a:r>
              <a:rPr lang="en-GB" spc="20" dirty="0">
                <a:solidFill>
                  <a:srgbClr val="2F5496"/>
                </a:solidFill>
                <a:uFill>
                  <a:solidFill>
                    <a:srgbClr val="2F5496"/>
                  </a:solidFill>
                </a:uFill>
                <a:cs typeface="Calibri"/>
              </a:rPr>
              <a:t>​</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For binge eating disorder, consider using the BEDS-7</a:t>
            </a:r>
          </a:p>
        </p:txBody>
      </p:sp>
    </p:spTree>
    <p:extLst>
      <p:ext uri="{BB962C8B-B14F-4D97-AF65-F5344CB8AC3E}">
        <p14:creationId xmlns:p14="http://schemas.microsoft.com/office/powerpoint/2010/main" val="35617366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E54CC5E5-9E20-47B7-BD37-EBA7DE8A4B9C}"/>
              </a:ext>
            </a:extLst>
          </p:cNvPr>
          <p:cNvSpPr txBox="1"/>
          <p:nvPr/>
        </p:nvSpPr>
        <p:spPr>
          <a:xfrm>
            <a:off x="209550" y="257175"/>
            <a:ext cx="11877675" cy="6013826"/>
          </a:xfrm>
          <a:prstGeom prst="rect">
            <a:avLst/>
          </a:prstGeom>
        </p:spPr>
        <p:txBody>
          <a:bodyPr vert="horz" wrap="square" lIns="0" tIns="17145" rIns="0" bIns="0" rtlCol="0">
            <a:spAutoFit/>
          </a:bodyPr>
          <a:lstStyle/>
          <a:p>
            <a:pPr marL="12700">
              <a:lnSpc>
                <a:spcPct val="100000"/>
              </a:lnSpc>
              <a:spcBef>
                <a:spcPts val="135"/>
              </a:spcBef>
            </a:pPr>
            <a:r>
              <a:rPr lang="en-GB" b="1" u="sng" spc="20" dirty="0">
                <a:solidFill>
                  <a:srgbClr val="2F5496"/>
                </a:solidFill>
                <a:uFill>
                  <a:solidFill>
                    <a:srgbClr val="2F5496"/>
                  </a:solidFill>
                </a:uFill>
                <a:cs typeface="Calibri"/>
              </a:rPr>
              <a:t>Assessing and managing risk in eating </a:t>
            </a:r>
            <a:r>
              <a:rPr lang="en-GB" b="1" u="sng" spc="20" dirty="0" smtClean="0">
                <a:solidFill>
                  <a:srgbClr val="2F5496"/>
                </a:solidFill>
                <a:uFill>
                  <a:solidFill>
                    <a:srgbClr val="2F5496"/>
                  </a:solidFill>
                </a:uFill>
                <a:cs typeface="Calibri"/>
              </a:rPr>
              <a:t>disorders</a:t>
            </a:r>
          </a:p>
          <a:p>
            <a:pPr marL="12700">
              <a:lnSpc>
                <a:spcPct val="100000"/>
              </a:lnSpc>
              <a:spcBef>
                <a:spcPts val="135"/>
              </a:spcBef>
            </a:pPr>
            <a:endParaRPr lang="en-GB" spc="20" dirty="0" smtClean="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It is important to build rapport and develop a positive therapeutic alliance with the patient. This is vital for information sharing and engagement during assessment and management of medical risk. </a:t>
            </a:r>
            <a:r>
              <a:rPr lang="en-GB" spc="20" dirty="0" smtClean="0">
                <a:solidFill>
                  <a:srgbClr val="2F5496"/>
                </a:solidFill>
                <a:uFill>
                  <a:solidFill>
                    <a:srgbClr val="2F5496"/>
                  </a:solidFill>
                </a:uFill>
                <a:cs typeface="Calibri"/>
              </a:rPr>
              <a:t>​​</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b="1" u="sng" spc="20" dirty="0">
                <a:solidFill>
                  <a:srgbClr val="2F5496"/>
                </a:solidFill>
                <a:uFill>
                  <a:solidFill>
                    <a:srgbClr val="2F5496"/>
                  </a:solidFill>
                </a:uFill>
                <a:cs typeface="Calibri"/>
              </a:rPr>
              <a:t>Assessment </a:t>
            </a:r>
            <a:r>
              <a:rPr lang="en-GB" b="1" u="sng" spc="20" dirty="0" smtClean="0">
                <a:solidFill>
                  <a:srgbClr val="2F5496"/>
                </a:solidFill>
                <a:uFill>
                  <a:solidFill>
                    <a:srgbClr val="2F5496"/>
                  </a:solidFill>
                </a:uFill>
                <a:cs typeface="Calibri"/>
              </a:rPr>
              <a:t>framework</a:t>
            </a:r>
          </a:p>
          <a:p>
            <a:pPr marL="12700">
              <a:lnSpc>
                <a:spcPct val="100000"/>
              </a:lnSpc>
              <a:spcBef>
                <a:spcPts val="135"/>
              </a:spcBef>
            </a:pPr>
            <a:endParaRPr lang="en-GB" spc="20" dirty="0" smtClean="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When an eating disorder is suspected in an acute medical setting, the key tasks are:​</a:t>
            </a:r>
          </a:p>
          <a:p>
            <a:pPr marL="12700">
              <a:lnSpc>
                <a:spcPct val="100000"/>
              </a:lnSpc>
              <a:spcBef>
                <a:spcPts val="135"/>
              </a:spcBef>
            </a:pPr>
            <a:endParaRPr lang="en-GB" spc="20" dirty="0">
              <a:solidFill>
                <a:srgbClr val="2F5496"/>
              </a:solidFill>
              <a:uFill>
                <a:solidFill>
                  <a:srgbClr val="2F5496"/>
                </a:solidFill>
              </a:uFill>
              <a:cs typeface="Calibri"/>
            </a:endParaRP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risk assessment​</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medical stabilisation​</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initial management</a:t>
            </a:r>
            <a:r>
              <a:rPr lang="en-GB" spc="20" dirty="0" smtClean="0">
                <a:solidFill>
                  <a:srgbClr val="2F5496"/>
                </a:solidFill>
                <a:uFill>
                  <a:solidFill>
                    <a:srgbClr val="2F5496"/>
                  </a:solidFill>
                </a:uFill>
                <a:cs typeface="Calibri"/>
              </a:rPr>
              <a:t>​</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For a patient who may have an eating disorder, rapidly exclude other causes and look for weight concern, reluctance to eat and purging. ​</a:t>
            </a:r>
          </a:p>
          <a:p>
            <a:pPr marL="12700">
              <a:lnSpc>
                <a:spcPct val="100000"/>
              </a:lnSpc>
              <a:spcBef>
                <a:spcPts val="135"/>
              </a:spcBef>
            </a:pPr>
            <a:endParaRPr lang="en-GB" spc="20" dirty="0" smtClean="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Eating disorders can lead to life-threatening </a:t>
            </a:r>
            <a:r>
              <a:rPr lang="en-GB" spc="20" dirty="0" smtClean="0">
                <a:solidFill>
                  <a:srgbClr val="2F5496"/>
                </a:solidFill>
                <a:uFill>
                  <a:solidFill>
                    <a:srgbClr val="2F5496"/>
                  </a:solidFill>
                </a:uFill>
                <a:cs typeface="Calibri"/>
              </a:rPr>
              <a:t>emergencies. </a:t>
            </a:r>
            <a:r>
              <a:rPr lang="en-GB" spc="20" dirty="0">
                <a:solidFill>
                  <a:srgbClr val="2F5496"/>
                </a:solidFill>
                <a:uFill>
                  <a:solidFill>
                    <a:srgbClr val="2F5496"/>
                  </a:solidFill>
                </a:uFill>
                <a:cs typeface="Calibri"/>
              </a:rPr>
              <a:t>When assessing a person with an eating disorder, you will need to establish the presenting level of risk, which should include their current social circumstance and both physical and psychiatric </a:t>
            </a:r>
            <a:r>
              <a:rPr lang="en-GB" spc="20" dirty="0" smtClean="0">
                <a:solidFill>
                  <a:srgbClr val="2F5496"/>
                </a:solidFill>
                <a:uFill>
                  <a:solidFill>
                    <a:srgbClr val="2F5496"/>
                  </a:solidFill>
                </a:uFill>
                <a:cs typeface="Calibri"/>
              </a:rPr>
              <a:t>risk. Consideration </a:t>
            </a:r>
            <a:r>
              <a:rPr lang="en-GB" spc="20" dirty="0">
                <a:solidFill>
                  <a:srgbClr val="2F5496"/>
                </a:solidFill>
                <a:uFill>
                  <a:solidFill>
                    <a:srgbClr val="2F5496"/>
                  </a:solidFill>
                </a:uFill>
                <a:cs typeface="Calibri"/>
              </a:rPr>
              <a:t>should also be given to their insight into their mental and physical health, and motivation to engage in </a:t>
            </a:r>
            <a:r>
              <a:rPr lang="en-GB" spc="20" dirty="0" smtClean="0">
                <a:solidFill>
                  <a:srgbClr val="2F5496"/>
                </a:solidFill>
                <a:uFill>
                  <a:solidFill>
                    <a:srgbClr val="2F5496"/>
                  </a:solidFill>
                </a:uFill>
                <a:cs typeface="Calibri"/>
              </a:rPr>
              <a:t>treatment. Collecting </a:t>
            </a:r>
            <a:r>
              <a:rPr lang="en-GB" spc="20" dirty="0">
                <a:solidFill>
                  <a:srgbClr val="2F5496"/>
                </a:solidFill>
                <a:uFill>
                  <a:solidFill>
                    <a:srgbClr val="2F5496"/>
                  </a:solidFill>
                </a:uFill>
                <a:cs typeface="Calibri"/>
              </a:rPr>
              <a:t>information from multiple sources, including carers and supporters, and the multi-agency network if involved, for example, social care, is advised.</a:t>
            </a:r>
          </a:p>
        </p:txBody>
      </p:sp>
    </p:spTree>
    <p:extLst>
      <p:ext uri="{BB962C8B-B14F-4D97-AF65-F5344CB8AC3E}">
        <p14:creationId xmlns:p14="http://schemas.microsoft.com/office/powerpoint/2010/main" val="19951562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E54CC5E5-9E20-47B7-BD37-EBA7DE8A4B9C}"/>
              </a:ext>
            </a:extLst>
          </p:cNvPr>
          <p:cNvSpPr txBox="1"/>
          <p:nvPr/>
        </p:nvSpPr>
        <p:spPr>
          <a:xfrm>
            <a:off x="200025" y="857250"/>
            <a:ext cx="11877675" cy="4287712"/>
          </a:xfrm>
          <a:prstGeom prst="rect">
            <a:avLst/>
          </a:prstGeom>
        </p:spPr>
        <p:txBody>
          <a:bodyPr vert="horz" wrap="square" lIns="0" tIns="17145" rIns="0" bIns="0" rtlCol="0">
            <a:spAutoFit/>
          </a:bodyPr>
          <a:lstStyle/>
          <a:p>
            <a:pPr marL="12700">
              <a:lnSpc>
                <a:spcPct val="100000"/>
              </a:lnSpc>
              <a:spcBef>
                <a:spcPts val="135"/>
              </a:spcBef>
            </a:pPr>
            <a:r>
              <a:rPr lang="en-GB" b="1" u="sng" spc="20" dirty="0">
                <a:solidFill>
                  <a:srgbClr val="2F5496"/>
                </a:solidFill>
                <a:uFill>
                  <a:solidFill>
                    <a:srgbClr val="2F5496"/>
                  </a:solidFill>
                </a:uFill>
                <a:cs typeface="Calibri"/>
              </a:rPr>
              <a:t>What do you think some of the known challenges to assessing risk with eating disorders are? </a:t>
            </a:r>
            <a:endParaRPr lang="en-GB" b="1" u="sng" spc="20" dirty="0" smtClean="0">
              <a:solidFill>
                <a:srgbClr val="2F5496"/>
              </a:solidFill>
              <a:uFill>
                <a:solidFill>
                  <a:srgbClr val="2F5496"/>
                </a:solidFill>
              </a:uFill>
              <a:cs typeface="Calibri"/>
            </a:endParaRPr>
          </a:p>
          <a:p>
            <a:pPr marL="12700">
              <a:lnSpc>
                <a:spcPct val="100000"/>
              </a:lnSpc>
              <a:spcBef>
                <a:spcPts val="135"/>
              </a:spcBef>
            </a:pPr>
            <a:endParaRPr lang="en-GB" spc="20" dirty="0" smtClean="0">
              <a:solidFill>
                <a:srgbClr val="2F5496"/>
              </a:solidFill>
              <a:uFill>
                <a:solidFill>
                  <a:srgbClr val="2F5496"/>
                </a:solidFill>
              </a:uFill>
              <a:cs typeface="Calibri"/>
            </a:endParaRPr>
          </a:p>
          <a:p>
            <a:pPr marL="355600" indent="-342900">
              <a:lnSpc>
                <a:spcPct val="100000"/>
              </a:lnSpc>
              <a:spcBef>
                <a:spcPts val="135"/>
              </a:spcBef>
              <a:buFont typeface="+mj-lt"/>
              <a:buAutoNum type="arabicPeriod"/>
            </a:pPr>
            <a:r>
              <a:rPr lang="en-GB" spc="20" dirty="0">
                <a:solidFill>
                  <a:srgbClr val="2F5496"/>
                </a:solidFill>
                <a:uFill>
                  <a:solidFill>
                    <a:srgbClr val="2F5496"/>
                  </a:solidFill>
                </a:uFill>
                <a:cs typeface="Calibri"/>
              </a:rPr>
              <a:t>Patients can appear well and this can falsely reassure the clinician</a:t>
            </a:r>
            <a:r>
              <a:rPr lang="en-GB" spc="20" dirty="0" smtClean="0">
                <a:solidFill>
                  <a:srgbClr val="2F5496"/>
                </a:solidFill>
                <a:uFill>
                  <a:solidFill>
                    <a:srgbClr val="2F5496"/>
                  </a:solidFill>
                </a:uFill>
                <a:cs typeface="Calibri"/>
              </a:rPr>
              <a:t>.</a:t>
            </a:r>
          </a:p>
          <a:p>
            <a:pPr marL="355600" indent="-342900">
              <a:lnSpc>
                <a:spcPct val="100000"/>
              </a:lnSpc>
              <a:spcBef>
                <a:spcPts val="135"/>
              </a:spcBef>
              <a:buFont typeface="+mj-lt"/>
              <a:buAutoNum type="arabicPeriod"/>
            </a:pPr>
            <a:r>
              <a:rPr lang="en-GB" spc="20" dirty="0">
                <a:solidFill>
                  <a:srgbClr val="2F5496"/>
                </a:solidFill>
                <a:uFill>
                  <a:solidFill>
                    <a:srgbClr val="2F5496"/>
                  </a:solidFill>
                </a:uFill>
                <a:cs typeface="Calibri"/>
              </a:rPr>
              <a:t>Patients may have an extremely powerful drive to exercise (including micro exercise such as continually tapping the feet) which can override their lack of nutritional reserve, so that they appear very energetic right up to a physical collapse</a:t>
            </a:r>
            <a:r>
              <a:rPr lang="en-GB" spc="20" dirty="0" smtClean="0">
                <a:solidFill>
                  <a:srgbClr val="2F5496"/>
                </a:solidFill>
                <a:uFill>
                  <a:solidFill>
                    <a:srgbClr val="2F5496"/>
                  </a:solidFill>
                </a:uFill>
                <a:cs typeface="Calibri"/>
              </a:rPr>
              <a:t>.</a:t>
            </a:r>
          </a:p>
          <a:p>
            <a:pPr marL="355600" indent="-342900">
              <a:lnSpc>
                <a:spcPct val="100000"/>
              </a:lnSpc>
              <a:spcBef>
                <a:spcPts val="135"/>
              </a:spcBef>
              <a:buFont typeface="+mj-lt"/>
              <a:buAutoNum type="arabicPeriod"/>
            </a:pPr>
            <a:r>
              <a:rPr lang="en-GB" spc="20" dirty="0">
                <a:solidFill>
                  <a:srgbClr val="2F5496"/>
                </a:solidFill>
                <a:uFill>
                  <a:solidFill>
                    <a:srgbClr val="2F5496"/>
                  </a:solidFill>
                </a:uFill>
                <a:cs typeface="Calibri"/>
              </a:rPr>
              <a:t>Blood parameters that fall within laboratory reference ranges are frequently seen in advanced uncomplicated malnutrition and should not be taken as cause for reassurance</a:t>
            </a:r>
            <a:r>
              <a:rPr lang="en-GB" spc="20" dirty="0" smtClean="0">
                <a:solidFill>
                  <a:srgbClr val="2F5496"/>
                </a:solidFill>
                <a:uFill>
                  <a:solidFill>
                    <a:srgbClr val="2F5496"/>
                  </a:solidFill>
                </a:uFill>
                <a:cs typeface="Calibri"/>
              </a:rPr>
              <a:t>.</a:t>
            </a:r>
          </a:p>
          <a:p>
            <a:pPr marL="355600" indent="-342900">
              <a:lnSpc>
                <a:spcPct val="100000"/>
              </a:lnSpc>
              <a:spcBef>
                <a:spcPts val="135"/>
              </a:spcBef>
              <a:buFont typeface="+mj-lt"/>
              <a:buAutoNum type="arabicPeriod"/>
            </a:pPr>
            <a:r>
              <a:rPr lang="en-GB" spc="20" dirty="0">
                <a:solidFill>
                  <a:srgbClr val="2F5496"/>
                </a:solidFill>
                <a:uFill>
                  <a:solidFill>
                    <a:srgbClr val="2F5496"/>
                  </a:solidFill>
                </a:uFill>
                <a:cs typeface="Calibri"/>
              </a:rPr>
              <a:t>Due to the nature of eating disorder cognitions and associated distress, including fear that engaging in treatment may result in weight restoration, patients may find it challenging to share the extent of their difficulties with clinicians. It is therefore important to build trust with the patient and to gather history from carers and supporters</a:t>
            </a:r>
            <a:r>
              <a:rPr lang="en-GB" spc="20" dirty="0" smtClean="0">
                <a:solidFill>
                  <a:srgbClr val="2F5496"/>
                </a:solidFill>
                <a:uFill>
                  <a:solidFill>
                    <a:srgbClr val="2F5496"/>
                  </a:solidFill>
                </a:uFill>
                <a:cs typeface="Calibri"/>
              </a:rPr>
              <a:t>.</a:t>
            </a:r>
          </a:p>
          <a:p>
            <a:pPr marL="355600" indent="-342900">
              <a:lnSpc>
                <a:spcPct val="100000"/>
              </a:lnSpc>
              <a:spcBef>
                <a:spcPts val="135"/>
              </a:spcBef>
              <a:buFont typeface="+mj-lt"/>
              <a:buAutoNum type="arabicPeriod"/>
            </a:pPr>
            <a:endParaRPr lang="en-GB"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A full medical history should cover co-occurring conditions as there may be other factors that complicate the medical risk assessment, such as T1DE or substance misuse, which require additional consideration when planning </a:t>
            </a:r>
            <a:r>
              <a:rPr lang="en-GB" spc="20" dirty="0" smtClean="0">
                <a:solidFill>
                  <a:srgbClr val="2F5496"/>
                </a:solidFill>
                <a:uFill>
                  <a:solidFill>
                    <a:srgbClr val="2F5496"/>
                  </a:solidFill>
                </a:uFill>
                <a:cs typeface="Calibri"/>
              </a:rPr>
              <a:t>treatment.</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endParaRPr lang="en-GB" spc="20" dirty="0">
              <a:solidFill>
                <a:srgbClr val="2F5496"/>
              </a:solidFill>
              <a:uFill>
                <a:solidFill>
                  <a:srgbClr val="2F5496"/>
                </a:solidFill>
              </a:uFill>
              <a:cs typeface="Calibri"/>
            </a:endParaRPr>
          </a:p>
        </p:txBody>
      </p:sp>
    </p:spTree>
    <p:extLst>
      <p:ext uri="{BB962C8B-B14F-4D97-AF65-F5344CB8AC3E}">
        <p14:creationId xmlns:p14="http://schemas.microsoft.com/office/powerpoint/2010/main" val="41309839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E54CC5E5-9E20-47B7-BD37-EBA7DE8A4B9C}"/>
              </a:ext>
            </a:extLst>
          </p:cNvPr>
          <p:cNvSpPr txBox="1"/>
          <p:nvPr/>
        </p:nvSpPr>
        <p:spPr>
          <a:xfrm>
            <a:off x="200025" y="857250"/>
            <a:ext cx="11877675" cy="5131533"/>
          </a:xfrm>
          <a:prstGeom prst="rect">
            <a:avLst/>
          </a:prstGeom>
        </p:spPr>
        <p:txBody>
          <a:bodyPr vert="horz" wrap="square" lIns="0" tIns="17145" rIns="0" bIns="0" rtlCol="0">
            <a:spAutoFit/>
          </a:bodyPr>
          <a:lstStyle/>
          <a:p>
            <a:pPr marL="12700">
              <a:lnSpc>
                <a:spcPct val="100000"/>
              </a:lnSpc>
              <a:spcBef>
                <a:spcPts val="135"/>
              </a:spcBef>
            </a:pPr>
            <a:r>
              <a:rPr lang="en-GB" b="1" u="sng" spc="20" dirty="0">
                <a:solidFill>
                  <a:srgbClr val="2F5496"/>
                </a:solidFill>
                <a:uFill>
                  <a:solidFill>
                    <a:srgbClr val="2F5496"/>
                  </a:solidFill>
                </a:uFill>
                <a:cs typeface="Calibri"/>
              </a:rPr>
              <a:t>Pregnancy in eating </a:t>
            </a:r>
            <a:r>
              <a:rPr lang="en-GB" b="1" u="sng" spc="20" dirty="0" smtClean="0">
                <a:solidFill>
                  <a:srgbClr val="2F5496"/>
                </a:solidFill>
                <a:uFill>
                  <a:solidFill>
                    <a:srgbClr val="2F5496"/>
                  </a:solidFill>
                </a:uFill>
                <a:cs typeface="Calibri"/>
              </a:rPr>
              <a:t>disorders</a:t>
            </a:r>
          </a:p>
          <a:p>
            <a:pPr marL="12700">
              <a:lnSpc>
                <a:spcPct val="100000"/>
              </a:lnSpc>
              <a:spcBef>
                <a:spcPts val="135"/>
              </a:spcBef>
            </a:pPr>
            <a:endParaRPr lang="en-GB" spc="20" dirty="0" smtClean="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Having an eating disorder whilst pregnant can increase the risk of adverse maternal and infant outcomes. In addition, pregnancy leads to physical changes to body and weight, which may be distressing for someone with an eating disorder. Liaison with the obstetrics team, eating disorder services and/or perinatal mental health services should occur if there is a current or previous eating disorder.​</a:t>
            </a:r>
          </a:p>
          <a:p>
            <a:pPr marL="12700">
              <a:lnSpc>
                <a:spcPct val="100000"/>
              </a:lnSpc>
              <a:spcBef>
                <a:spcPts val="135"/>
              </a:spcBef>
            </a:pPr>
            <a:endParaRPr lang="en-GB" spc="20" dirty="0" smtClean="0">
              <a:solidFill>
                <a:srgbClr val="2F5496"/>
              </a:solidFill>
              <a:uFill>
                <a:solidFill>
                  <a:srgbClr val="2F5496"/>
                </a:solidFill>
              </a:uFill>
              <a:cs typeface="Calibri"/>
            </a:endParaRPr>
          </a:p>
          <a:p>
            <a:pPr marL="12700">
              <a:lnSpc>
                <a:spcPct val="100000"/>
              </a:lnSpc>
              <a:spcBef>
                <a:spcPts val="135"/>
              </a:spcBef>
            </a:pPr>
            <a:r>
              <a:rPr lang="en-GB" b="1" u="sng" spc="20" dirty="0" smtClean="0">
                <a:solidFill>
                  <a:srgbClr val="2F5496"/>
                </a:solidFill>
                <a:uFill>
                  <a:solidFill>
                    <a:srgbClr val="2F5496"/>
                  </a:solidFill>
                </a:uFill>
                <a:cs typeface="Calibri"/>
              </a:rPr>
              <a:t>T1DE</a:t>
            </a:r>
          </a:p>
          <a:p>
            <a:pPr marL="12700">
              <a:lnSpc>
                <a:spcPct val="100000"/>
              </a:lnSpc>
              <a:spcBef>
                <a:spcPts val="135"/>
              </a:spcBef>
            </a:pPr>
            <a:endParaRPr lang="en-GB" b="1" u="sng"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People with type 1 diabetes mellitus do not produce sufficient insulin. Yet up to 58% of people with type 1 diabetes mellitus (DM) intentionally omit or restrict their insulin doses with the aim of losing weight or avoiding weight </a:t>
            </a:r>
            <a:r>
              <a:rPr lang="en-GB" spc="20" dirty="0" smtClean="0">
                <a:solidFill>
                  <a:srgbClr val="2F5496"/>
                </a:solidFill>
                <a:uFill>
                  <a:solidFill>
                    <a:srgbClr val="2F5496"/>
                  </a:solidFill>
                </a:uFill>
                <a:cs typeface="Calibri"/>
              </a:rPr>
              <a:t>gain. </a:t>
            </a:r>
            <a:endParaRPr lang="en-GB" spc="20" dirty="0">
              <a:solidFill>
                <a:srgbClr val="2F5496"/>
              </a:solidFill>
              <a:uFill>
                <a:solidFill>
                  <a:srgbClr val="2F5496"/>
                </a:solidFill>
              </a:uFill>
              <a:cs typeface="Calibri"/>
            </a:endParaRP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In these instances, their body is unable to metabolise carbohydrates, and instead metabolises fat, which results in weight loss. This fat breakdown causes the production of ketone bodies as an alternative fuel for the body and can result in metabolic acidosis, with the risk of subsequent diabetic ketoacidosis (DKA). This is considered a medical emergency requiring immediate </a:t>
            </a:r>
            <a:r>
              <a:rPr lang="en-GB" spc="20" dirty="0" smtClean="0">
                <a:solidFill>
                  <a:srgbClr val="2F5496"/>
                </a:solidFill>
                <a:uFill>
                  <a:solidFill>
                    <a:srgbClr val="2F5496"/>
                  </a:solidFill>
                </a:uFill>
                <a:cs typeface="Calibri"/>
              </a:rPr>
              <a:t>treatment.</a:t>
            </a:r>
            <a:endParaRPr lang="en-GB" spc="20" dirty="0">
              <a:solidFill>
                <a:srgbClr val="2F5496"/>
              </a:solidFill>
              <a:uFill>
                <a:solidFill>
                  <a:srgbClr val="2F5496"/>
                </a:solidFill>
              </a:uFill>
              <a:cs typeface="Calibri"/>
            </a:endParaRP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All those who present with DKA without obvious cause should be screened for an eating disorder</a:t>
            </a:r>
          </a:p>
        </p:txBody>
      </p:sp>
    </p:spTree>
    <p:extLst>
      <p:ext uri="{BB962C8B-B14F-4D97-AF65-F5344CB8AC3E}">
        <p14:creationId xmlns:p14="http://schemas.microsoft.com/office/powerpoint/2010/main" val="29394983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E54CC5E5-9E20-47B7-BD37-EBA7DE8A4B9C}"/>
              </a:ext>
            </a:extLst>
          </p:cNvPr>
          <p:cNvSpPr txBox="1"/>
          <p:nvPr/>
        </p:nvSpPr>
        <p:spPr>
          <a:xfrm>
            <a:off x="200025" y="400050"/>
            <a:ext cx="11877675" cy="5711179"/>
          </a:xfrm>
          <a:prstGeom prst="rect">
            <a:avLst/>
          </a:prstGeom>
        </p:spPr>
        <p:txBody>
          <a:bodyPr vert="horz" wrap="square" lIns="0" tIns="17145" rIns="0" bIns="0" rtlCol="0">
            <a:spAutoFit/>
          </a:bodyPr>
          <a:lstStyle/>
          <a:p>
            <a:pPr marL="12700">
              <a:lnSpc>
                <a:spcPct val="100000"/>
              </a:lnSpc>
              <a:spcBef>
                <a:spcPts val="135"/>
              </a:spcBef>
            </a:pPr>
            <a:r>
              <a:rPr lang="en-GB" b="1" u="sng" spc="20" dirty="0">
                <a:solidFill>
                  <a:srgbClr val="2F5496"/>
                </a:solidFill>
                <a:uFill>
                  <a:solidFill>
                    <a:srgbClr val="2F5496"/>
                  </a:solidFill>
                </a:uFill>
                <a:cs typeface="Calibri"/>
              </a:rPr>
              <a:t>What are the characteristic 'red flag' symptoms of T1DE</a:t>
            </a:r>
            <a:r>
              <a:rPr lang="en-GB" b="1" u="sng" spc="20" dirty="0" smtClean="0">
                <a:solidFill>
                  <a:srgbClr val="2F5496"/>
                </a:solidFill>
                <a:uFill>
                  <a:solidFill>
                    <a:srgbClr val="2F5496"/>
                  </a:solidFill>
                </a:uFill>
                <a:cs typeface="Calibri"/>
              </a:rPr>
              <a:t>?</a:t>
            </a:r>
          </a:p>
          <a:p>
            <a:pPr marL="12700">
              <a:lnSpc>
                <a:spcPct val="100000"/>
              </a:lnSpc>
              <a:spcBef>
                <a:spcPts val="135"/>
              </a:spcBef>
            </a:pPr>
            <a:endParaRPr lang="en-GB" spc="20" dirty="0" smtClean="0">
              <a:solidFill>
                <a:srgbClr val="2F5496"/>
              </a:solidFill>
              <a:uFill>
                <a:solidFill>
                  <a:srgbClr val="2F5496"/>
                </a:solidFill>
              </a:uFill>
              <a:cs typeface="Calibri"/>
            </a:endParaRPr>
          </a:p>
          <a:p>
            <a:pPr marL="298450" indent="-285750">
              <a:lnSpc>
                <a:spcPct val="100000"/>
              </a:lnSpc>
              <a:spcBef>
                <a:spcPts val="135"/>
              </a:spcBef>
              <a:buFont typeface="Arial" panose="020B0604020202020204" pitchFamily="34" charset="0"/>
              <a:buChar char="•"/>
            </a:pPr>
            <a:r>
              <a:rPr lang="en-GB" b="1" spc="20" dirty="0">
                <a:solidFill>
                  <a:srgbClr val="2F5496"/>
                </a:solidFill>
                <a:uFill>
                  <a:solidFill>
                    <a:srgbClr val="2F5496"/>
                  </a:solidFill>
                </a:uFill>
                <a:cs typeface="Calibri"/>
              </a:rPr>
              <a:t>Biochemical</a:t>
            </a:r>
            <a:r>
              <a:rPr lang="en-GB" spc="20" dirty="0">
                <a:solidFill>
                  <a:srgbClr val="2F5496"/>
                </a:solidFill>
                <a:uFill>
                  <a:solidFill>
                    <a:srgbClr val="2F5496"/>
                  </a:solidFill>
                </a:uFill>
                <a:cs typeface="Calibri"/>
              </a:rPr>
              <a:t>: erratic blood glucose, multiple hospital admissions for uncontrolled diabetes, recurrent ketosis and recurrent severe hypoglycaemia.​</a:t>
            </a:r>
          </a:p>
          <a:p>
            <a:pPr marL="298450" indent="-285750">
              <a:lnSpc>
                <a:spcPct val="100000"/>
              </a:lnSpc>
              <a:spcBef>
                <a:spcPts val="135"/>
              </a:spcBef>
              <a:buFont typeface="Arial" panose="020B0604020202020204" pitchFamily="34" charset="0"/>
              <a:buChar char="•"/>
            </a:pPr>
            <a:r>
              <a:rPr lang="en-GB" b="1" spc="20" dirty="0">
                <a:solidFill>
                  <a:srgbClr val="2F5496"/>
                </a:solidFill>
                <a:uFill>
                  <a:solidFill>
                    <a:srgbClr val="2F5496"/>
                  </a:solidFill>
                </a:uFill>
                <a:cs typeface="Calibri"/>
              </a:rPr>
              <a:t>Beliefs, behaviours and functioning</a:t>
            </a:r>
            <a:r>
              <a:rPr lang="en-GB" spc="20" dirty="0">
                <a:solidFill>
                  <a:srgbClr val="2F5496"/>
                </a:solidFill>
                <a:uFill>
                  <a:solidFill>
                    <a:srgbClr val="2F5496"/>
                  </a:solidFill>
                </a:uFill>
                <a:cs typeface="Calibri"/>
              </a:rPr>
              <a:t>: over-exercising, impaired hypoglycaemia awareness, extreme dietary restriction, binge eating, history of weight loss, fear of weight gain, body image concerns, eating disorder, diabetes distress, fear of hypoglycaemia and mental health comorbidity.​</a:t>
            </a:r>
          </a:p>
          <a:p>
            <a:pPr marL="298450" indent="-285750">
              <a:lnSpc>
                <a:spcPct val="100000"/>
              </a:lnSpc>
              <a:spcBef>
                <a:spcPts val="135"/>
              </a:spcBef>
              <a:buFont typeface="Arial" panose="020B0604020202020204" pitchFamily="34" charset="0"/>
              <a:buChar char="•"/>
            </a:pPr>
            <a:r>
              <a:rPr lang="en-GB" b="1" spc="20" dirty="0">
                <a:solidFill>
                  <a:srgbClr val="2F5496"/>
                </a:solidFill>
                <a:uFill>
                  <a:solidFill>
                    <a:srgbClr val="2F5496"/>
                  </a:solidFill>
                </a:uFill>
                <a:cs typeface="Calibri"/>
              </a:rPr>
              <a:t>Relationships</a:t>
            </a:r>
            <a:r>
              <a:rPr lang="en-GB" spc="20" dirty="0">
                <a:solidFill>
                  <a:srgbClr val="2F5496"/>
                </a:solidFill>
                <a:uFill>
                  <a:solidFill>
                    <a:srgbClr val="2F5496"/>
                  </a:solidFill>
                </a:uFill>
                <a:cs typeface="Calibri"/>
              </a:rPr>
              <a:t>: secrecy about diabetes management, failure to request regular prescriptions, disengagement from diabetes services, poor school or work performance or attendance and conflict at home around meals and eating or diabetes management. </a:t>
            </a:r>
            <a:r>
              <a:rPr lang="en-GB" spc="20" dirty="0" smtClean="0">
                <a:solidFill>
                  <a:srgbClr val="2F5496"/>
                </a:solidFill>
                <a:uFill>
                  <a:solidFill>
                    <a:srgbClr val="2F5496"/>
                  </a:solidFill>
                </a:uFill>
                <a:cs typeface="Calibri"/>
              </a:rPr>
              <a:t>​</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​Specific guidance is available to support the management of patients with </a:t>
            </a:r>
            <a:r>
              <a:rPr lang="en-GB" spc="20" dirty="0" smtClean="0">
                <a:solidFill>
                  <a:srgbClr val="2F5496"/>
                </a:solidFill>
                <a:uFill>
                  <a:solidFill>
                    <a:srgbClr val="2F5496"/>
                  </a:solidFill>
                </a:uFill>
                <a:cs typeface="Calibri"/>
              </a:rPr>
              <a:t>T1DE</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b="1" u="sng" spc="20" dirty="0">
                <a:solidFill>
                  <a:srgbClr val="2F5496"/>
                </a:solidFill>
                <a:uFill>
                  <a:solidFill>
                    <a:srgbClr val="2F5496"/>
                  </a:solidFill>
                </a:uFill>
                <a:cs typeface="Calibri"/>
              </a:rPr>
              <a:t>Substance </a:t>
            </a:r>
            <a:r>
              <a:rPr lang="en-GB" b="1" u="sng" spc="20" dirty="0" smtClean="0">
                <a:solidFill>
                  <a:srgbClr val="2F5496"/>
                </a:solidFill>
                <a:uFill>
                  <a:solidFill>
                    <a:srgbClr val="2F5496"/>
                  </a:solidFill>
                </a:uFill>
                <a:cs typeface="Calibri"/>
              </a:rPr>
              <a:t>misuse</a:t>
            </a:r>
          </a:p>
          <a:p>
            <a:pPr marL="12700">
              <a:lnSpc>
                <a:spcPct val="100000"/>
              </a:lnSpc>
              <a:spcBef>
                <a:spcPts val="135"/>
              </a:spcBef>
            </a:pPr>
            <a:endParaRPr lang="en-GB" b="1" u="sng" spc="20" dirty="0">
              <a:solidFill>
                <a:srgbClr val="2F5496"/>
              </a:solidFill>
              <a:uFill>
                <a:solidFill>
                  <a:srgbClr val="2F5496"/>
                </a:solidFill>
              </a:uFill>
              <a:cs typeface="Calibri"/>
            </a:endParaRPr>
          </a:p>
          <a:p>
            <a:pPr marL="12700">
              <a:lnSpc>
                <a:spcPct val="100000"/>
              </a:lnSpc>
              <a:spcBef>
                <a:spcPts val="135"/>
              </a:spcBef>
            </a:pPr>
            <a:r>
              <a:rPr lang="en-GB" spc="20" dirty="0" smtClean="0">
                <a:solidFill>
                  <a:srgbClr val="2F5496"/>
                </a:solidFill>
                <a:uFill>
                  <a:solidFill>
                    <a:srgbClr val="2F5496"/>
                  </a:solidFill>
                </a:uFill>
                <a:cs typeface="Calibri"/>
              </a:rPr>
              <a:t>Research </a:t>
            </a:r>
            <a:r>
              <a:rPr lang="en-GB" spc="20" dirty="0">
                <a:solidFill>
                  <a:srgbClr val="2F5496"/>
                </a:solidFill>
                <a:uFill>
                  <a:solidFill>
                    <a:srgbClr val="2F5496"/>
                  </a:solidFill>
                </a:uFill>
                <a:cs typeface="Calibri"/>
              </a:rPr>
              <a:t>highlights increased prevalence of addiction behaviours in individuals with eating disorders, including misuse of substances such as alcohol, stimulants and </a:t>
            </a:r>
            <a:r>
              <a:rPr lang="en-GB" spc="20" dirty="0" smtClean="0">
                <a:solidFill>
                  <a:srgbClr val="2F5496"/>
                </a:solidFill>
                <a:uFill>
                  <a:solidFill>
                    <a:srgbClr val="2F5496"/>
                  </a:solidFill>
                </a:uFill>
                <a:cs typeface="Calibri"/>
              </a:rPr>
              <a:t>opioids</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spc="20" dirty="0" smtClean="0">
                <a:solidFill>
                  <a:srgbClr val="2F5496"/>
                </a:solidFill>
                <a:uFill>
                  <a:solidFill>
                    <a:srgbClr val="2F5496"/>
                  </a:solidFill>
                </a:uFill>
                <a:cs typeface="Calibri"/>
              </a:rPr>
              <a:t>35</a:t>
            </a:r>
            <a:r>
              <a:rPr lang="en-GB" spc="20" dirty="0">
                <a:solidFill>
                  <a:srgbClr val="2F5496"/>
                </a:solidFill>
                <a:uFill>
                  <a:solidFill>
                    <a:srgbClr val="2F5496"/>
                  </a:solidFill>
                </a:uFill>
                <a:cs typeface="Calibri"/>
              </a:rPr>
              <a:t>% of people who misuse drugs and alcohol are estimated to have an eating </a:t>
            </a:r>
            <a:r>
              <a:rPr lang="en-GB" spc="20" dirty="0" smtClean="0">
                <a:solidFill>
                  <a:srgbClr val="2F5496"/>
                </a:solidFill>
                <a:uFill>
                  <a:solidFill>
                    <a:srgbClr val="2F5496"/>
                  </a:solidFill>
                </a:uFill>
                <a:cs typeface="Calibri"/>
              </a:rPr>
              <a:t>disorder. The </a:t>
            </a:r>
            <a:r>
              <a:rPr lang="en-GB" spc="20" dirty="0">
                <a:solidFill>
                  <a:srgbClr val="2F5496"/>
                </a:solidFill>
                <a:uFill>
                  <a:solidFill>
                    <a:srgbClr val="2F5496"/>
                  </a:solidFill>
                </a:uFill>
                <a:cs typeface="Calibri"/>
              </a:rPr>
              <a:t>combination of eating disorders plus substance misuse is associated with more severe eating disorder symptomatology and elevated mortality</a:t>
            </a:r>
          </a:p>
        </p:txBody>
      </p:sp>
    </p:spTree>
    <p:extLst>
      <p:ext uri="{BB962C8B-B14F-4D97-AF65-F5344CB8AC3E}">
        <p14:creationId xmlns:p14="http://schemas.microsoft.com/office/powerpoint/2010/main" val="9408796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E54CC5E5-9E20-47B7-BD37-EBA7DE8A4B9C}"/>
              </a:ext>
            </a:extLst>
          </p:cNvPr>
          <p:cNvSpPr txBox="1"/>
          <p:nvPr/>
        </p:nvSpPr>
        <p:spPr>
          <a:xfrm>
            <a:off x="200025" y="400050"/>
            <a:ext cx="11877675" cy="5144357"/>
          </a:xfrm>
          <a:prstGeom prst="rect">
            <a:avLst/>
          </a:prstGeom>
        </p:spPr>
        <p:txBody>
          <a:bodyPr vert="horz" wrap="square" lIns="0" tIns="17145" rIns="0" bIns="0" rtlCol="0">
            <a:spAutoFit/>
          </a:bodyPr>
          <a:lstStyle/>
          <a:p>
            <a:pPr marL="12700">
              <a:lnSpc>
                <a:spcPct val="100000"/>
              </a:lnSpc>
              <a:spcBef>
                <a:spcPts val="135"/>
              </a:spcBef>
            </a:pPr>
            <a:r>
              <a:rPr lang="en-GB" b="1" u="sng" spc="20" dirty="0">
                <a:solidFill>
                  <a:srgbClr val="2F5496"/>
                </a:solidFill>
                <a:uFill>
                  <a:solidFill>
                    <a:srgbClr val="2F5496"/>
                  </a:solidFill>
                </a:uFill>
                <a:cs typeface="Calibri"/>
              </a:rPr>
              <a:t>Medical Emergencies in Eating Disorders (MEED</a:t>
            </a:r>
            <a:r>
              <a:rPr lang="en-GB" b="1" u="sng" spc="20" dirty="0" smtClean="0">
                <a:solidFill>
                  <a:srgbClr val="2F5496"/>
                </a:solidFill>
                <a:uFill>
                  <a:solidFill>
                    <a:srgbClr val="2F5496"/>
                  </a:solidFill>
                </a:uFill>
                <a:cs typeface="Calibri"/>
              </a:rPr>
              <a:t>)</a:t>
            </a:r>
          </a:p>
          <a:p>
            <a:pPr marL="12700">
              <a:lnSpc>
                <a:spcPct val="100000"/>
              </a:lnSpc>
              <a:spcBef>
                <a:spcPts val="135"/>
              </a:spcBef>
            </a:pPr>
            <a:endParaRPr lang="en-GB" spc="20" dirty="0" smtClean="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MEED is a guidance document that was published by The Royal College of Psychiatrists in May 2022 for all frontline </a:t>
            </a:r>
            <a:r>
              <a:rPr lang="en-GB" spc="20" dirty="0" smtClean="0">
                <a:solidFill>
                  <a:srgbClr val="2F5496"/>
                </a:solidFill>
                <a:uFill>
                  <a:solidFill>
                    <a:srgbClr val="2F5496"/>
                  </a:solidFill>
                </a:uFill>
                <a:cs typeface="Calibri"/>
              </a:rPr>
              <a:t>staff. </a:t>
            </a:r>
            <a:r>
              <a:rPr lang="en-GB" spc="20" dirty="0">
                <a:solidFill>
                  <a:srgbClr val="2F5496"/>
                </a:solidFill>
                <a:uFill>
                  <a:solidFill>
                    <a:srgbClr val="2F5496"/>
                  </a:solidFill>
                </a:uFill>
                <a:cs typeface="Calibri"/>
              </a:rPr>
              <a:t>It is an 'all age' document and offers guidance on the risk assessment and management of all eating </a:t>
            </a:r>
            <a:r>
              <a:rPr lang="en-GB" spc="20" dirty="0" smtClean="0">
                <a:solidFill>
                  <a:srgbClr val="2F5496"/>
                </a:solidFill>
                <a:uFill>
                  <a:solidFill>
                    <a:srgbClr val="2F5496"/>
                  </a:solidFill>
                </a:uFill>
                <a:cs typeface="Calibri"/>
              </a:rPr>
              <a:t>disorders. MEED </a:t>
            </a:r>
            <a:r>
              <a:rPr lang="en-GB" spc="20" dirty="0">
                <a:solidFill>
                  <a:srgbClr val="2F5496"/>
                </a:solidFill>
                <a:uFill>
                  <a:solidFill>
                    <a:srgbClr val="2F5496"/>
                  </a:solidFill>
                </a:uFill>
                <a:cs typeface="Calibri"/>
              </a:rPr>
              <a:t>replaces the Management of Really Sick Patients with Anorexia Nervosa (MARSIPAN) and Junior </a:t>
            </a:r>
            <a:r>
              <a:rPr lang="en-GB" spc="20" dirty="0" smtClean="0">
                <a:solidFill>
                  <a:srgbClr val="2F5496"/>
                </a:solidFill>
                <a:uFill>
                  <a:solidFill>
                    <a:srgbClr val="2F5496"/>
                  </a:solidFill>
                </a:uFill>
                <a:cs typeface="Calibri"/>
              </a:rPr>
              <a:t>MARSIPAN guidance</a:t>
            </a:r>
            <a:r>
              <a:rPr lang="en-GB" spc="20" dirty="0">
                <a:solidFill>
                  <a:srgbClr val="2F5496"/>
                </a:solidFill>
                <a:uFill>
                  <a:solidFill>
                    <a:srgbClr val="2F5496"/>
                  </a:solidFill>
                </a:uFill>
                <a:cs typeface="Calibri"/>
              </a:rPr>
              <a:t>.​</a:t>
            </a:r>
          </a:p>
          <a:p>
            <a:pPr marL="12700">
              <a:lnSpc>
                <a:spcPct val="100000"/>
              </a:lnSpc>
              <a:spcBef>
                <a:spcPts val="135"/>
              </a:spcBef>
            </a:pPr>
            <a:endParaRPr lang="en-GB" spc="20" dirty="0" smtClean="0">
              <a:solidFill>
                <a:srgbClr val="2F5496"/>
              </a:solidFill>
              <a:uFill>
                <a:solidFill>
                  <a:srgbClr val="2F5496"/>
                </a:solidFill>
              </a:uFill>
              <a:cs typeface="Calibri"/>
            </a:endParaRPr>
          </a:p>
          <a:p>
            <a:pPr marL="12700">
              <a:lnSpc>
                <a:spcPct val="100000"/>
              </a:lnSpc>
              <a:spcBef>
                <a:spcPts val="135"/>
              </a:spcBef>
            </a:pPr>
            <a:r>
              <a:rPr lang="en-GB" spc="20" dirty="0" smtClean="0">
                <a:solidFill>
                  <a:srgbClr val="2F5496"/>
                </a:solidFill>
                <a:uFill>
                  <a:solidFill>
                    <a:srgbClr val="2F5496"/>
                  </a:solidFill>
                </a:uFill>
                <a:cs typeface="Calibri"/>
              </a:rPr>
              <a:t>​</a:t>
            </a:r>
            <a:r>
              <a:rPr lang="en-GB" spc="20" dirty="0">
                <a:solidFill>
                  <a:srgbClr val="2F5496"/>
                </a:solidFill>
                <a:uFill>
                  <a:solidFill>
                    <a:srgbClr val="2F5496"/>
                  </a:solidFill>
                </a:uFill>
                <a:cs typeface="Calibri"/>
              </a:rPr>
              <a:t>MEED includes a series of summary sheets written for different groups, including emergency </a:t>
            </a:r>
            <a:r>
              <a:rPr lang="en-GB" spc="20" dirty="0" smtClean="0">
                <a:solidFill>
                  <a:srgbClr val="2F5496"/>
                </a:solidFill>
                <a:uFill>
                  <a:solidFill>
                    <a:srgbClr val="2F5496"/>
                  </a:solidFill>
                </a:uFill>
                <a:cs typeface="Calibri"/>
              </a:rPr>
              <a:t>department </a:t>
            </a:r>
            <a:r>
              <a:rPr lang="en-GB" spc="20" dirty="0">
                <a:solidFill>
                  <a:srgbClr val="2F5496"/>
                </a:solidFill>
                <a:uFill>
                  <a:solidFill>
                    <a:srgbClr val="2F5496"/>
                  </a:solidFill>
                </a:uFill>
                <a:cs typeface="Calibri"/>
              </a:rPr>
              <a:t>staff, liaison psychiatry and on-call medical and paediatric staff, intended to be quick reference guides that also signpost to key areas in the main </a:t>
            </a:r>
            <a:r>
              <a:rPr lang="en-GB" spc="20" dirty="0" smtClean="0">
                <a:solidFill>
                  <a:srgbClr val="2F5496"/>
                </a:solidFill>
                <a:uFill>
                  <a:solidFill>
                    <a:srgbClr val="2F5496"/>
                  </a:solidFill>
                </a:uFill>
                <a:cs typeface="Calibri"/>
              </a:rPr>
              <a:t>document. MEED </a:t>
            </a:r>
            <a:r>
              <a:rPr lang="en-GB" spc="20" dirty="0">
                <a:solidFill>
                  <a:srgbClr val="2F5496"/>
                </a:solidFill>
                <a:uFill>
                  <a:solidFill>
                    <a:srgbClr val="2F5496"/>
                  </a:solidFill>
                </a:uFill>
                <a:cs typeface="Calibri"/>
              </a:rPr>
              <a:t>provides a systematic risk assessment tool that aids in risk assessment and clinical decision making. It uses a traffic light system to evaluate risk, as follows:​</a:t>
            </a:r>
          </a:p>
          <a:p>
            <a:pPr marL="12700">
              <a:lnSpc>
                <a:spcPct val="100000"/>
              </a:lnSpc>
              <a:spcBef>
                <a:spcPts val="135"/>
              </a:spcBef>
            </a:pPr>
            <a:endParaRPr lang="en-GB" spc="20" dirty="0">
              <a:solidFill>
                <a:srgbClr val="2F5496"/>
              </a:solidFill>
              <a:uFill>
                <a:solidFill>
                  <a:srgbClr val="2F5496"/>
                </a:solidFill>
              </a:uFill>
              <a:cs typeface="Calibri"/>
            </a:endParaRPr>
          </a:p>
          <a:p>
            <a:pPr marL="298450" indent="-285750">
              <a:lnSpc>
                <a:spcPct val="100000"/>
              </a:lnSpc>
              <a:spcBef>
                <a:spcPts val="135"/>
              </a:spcBef>
              <a:buFont typeface="Arial" panose="020B0604020202020204" pitchFamily="34" charset="0"/>
              <a:buChar char="•"/>
            </a:pPr>
            <a:r>
              <a:rPr lang="en-GB" b="1" spc="20" dirty="0">
                <a:solidFill>
                  <a:srgbClr val="2F5496"/>
                </a:solidFill>
                <a:uFill>
                  <a:solidFill>
                    <a:srgbClr val="2F5496"/>
                  </a:solidFill>
                </a:uFill>
                <a:cs typeface="Calibri"/>
              </a:rPr>
              <a:t>red</a:t>
            </a:r>
            <a:r>
              <a:rPr lang="en-GB" spc="20" dirty="0">
                <a:solidFill>
                  <a:srgbClr val="2F5496"/>
                </a:solidFill>
                <a:uFill>
                  <a:solidFill>
                    <a:srgbClr val="2F5496"/>
                  </a:solidFill>
                </a:uFill>
                <a:cs typeface="Calibri"/>
              </a:rPr>
              <a:t>: high impending risk to life ​</a:t>
            </a:r>
          </a:p>
          <a:p>
            <a:pPr marL="298450" indent="-285750">
              <a:lnSpc>
                <a:spcPct val="100000"/>
              </a:lnSpc>
              <a:spcBef>
                <a:spcPts val="135"/>
              </a:spcBef>
              <a:buFont typeface="Arial" panose="020B0604020202020204" pitchFamily="34" charset="0"/>
              <a:buChar char="•"/>
            </a:pPr>
            <a:r>
              <a:rPr lang="en-GB" b="1" spc="20" dirty="0">
                <a:solidFill>
                  <a:srgbClr val="2F5496"/>
                </a:solidFill>
                <a:uFill>
                  <a:solidFill>
                    <a:srgbClr val="2F5496"/>
                  </a:solidFill>
                </a:uFill>
                <a:cs typeface="Calibri"/>
              </a:rPr>
              <a:t>amber</a:t>
            </a:r>
            <a:r>
              <a:rPr lang="en-GB" spc="20" dirty="0">
                <a:solidFill>
                  <a:srgbClr val="2F5496"/>
                </a:solidFill>
                <a:uFill>
                  <a:solidFill>
                    <a:srgbClr val="2F5496"/>
                  </a:solidFill>
                </a:uFill>
                <a:cs typeface="Calibri"/>
              </a:rPr>
              <a:t>: alert to high concern for impending risk to life ​</a:t>
            </a:r>
          </a:p>
          <a:p>
            <a:pPr marL="298450" indent="-285750">
              <a:lnSpc>
                <a:spcPct val="100000"/>
              </a:lnSpc>
              <a:spcBef>
                <a:spcPts val="135"/>
              </a:spcBef>
              <a:buFont typeface="Arial" panose="020B0604020202020204" pitchFamily="34" charset="0"/>
              <a:buChar char="•"/>
            </a:pPr>
            <a:r>
              <a:rPr lang="en-GB" b="1" spc="20" dirty="0">
                <a:solidFill>
                  <a:srgbClr val="2F5496"/>
                </a:solidFill>
                <a:uFill>
                  <a:solidFill>
                    <a:srgbClr val="2F5496"/>
                  </a:solidFill>
                </a:uFill>
                <a:cs typeface="Calibri"/>
              </a:rPr>
              <a:t>green</a:t>
            </a:r>
            <a:r>
              <a:rPr lang="en-GB" spc="20" dirty="0">
                <a:solidFill>
                  <a:srgbClr val="2F5496"/>
                </a:solidFill>
                <a:uFill>
                  <a:solidFill>
                    <a:srgbClr val="2F5496"/>
                  </a:solidFill>
                </a:uFill>
                <a:cs typeface="Calibri"/>
              </a:rPr>
              <a:t>: low impending risk to life</a:t>
            </a:r>
            <a:r>
              <a:rPr lang="en-GB" spc="20" dirty="0" smtClean="0">
                <a:solidFill>
                  <a:srgbClr val="2F5496"/>
                </a:solidFill>
                <a:uFill>
                  <a:solidFill>
                    <a:srgbClr val="2F5496"/>
                  </a:solidFill>
                </a:uFill>
                <a:cs typeface="Calibri"/>
              </a:rPr>
              <a:t>​</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​As a guide, a patient with 1 or more red ratings, or 2 or more amber ratings, should probably be considered high </a:t>
            </a:r>
            <a:r>
              <a:rPr lang="en-GB" spc="20" dirty="0" smtClean="0">
                <a:solidFill>
                  <a:srgbClr val="2F5496"/>
                </a:solidFill>
                <a:uFill>
                  <a:solidFill>
                    <a:srgbClr val="2F5496"/>
                  </a:solidFill>
                </a:uFill>
                <a:cs typeface="Calibri"/>
              </a:rPr>
              <a:t>risk. ​This </a:t>
            </a:r>
            <a:r>
              <a:rPr lang="en-GB" spc="20" dirty="0">
                <a:solidFill>
                  <a:srgbClr val="2F5496"/>
                </a:solidFill>
                <a:uFill>
                  <a:solidFill>
                    <a:srgbClr val="2F5496"/>
                  </a:solidFill>
                </a:uFill>
                <a:cs typeface="Calibri"/>
              </a:rPr>
              <a:t>guide acts as an aid to decision making, decisions should depend on careful clinical judgement of the individual patient at the time</a:t>
            </a:r>
          </a:p>
        </p:txBody>
      </p:sp>
    </p:spTree>
    <p:extLst>
      <p:ext uri="{BB962C8B-B14F-4D97-AF65-F5344CB8AC3E}">
        <p14:creationId xmlns:p14="http://schemas.microsoft.com/office/powerpoint/2010/main" val="30713234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E54CC5E5-9E20-47B7-BD37-EBA7DE8A4B9C}"/>
              </a:ext>
            </a:extLst>
          </p:cNvPr>
          <p:cNvSpPr txBox="1"/>
          <p:nvPr/>
        </p:nvSpPr>
        <p:spPr>
          <a:xfrm>
            <a:off x="209550" y="600075"/>
            <a:ext cx="11877675" cy="4905830"/>
          </a:xfrm>
          <a:prstGeom prst="rect">
            <a:avLst/>
          </a:prstGeom>
        </p:spPr>
        <p:txBody>
          <a:bodyPr vert="horz" wrap="square" lIns="0" tIns="17145" rIns="0" bIns="0" rtlCol="0">
            <a:spAutoFit/>
          </a:bodyPr>
          <a:lstStyle/>
          <a:p>
            <a:pPr marL="12700">
              <a:lnSpc>
                <a:spcPct val="100000"/>
              </a:lnSpc>
              <a:spcBef>
                <a:spcPts val="135"/>
              </a:spcBef>
            </a:pPr>
            <a:r>
              <a:rPr lang="en-GB" b="1" u="sng" spc="20" dirty="0">
                <a:solidFill>
                  <a:srgbClr val="2F5496"/>
                </a:solidFill>
                <a:uFill>
                  <a:solidFill>
                    <a:srgbClr val="2F5496"/>
                  </a:solidFill>
                </a:uFill>
                <a:cs typeface="Calibri"/>
              </a:rPr>
              <a:t>Assessing risk</a:t>
            </a:r>
            <a:endParaRPr lang="en-GB" b="1" u="sng" spc="20" dirty="0" smtClean="0">
              <a:solidFill>
                <a:srgbClr val="2F5496"/>
              </a:solidFill>
              <a:uFill>
                <a:solidFill>
                  <a:srgbClr val="2F5496"/>
                </a:solidFill>
              </a:uFill>
              <a:cs typeface="Calibri"/>
            </a:endParaRPr>
          </a:p>
          <a:p>
            <a:pPr marL="12700">
              <a:lnSpc>
                <a:spcPct val="100000"/>
              </a:lnSpc>
              <a:spcBef>
                <a:spcPts val="135"/>
              </a:spcBef>
            </a:pPr>
            <a:endParaRPr lang="en-GB" spc="20" dirty="0" smtClean="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When assessing risk, there are many factors to consider as weight is only 1 measurement of </a:t>
            </a:r>
            <a:r>
              <a:rPr lang="en-GB" spc="20" dirty="0" smtClean="0">
                <a:solidFill>
                  <a:srgbClr val="2F5496"/>
                </a:solidFill>
                <a:uFill>
                  <a:solidFill>
                    <a:srgbClr val="2F5496"/>
                  </a:solidFill>
                </a:uFill>
                <a:cs typeface="Calibri"/>
              </a:rPr>
              <a:t>risk.</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b="1" spc="20" dirty="0">
                <a:solidFill>
                  <a:srgbClr val="2F5496"/>
                </a:solidFill>
                <a:uFill>
                  <a:solidFill>
                    <a:srgbClr val="2F5496"/>
                  </a:solidFill>
                </a:uFill>
                <a:cs typeface="Calibri"/>
              </a:rPr>
              <a:t>Weight loss</a:t>
            </a:r>
          </a:p>
          <a:p>
            <a:pPr marL="298450" indent="-285750">
              <a:lnSpc>
                <a:spcPct val="100000"/>
              </a:lnSpc>
              <a:spcBef>
                <a:spcPts val="135"/>
              </a:spcBef>
              <a:buFont typeface="Arial" panose="020B0604020202020204" pitchFamily="34" charset="0"/>
              <a:buChar char="•"/>
            </a:pPr>
            <a:r>
              <a:rPr lang="en-GB" b="1" spc="20" dirty="0">
                <a:solidFill>
                  <a:srgbClr val="2F5496"/>
                </a:solidFill>
                <a:uFill>
                  <a:solidFill>
                    <a:srgbClr val="2F5496"/>
                  </a:solidFill>
                </a:uFill>
                <a:cs typeface="Calibri"/>
              </a:rPr>
              <a:t>Red</a:t>
            </a:r>
            <a:r>
              <a:rPr lang="en-GB" spc="20" dirty="0">
                <a:solidFill>
                  <a:srgbClr val="2F5496"/>
                </a:solidFill>
                <a:uFill>
                  <a:solidFill>
                    <a:srgbClr val="2F5496"/>
                  </a:solidFill>
                </a:uFill>
                <a:cs typeface="Calibri"/>
              </a:rPr>
              <a:t>: recent loss of weight of &gt;1kg a week for 2 weeks (consecutive) in an undernourished patient. Rapid weight loss at any weight, for example obesity in ARFID.</a:t>
            </a:r>
            <a:r>
              <a:rPr lang="en-GB" spc="20" dirty="0" smtClean="0">
                <a:solidFill>
                  <a:srgbClr val="2F5496"/>
                </a:solidFill>
                <a:uFill>
                  <a:solidFill>
                    <a:srgbClr val="2F5496"/>
                  </a:solidFill>
                </a:uFill>
                <a:cs typeface="Calibri"/>
              </a:rPr>
              <a:t>​</a:t>
            </a:r>
            <a:endParaRPr lang="en-GB" spc="20" dirty="0">
              <a:solidFill>
                <a:srgbClr val="2F5496"/>
              </a:solidFill>
              <a:uFill>
                <a:solidFill>
                  <a:srgbClr val="2F5496"/>
                </a:solidFill>
              </a:uFill>
              <a:cs typeface="Calibri"/>
            </a:endParaRPr>
          </a:p>
          <a:p>
            <a:pPr marL="298450" indent="-285750">
              <a:lnSpc>
                <a:spcPct val="100000"/>
              </a:lnSpc>
              <a:spcBef>
                <a:spcPts val="135"/>
              </a:spcBef>
              <a:buFont typeface="Arial" panose="020B0604020202020204" pitchFamily="34" charset="0"/>
              <a:buChar char="•"/>
            </a:pPr>
            <a:r>
              <a:rPr lang="en-GB" b="1" spc="20" dirty="0">
                <a:solidFill>
                  <a:srgbClr val="2F5496"/>
                </a:solidFill>
                <a:uFill>
                  <a:solidFill>
                    <a:srgbClr val="2F5496"/>
                  </a:solidFill>
                </a:uFill>
                <a:cs typeface="Calibri"/>
              </a:rPr>
              <a:t>Amber</a:t>
            </a:r>
            <a:r>
              <a:rPr lang="en-GB" spc="20" dirty="0">
                <a:solidFill>
                  <a:srgbClr val="2F5496"/>
                </a:solidFill>
                <a:uFill>
                  <a:solidFill>
                    <a:srgbClr val="2F5496"/>
                  </a:solidFill>
                </a:uFill>
                <a:cs typeface="Calibri"/>
              </a:rPr>
              <a:t>: recent loss of weight of 500 to 999g a week for 2 consecutive weeks in an undernourished patient.</a:t>
            </a:r>
            <a:r>
              <a:rPr lang="en-GB" spc="20" dirty="0" smtClean="0">
                <a:solidFill>
                  <a:srgbClr val="2F5496"/>
                </a:solidFill>
                <a:uFill>
                  <a:solidFill>
                    <a:srgbClr val="2F5496"/>
                  </a:solidFill>
                </a:uFill>
                <a:cs typeface="Calibri"/>
              </a:rPr>
              <a:t>​</a:t>
            </a:r>
            <a:endParaRPr lang="en-GB" spc="20" dirty="0">
              <a:solidFill>
                <a:srgbClr val="2F5496"/>
              </a:solidFill>
              <a:uFill>
                <a:solidFill>
                  <a:srgbClr val="2F5496"/>
                </a:solidFill>
              </a:uFill>
              <a:cs typeface="Calibri"/>
            </a:endParaRPr>
          </a:p>
          <a:p>
            <a:pPr marL="298450" indent="-285750">
              <a:lnSpc>
                <a:spcPct val="100000"/>
              </a:lnSpc>
              <a:spcBef>
                <a:spcPts val="135"/>
              </a:spcBef>
              <a:buFont typeface="Arial" panose="020B0604020202020204" pitchFamily="34" charset="0"/>
              <a:buChar char="•"/>
            </a:pPr>
            <a:r>
              <a:rPr lang="en-GB" b="1" spc="20" dirty="0">
                <a:solidFill>
                  <a:srgbClr val="2F5496"/>
                </a:solidFill>
                <a:uFill>
                  <a:solidFill>
                    <a:srgbClr val="2F5496"/>
                  </a:solidFill>
                </a:uFill>
                <a:cs typeface="Calibri"/>
              </a:rPr>
              <a:t>Green</a:t>
            </a:r>
            <a:r>
              <a:rPr lang="en-GB" spc="20" dirty="0">
                <a:solidFill>
                  <a:srgbClr val="2F5496"/>
                </a:solidFill>
                <a:uFill>
                  <a:solidFill>
                    <a:srgbClr val="2F5496"/>
                  </a:solidFill>
                </a:uFill>
                <a:cs typeface="Calibri"/>
              </a:rPr>
              <a:t>: recent weight loss of &lt;500g a week or fluctuating weight</a:t>
            </a:r>
            <a:r>
              <a:rPr lang="en-GB" spc="20" dirty="0" smtClean="0">
                <a:solidFill>
                  <a:srgbClr val="2F5496"/>
                </a:solidFill>
                <a:uFill>
                  <a:solidFill>
                    <a:srgbClr val="2F5496"/>
                  </a:solidFill>
                </a:uFill>
                <a:cs typeface="Calibri"/>
              </a:rPr>
              <a:t>.</a:t>
            </a:r>
          </a:p>
          <a:p>
            <a:pPr marL="298450" indent="-285750">
              <a:lnSpc>
                <a:spcPct val="100000"/>
              </a:lnSpc>
              <a:spcBef>
                <a:spcPts val="135"/>
              </a:spcBef>
              <a:buFont typeface="Arial" panose="020B0604020202020204" pitchFamily="34" charset="0"/>
              <a:buChar char="•"/>
            </a:pPr>
            <a:endParaRPr lang="en-GB" spc="20" dirty="0">
              <a:solidFill>
                <a:srgbClr val="2F5496"/>
              </a:solidFill>
              <a:uFill>
                <a:solidFill>
                  <a:srgbClr val="2F5496"/>
                </a:solidFill>
              </a:uFill>
              <a:cs typeface="Calibri"/>
            </a:endParaRPr>
          </a:p>
          <a:p>
            <a:pPr marL="12700">
              <a:lnSpc>
                <a:spcPct val="100000"/>
              </a:lnSpc>
              <a:spcBef>
                <a:spcPts val="135"/>
              </a:spcBef>
            </a:pPr>
            <a:r>
              <a:rPr lang="en-GB" b="1" spc="20" dirty="0">
                <a:solidFill>
                  <a:srgbClr val="2F5496"/>
                </a:solidFill>
                <a:uFill>
                  <a:solidFill>
                    <a:srgbClr val="2F5496"/>
                  </a:solidFill>
                </a:uFill>
                <a:cs typeface="Calibri"/>
              </a:rPr>
              <a:t>BMI and weight</a:t>
            </a:r>
          </a:p>
          <a:p>
            <a:pPr marL="12700">
              <a:lnSpc>
                <a:spcPct val="100000"/>
              </a:lnSpc>
              <a:spcBef>
                <a:spcPts val="135"/>
              </a:spcBef>
            </a:pPr>
            <a:r>
              <a:rPr lang="en-GB" spc="20" dirty="0">
                <a:solidFill>
                  <a:srgbClr val="2F5496"/>
                </a:solidFill>
                <a:uFill>
                  <a:solidFill>
                    <a:srgbClr val="2F5496"/>
                  </a:solidFill>
                </a:uFill>
                <a:cs typeface="Calibri"/>
              </a:rPr>
              <a:t>18 years or over: calculate BMI using height and weight (kg/m2).</a:t>
            </a:r>
          </a:p>
          <a:p>
            <a:pPr marL="12700">
              <a:lnSpc>
                <a:spcPct val="100000"/>
              </a:lnSpc>
              <a:spcBef>
                <a:spcPts val="135"/>
              </a:spcBef>
            </a:pPr>
            <a:r>
              <a:rPr lang="en-GB" spc="20" dirty="0">
                <a:solidFill>
                  <a:srgbClr val="2F5496"/>
                </a:solidFill>
                <a:uFill>
                  <a:solidFill>
                    <a:srgbClr val="2F5496"/>
                  </a:solidFill>
                </a:uFill>
                <a:cs typeface="Calibri"/>
              </a:rPr>
              <a:t>Under 18 years: use % median BMI (BMI relative to the middle BMI of a child of the same sex and age).</a:t>
            </a:r>
          </a:p>
          <a:p>
            <a:pPr marL="12700">
              <a:lnSpc>
                <a:spcPct val="100000"/>
              </a:lnSpc>
              <a:spcBef>
                <a:spcPts val="135"/>
              </a:spcBef>
            </a:pPr>
            <a:endParaRPr lang="en-GB" spc="20" dirty="0" smtClean="0">
              <a:solidFill>
                <a:srgbClr val="2F5496"/>
              </a:solidFill>
              <a:uFill>
                <a:solidFill>
                  <a:srgbClr val="2F5496"/>
                </a:solidFill>
              </a:uFill>
              <a:cs typeface="Calibri"/>
            </a:endParaRPr>
          </a:p>
          <a:p>
            <a:pPr marL="12700">
              <a:lnSpc>
                <a:spcPct val="100000"/>
              </a:lnSpc>
              <a:spcBef>
                <a:spcPts val="135"/>
              </a:spcBef>
            </a:pPr>
            <a:r>
              <a:rPr lang="en-GB" spc="20" dirty="0" smtClean="0">
                <a:solidFill>
                  <a:srgbClr val="2F5496"/>
                </a:solidFill>
                <a:uFill>
                  <a:solidFill>
                    <a:srgbClr val="2F5496"/>
                  </a:solidFill>
                </a:uFill>
                <a:cs typeface="Calibri"/>
              </a:rPr>
              <a:t>Consider </a:t>
            </a:r>
            <a:r>
              <a:rPr lang="en-GB" spc="20" dirty="0">
                <a:solidFill>
                  <a:srgbClr val="2F5496"/>
                </a:solidFill>
                <a:uFill>
                  <a:solidFill>
                    <a:srgbClr val="2F5496"/>
                  </a:solidFill>
                </a:uFill>
                <a:cs typeface="Calibri"/>
              </a:rPr>
              <a:t>the limitations of using BMI. BMI can be unreliable and high-risk patients may not be recognised if they are considered a 'healthy weight'. </a:t>
            </a:r>
          </a:p>
          <a:p>
            <a:pPr marL="12700">
              <a:lnSpc>
                <a:spcPct val="100000"/>
              </a:lnSpc>
              <a:spcBef>
                <a:spcPts val="135"/>
              </a:spcBef>
            </a:pPr>
            <a:endParaRPr lang="en-GB" spc="20" dirty="0">
              <a:solidFill>
                <a:srgbClr val="2F5496"/>
              </a:solidFill>
              <a:uFill>
                <a:solidFill>
                  <a:srgbClr val="2F5496"/>
                </a:solidFill>
              </a:uFill>
              <a:cs typeface="Calibri"/>
            </a:endParaRPr>
          </a:p>
        </p:txBody>
      </p:sp>
    </p:spTree>
    <p:extLst>
      <p:ext uri="{BB962C8B-B14F-4D97-AF65-F5344CB8AC3E}">
        <p14:creationId xmlns:p14="http://schemas.microsoft.com/office/powerpoint/2010/main" val="21127444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2">
            <a:extLst>
              <a:ext uri="{FF2B5EF4-FFF2-40B4-BE49-F238E27FC236}">
                <a16:creationId xmlns:a16="http://schemas.microsoft.com/office/drawing/2014/main" id="{4B3FDC8E-98DA-420C-9F74-27C8EAFFE855}"/>
              </a:ext>
            </a:extLst>
          </p:cNvPr>
          <p:cNvSpPr txBox="1"/>
          <p:nvPr/>
        </p:nvSpPr>
        <p:spPr>
          <a:xfrm>
            <a:off x="1024188" y="479693"/>
            <a:ext cx="10170285" cy="2245487"/>
          </a:xfrm>
          <a:prstGeom prst="rect">
            <a:avLst/>
          </a:prstGeom>
        </p:spPr>
        <p:txBody>
          <a:bodyPr vert="horz" wrap="square" lIns="0" tIns="140970" rIns="0" bIns="0" rtlCol="0">
            <a:spAutoFit/>
          </a:bodyPr>
          <a:lstStyle/>
          <a:p>
            <a:pPr marL="12700">
              <a:lnSpc>
                <a:spcPct val="100000"/>
              </a:lnSpc>
              <a:spcBef>
                <a:spcPts val="1110"/>
              </a:spcBef>
            </a:pPr>
            <a:r>
              <a:rPr b="1" u="sng" spc="20" dirty="0" smtClean="0">
                <a:solidFill>
                  <a:srgbClr val="2F5496"/>
                </a:solidFill>
                <a:uFill>
                  <a:solidFill>
                    <a:srgbClr val="2F5496"/>
                  </a:solidFill>
                </a:uFill>
                <a:latin typeface="Calibri"/>
                <a:cs typeface="Calibri"/>
              </a:rPr>
              <a:t>INTRODUCTION</a:t>
            </a:r>
            <a:endParaRPr lang="en-GB" b="1" u="sng" spc="20" dirty="0" smtClean="0">
              <a:solidFill>
                <a:srgbClr val="2F5496"/>
              </a:solidFill>
              <a:uFill>
                <a:solidFill>
                  <a:srgbClr val="2F5496"/>
                </a:solidFill>
              </a:uFill>
              <a:latin typeface="Calibri"/>
              <a:cs typeface="Calibri"/>
            </a:endParaRPr>
          </a:p>
          <a:p>
            <a:pPr marL="12700">
              <a:lnSpc>
                <a:spcPct val="100000"/>
              </a:lnSpc>
              <a:spcBef>
                <a:spcPts val="1110"/>
              </a:spcBef>
            </a:pPr>
            <a:endParaRPr dirty="0">
              <a:latin typeface="Calibri"/>
              <a:cs typeface="Calibri"/>
            </a:endParaRPr>
          </a:p>
          <a:p>
            <a:pPr marL="12700" marR="67945">
              <a:lnSpc>
                <a:spcPct val="104900"/>
              </a:lnSpc>
              <a:spcBef>
                <a:spcPts val="930"/>
              </a:spcBef>
            </a:pPr>
            <a:r>
              <a:rPr lang="en-GB" sz="1600" spc="20" dirty="0">
                <a:solidFill>
                  <a:srgbClr val="2F5496"/>
                </a:solidFill>
                <a:cs typeface="Calibri"/>
              </a:rPr>
              <a:t>This session aims to equip professionals working in acute medical settings with the knowledge and skills needed to be able to identify, assess and treat people with eating disorders. It includes information on providing medical assessment and treatment, admissions, transfer of care, appropriate treatment plans and the psychological impact of eating disorders on patients, their families and carers. At the end of the session, there is a video demonstrating the assessment and management process in practice.</a:t>
            </a:r>
            <a:endParaRPr sz="1600" dirty="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983289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E54CC5E5-9E20-47B7-BD37-EBA7DE8A4B9C}"/>
              </a:ext>
            </a:extLst>
          </p:cNvPr>
          <p:cNvSpPr txBox="1"/>
          <p:nvPr/>
        </p:nvSpPr>
        <p:spPr>
          <a:xfrm>
            <a:off x="238125" y="400050"/>
            <a:ext cx="11877675" cy="6065122"/>
          </a:xfrm>
          <a:prstGeom prst="rect">
            <a:avLst/>
          </a:prstGeom>
        </p:spPr>
        <p:txBody>
          <a:bodyPr vert="horz" wrap="square" lIns="0" tIns="17145" rIns="0" bIns="0" rtlCol="0">
            <a:spAutoFit/>
          </a:bodyPr>
          <a:lstStyle/>
          <a:p>
            <a:pPr marL="12700">
              <a:lnSpc>
                <a:spcPct val="100000"/>
              </a:lnSpc>
              <a:spcBef>
                <a:spcPts val="135"/>
              </a:spcBef>
            </a:pPr>
            <a:r>
              <a:rPr lang="en-GB" b="1" spc="20" dirty="0" smtClean="0">
                <a:solidFill>
                  <a:srgbClr val="2F5496"/>
                </a:solidFill>
                <a:uFill>
                  <a:solidFill>
                    <a:srgbClr val="2F5496"/>
                  </a:solidFill>
                </a:uFill>
                <a:cs typeface="Calibri"/>
              </a:rPr>
              <a:t>BMI </a:t>
            </a:r>
            <a:r>
              <a:rPr lang="en-GB" b="1" spc="20" dirty="0">
                <a:solidFill>
                  <a:srgbClr val="2F5496"/>
                </a:solidFill>
                <a:uFill>
                  <a:solidFill>
                    <a:srgbClr val="2F5496"/>
                  </a:solidFill>
                </a:uFill>
                <a:cs typeface="Calibri"/>
              </a:rPr>
              <a:t>and weight</a:t>
            </a:r>
          </a:p>
          <a:p>
            <a:pPr marL="12700">
              <a:lnSpc>
                <a:spcPct val="100000"/>
              </a:lnSpc>
              <a:spcBef>
                <a:spcPts val="135"/>
              </a:spcBef>
            </a:pPr>
            <a:r>
              <a:rPr lang="en-GB" spc="20" dirty="0">
                <a:solidFill>
                  <a:srgbClr val="2F5496"/>
                </a:solidFill>
                <a:uFill>
                  <a:solidFill>
                    <a:srgbClr val="2F5496"/>
                  </a:solidFill>
                </a:uFill>
                <a:cs typeface="Calibri"/>
              </a:rPr>
              <a:t>MEED guidance suggests the </a:t>
            </a:r>
            <a:r>
              <a:rPr lang="en-GB" spc="20" dirty="0" smtClean="0">
                <a:solidFill>
                  <a:srgbClr val="2F5496"/>
                </a:solidFill>
                <a:uFill>
                  <a:solidFill>
                    <a:srgbClr val="2F5496"/>
                  </a:solidFill>
                </a:uFill>
                <a:cs typeface="Calibri"/>
              </a:rPr>
              <a:t>following:</a:t>
            </a:r>
            <a:endParaRPr lang="en-GB" spc="20" dirty="0">
              <a:solidFill>
                <a:srgbClr val="2F5496"/>
              </a:solidFill>
              <a:uFill>
                <a:solidFill>
                  <a:srgbClr val="2F5496"/>
                </a:solidFill>
              </a:uFill>
              <a:cs typeface="Calibri"/>
            </a:endParaRP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b="1" spc="20" dirty="0">
                <a:solidFill>
                  <a:srgbClr val="2F5496"/>
                </a:solidFill>
                <a:uFill>
                  <a:solidFill>
                    <a:srgbClr val="2F5496"/>
                  </a:solidFill>
                </a:uFill>
                <a:cs typeface="Calibri"/>
              </a:rPr>
              <a:t>Red</a:t>
            </a:r>
            <a:r>
              <a:rPr lang="en-GB" spc="20" dirty="0">
                <a:solidFill>
                  <a:srgbClr val="2F5496"/>
                </a:solidFill>
                <a:uFill>
                  <a:solidFill>
                    <a:srgbClr val="2F5496"/>
                  </a:solidFill>
                </a:uFill>
                <a:cs typeface="Calibri"/>
              </a:rPr>
              <a:t>:</a:t>
            </a:r>
            <a:r>
              <a:rPr lang="en-GB" spc="20" dirty="0" smtClean="0">
                <a:solidFill>
                  <a:srgbClr val="2F5496"/>
                </a:solidFill>
                <a:uFill>
                  <a:solidFill>
                    <a:srgbClr val="2F5496"/>
                  </a:solidFill>
                </a:uFill>
                <a:cs typeface="Calibri"/>
              </a:rPr>
              <a:t>​ under </a:t>
            </a:r>
            <a:r>
              <a:rPr lang="en-GB" spc="20" dirty="0">
                <a:solidFill>
                  <a:srgbClr val="2F5496"/>
                </a:solidFill>
                <a:uFill>
                  <a:solidFill>
                    <a:srgbClr val="2F5496"/>
                  </a:solidFill>
                </a:uFill>
                <a:cs typeface="Calibri"/>
              </a:rPr>
              <a:t>18 years </a:t>
            </a:r>
            <a:r>
              <a:rPr lang="en-GB" spc="20" dirty="0" err="1">
                <a:solidFill>
                  <a:srgbClr val="2F5496"/>
                </a:solidFill>
                <a:uFill>
                  <a:solidFill>
                    <a:srgbClr val="2F5496"/>
                  </a:solidFill>
                </a:uFill>
                <a:cs typeface="Calibri"/>
              </a:rPr>
              <a:t>m%BMI</a:t>
            </a:r>
            <a:r>
              <a:rPr lang="en-GB" spc="20" dirty="0">
                <a:solidFill>
                  <a:srgbClr val="2F5496"/>
                </a:solidFill>
                <a:uFill>
                  <a:solidFill>
                    <a:srgbClr val="2F5496"/>
                  </a:solidFill>
                </a:uFill>
                <a:cs typeface="Calibri"/>
              </a:rPr>
              <a:t> &lt;70%</a:t>
            </a:r>
            <a:r>
              <a:rPr lang="en-GB" spc="20" dirty="0" smtClean="0">
                <a:solidFill>
                  <a:srgbClr val="2F5496"/>
                </a:solidFill>
                <a:uFill>
                  <a:solidFill>
                    <a:srgbClr val="2F5496"/>
                  </a:solidFill>
                </a:uFill>
                <a:cs typeface="Calibri"/>
              </a:rPr>
              <a:t>​ 18 </a:t>
            </a:r>
            <a:r>
              <a:rPr lang="en-GB" spc="20" dirty="0">
                <a:solidFill>
                  <a:srgbClr val="2F5496"/>
                </a:solidFill>
                <a:uFill>
                  <a:solidFill>
                    <a:srgbClr val="2F5496"/>
                  </a:solidFill>
                </a:uFill>
                <a:cs typeface="Calibri"/>
              </a:rPr>
              <a:t>years or over BMI &lt;13​</a:t>
            </a:r>
          </a:p>
          <a:p>
            <a:pPr marL="12700">
              <a:lnSpc>
                <a:spcPct val="100000"/>
              </a:lnSpc>
              <a:spcBef>
                <a:spcPts val="135"/>
              </a:spcBef>
            </a:pPr>
            <a:r>
              <a:rPr lang="en-GB" b="1" spc="20" dirty="0">
                <a:solidFill>
                  <a:srgbClr val="2F5496"/>
                </a:solidFill>
                <a:uFill>
                  <a:solidFill>
                    <a:srgbClr val="2F5496"/>
                  </a:solidFill>
                </a:uFill>
                <a:cs typeface="Calibri"/>
              </a:rPr>
              <a:t>Amber</a:t>
            </a:r>
            <a:r>
              <a:rPr lang="en-GB" spc="20" dirty="0">
                <a:solidFill>
                  <a:srgbClr val="2F5496"/>
                </a:solidFill>
                <a:uFill>
                  <a:solidFill>
                    <a:srgbClr val="2F5496"/>
                  </a:solidFill>
                </a:uFill>
                <a:cs typeface="Calibri"/>
              </a:rPr>
              <a:t>:</a:t>
            </a:r>
            <a:r>
              <a:rPr lang="en-GB" spc="20" dirty="0" smtClean="0">
                <a:solidFill>
                  <a:srgbClr val="2F5496"/>
                </a:solidFill>
                <a:uFill>
                  <a:solidFill>
                    <a:srgbClr val="2F5496"/>
                  </a:solidFill>
                </a:uFill>
                <a:cs typeface="Calibri"/>
              </a:rPr>
              <a:t>​ under </a:t>
            </a:r>
            <a:r>
              <a:rPr lang="en-GB" spc="20" dirty="0">
                <a:solidFill>
                  <a:srgbClr val="2F5496"/>
                </a:solidFill>
                <a:uFill>
                  <a:solidFill>
                    <a:srgbClr val="2F5496"/>
                  </a:solidFill>
                </a:uFill>
                <a:cs typeface="Calibri"/>
              </a:rPr>
              <a:t>18 years </a:t>
            </a:r>
            <a:r>
              <a:rPr lang="en-GB" spc="20" dirty="0" err="1">
                <a:solidFill>
                  <a:srgbClr val="2F5496"/>
                </a:solidFill>
                <a:uFill>
                  <a:solidFill>
                    <a:srgbClr val="2F5496"/>
                  </a:solidFill>
                </a:uFill>
                <a:cs typeface="Calibri"/>
              </a:rPr>
              <a:t>m%BMI</a:t>
            </a:r>
            <a:r>
              <a:rPr lang="en-GB" spc="20" dirty="0">
                <a:solidFill>
                  <a:srgbClr val="2F5496"/>
                </a:solidFill>
                <a:uFill>
                  <a:solidFill>
                    <a:srgbClr val="2F5496"/>
                  </a:solidFill>
                </a:uFill>
                <a:cs typeface="Calibri"/>
              </a:rPr>
              <a:t> 70-80%</a:t>
            </a:r>
            <a:r>
              <a:rPr lang="en-GB" spc="20" dirty="0" smtClean="0">
                <a:solidFill>
                  <a:srgbClr val="2F5496"/>
                </a:solidFill>
                <a:uFill>
                  <a:solidFill>
                    <a:srgbClr val="2F5496"/>
                  </a:solidFill>
                </a:uFill>
                <a:cs typeface="Calibri"/>
              </a:rPr>
              <a:t>​ 18 </a:t>
            </a:r>
            <a:r>
              <a:rPr lang="en-GB" spc="20" dirty="0">
                <a:solidFill>
                  <a:srgbClr val="2F5496"/>
                </a:solidFill>
                <a:uFill>
                  <a:solidFill>
                    <a:srgbClr val="2F5496"/>
                  </a:solidFill>
                </a:uFill>
                <a:cs typeface="Calibri"/>
              </a:rPr>
              <a:t>years or over BMI 13-14.9​</a:t>
            </a:r>
          </a:p>
          <a:p>
            <a:pPr marL="12700">
              <a:lnSpc>
                <a:spcPct val="100000"/>
              </a:lnSpc>
              <a:spcBef>
                <a:spcPts val="135"/>
              </a:spcBef>
            </a:pPr>
            <a:r>
              <a:rPr lang="en-GB" b="1" spc="20" dirty="0">
                <a:solidFill>
                  <a:srgbClr val="2F5496"/>
                </a:solidFill>
                <a:uFill>
                  <a:solidFill>
                    <a:srgbClr val="2F5496"/>
                  </a:solidFill>
                </a:uFill>
                <a:cs typeface="Calibri"/>
              </a:rPr>
              <a:t>Green</a:t>
            </a:r>
            <a:r>
              <a:rPr lang="en-GB" spc="20" dirty="0">
                <a:solidFill>
                  <a:srgbClr val="2F5496"/>
                </a:solidFill>
                <a:uFill>
                  <a:solidFill>
                    <a:srgbClr val="2F5496"/>
                  </a:solidFill>
                </a:uFill>
                <a:cs typeface="Calibri"/>
              </a:rPr>
              <a:t>:</a:t>
            </a:r>
            <a:r>
              <a:rPr lang="en-GB" spc="20" dirty="0" smtClean="0">
                <a:solidFill>
                  <a:srgbClr val="2F5496"/>
                </a:solidFill>
                <a:uFill>
                  <a:solidFill>
                    <a:srgbClr val="2F5496"/>
                  </a:solidFill>
                </a:uFill>
                <a:cs typeface="Calibri"/>
              </a:rPr>
              <a:t>​ under </a:t>
            </a:r>
            <a:r>
              <a:rPr lang="en-GB" spc="20" dirty="0">
                <a:solidFill>
                  <a:srgbClr val="2F5496"/>
                </a:solidFill>
                <a:uFill>
                  <a:solidFill>
                    <a:srgbClr val="2F5496"/>
                  </a:solidFill>
                </a:uFill>
                <a:cs typeface="Calibri"/>
              </a:rPr>
              <a:t>18 years </a:t>
            </a:r>
            <a:r>
              <a:rPr lang="en-GB" spc="20" dirty="0" err="1">
                <a:solidFill>
                  <a:srgbClr val="2F5496"/>
                </a:solidFill>
                <a:uFill>
                  <a:solidFill>
                    <a:srgbClr val="2F5496"/>
                  </a:solidFill>
                </a:uFill>
                <a:cs typeface="Calibri"/>
              </a:rPr>
              <a:t>m%BMI</a:t>
            </a:r>
            <a:r>
              <a:rPr lang="en-GB" spc="20" dirty="0">
                <a:solidFill>
                  <a:srgbClr val="2F5496"/>
                </a:solidFill>
                <a:uFill>
                  <a:solidFill>
                    <a:srgbClr val="2F5496"/>
                  </a:solidFill>
                </a:uFill>
                <a:cs typeface="Calibri"/>
              </a:rPr>
              <a:t> &gt;80%</a:t>
            </a:r>
            <a:r>
              <a:rPr lang="en-GB" spc="20" dirty="0" smtClean="0">
                <a:solidFill>
                  <a:srgbClr val="2F5496"/>
                </a:solidFill>
                <a:uFill>
                  <a:solidFill>
                    <a:srgbClr val="2F5496"/>
                  </a:solidFill>
                </a:uFill>
                <a:cs typeface="Calibri"/>
              </a:rPr>
              <a:t>​ 18 </a:t>
            </a:r>
            <a:r>
              <a:rPr lang="en-GB" spc="20" dirty="0">
                <a:solidFill>
                  <a:srgbClr val="2F5496"/>
                </a:solidFill>
                <a:uFill>
                  <a:solidFill>
                    <a:srgbClr val="2F5496"/>
                  </a:solidFill>
                </a:uFill>
                <a:cs typeface="Calibri"/>
              </a:rPr>
              <a:t>years or over BMI &gt;15</a:t>
            </a:r>
          </a:p>
          <a:p>
            <a:pPr marL="12700">
              <a:lnSpc>
                <a:spcPct val="100000"/>
              </a:lnSpc>
              <a:spcBef>
                <a:spcPts val="135"/>
              </a:spcBef>
            </a:pPr>
            <a:endParaRPr lang="en-GB" spc="20" dirty="0" smtClean="0">
              <a:solidFill>
                <a:srgbClr val="2F5496"/>
              </a:solidFill>
              <a:uFill>
                <a:solidFill>
                  <a:srgbClr val="2F5496"/>
                </a:solidFill>
              </a:uFill>
              <a:cs typeface="Calibri"/>
            </a:endParaRPr>
          </a:p>
          <a:p>
            <a:pPr marL="12700">
              <a:lnSpc>
                <a:spcPct val="100000"/>
              </a:lnSpc>
              <a:spcBef>
                <a:spcPts val="135"/>
              </a:spcBef>
            </a:pPr>
            <a:r>
              <a:rPr lang="en-GB" b="1" spc="20" dirty="0">
                <a:solidFill>
                  <a:srgbClr val="2F5496"/>
                </a:solidFill>
                <a:uFill>
                  <a:solidFill>
                    <a:srgbClr val="2F5496"/>
                  </a:solidFill>
                </a:uFill>
                <a:cs typeface="Calibri"/>
              </a:rPr>
              <a:t>Heart rate</a:t>
            </a:r>
          </a:p>
          <a:p>
            <a:pPr marL="12700">
              <a:lnSpc>
                <a:spcPct val="100000"/>
              </a:lnSpc>
              <a:spcBef>
                <a:spcPts val="135"/>
              </a:spcBef>
            </a:pPr>
            <a:r>
              <a:rPr lang="en-GB" b="1" spc="20" dirty="0">
                <a:solidFill>
                  <a:srgbClr val="2F5496"/>
                </a:solidFill>
                <a:uFill>
                  <a:solidFill>
                    <a:srgbClr val="2F5496"/>
                  </a:solidFill>
                </a:uFill>
                <a:cs typeface="Calibri"/>
              </a:rPr>
              <a:t>Red</a:t>
            </a:r>
            <a:r>
              <a:rPr lang="en-GB" spc="20" dirty="0">
                <a:solidFill>
                  <a:srgbClr val="2F5496"/>
                </a:solidFill>
                <a:uFill>
                  <a:solidFill>
                    <a:srgbClr val="2F5496"/>
                  </a:solidFill>
                </a:uFill>
                <a:cs typeface="Calibri"/>
              </a:rPr>
              <a:t>: &lt;40bpm.</a:t>
            </a:r>
            <a:r>
              <a:rPr lang="en-GB" spc="20" dirty="0" smtClean="0">
                <a:solidFill>
                  <a:srgbClr val="2F5496"/>
                </a:solidFill>
                <a:uFill>
                  <a:solidFill>
                    <a:srgbClr val="2F5496"/>
                  </a:solidFill>
                </a:uFill>
                <a:cs typeface="Calibri"/>
              </a:rPr>
              <a:t>​</a:t>
            </a:r>
            <a:endParaRPr lang="en-GB" spc="20" dirty="0">
              <a:solidFill>
                <a:srgbClr val="2F5496"/>
              </a:solidFill>
              <a:uFill>
                <a:solidFill>
                  <a:srgbClr val="2F5496"/>
                </a:solidFill>
              </a:uFill>
              <a:cs typeface="Calibri"/>
            </a:endParaRPr>
          </a:p>
          <a:p>
            <a:pPr marL="12700">
              <a:lnSpc>
                <a:spcPct val="100000"/>
              </a:lnSpc>
              <a:spcBef>
                <a:spcPts val="135"/>
              </a:spcBef>
            </a:pPr>
            <a:r>
              <a:rPr lang="en-GB" b="1" spc="20" dirty="0">
                <a:solidFill>
                  <a:srgbClr val="2F5496"/>
                </a:solidFill>
                <a:uFill>
                  <a:solidFill>
                    <a:srgbClr val="2F5496"/>
                  </a:solidFill>
                </a:uFill>
                <a:cs typeface="Calibri"/>
              </a:rPr>
              <a:t>Amber</a:t>
            </a:r>
            <a:r>
              <a:rPr lang="en-GB" spc="20" dirty="0">
                <a:solidFill>
                  <a:srgbClr val="2F5496"/>
                </a:solidFill>
                <a:uFill>
                  <a:solidFill>
                    <a:srgbClr val="2F5496"/>
                  </a:solidFill>
                </a:uFill>
                <a:cs typeface="Calibri"/>
              </a:rPr>
              <a:t>: 40 to 50bpm.</a:t>
            </a:r>
            <a:r>
              <a:rPr lang="en-GB" spc="20" dirty="0" smtClean="0">
                <a:solidFill>
                  <a:srgbClr val="2F5496"/>
                </a:solidFill>
                <a:uFill>
                  <a:solidFill>
                    <a:srgbClr val="2F5496"/>
                  </a:solidFill>
                </a:uFill>
                <a:cs typeface="Calibri"/>
              </a:rPr>
              <a:t>​</a:t>
            </a:r>
            <a:endParaRPr lang="en-GB" spc="20" dirty="0">
              <a:solidFill>
                <a:srgbClr val="2F5496"/>
              </a:solidFill>
              <a:uFill>
                <a:solidFill>
                  <a:srgbClr val="2F5496"/>
                </a:solidFill>
              </a:uFill>
              <a:cs typeface="Calibri"/>
            </a:endParaRPr>
          </a:p>
          <a:p>
            <a:pPr marL="12700">
              <a:lnSpc>
                <a:spcPct val="100000"/>
              </a:lnSpc>
              <a:spcBef>
                <a:spcPts val="135"/>
              </a:spcBef>
            </a:pPr>
            <a:r>
              <a:rPr lang="en-GB" b="1" spc="20" dirty="0">
                <a:solidFill>
                  <a:srgbClr val="2F5496"/>
                </a:solidFill>
                <a:uFill>
                  <a:solidFill>
                    <a:srgbClr val="2F5496"/>
                  </a:solidFill>
                </a:uFill>
                <a:cs typeface="Calibri"/>
              </a:rPr>
              <a:t>Green</a:t>
            </a:r>
            <a:r>
              <a:rPr lang="en-GB" spc="20" dirty="0">
                <a:solidFill>
                  <a:srgbClr val="2F5496"/>
                </a:solidFill>
                <a:uFill>
                  <a:solidFill>
                    <a:srgbClr val="2F5496"/>
                  </a:solidFill>
                </a:uFill>
                <a:cs typeface="Calibri"/>
              </a:rPr>
              <a:t>: &gt;50bpm.</a:t>
            </a:r>
            <a:r>
              <a:rPr lang="en-GB" spc="20" dirty="0" smtClean="0">
                <a:solidFill>
                  <a:srgbClr val="2F5496"/>
                </a:solidFill>
                <a:uFill>
                  <a:solidFill>
                    <a:srgbClr val="2F5496"/>
                  </a:solidFill>
                </a:uFill>
                <a:cs typeface="Calibri"/>
              </a:rPr>
              <a:t>​</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b="1" spc="20" dirty="0">
                <a:solidFill>
                  <a:srgbClr val="2F5496"/>
                </a:solidFill>
                <a:uFill>
                  <a:solidFill>
                    <a:srgbClr val="2F5496"/>
                  </a:solidFill>
                </a:uFill>
                <a:cs typeface="Calibri"/>
              </a:rPr>
              <a:t>Cardiovascular health</a:t>
            </a:r>
          </a:p>
          <a:p>
            <a:pPr marL="12700">
              <a:lnSpc>
                <a:spcPct val="100000"/>
              </a:lnSpc>
              <a:spcBef>
                <a:spcPts val="135"/>
              </a:spcBef>
            </a:pPr>
            <a:r>
              <a:rPr lang="en-GB" b="1" spc="20" dirty="0">
                <a:solidFill>
                  <a:srgbClr val="2F5496"/>
                </a:solidFill>
                <a:uFill>
                  <a:solidFill>
                    <a:srgbClr val="2F5496"/>
                  </a:solidFill>
                </a:uFill>
                <a:cs typeface="Calibri"/>
              </a:rPr>
              <a:t>Red</a:t>
            </a:r>
            <a:r>
              <a:rPr lang="en-GB" spc="20" dirty="0">
                <a:solidFill>
                  <a:srgbClr val="2F5496"/>
                </a:solidFill>
                <a:uFill>
                  <a:solidFill>
                    <a:srgbClr val="2F5496"/>
                  </a:solidFill>
                </a:uFill>
                <a:cs typeface="Calibri"/>
              </a:rPr>
              <a:t>: Standing systolic blood pressure (BP) below 0.4th centile for their age or less than 90 if &gt;18 years. Associated with recurrent syncope and postural drop in systolic BP of &gt;20mmHg or increase in HR of over 30bpm (35bpm in &lt;16 years).​</a:t>
            </a:r>
          </a:p>
          <a:p>
            <a:pPr marL="12700">
              <a:lnSpc>
                <a:spcPct val="100000"/>
              </a:lnSpc>
              <a:spcBef>
                <a:spcPts val="135"/>
              </a:spcBef>
            </a:pPr>
            <a:r>
              <a:rPr lang="en-GB" b="1" spc="20" dirty="0" smtClean="0">
                <a:solidFill>
                  <a:srgbClr val="2F5496"/>
                </a:solidFill>
                <a:uFill>
                  <a:solidFill>
                    <a:srgbClr val="2F5496"/>
                  </a:solidFill>
                </a:uFill>
                <a:cs typeface="Calibri"/>
              </a:rPr>
              <a:t>Amber</a:t>
            </a:r>
            <a:r>
              <a:rPr lang="en-GB" spc="20" dirty="0">
                <a:solidFill>
                  <a:srgbClr val="2F5496"/>
                </a:solidFill>
                <a:uFill>
                  <a:solidFill>
                    <a:srgbClr val="2F5496"/>
                  </a:solidFill>
                </a:uFill>
                <a:cs typeface="Calibri"/>
              </a:rPr>
              <a:t>: Standing systolic BP &lt;0.4th centile &lt;90 if &gt;18 years. Associated with occasional syncope; postural drop in systolic BP of &gt;15mmHg or increase in HR of up to 30bpm (35bpm in &lt;16 years).​</a:t>
            </a:r>
          </a:p>
          <a:p>
            <a:pPr marL="12700">
              <a:lnSpc>
                <a:spcPct val="100000"/>
              </a:lnSpc>
              <a:spcBef>
                <a:spcPts val="135"/>
              </a:spcBef>
            </a:pPr>
            <a:r>
              <a:rPr lang="en-GB" b="1" spc="20" dirty="0" smtClean="0">
                <a:solidFill>
                  <a:srgbClr val="2F5496"/>
                </a:solidFill>
                <a:uFill>
                  <a:solidFill>
                    <a:srgbClr val="2F5496"/>
                  </a:solidFill>
                </a:uFill>
                <a:cs typeface="Calibri"/>
              </a:rPr>
              <a:t>Green</a:t>
            </a:r>
            <a:r>
              <a:rPr lang="en-GB" spc="20" dirty="0">
                <a:solidFill>
                  <a:srgbClr val="2F5496"/>
                </a:solidFill>
                <a:uFill>
                  <a:solidFill>
                    <a:srgbClr val="2F5496"/>
                  </a:solidFill>
                </a:uFill>
                <a:cs typeface="Calibri"/>
              </a:rPr>
              <a:t>: ​</a:t>
            </a:r>
          </a:p>
          <a:p>
            <a:pPr marL="298450" indent="-285750">
              <a:lnSpc>
                <a:spcPct val="100000"/>
              </a:lnSpc>
              <a:spcBef>
                <a:spcPts val="135"/>
              </a:spcBef>
              <a:buFont typeface="Arial" panose="020B0604020202020204" pitchFamily="34" charset="0"/>
              <a:buChar char="•"/>
            </a:pPr>
            <a:r>
              <a:rPr lang="en-GB" spc="20" dirty="0" smtClean="0">
                <a:solidFill>
                  <a:srgbClr val="2F5496"/>
                </a:solidFill>
                <a:uFill>
                  <a:solidFill>
                    <a:srgbClr val="2F5496"/>
                  </a:solidFill>
                </a:uFill>
                <a:cs typeface="Calibri"/>
              </a:rPr>
              <a:t>normal </a:t>
            </a:r>
            <a:r>
              <a:rPr lang="en-GB" spc="20" dirty="0">
                <a:solidFill>
                  <a:srgbClr val="2F5496"/>
                </a:solidFill>
                <a:uFill>
                  <a:solidFill>
                    <a:srgbClr val="2F5496"/>
                  </a:solidFill>
                </a:uFill>
                <a:cs typeface="Calibri"/>
              </a:rPr>
              <a:t>standing systolic BP for age and gender with reference to centile charts​</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normal orthostatic cardiovascular changes​</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normal heart rhythm </a:t>
            </a:r>
          </a:p>
        </p:txBody>
      </p:sp>
    </p:spTree>
    <p:extLst>
      <p:ext uri="{BB962C8B-B14F-4D97-AF65-F5344CB8AC3E}">
        <p14:creationId xmlns:p14="http://schemas.microsoft.com/office/powerpoint/2010/main" val="26831723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E54CC5E5-9E20-47B7-BD37-EBA7DE8A4B9C}"/>
              </a:ext>
            </a:extLst>
          </p:cNvPr>
          <p:cNvSpPr txBox="1"/>
          <p:nvPr/>
        </p:nvSpPr>
        <p:spPr>
          <a:xfrm>
            <a:off x="228600" y="133350"/>
            <a:ext cx="11877675" cy="6631944"/>
          </a:xfrm>
          <a:prstGeom prst="rect">
            <a:avLst/>
          </a:prstGeom>
        </p:spPr>
        <p:txBody>
          <a:bodyPr vert="horz" wrap="square" lIns="0" tIns="17145" rIns="0" bIns="0" rtlCol="0">
            <a:spAutoFit/>
          </a:bodyPr>
          <a:lstStyle/>
          <a:p>
            <a:pPr marL="12700">
              <a:lnSpc>
                <a:spcPct val="100000"/>
              </a:lnSpc>
              <a:spcBef>
                <a:spcPts val="135"/>
              </a:spcBef>
            </a:pPr>
            <a:r>
              <a:rPr lang="en-GB" b="1" spc="20" dirty="0">
                <a:solidFill>
                  <a:srgbClr val="2F5496"/>
                </a:solidFill>
                <a:uFill>
                  <a:solidFill>
                    <a:srgbClr val="2F5496"/>
                  </a:solidFill>
                </a:uFill>
                <a:cs typeface="Calibri"/>
              </a:rPr>
              <a:t>Assessment of hydration status</a:t>
            </a:r>
          </a:p>
          <a:p>
            <a:pPr marL="12700">
              <a:lnSpc>
                <a:spcPct val="100000"/>
              </a:lnSpc>
              <a:spcBef>
                <a:spcPts val="135"/>
              </a:spcBef>
            </a:pPr>
            <a:r>
              <a:rPr lang="en-GB" b="1" spc="20" dirty="0">
                <a:solidFill>
                  <a:srgbClr val="2F5496"/>
                </a:solidFill>
                <a:uFill>
                  <a:solidFill>
                    <a:srgbClr val="2F5496"/>
                  </a:solidFill>
                </a:uFill>
                <a:cs typeface="Calibri"/>
              </a:rPr>
              <a:t>Red</a:t>
            </a:r>
            <a:r>
              <a:rPr lang="en-GB" spc="20" dirty="0">
                <a:solidFill>
                  <a:srgbClr val="2F5496"/>
                </a:solidFill>
                <a:uFill>
                  <a:solidFill>
                    <a:srgbClr val="2F5496"/>
                  </a:solidFill>
                </a:uFill>
                <a:cs typeface="Calibri"/>
              </a:rPr>
              <a:t>:</a:t>
            </a:r>
            <a:r>
              <a:rPr lang="en-GB" spc="20" dirty="0" smtClean="0">
                <a:solidFill>
                  <a:srgbClr val="2F5496"/>
                </a:solidFill>
                <a:uFill>
                  <a:solidFill>
                    <a:srgbClr val="2F5496"/>
                  </a:solidFill>
                </a:uFill>
                <a:cs typeface="Calibri"/>
              </a:rPr>
              <a:t>​</a:t>
            </a:r>
          </a:p>
          <a:p>
            <a:pPr marL="298450" indent="-285750">
              <a:lnSpc>
                <a:spcPct val="100000"/>
              </a:lnSpc>
              <a:spcBef>
                <a:spcPts val="135"/>
              </a:spcBef>
              <a:buFont typeface="Arial" panose="020B0604020202020204" pitchFamily="34" charset="0"/>
              <a:buChar char="•"/>
            </a:pPr>
            <a:r>
              <a:rPr lang="en-GB" spc="20" dirty="0" smtClean="0">
                <a:solidFill>
                  <a:srgbClr val="2F5496"/>
                </a:solidFill>
                <a:uFill>
                  <a:solidFill>
                    <a:srgbClr val="2F5496"/>
                  </a:solidFill>
                </a:uFill>
                <a:cs typeface="Calibri"/>
              </a:rPr>
              <a:t>fluid </a:t>
            </a:r>
            <a:r>
              <a:rPr lang="en-GB" spc="20" dirty="0">
                <a:solidFill>
                  <a:srgbClr val="2F5496"/>
                </a:solidFill>
                <a:uFill>
                  <a:solidFill>
                    <a:srgbClr val="2F5496"/>
                  </a:solidFill>
                </a:uFill>
                <a:cs typeface="Calibri"/>
              </a:rPr>
              <a:t>refusal​</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severe dehydration (10%): reduced urine output, dry mouth, postural BP drop, decreased skin turgor, sunken eyes, </a:t>
            </a:r>
            <a:r>
              <a:rPr lang="en-GB" spc="20" dirty="0" err="1">
                <a:solidFill>
                  <a:srgbClr val="2F5496"/>
                </a:solidFill>
                <a:uFill>
                  <a:solidFill>
                    <a:srgbClr val="2F5496"/>
                  </a:solidFill>
                </a:uFill>
                <a:cs typeface="Calibri"/>
              </a:rPr>
              <a:t>tachypnoea</a:t>
            </a:r>
            <a:r>
              <a:rPr lang="en-GB" spc="20" dirty="0">
                <a:solidFill>
                  <a:srgbClr val="2F5496"/>
                </a:solidFill>
                <a:uFill>
                  <a:solidFill>
                    <a:srgbClr val="2F5496"/>
                  </a:solidFill>
                </a:uFill>
                <a:cs typeface="Calibri"/>
              </a:rPr>
              <a:t>, tachycardia​</a:t>
            </a:r>
          </a:p>
          <a:p>
            <a:pPr marL="12700">
              <a:lnSpc>
                <a:spcPct val="100000"/>
              </a:lnSpc>
              <a:spcBef>
                <a:spcPts val="135"/>
              </a:spcBef>
            </a:pPr>
            <a:r>
              <a:rPr lang="en-GB" b="1" spc="20" dirty="0" smtClean="0">
                <a:solidFill>
                  <a:srgbClr val="2F5496"/>
                </a:solidFill>
                <a:uFill>
                  <a:solidFill>
                    <a:srgbClr val="2F5496"/>
                  </a:solidFill>
                </a:uFill>
                <a:cs typeface="Calibri"/>
              </a:rPr>
              <a:t>Amber</a:t>
            </a:r>
            <a:r>
              <a:rPr lang="en-GB" spc="20" dirty="0">
                <a:solidFill>
                  <a:srgbClr val="2F5496"/>
                </a:solidFill>
                <a:uFill>
                  <a:solidFill>
                    <a:srgbClr val="2F5496"/>
                  </a:solidFill>
                </a:uFill>
                <a:cs typeface="Calibri"/>
              </a:rPr>
              <a:t>:</a:t>
            </a:r>
            <a:r>
              <a:rPr lang="en-GB" spc="20" dirty="0" smtClean="0">
                <a:solidFill>
                  <a:srgbClr val="2F5496"/>
                </a:solidFill>
                <a:uFill>
                  <a:solidFill>
                    <a:srgbClr val="2F5496"/>
                  </a:solidFill>
                </a:uFill>
                <a:cs typeface="Calibri"/>
              </a:rPr>
              <a:t>​</a:t>
            </a:r>
            <a:endParaRPr lang="en-GB" spc="20" dirty="0">
              <a:solidFill>
                <a:srgbClr val="2F5496"/>
              </a:solidFill>
              <a:uFill>
                <a:solidFill>
                  <a:srgbClr val="2F5496"/>
                </a:solidFill>
              </a:uFill>
              <a:cs typeface="Calibri"/>
            </a:endParaRP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severe fluid restriction​</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moderate dehydration (5 to 10%): reduced urine output, dry mouth, postural BP drop, normal skin turgor, some </a:t>
            </a:r>
            <a:r>
              <a:rPr lang="en-GB" spc="20" dirty="0" err="1">
                <a:solidFill>
                  <a:srgbClr val="2F5496"/>
                </a:solidFill>
                <a:uFill>
                  <a:solidFill>
                    <a:srgbClr val="2F5496"/>
                  </a:solidFill>
                </a:uFill>
                <a:cs typeface="Calibri"/>
              </a:rPr>
              <a:t>tachypnoea</a:t>
            </a:r>
            <a:r>
              <a:rPr lang="en-GB" spc="20" dirty="0">
                <a:solidFill>
                  <a:srgbClr val="2F5496"/>
                </a:solidFill>
                <a:uFill>
                  <a:solidFill>
                    <a:srgbClr val="2F5496"/>
                  </a:solidFill>
                </a:uFill>
                <a:cs typeface="Calibri"/>
              </a:rPr>
              <a:t>, some tachycardia, peripheral oedema​</a:t>
            </a:r>
          </a:p>
          <a:p>
            <a:pPr marL="12700">
              <a:lnSpc>
                <a:spcPct val="100000"/>
              </a:lnSpc>
              <a:spcBef>
                <a:spcPts val="135"/>
              </a:spcBef>
            </a:pPr>
            <a:r>
              <a:rPr lang="en-GB" b="1" spc="20" dirty="0">
                <a:solidFill>
                  <a:srgbClr val="2F5496"/>
                </a:solidFill>
                <a:uFill>
                  <a:solidFill>
                    <a:srgbClr val="2F5496"/>
                  </a:solidFill>
                </a:uFill>
                <a:cs typeface="Calibri"/>
              </a:rPr>
              <a:t>Green</a:t>
            </a:r>
            <a:r>
              <a:rPr lang="en-GB" spc="20" dirty="0">
                <a:solidFill>
                  <a:srgbClr val="2F5496"/>
                </a:solidFill>
                <a:uFill>
                  <a:solidFill>
                    <a:srgbClr val="2F5496"/>
                  </a:solidFill>
                </a:uFill>
                <a:cs typeface="Calibri"/>
              </a:rPr>
              <a:t>:</a:t>
            </a:r>
            <a:r>
              <a:rPr lang="en-GB" spc="20" dirty="0" smtClean="0">
                <a:solidFill>
                  <a:srgbClr val="2F5496"/>
                </a:solidFill>
                <a:uFill>
                  <a:solidFill>
                    <a:srgbClr val="2F5496"/>
                  </a:solidFill>
                </a:uFill>
                <a:cs typeface="Calibri"/>
              </a:rPr>
              <a:t>​</a:t>
            </a:r>
            <a:endParaRPr lang="en-GB" spc="20" dirty="0">
              <a:solidFill>
                <a:srgbClr val="2F5496"/>
              </a:solidFill>
              <a:uFill>
                <a:solidFill>
                  <a:srgbClr val="2F5496"/>
                </a:solidFill>
              </a:uFill>
              <a:cs typeface="Calibri"/>
            </a:endParaRP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minimal fluid restriction​</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no more than mild dehydration (&lt;5%): may have dry mouth or concerns about risk of dehydration with negative fluid </a:t>
            </a:r>
            <a:r>
              <a:rPr lang="en-GB" spc="20" dirty="0" smtClean="0">
                <a:solidFill>
                  <a:srgbClr val="2F5496"/>
                </a:solidFill>
                <a:uFill>
                  <a:solidFill>
                    <a:srgbClr val="2F5496"/>
                  </a:solidFill>
                </a:uFill>
                <a:cs typeface="Calibri"/>
              </a:rPr>
              <a:t>balance</a:t>
            </a:r>
          </a:p>
          <a:p>
            <a:pPr marL="298450" indent="-285750">
              <a:lnSpc>
                <a:spcPct val="100000"/>
              </a:lnSpc>
              <a:spcBef>
                <a:spcPts val="135"/>
              </a:spcBef>
              <a:buFont typeface="Arial" panose="020B0604020202020204" pitchFamily="34" charset="0"/>
              <a:buChar char="•"/>
            </a:pPr>
            <a:endParaRPr lang="en-GB" spc="20" dirty="0">
              <a:solidFill>
                <a:srgbClr val="2F5496"/>
              </a:solidFill>
              <a:uFill>
                <a:solidFill>
                  <a:srgbClr val="2F5496"/>
                </a:solidFill>
              </a:uFill>
              <a:cs typeface="Calibri"/>
            </a:endParaRPr>
          </a:p>
          <a:p>
            <a:pPr marL="12700">
              <a:lnSpc>
                <a:spcPct val="100000"/>
              </a:lnSpc>
              <a:spcBef>
                <a:spcPts val="135"/>
              </a:spcBef>
            </a:pPr>
            <a:r>
              <a:rPr lang="en-GB" b="1" spc="20" dirty="0">
                <a:solidFill>
                  <a:srgbClr val="2F5496"/>
                </a:solidFill>
                <a:uFill>
                  <a:solidFill>
                    <a:srgbClr val="2F5496"/>
                  </a:solidFill>
                </a:uFill>
                <a:cs typeface="Calibri"/>
              </a:rPr>
              <a:t>Temperature</a:t>
            </a:r>
          </a:p>
          <a:p>
            <a:pPr marL="12700">
              <a:lnSpc>
                <a:spcPct val="100000"/>
              </a:lnSpc>
              <a:spcBef>
                <a:spcPts val="135"/>
              </a:spcBef>
            </a:pPr>
            <a:r>
              <a:rPr lang="en-GB" b="1" spc="20" dirty="0">
                <a:solidFill>
                  <a:srgbClr val="2F5496"/>
                </a:solidFill>
                <a:uFill>
                  <a:solidFill>
                    <a:srgbClr val="2F5496"/>
                  </a:solidFill>
                </a:uFill>
                <a:cs typeface="Calibri"/>
              </a:rPr>
              <a:t>Red</a:t>
            </a:r>
            <a:r>
              <a:rPr lang="en-GB" spc="20" dirty="0">
                <a:solidFill>
                  <a:srgbClr val="2F5496"/>
                </a:solidFill>
                <a:uFill>
                  <a:solidFill>
                    <a:srgbClr val="2F5496"/>
                  </a:solidFill>
                </a:uFill>
                <a:cs typeface="Calibri"/>
              </a:rPr>
              <a:t>: &lt;35.5C tympanic or 35.0C axillary.​</a:t>
            </a:r>
          </a:p>
          <a:p>
            <a:pPr marL="12700">
              <a:lnSpc>
                <a:spcPct val="100000"/>
              </a:lnSpc>
              <a:spcBef>
                <a:spcPts val="135"/>
              </a:spcBef>
            </a:pPr>
            <a:r>
              <a:rPr lang="en-GB" b="1" spc="20" dirty="0" smtClean="0">
                <a:solidFill>
                  <a:srgbClr val="2F5496"/>
                </a:solidFill>
                <a:uFill>
                  <a:solidFill>
                    <a:srgbClr val="2F5496"/>
                  </a:solidFill>
                </a:uFill>
                <a:cs typeface="Calibri"/>
              </a:rPr>
              <a:t>Amber</a:t>
            </a:r>
            <a:r>
              <a:rPr lang="en-GB" spc="20" dirty="0">
                <a:solidFill>
                  <a:srgbClr val="2F5496"/>
                </a:solidFill>
                <a:uFill>
                  <a:solidFill>
                    <a:srgbClr val="2F5496"/>
                  </a:solidFill>
                </a:uFill>
                <a:cs typeface="Calibri"/>
              </a:rPr>
              <a:t>: &lt;36C.​</a:t>
            </a:r>
          </a:p>
          <a:p>
            <a:pPr marL="12700">
              <a:lnSpc>
                <a:spcPct val="100000"/>
              </a:lnSpc>
              <a:spcBef>
                <a:spcPts val="135"/>
              </a:spcBef>
            </a:pPr>
            <a:r>
              <a:rPr lang="en-GB" b="1" spc="20" dirty="0" smtClean="0">
                <a:solidFill>
                  <a:srgbClr val="2F5496"/>
                </a:solidFill>
                <a:uFill>
                  <a:solidFill>
                    <a:srgbClr val="2F5496"/>
                  </a:solidFill>
                </a:uFill>
                <a:cs typeface="Calibri"/>
              </a:rPr>
              <a:t>Green</a:t>
            </a:r>
            <a:r>
              <a:rPr lang="en-GB" spc="20" dirty="0">
                <a:solidFill>
                  <a:srgbClr val="2F5496"/>
                </a:solidFill>
                <a:uFill>
                  <a:solidFill>
                    <a:srgbClr val="2F5496"/>
                  </a:solidFill>
                </a:uFill>
                <a:cs typeface="Calibri"/>
              </a:rPr>
              <a:t>: &gt;36C</a:t>
            </a:r>
            <a:r>
              <a:rPr lang="en-GB" spc="20" dirty="0" smtClean="0">
                <a:solidFill>
                  <a:srgbClr val="2F5496"/>
                </a:solidFill>
                <a:uFill>
                  <a:solidFill>
                    <a:srgbClr val="2F5496"/>
                  </a:solidFill>
                </a:uFill>
                <a:cs typeface="Calibri"/>
              </a:rPr>
              <a:t>.</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b="1" spc="20" dirty="0">
                <a:solidFill>
                  <a:srgbClr val="2F5496"/>
                </a:solidFill>
                <a:uFill>
                  <a:solidFill>
                    <a:srgbClr val="2F5496"/>
                  </a:solidFill>
                </a:uFill>
                <a:cs typeface="Calibri"/>
              </a:rPr>
              <a:t>Sit-up squat-stand test</a:t>
            </a:r>
          </a:p>
          <a:p>
            <a:pPr marL="12700">
              <a:lnSpc>
                <a:spcPct val="100000"/>
              </a:lnSpc>
              <a:spcBef>
                <a:spcPts val="135"/>
              </a:spcBef>
            </a:pPr>
            <a:r>
              <a:rPr lang="en-GB" b="1" spc="20" dirty="0">
                <a:solidFill>
                  <a:srgbClr val="2F5496"/>
                </a:solidFill>
                <a:uFill>
                  <a:solidFill>
                    <a:srgbClr val="2F5496"/>
                  </a:solidFill>
                </a:uFill>
                <a:cs typeface="Calibri"/>
              </a:rPr>
              <a:t>Red</a:t>
            </a:r>
            <a:r>
              <a:rPr lang="en-GB" spc="20" dirty="0">
                <a:solidFill>
                  <a:srgbClr val="2F5496"/>
                </a:solidFill>
                <a:uFill>
                  <a:solidFill>
                    <a:srgbClr val="2F5496"/>
                  </a:solidFill>
                </a:uFill>
                <a:cs typeface="Calibri"/>
              </a:rPr>
              <a:t>: unable to sit up from lying flat, or to get up from squat at all or only by using upper limbs to help (score 0 or 1).​</a:t>
            </a:r>
          </a:p>
          <a:p>
            <a:pPr marL="12700">
              <a:lnSpc>
                <a:spcPct val="100000"/>
              </a:lnSpc>
              <a:spcBef>
                <a:spcPts val="135"/>
              </a:spcBef>
            </a:pPr>
            <a:r>
              <a:rPr lang="en-GB" b="1" spc="20" dirty="0" smtClean="0">
                <a:solidFill>
                  <a:srgbClr val="2F5496"/>
                </a:solidFill>
                <a:uFill>
                  <a:solidFill>
                    <a:srgbClr val="2F5496"/>
                  </a:solidFill>
                </a:uFill>
                <a:cs typeface="Calibri"/>
              </a:rPr>
              <a:t>Amber</a:t>
            </a:r>
            <a:r>
              <a:rPr lang="en-GB" spc="20" dirty="0">
                <a:solidFill>
                  <a:srgbClr val="2F5496"/>
                </a:solidFill>
                <a:uFill>
                  <a:solidFill>
                    <a:srgbClr val="2F5496"/>
                  </a:solidFill>
                </a:uFill>
                <a:cs typeface="Calibri"/>
              </a:rPr>
              <a:t>: unable to sit up or stand from squat without noticeable difficulty (score 2).​</a:t>
            </a:r>
          </a:p>
          <a:p>
            <a:pPr marL="12700">
              <a:lnSpc>
                <a:spcPct val="100000"/>
              </a:lnSpc>
              <a:spcBef>
                <a:spcPts val="135"/>
              </a:spcBef>
            </a:pPr>
            <a:r>
              <a:rPr lang="en-GB" b="1" spc="20" dirty="0" smtClean="0">
                <a:solidFill>
                  <a:srgbClr val="2F5496"/>
                </a:solidFill>
                <a:uFill>
                  <a:solidFill>
                    <a:srgbClr val="2F5496"/>
                  </a:solidFill>
                </a:uFill>
                <a:cs typeface="Calibri"/>
              </a:rPr>
              <a:t>Green</a:t>
            </a:r>
            <a:r>
              <a:rPr lang="en-GB" spc="20" dirty="0">
                <a:solidFill>
                  <a:srgbClr val="2F5496"/>
                </a:solidFill>
                <a:uFill>
                  <a:solidFill>
                    <a:srgbClr val="2F5496"/>
                  </a:solidFill>
                </a:uFill>
                <a:cs typeface="Calibri"/>
              </a:rPr>
              <a:t>: able to sit up from lying flat and stand from squat with no difficulty (score 3)</a:t>
            </a:r>
          </a:p>
        </p:txBody>
      </p:sp>
    </p:spTree>
    <p:extLst>
      <p:ext uri="{BB962C8B-B14F-4D97-AF65-F5344CB8AC3E}">
        <p14:creationId xmlns:p14="http://schemas.microsoft.com/office/powerpoint/2010/main" val="38785215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E54CC5E5-9E20-47B7-BD37-EBA7DE8A4B9C}"/>
              </a:ext>
            </a:extLst>
          </p:cNvPr>
          <p:cNvSpPr txBox="1"/>
          <p:nvPr/>
        </p:nvSpPr>
        <p:spPr>
          <a:xfrm>
            <a:off x="228600" y="95250"/>
            <a:ext cx="11877675" cy="6657592"/>
          </a:xfrm>
          <a:prstGeom prst="rect">
            <a:avLst/>
          </a:prstGeom>
        </p:spPr>
        <p:txBody>
          <a:bodyPr vert="horz" wrap="square" lIns="0" tIns="17145" rIns="0" bIns="0" rtlCol="0">
            <a:spAutoFit/>
          </a:bodyPr>
          <a:lstStyle/>
          <a:p>
            <a:pPr marL="12700">
              <a:lnSpc>
                <a:spcPct val="100000"/>
              </a:lnSpc>
              <a:spcBef>
                <a:spcPts val="135"/>
              </a:spcBef>
            </a:pPr>
            <a:r>
              <a:rPr lang="en-GB" b="1" spc="20" dirty="0">
                <a:solidFill>
                  <a:srgbClr val="2F5496"/>
                </a:solidFill>
                <a:uFill>
                  <a:solidFill>
                    <a:srgbClr val="2F5496"/>
                  </a:solidFill>
                </a:uFill>
                <a:cs typeface="Calibri"/>
              </a:rPr>
              <a:t>Hand grip test</a:t>
            </a:r>
          </a:p>
          <a:p>
            <a:pPr marL="12700">
              <a:lnSpc>
                <a:spcPct val="100000"/>
              </a:lnSpc>
              <a:spcBef>
                <a:spcPts val="135"/>
              </a:spcBef>
            </a:pPr>
            <a:r>
              <a:rPr lang="en-GB" b="1" spc="20" dirty="0">
                <a:solidFill>
                  <a:srgbClr val="2F5496"/>
                </a:solidFill>
                <a:uFill>
                  <a:solidFill>
                    <a:srgbClr val="2F5496"/>
                  </a:solidFill>
                </a:uFill>
                <a:cs typeface="Calibri"/>
              </a:rPr>
              <a:t>Red</a:t>
            </a:r>
            <a:r>
              <a:rPr lang="en-GB" spc="20" dirty="0">
                <a:solidFill>
                  <a:srgbClr val="2F5496"/>
                </a:solidFill>
                <a:uFill>
                  <a:solidFill>
                    <a:srgbClr val="2F5496"/>
                  </a:solidFill>
                </a:uFill>
                <a:cs typeface="Calibri"/>
              </a:rPr>
              <a:t>:​</a:t>
            </a:r>
          </a:p>
          <a:p>
            <a:pPr marL="298450" indent="-285750">
              <a:lnSpc>
                <a:spcPct val="100000"/>
              </a:lnSpc>
              <a:spcBef>
                <a:spcPts val="135"/>
              </a:spcBef>
              <a:buFont typeface="Arial" panose="020B0604020202020204" pitchFamily="34" charset="0"/>
              <a:buChar char="•"/>
            </a:pPr>
            <a:r>
              <a:rPr lang="en-GB" spc="20" dirty="0" smtClean="0">
                <a:solidFill>
                  <a:srgbClr val="2F5496"/>
                </a:solidFill>
                <a:uFill>
                  <a:solidFill>
                    <a:srgbClr val="2F5496"/>
                  </a:solidFill>
                </a:uFill>
                <a:cs typeface="Calibri"/>
              </a:rPr>
              <a:t>male </a:t>
            </a:r>
            <a:r>
              <a:rPr lang="en-GB" spc="20" dirty="0">
                <a:solidFill>
                  <a:srgbClr val="2F5496"/>
                </a:solidFill>
                <a:uFill>
                  <a:solidFill>
                    <a:srgbClr val="2F5496"/>
                  </a:solidFill>
                </a:uFill>
                <a:cs typeface="Calibri"/>
              </a:rPr>
              <a:t>&lt;30.5kg ​</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female &lt;17.5kg​</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(3rd percentile)​</a:t>
            </a:r>
          </a:p>
          <a:p>
            <a:pPr marL="12700">
              <a:lnSpc>
                <a:spcPct val="100000"/>
              </a:lnSpc>
              <a:spcBef>
                <a:spcPts val="135"/>
              </a:spcBef>
            </a:pPr>
            <a:r>
              <a:rPr lang="en-GB" b="1" spc="20" dirty="0" smtClean="0">
                <a:solidFill>
                  <a:srgbClr val="2F5496"/>
                </a:solidFill>
                <a:uFill>
                  <a:solidFill>
                    <a:srgbClr val="2F5496"/>
                  </a:solidFill>
                </a:uFill>
                <a:cs typeface="Calibri"/>
              </a:rPr>
              <a:t>Amber</a:t>
            </a:r>
            <a:r>
              <a:rPr lang="en-GB" spc="20" dirty="0">
                <a:solidFill>
                  <a:srgbClr val="2F5496"/>
                </a:solidFill>
                <a:uFill>
                  <a:solidFill>
                    <a:srgbClr val="2F5496"/>
                  </a:solidFill>
                </a:uFill>
                <a:cs typeface="Calibri"/>
              </a:rPr>
              <a:t>:​</a:t>
            </a:r>
          </a:p>
          <a:p>
            <a:pPr marL="298450" indent="-285750">
              <a:lnSpc>
                <a:spcPct val="100000"/>
              </a:lnSpc>
              <a:spcBef>
                <a:spcPts val="135"/>
              </a:spcBef>
              <a:buFont typeface="Arial" panose="020B0604020202020204" pitchFamily="34" charset="0"/>
              <a:buChar char="•"/>
            </a:pPr>
            <a:r>
              <a:rPr lang="en-GB" spc="20" dirty="0" smtClean="0">
                <a:solidFill>
                  <a:srgbClr val="2F5496"/>
                </a:solidFill>
                <a:uFill>
                  <a:solidFill>
                    <a:srgbClr val="2F5496"/>
                  </a:solidFill>
                </a:uFill>
                <a:cs typeface="Calibri"/>
              </a:rPr>
              <a:t>male </a:t>
            </a:r>
            <a:r>
              <a:rPr lang="en-GB" spc="20" dirty="0">
                <a:solidFill>
                  <a:srgbClr val="2F5496"/>
                </a:solidFill>
                <a:uFill>
                  <a:solidFill>
                    <a:srgbClr val="2F5496"/>
                  </a:solidFill>
                </a:uFill>
                <a:cs typeface="Calibri"/>
              </a:rPr>
              <a:t>&lt;38kg​</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female &lt;23kg​</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(5th percentile)​</a:t>
            </a:r>
          </a:p>
          <a:p>
            <a:pPr marL="12700">
              <a:lnSpc>
                <a:spcPct val="100000"/>
              </a:lnSpc>
              <a:spcBef>
                <a:spcPts val="135"/>
              </a:spcBef>
            </a:pPr>
            <a:r>
              <a:rPr lang="en-GB" b="1" spc="20" dirty="0" smtClean="0">
                <a:solidFill>
                  <a:srgbClr val="2F5496"/>
                </a:solidFill>
                <a:uFill>
                  <a:solidFill>
                    <a:srgbClr val="2F5496"/>
                  </a:solidFill>
                </a:uFill>
                <a:cs typeface="Calibri"/>
              </a:rPr>
              <a:t>Green</a:t>
            </a:r>
            <a:r>
              <a:rPr lang="en-GB" spc="20" dirty="0">
                <a:solidFill>
                  <a:srgbClr val="2F5496"/>
                </a:solidFill>
                <a:uFill>
                  <a:solidFill>
                    <a:srgbClr val="2F5496"/>
                  </a:solidFill>
                </a:uFill>
                <a:cs typeface="Calibri"/>
              </a:rPr>
              <a:t>:</a:t>
            </a:r>
            <a:r>
              <a:rPr lang="en-GB" spc="20" dirty="0" smtClean="0">
                <a:solidFill>
                  <a:srgbClr val="2F5496"/>
                </a:solidFill>
                <a:uFill>
                  <a:solidFill>
                    <a:srgbClr val="2F5496"/>
                  </a:solidFill>
                </a:uFill>
                <a:cs typeface="Calibri"/>
              </a:rPr>
              <a:t>​</a:t>
            </a:r>
            <a:endParaRPr lang="en-GB" spc="20" dirty="0">
              <a:solidFill>
                <a:srgbClr val="2F5496"/>
              </a:solidFill>
              <a:uFill>
                <a:solidFill>
                  <a:srgbClr val="2F5496"/>
                </a:solidFill>
              </a:uFill>
              <a:cs typeface="Calibri"/>
            </a:endParaRP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male &gt;38kg​</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female &gt;</a:t>
            </a:r>
            <a:r>
              <a:rPr lang="en-GB" spc="20" dirty="0" smtClean="0">
                <a:solidFill>
                  <a:srgbClr val="2F5496"/>
                </a:solidFill>
                <a:uFill>
                  <a:solidFill>
                    <a:srgbClr val="2F5496"/>
                  </a:solidFill>
                </a:uFill>
                <a:cs typeface="Calibri"/>
              </a:rPr>
              <a:t>23kg</a:t>
            </a:r>
          </a:p>
          <a:p>
            <a:pPr marL="298450" indent="-285750">
              <a:lnSpc>
                <a:spcPct val="100000"/>
              </a:lnSpc>
              <a:spcBef>
                <a:spcPts val="135"/>
              </a:spcBef>
              <a:buFont typeface="Arial" panose="020B0604020202020204" pitchFamily="34" charset="0"/>
              <a:buChar char="•"/>
            </a:pPr>
            <a:endParaRPr lang="en-GB" spc="20" dirty="0">
              <a:solidFill>
                <a:srgbClr val="2F5496"/>
              </a:solidFill>
              <a:uFill>
                <a:solidFill>
                  <a:srgbClr val="2F5496"/>
                </a:solidFill>
              </a:uFill>
              <a:cs typeface="Calibri"/>
            </a:endParaRPr>
          </a:p>
          <a:p>
            <a:pPr marL="12700">
              <a:lnSpc>
                <a:spcPct val="100000"/>
              </a:lnSpc>
              <a:spcBef>
                <a:spcPts val="135"/>
              </a:spcBef>
            </a:pPr>
            <a:r>
              <a:rPr lang="en-GB" b="1" spc="20" dirty="0">
                <a:solidFill>
                  <a:srgbClr val="2F5496"/>
                </a:solidFill>
                <a:uFill>
                  <a:solidFill>
                    <a:srgbClr val="2F5496"/>
                  </a:solidFill>
                </a:uFill>
                <a:cs typeface="Calibri"/>
              </a:rPr>
              <a:t>Mid upper-arm circumference</a:t>
            </a:r>
          </a:p>
          <a:p>
            <a:pPr marL="12700">
              <a:lnSpc>
                <a:spcPct val="100000"/>
              </a:lnSpc>
              <a:spcBef>
                <a:spcPts val="135"/>
              </a:spcBef>
            </a:pPr>
            <a:r>
              <a:rPr lang="en-GB" b="1" spc="20" dirty="0">
                <a:solidFill>
                  <a:srgbClr val="2F5496"/>
                </a:solidFill>
                <a:uFill>
                  <a:solidFill>
                    <a:srgbClr val="2F5496"/>
                  </a:solidFill>
                </a:uFill>
                <a:cs typeface="Calibri"/>
              </a:rPr>
              <a:t>Red</a:t>
            </a:r>
            <a:r>
              <a:rPr lang="en-GB" spc="20" dirty="0">
                <a:solidFill>
                  <a:srgbClr val="2F5496"/>
                </a:solidFill>
                <a:uFill>
                  <a:solidFill>
                    <a:srgbClr val="2F5496"/>
                  </a:solidFill>
                </a:uFill>
                <a:cs typeface="Calibri"/>
              </a:rPr>
              <a:t>: &lt;18cm (approximate BMI&lt;13).​</a:t>
            </a:r>
          </a:p>
          <a:p>
            <a:pPr marL="12700">
              <a:lnSpc>
                <a:spcPct val="100000"/>
              </a:lnSpc>
              <a:spcBef>
                <a:spcPts val="135"/>
              </a:spcBef>
            </a:pPr>
            <a:r>
              <a:rPr lang="en-GB" b="1" spc="20" dirty="0" smtClean="0">
                <a:solidFill>
                  <a:srgbClr val="2F5496"/>
                </a:solidFill>
                <a:uFill>
                  <a:solidFill>
                    <a:srgbClr val="2F5496"/>
                  </a:solidFill>
                </a:uFill>
                <a:cs typeface="Calibri"/>
              </a:rPr>
              <a:t>Amber</a:t>
            </a:r>
            <a:r>
              <a:rPr lang="en-GB" spc="20" dirty="0">
                <a:solidFill>
                  <a:srgbClr val="2F5496"/>
                </a:solidFill>
                <a:uFill>
                  <a:solidFill>
                    <a:srgbClr val="2F5496"/>
                  </a:solidFill>
                </a:uFill>
                <a:cs typeface="Calibri"/>
              </a:rPr>
              <a:t>: 18 to 20cm (approximate BMI&lt;15.5).​</a:t>
            </a:r>
          </a:p>
          <a:p>
            <a:pPr marL="12700">
              <a:lnSpc>
                <a:spcPct val="100000"/>
              </a:lnSpc>
              <a:spcBef>
                <a:spcPts val="135"/>
              </a:spcBef>
            </a:pPr>
            <a:r>
              <a:rPr lang="en-GB" b="1" spc="20" dirty="0" smtClean="0">
                <a:solidFill>
                  <a:srgbClr val="2F5496"/>
                </a:solidFill>
                <a:uFill>
                  <a:solidFill>
                    <a:srgbClr val="2F5496"/>
                  </a:solidFill>
                </a:uFill>
                <a:cs typeface="Calibri"/>
              </a:rPr>
              <a:t>Green</a:t>
            </a:r>
            <a:r>
              <a:rPr lang="en-GB" spc="20" dirty="0">
                <a:solidFill>
                  <a:srgbClr val="2F5496"/>
                </a:solidFill>
                <a:uFill>
                  <a:solidFill>
                    <a:srgbClr val="2F5496"/>
                  </a:solidFill>
                </a:uFill>
                <a:cs typeface="Calibri"/>
              </a:rPr>
              <a:t>: &gt;20cm (approximate BMI &gt;15.5</a:t>
            </a:r>
            <a:r>
              <a:rPr lang="en-GB" spc="20" dirty="0" smtClean="0">
                <a:solidFill>
                  <a:srgbClr val="2F5496"/>
                </a:solidFill>
                <a:uFill>
                  <a:solidFill>
                    <a:srgbClr val="2F5496"/>
                  </a:solidFill>
                </a:uFill>
                <a:cs typeface="Calibri"/>
              </a:rPr>
              <a:t>).</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b="1" spc="20" dirty="0">
                <a:solidFill>
                  <a:srgbClr val="2F5496"/>
                </a:solidFill>
                <a:uFill>
                  <a:solidFill>
                    <a:srgbClr val="2F5496"/>
                  </a:solidFill>
                </a:uFill>
                <a:cs typeface="Calibri"/>
              </a:rPr>
              <a:t>Other clinical state</a:t>
            </a:r>
          </a:p>
          <a:p>
            <a:pPr marL="12700">
              <a:lnSpc>
                <a:spcPct val="100000"/>
              </a:lnSpc>
              <a:spcBef>
                <a:spcPts val="135"/>
              </a:spcBef>
            </a:pPr>
            <a:r>
              <a:rPr lang="en-GB" b="1" spc="20" dirty="0">
                <a:solidFill>
                  <a:srgbClr val="2F5496"/>
                </a:solidFill>
                <a:uFill>
                  <a:solidFill>
                    <a:srgbClr val="2F5496"/>
                  </a:solidFill>
                </a:uFill>
                <a:cs typeface="Calibri"/>
              </a:rPr>
              <a:t>Red</a:t>
            </a:r>
            <a:r>
              <a:rPr lang="en-GB" spc="20" dirty="0">
                <a:solidFill>
                  <a:srgbClr val="2F5496"/>
                </a:solidFill>
                <a:uFill>
                  <a:solidFill>
                    <a:srgbClr val="2F5496"/>
                  </a:solidFill>
                </a:uFill>
                <a:cs typeface="Calibri"/>
              </a:rPr>
              <a:t>: Life-threatening medical condition, for example severe </a:t>
            </a:r>
            <a:r>
              <a:rPr lang="en-GB" spc="20" dirty="0" err="1">
                <a:solidFill>
                  <a:srgbClr val="2F5496"/>
                </a:solidFill>
                <a:uFill>
                  <a:solidFill>
                    <a:srgbClr val="2F5496"/>
                  </a:solidFill>
                </a:uFill>
                <a:cs typeface="Calibri"/>
              </a:rPr>
              <a:t>haematemesis</a:t>
            </a:r>
            <a:r>
              <a:rPr lang="en-GB" spc="20" dirty="0">
                <a:solidFill>
                  <a:srgbClr val="2F5496"/>
                </a:solidFill>
                <a:uFill>
                  <a:solidFill>
                    <a:srgbClr val="2F5496"/>
                  </a:solidFill>
                </a:uFill>
                <a:cs typeface="Calibri"/>
              </a:rPr>
              <a:t>, acute confusion, severe cognitive slowing, diabetic ketoacidosis, upper gastrointestinal perforation, significant alcohol consumption.​</a:t>
            </a:r>
          </a:p>
          <a:p>
            <a:pPr marL="12700">
              <a:lnSpc>
                <a:spcPct val="100000"/>
              </a:lnSpc>
              <a:spcBef>
                <a:spcPts val="135"/>
              </a:spcBef>
            </a:pPr>
            <a:r>
              <a:rPr lang="en-GB" b="1" spc="20" dirty="0" smtClean="0">
                <a:solidFill>
                  <a:srgbClr val="2F5496"/>
                </a:solidFill>
                <a:uFill>
                  <a:solidFill>
                    <a:srgbClr val="2F5496"/>
                  </a:solidFill>
                </a:uFill>
                <a:cs typeface="Calibri"/>
              </a:rPr>
              <a:t>Amber</a:t>
            </a:r>
            <a:r>
              <a:rPr lang="en-GB" spc="20" dirty="0">
                <a:solidFill>
                  <a:srgbClr val="2F5496"/>
                </a:solidFill>
                <a:uFill>
                  <a:solidFill>
                    <a:srgbClr val="2F5496"/>
                  </a:solidFill>
                </a:uFill>
                <a:cs typeface="Calibri"/>
              </a:rPr>
              <a:t>: Non-life-threatening physical compromise, for example, mild </a:t>
            </a:r>
            <a:r>
              <a:rPr lang="en-GB" spc="20" dirty="0" err="1">
                <a:solidFill>
                  <a:srgbClr val="2F5496"/>
                </a:solidFill>
                <a:uFill>
                  <a:solidFill>
                    <a:srgbClr val="2F5496"/>
                  </a:solidFill>
                </a:uFill>
                <a:cs typeface="Calibri"/>
              </a:rPr>
              <a:t>haematemesis</a:t>
            </a:r>
            <a:r>
              <a:rPr lang="en-GB" spc="20" dirty="0">
                <a:solidFill>
                  <a:srgbClr val="2F5496"/>
                </a:solidFill>
                <a:uFill>
                  <a:solidFill>
                    <a:srgbClr val="2F5496"/>
                  </a:solidFill>
                </a:uFill>
                <a:cs typeface="Calibri"/>
              </a:rPr>
              <a:t>, pressure sores​</a:t>
            </a:r>
          </a:p>
          <a:p>
            <a:pPr marL="12700">
              <a:lnSpc>
                <a:spcPct val="100000"/>
              </a:lnSpc>
              <a:spcBef>
                <a:spcPts val="135"/>
              </a:spcBef>
            </a:pPr>
            <a:r>
              <a:rPr lang="en-GB" b="1" spc="20" dirty="0" smtClean="0">
                <a:solidFill>
                  <a:srgbClr val="2F5496"/>
                </a:solidFill>
                <a:uFill>
                  <a:solidFill>
                    <a:srgbClr val="2F5496"/>
                  </a:solidFill>
                </a:uFill>
                <a:cs typeface="Calibri"/>
              </a:rPr>
              <a:t>Green</a:t>
            </a:r>
            <a:r>
              <a:rPr lang="en-GB" spc="20" dirty="0">
                <a:solidFill>
                  <a:srgbClr val="2F5496"/>
                </a:solidFill>
                <a:uFill>
                  <a:solidFill>
                    <a:srgbClr val="2F5496"/>
                  </a:solidFill>
                </a:uFill>
                <a:cs typeface="Calibri"/>
              </a:rPr>
              <a:t>: Evidence of physical compromise, for example, poor cognitive flexibility, poor concentration.</a:t>
            </a:r>
          </a:p>
        </p:txBody>
      </p:sp>
    </p:spTree>
    <p:extLst>
      <p:ext uri="{BB962C8B-B14F-4D97-AF65-F5344CB8AC3E}">
        <p14:creationId xmlns:p14="http://schemas.microsoft.com/office/powerpoint/2010/main" val="22821321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E54CC5E5-9E20-47B7-BD37-EBA7DE8A4B9C}"/>
              </a:ext>
            </a:extLst>
          </p:cNvPr>
          <p:cNvSpPr txBox="1"/>
          <p:nvPr/>
        </p:nvSpPr>
        <p:spPr>
          <a:xfrm>
            <a:off x="228600" y="95250"/>
            <a:ext cx="11877675" cy="6670416"/>
          </a:xfrm>
          <a:prstGeom prst="rect">
            <a:avLst/>
          </a:prstGeom>
        </p:spPr>
        <p:txBody>
          <a:bodyPr vert="horz" wrap="square" lIns="0" tIns="17145" rIns="0" bIns="0" rtlCol="0">
            <a:spAutoFit/>
          </a:bodyPr>
          <a:lstStyle/>
          <a:p>
            <a:pPr marL="12700">
              <a:lnSpc>
                <a:spcPct val="100000"/>
              </a:lnSpc>
              <a:spcBef>
                <a:spcPts val="135"/>
              </a:spcBef>
            </a:pPr>
            <a:r>
              <a:rPr lang="en-GB" b="1" u="sng" spc="20" dirty="0" smtClean="0">
                <a:solidFill>
                  <a:srgbClr val="2F5496"/>
                </a:solidFill>
                <a:uFill>
                  <a:solidFill>
                    <a:srgbClr val="2F5496"/>
                  </a:solidFill>
                </a:uFill>
                <a:cs typeface="Calibri"/>
              </a:rPr>
              <a:t>ECG Abnormalities</a:t>
            </a:r>
          </a:p>
          <a:p>
            <a:pPr marL="12700">
              <a:lnSpc>
                <a:spcPct val="100000"/>
              </a:lnSpc>
              <a:spcBef>
                <a:spcPts val="135"/>
              </a:spcBef>
            </a:pPr>
            <a:r>
              <a:rPr lang="en-GB" b="1" spc="20" dirty="0" smtClean="0">
                <a:solidFill>
                  <a:srgbClr val="2F5496"/>
                </a:solidFill>
                <a:uFill>
                  <a:solidFill>
                    <a:srgbClr val="2F5496"/>
                  </a:solidFill>
                </a:uFill>
                <a:cs typeface="Calibri"/>
              </a:rPr>
              <a:t>Red</a:t>
            </a:r>
            <a:r>
              <a:rPr lang="en-GB" b="1" spc="20" dirty="0">
                <a:solidFill>
                  <a:srgbClr val="2F5496"/>
                </a:solidFill>
                <a:uFill>
                  <a:solidFill>
                    <a:srgbClr val="2F5496"/>
                  </a:solidFill>
                </a:uFill>
                <a:cs typeface="Calibri"/>
              </a:rPr>
              <a:t>:</a:t>
            </a:r>
            <a:r>
              <a:rPr lang="en-GB" b="1" spc="20" dirty="0" smtClean="0">
                <a:solidFill>
                  <a:srgbClr val="2F5496"/>
                </a:solidFill>
                <a:uFill>
                  <a:solidFill>
                    <a:srgbClr val="2F5496"/>
                  </a:solidFill>
                </a:uFill>
                <a:cs typeface="Calibri"/>
              </a:rPr>
              <a:t>​ </a:t>
            </a:r>
            <a:r>
              <a:rPr lang="en-GB" spc="20" dirty="0" smtClean="0">
                <a:solidFill>
                  <a:srgbClr val="2F5496"/>
                </a:solidFill>
                <a:uFill>
                  <a:solidFill>
                    <a:srgbClr val="2F5496"/>
                  </a:solidFill>
                </a:uFill>
                <a:cs typeface="Calibri"/>
              </a:rPr>
              <a:t>&lt;</a:t>
            </a:r>
            <a:r>
              <a:rPr lang="en-GB" spc="20" dirty="0">
                <a:solidFill>
                  <a:srgbClr val="2F5496"/>
                </a:solidFill>
                <a:uFill>
                  <a:solidFill>
                    <a:srgbClr val="2F5496"/>
                  </a:solidFill>
                </a:uFill>
                <a:cs typeface="Calibri"/>
              </a:rPr>
              <a:t>18 years: </a:t>
            </a:r>
            <a:r>
              <a:rPr lang="en-GB" spc="20" dirty="0" err="1">
                <a:solidFill>
                  <a:srgbClr val="2F5496"/>
                </a:solidFill>
                <a:uFill>
                  <a:solidFill>
                    <a:srgbClr val="2F5496"/>
                  </a:solidFill>
                </a:uFill>
                <a:cs typeface="Calibri"/>
              </a:rPr>
              <a:t>QTc</a:t>
            </a:r>
            <a:r>
              <a:rPr lang="en-GB" spc="20" dirty="0">
                <a:solidFill>
                  <a:srgbClr val="2F5496"/>
                </a:solidFill>
                <a:uFill>
                  <a:solidFill>
                    <a:srgbClr val="2F5496"/>
                  </a:solidFill>
                </a:uFill>
                <a:cs typeface="Calibri"/>
              </a:rPr>
              <a:t>​</a:t>
            </a:r>
          </a:p>
          <a:p>
            <a:pPr marL="755650" lvl="1" indent="-285750">
              <a:spcBef>
                <a:spcPts val="135"/>
              </a:spcBef>
              <a:buFont typeface="Courier New" panose="02070309020205020404" pitchFamily="49" charset="0"/>
              <a:buChar char="o"/>
            </a:pPr>
            <a:r>
              <a:rPr lang="en-GB" spc="20" dirty="0">
                <a:solidFill>
                  <a:srgbClr val="2F5496"/>
                </a:solidFill>
                <a:uFill>
                  <a:solidFill>
                    <a:srgbClr val="2F5496"/>
                  </a:solidFill>
                </a:uFill>
                <a:cs typeface="Calibri"/>
              </a:rPr>
              <a:t>&gt;460ms (female)​</a:t>
            </a:r>
          </a:p>
          <a:p>
            <a:pPr marL="755650" lvl="1" indent="-285750">
              <a:spcBef>
                <a:spcPts val="135"/>
              </a:spcBef>
              <a:buFont typeface="Courier New" panose="02070309020205020404" pitchFamily="49" charset="0"/>
              <a:buChar char="o"/>
            </a:pPr>
            <a:r>
              <a:rPr lang="en-GB" spc="20" dirty="0">
                <a:solidFill>
                  <a:srgbClr val="2F5496"/>
                </a:solidFill>
                <a:uFill>
                  <a:solidFill>
                    <a:srgbClr val="2F5496"/>
                  </a:solidFill>
                </a:uFill>
                <a:cs typeface="Calibri"/>
              </a:rPr>
              <a:t>450ms (male)​</a:t>
            </a:r>
          </a:p>
          <a:p>
            <a:pPr marL="12700">
              <a:lnSpc>
                <a:spcPct val="100000"/>
              </a:lnSpc>
              <a:spcBef>
                <a:spcPts val="135"/>
              </a:spcBef>
            </a:pPr>
            <a:r>
              <a:rPr lang="en-GB" spc="20" dirty="0">
                <a:solidFill>
                  <a:srgbClr val="2F5496"/>
                </a:solidFill>
                <a:uFill>
                  <a:solidFill>
                    <a:srgbClr val="2F5496"/>
                  </a:solidFill>
                </a:uFill>
                <a:cs typeface="Calibri"/>
              </a:rPr>
              <a:t>18+ years: </a:t>
            </a:r>
            <a:r>
              <a:rPr lang="en-GB" spc="20" dirty="0" err="1">
                <a:solidFill>
                  <a:srgbClr val="2F5496"/>
                </a:solidFill>
                <a:uFill>
                  <a:solidFill>
                    <a:srgbClr val="2F5496"/>
                  </a:solidFill>
                </a:uFill>
                <a:cs typeface="Calibri"/>
              </a:rPr>
              <a:t>QTc</a:t>
            </a:r>
            <a:r>
              <a:rPr lang="en-GB" spc="20" dirty="0">
                <a:solidFill>
                  <a:srgbClr val="2F5496"/>
                </a:solidFill>
                <a:uFill>
                  <a:solidFill>
                    <a:srgbClr val="2F5496"/>
                  </a:solidFill>
                </a:uFill>
                <a:cs typeface="Calibri"/>
              </a:rPr>
              <a:t>​</a:t>
            </a:r>
          </a:p>
          <a:p>
            <a:pPr marL="755650" lvl="1" indent="-285750">
              <a:spcBef>
                <a:spcPts val="135"/>
              </a:spcBef>
              <a:buFont typeface="Courier New" panose="02070309020205020404" pitchFamily="49" charset="0"/>
              <a:buChar char="o"/>
            </a:pPr>
            <a:r>
              <a:rPr lang="en-GB" spc="20" dirty="0">
                <a:solidFill>
                  <a:srgbClr val="2F5496"/>
                </a:solidFill>
                <a:uFill>
                  <a:solidFill>
                    <a:srgbClr val="2F5496"/>
                  </a:solidFill>
                </a:uFill>
                <a:cs typeface="Calibri"/>
              </a:rPr>
              <a:t>&gt;450ms (female)​</a:t>
            </a:r>
          </a:p>
          <a:p>
            <a:pPr marL="755650" lvl="1" indent="-285750">
              <a:spcBef>
                <a:spcPts val="135"/>
              </a:spcBef>
              <a:buFont typeface="Courier New" panose="02070309020205020404" pitchFamily="49" charset="0"/>
              <a:buChar char="o"/>
            </a:pPr>
            <a:r>
              <a:rPr lang="en-GB" spc="20" dirty="0">
                <a:solidFill>
                  <a:srgbClr val="2F5496"/>
                </a:solidFill>
                <a:uFill>
                  <a:solidFill>
                    <a:srgbClr val="2F5496"/>
                  </a:solidFill>
                </a:uFill>
                <a:cs typeface="Calibri"/>
              </a:rPr>
              <a:t>430ms (male)​</a:t>
            </a:r>
          </a:p>
          <a:p>
            <a:pPr marL="12700">
              <a:lnSpc>
                <a:spcPct val="100000"/>
              </a:lnSpc>
              <a:spcBef>
                <a:spcPts val="135"/>
              </a:spcBef>
            </a:pPr>
            <a:r>
              <a:rPr lang="en-GB" spc="20" dirty="0">
                <a:solidFill>
                  <a:srgbClr val="2F5496"/>
                </a:solidFill>
                <a:uFill>
                  <a:solidFill>
                    <a:srgbClr val="2F5496"/>
                  </a:solidFill>
                </a:uFill>
                <a:cs typeface="Calibri"/>
              </a:rPr>
              <a:t>and any other significant ECG abnormality​</a:t>
            </a:r>
          </a:p>
          <a:p>
            <a:pPr marL="12700">
              <a:lnSpc>
                <a:spcPct val="100000"/>
              </a:lnSpc>
              <a:spcBef>
                <a:spcPts val="135"/>
              </a:spcBef>
            </a:pPr>
            <a:endParaRPr lang="en-GB" b="1" spc="20" dirty="0" smtClean="0">
              <a:solidFill>
                <a:srgbClr val="2F5496"/>
              </a:solidFill>
              <a:uFill>
                <a:solidFill>
                  <a:srgbClr val="2F5496"/>
                </a:solidFill>
              </a:uFill>
              <a:cs typeface="Calibri"/>
            </a:endParaRPr>
          </a:p>
          <a:p>
            <a:pPr marL="12700">
              <a:lnSpc>
                <a:spcPct val="100000"/>
              </a:lnSpc>
              <a:spcBef>
                <a:spcPts val="135"/>
              </a:spcBef>
            </a:pPr>
            <a:r>
              <a:rPr lang="en-GB" b="1" spc="20" dirty="0" smtClean="0">
                <a:solidFill>
                  <a:srgbClr val="2F5496"/>
                </a:solidFill>
                <a:uFill>
                  <a:solidFill>
                    <a:srgbClr val="2F5496"/>
                  </a:solidFill>
                </a:uFill>
                <a:cs typeface="Calibri"/>
              </a:rPr>
              <a:t>Amber</a:t>
            </a:r>
            <a:r>
              <a:rPr lang="en-GB" spc="20" dirty="0">
                <a:solidFill>
                  <a:srgbClr val="2F5496"/>
                </a:solidFill>
                <a:uFill>
                  <a:solidFill>
                    <a:srgbClr val="2F5496"/>
                  </a:solidFill>
                </a:uFill>
                <a:cs typeface="Calibri"/>
              </a:rPr>
              <a:t>:</a:t>
            </a:r>
            <a:r>
              <a:rPr lang="en-GB" spc="20" dirty="0" smtClean="0">
                <a:solidFill>
                  <a:srgbClr val="2F5496"/>
                </a:solidFill>
                <a:uFill>
                  <a:solidFill>
                    <a:srgbClr val="2F5496"/>
                  </a:solidFill>
                </a:uFill>
                <a:cs typeface="Calibri"/>
              </a:rPr>
              <a:t>​ &lt;</a:t>
            </a:r>
            <a:r>
              <a:rPr lang="en-GB" spc="20" dirty="0">
                <a:solidFill>
                  <a:srgbClr val="2F5496"/>
                </a:solidFill>
                <a:uFill>
                  <a:solidFill>
                    <a:srgbClr val="2F5496"/>
                  </a:solidFill>
                </a:uFill>
                <a:cs typeface="Calibri"/>
              </a:rPr>
              <a:t>18 years: </a:t>
            </a:r>
            <a:r>
              <a:rPr lang="en-GB" spc="20" dirty="0" err="1">
                <a:solidFill>
                  <a:srgbClr val="2F5496"/>
                </a:solidFill>
                <a:uFill>
                  <a:solidFill>
                    <a:srgbClr val="2F5496"/>
                  </a:solidFill>
                </a:uFill>
                <a:cs typeface="Calibri"/>
              </a:rPr>
              <a:t>QTc</a:t>
            </a:r>
            <a:r>
              <a:rPr lang="en-GB" spc="20" dirty="0">
                <a:solidFill>
                  <a:srgbClr val="2F5496"/>
                </a:solidFill>
                <a:uFill>
                  <a:solidFill>
                    <a:srgbClr val="2F5496"/>
                  </a:solidFill>
                </a:uFill>
                <a:cs typeface="Calibri"/>
              </a:rPr>
              <a:t>​</a:t>
            </a:r>
          </a:p>
          <a:p>
            <a:pPr marL="755650" lvl="1" indent="-285750">
              <a:spcBef>
                <a:spcPts val="135"/>
              </a:spcBef>
              <a:buFont typeface="Courier New" panose="02070309020205020404" pitchFamily="49" charset="0"/>
              <a:buChar char="o"/>
            </a:pPr>
            <a:r>
              <a:rPr lang="en-GB" spc="20" dirty="0">
                <a:solidFill>
                  <a:srgbClr val="2F5496"/>
                </a:solidFill>
                <a:uFill>
                  <a:solidFill>
                    <a:srgbClr val="2F5496"/>
                  </a:solidFill>
                </a:uFill>
                <a:cs typeface="Calibri"/>
              </a:rPr>
              <a:t>&gt;460ms (female)​</a:t>
            </a:r>
          </a:p>
          <a:p>
            <a:pPr marL="755650" lvl="1" indent="-285750">
              <a:spcBef>
                <a:spcPts val="135"/>
              </a:spcBef>
              <a:buFont typeface="Courier New" panose="02070309020205020404" pitchFamily="49" charset="0"/>
              <a:buChar char="o"/>
            </a:pPr>
            <a:r>
              <a:rPr lang="en-GB" spc="20" dirty="0">
                <a:solidFill>
                  <a:srgbClr val="2F5496"/>
                </a:solidFill>
                <a:uFill>
                  <a:solidFill>
                    <a:srgbClr val="2F5496"/>
                  </a:solidFill>
                </a:uFill>
                <a:cs typeface="Calibri"/>
              </a:rPr>
              <a:t>450ms (male)​</a:t>
            </a:r>
          </a:p>
          <a:p>
            <a:pPr marL="12700">
              <a:lnSpc>
                <a:spcPct val="100000"/>
              </a:lnSpc>
              <a:spcBef>
                <a:spcPts val="135"/>
              </a:spcBef>
            </a:pPr>
            <a:r>
              <a:rPr lang="en-GB" spc="20" dirty="0">
                <a:solidFill>
                  <a:srgbClr val="2F5496"/>
                </a:solidFill>
                <a:uFill>
                  <a:solidFill>
                    <a:srgbClr val="2F5496"/>
                  </a:solidFill>
                </a:uFill>
                <a:cs typeface="Calibri"/>
              </a:rPr>
              <a:t>18+ years: </a:t>
            </a:r>
            <a:r>
              <a:rPr lang="en-GB" spc="20" dirty="0" err="1">
                <a:solidFill>
                  <a:srgbClr val="2F5496"/>
                </a:solidFill>
                <a:uFill>
                  <a:solidFill>
                    <a:srgbClr val="2F5496"/>
                  </a:solidFill>
                </a:uFill>
                <a:cs typeface="Calibri"/>
              </a:rPr>
              <a:t>QTc</a:t>
            </a:r>
            <a:r>
              <a:rPr lang="en-GB" spc="20" dirty="0">
                <a:solidFill>
                  <a:srgbClr val="2F5496"/>
                </a:solidFill>
                <a:uFill>
                  <a:solidFill>
                    <a:srgbClr val="2F5496"/>
                  </a:solidFill>
                </a:uFill>
                <a:cs typeface="Calibri"/>
              </a:rPr>
              <a:t>​</a:t>
            </a:r>
          </a:p>
          <a:p>
            <a:pPr marL="755650" lvl="1" indent="-285750">
              <a:spcBef>
                <a:spcPts val="135"/>
              </a:spcBef>
              <a:buFont typeface="Courier New" panose="02070309020205020404" pitchFamily="49" charset="0"/>
              <a:buChar char="o"/>
            </a:pPr>
            <a:r>
              <a:rPr lang="en-GB" spc="20" dirty="0">
                <a:solidFill>
                  <a:srgbClr val="2F5496"/>
                </a:solidFill>
                <a:uFill>
                  <a:solidFill>
                    <a:srgbClr val="2F5496"/>
                  </a:solidFill>
                </a:uFill>
                <a:cs typeface="Calibri"/>
              </a:rPr>
              <a:t>&gt;450ms (female)​</a:t>
            </a:r>
          </a:p>
          <a:p>
            <a:pPr marL="755650" lvl="1" indent="-285750">
              <a:spcBef>
                <a:spcPts val="135"/>
              </a:spcBef>
              <a:buFont typeface="Courier New" panose="02070309020205020404" pitchFamily="49" charset="0"/>
              <a:buChar char="o"/>
            </a:pPr>
            <a:r>
              <a:rPr lang="en-GB" spc="20" dirty="0">
                <a:solidFill>
                  <a:srgbClr val="2F5496"/>
                </a:solidFill>
                <a:uFill>
                  <a:solidFill>
                    <a:srgbClr val="2F5496"/>
                  </a:solidFill>
                </a:uFill>
                <a:cs typeface="Calibri"/>
              </a:rPr>
              <a:t>&gt;430ms (male)​</a:t>
            </a:r>
          </a:p>
          <a:p>
            <a:pPr marL="12700">
              <a:lnSpc>
                <a:spcPct val="100000"/>
              </a:lnSpc>
              <a:spcBef>
                <a:spcPts val="135"/>
              </a:spcBef>
            </a:pPr>
            <a:r>
              <a:rPr lang="en-GB" spc="20" dirty="0">
                <a:solidFill>
                  <a:srgbClr val="2F5496"/>
                </a:solidFill>
                <a:uFill>
                  <a:solidFill>
                    <a:srgbClr val="2F5496"/>
                  </a:solidFill>
                </a:uFill>
                <a:cs typeface="Calibri"/>
              </a:rPr>
              <a:t>and no other significant ECG abnormality</a:t>
            </a:r>
            <a:r>
              <a:rPr lang="en-GB" spc="20" dirty="0" smtClean="0">
                <a:solidFill>
                  <a:srgbClr val="2F5496"/>
                </a:solidFill>
                <a:uFill>
                  <a:solidFill>
                    <a:srgbClr val="2F5496"/>
                  </a:solidFill>
                </a:uFill>
                <a:cs typeface="Calibri"/>
              </a:rPr>
              <a:t>​/taking </a:t>
            </a:r>
            <a:r>
              <a:rPr lang="en-GB" spc="20" dirty="0">
                <a:solidFill>
                  <a:srgbClr val="2F5496"/>
                </a:solidFill>
                <a:uFill>
                  <a:solidFill>
                    <a:srgbClr val="2F5496"/>
                  </a:solidFill>
                </a:uFill>
                <a:cs typeface="Calibri"/>
              </a:rPr>
              <a:t>medication known to prolong </a:t>
            </a:r>
            <a:r>
              <a:rPr lang="en-GB" spc="20" dirty="0" err="1">
                <a:solidFill>
                  <a:srgbClr val="2F5496"/>
                </a:solidFill>
                <a:uFill>
                  <a:solidFill>
                    <a:srgbClr val="2F5496"/>
                  </a:solidFill>
                </a:uFill>
                <a:cs typeface="Calibri"/>
              </a:rPr>
              <a:t>QTc</a:t>
            </a:r>
            <a:r>
              <a:rPr lang="en-GB" spc="20" dirty="0">
                <a:solidFill>
                  <a:srgbClr val="2F5496"/>
                </a:solidFill>
                <a:uFill>
                  <a:solidFill>
                    <a:srgbClr val="2F5496"/>
                  </a:solidFill>
                </a:uFill>
                <a:cs typeface="Calibri"/>
              </a:rPr>
              <a:t> interval​</a:t>
            </a:r>
          </a:p>
          <a:p>
            <a:pPr marL="12700">
              <a:lnSpc>
                <a:spcPct val="100000"/>
              </a:lnSpc>
              <a:spcBef>
                <a:spcPts val="135"/>
              </a:spcBef>
            </a:pPr>
            <a:endParaRPr lang="en-GB" b="1" spc="20" dirty="0" smtClean="0">
              <a:solidFill>
                <a:srgbClr val="2F5496"/>
              </a:solidFill>
              <a:uFill>
                <a:solidFill>
                  <a:srgbClr val="2F5496"/>
                </a:solidFill>
              </a:uFill>
              <a:cs typeface="Calibri"/>
            </a:endParaRPr>
          </a:p>
          <a:p>
            <a:pPr marL="12700">
              <a:lnSpc>
                <a:spcPct val="100000"/>
              </a:lnSpc>
              <a:spcBef>
                <a:spcPts val="135"/>
              </a:spcBef>
            </a:pPr>
            <a:r>
              <a:rPr lang="en-GB" b="1" spc="20" dirty="0" smtClean="0">
                <a:solidFill>
                  <a:srgbClr val="2F5496"/>
                </a:solidFill>
                <a:uFill>
                  <a:solidFill>
                    <a:srgbClr val="2F5496"/>
                  </a:solidFill>
                </a:uFill>
                <a:cs typeface="Calibri"/>
              </a:rPr>
              <a:t>Green</a:t>
            </a:r>
            <a:r>
              <a:rPr lang="en-GB" spc="20" dirty="0">
                <a:solidFill>
                  <a:srgbClr val="2F5496"/>
                </a:solidFill>
                <a:uFill>
                  <a:solidFill>
                    <a:srgbClr val="2F5496"/>
                  </a:solidFill>
                </a:uFill>
                <a:cs typeface="Calibri"/>
              </a:rPr>
              <a:t>:</a:t>
            </a:r>
            <a:r>
              <a:rPr lang="en-GB" spc="20" dirty="0" smtClean="0">
                <a:solidFill>
                  <a:srgbClr val="2F5496"/>
                </a:solidFill>
                <a:uFill>
                  <a:solidFill>
                    <a:srgbClr val="2F5496"/>
                  </a:solidFill>
                </a:uFill>
                <a:cs typeface="Calibri"/>
              </a:rPr>
              <a:t>​ &lt;</a:t>
            </a:r>
            <a:r>
              <a:rPr lang="en-GB" spc="20" dirty="0">
                <a:solidFill>
                  <a:srgbClr val="2F5496"/>
                </a:solidFill>
                <a:uFill>
                  <a:solidFill>
                    <a:srgbClr val="2F5496"/>
                  </a:solidFill>
                </a:uFill>
                <a:cs typeface="Calibri"/>
              </a:rPr>
              <a:t>18 years: </a:t>
            </a:r>
            <a:r>
              <a:rPr lang="en-GB" spc="20" dirty="0" err="1">
                <a:solidFill>
                  <a:srgbClr val="2F5496"/>
                </a:solidFill>
                <a:uFill>
                  <a:solidFill>
                    <a:srgbClr val="2F5496"/>
                  </a:solidFill>
                </a:uFill>
                <a:cs typeface="Calibri"/>
              </a:rPr>
              <a:t>QTc</a:t>
            </a:r>
            <a:r>
              <a:rPr lang="en-GB" spc="20" dirty="0">
                <a:solidFill>
                  <a:srgbClr val="2F5496"/>
                </a:solidFill>
                <a:uFill>
                  <a:solidFill>
                    <a:srgbClr val="2F5496"/>
                  </a:solidFill>
                </a:uFill>
                <a:cs typeface="Calibri"/>
              </a:rPr>
              <a:t>​</a:t>
            </a:r>
          </a:p>
          <a:p>
            <a:pPr marL="755650" lvl="1" indent="-285750">
              <a:spcBef>
                <a:spcPts val="135"/>
              </a:spcBef>
              <a:buFont typeface="Courier New" panose="02070309020205020404" pitchFamily="49" charset="0"/>
              <a:buChar char="o"/>
            </a:pPr>
            <a:r>
              <a:rPr lang="en-GB" spc="20" dirty="0">
                <a:solidFill>
                  <a:srgbClr val="2F5496"/>
                </a:solidFill>
                <a:uFill>
                  <a:solidFill>
                    <a:srgbClr val="2F5496"/>
                  </a:solidFill>
                </a:uFill>
                <a:cs typeface="Calibri"/>
              </a:rPr>
              <a:t>&lt;460ms (female)​</a:t>
            </a:r>
          </a:p>
          <a:p>
            <a:pPr marL="755650" lvl="1" indent="-285750">
              <a:spcBef>
                <a:spcPts val="135"/>
              </a:spcBef>
              <a:buFont typeface="Courier New" panose="02070309020205020404" pitchFamily="49" charset="0"/>
              <a:buChar char="o"/>
            </a:pPr>
            <a:r>
              <a:rPr lang="en-GB" spc="20" dirty="0">
                <a:solidFill>
                  <a:srgbClr val="2F5496"/>
                </a:solidFill>
                <a:uFill>
                  <a:solidFill>
                    <a:srgbClr val="2F5496"/>
                  </a:solidFill>
                </a:uFill>
                <a:cs typeface="Calibri"/>
              </a:rPr>
              <a:t>450ms (male)​</a:t>
            </a:r>
          </a:p>
          <a:p>
            <a:pPr marL="12700">
              <a:lnSpc>
                <a:spcPct val="100000"/>
              </a:lnSpc>
              <a:spcBef>
                <a:spcPts val="135"/>
              </a:spcBef>
            </a:pPr>
            <a:r>
              <a:rPr lang="en-GB" spc="20" dirty="0">
                <a:solidFill>
                  <a:srgbClr val="2F5496"/>
                </a:solidFill>
                <a:uFill>
                  <a:solidFill>
                    <a:srgbClr val="2F5496"/>
                  </a:solidFill>
                </a:uFill>
                <a:cs typeface="Calibri"/>
              </a:rPr>
              <a:t>18+ years: </a:t>
            </a:r>
            <a:r>
              <a:rPr lang="en-GB" spc="20" dirty="0" err="1">
                <a:solidFill>
                  <a:srgbClr val="2F5496"/>
                </a:solidFill>
                <a:uFill>
                  <a:solidFill>
                    <a:srgbClr val="2F5496"/>
                  </a:solidFill>
                </a:uFill>
                <a:cs typeface="Calibri"/>
              </a:rPr>
              <a:t>QTc</a:t>
            </a:r>
            <a:r>
              <a:rPr lang="en-GB" spc="20" dirty="0">
                <a:solidFill>
                  <a:srgbClr val="2F5496"/>
                </a:solidFill>
                <a:uFill>
                  <a:solidFill>
                    <a:srgbClr val="2F5496"/>
                  </a:solidFill>
                </a:uFill>
                <a:cs typeface="Calibri"/>
              </a:rPr>
              <a:t>​</a:t>
            </a:r>
          </a:p>
          <a:p>
            <a:pPr marL="755650" lvl="1" indent="-285750">
              <a:spcBef>
                <a:spcPts val="135"/>
              </a:spcBef>
              <a:buFont typeface="Courier New" panose="02070309020205020404" pitchFamily="49" charset="0"/>
              <a:buChar char="o"/>
            </a:pPr>
            <a:r>
              <a:rPr lang="en-GB" spc="20" dirty="0">
                <a:solidFill>
                  <a:srgbClr val="2F5496"/>
                </a:solidFill>
                <a:uFill>
                  <a:solidFill>
                    <a:srgbClr val="2F5496"/>
                  </a:solidFill>
                </a:uFill>
                <a:cs typeface="Calibri"/>
              </a:rPr>
              <a:t>&lt;450ms (female)​</a:t>
            </a:r>
          </a:p>
          <a:p>
            <a:pPr marL="755650" lvl="1" indent="-285750">
              <a:spcBef>
                <a:spcPts val="135"/>
              </a:spcBef>
              <a:buFont typeface="Courier New" panose="02070309020205020404" pitchFamily="49" charset="0"/>
              <a:buChar char="o"/>
            </a:pPr>
            <a:r>
              <a:rPr lang="en-GB" spc="20" dirty="0">
                <a:solidFill>
                  <a:srgbClr val="2F5496"/>
                </a:solidFill>
                <a:uFill>
                  <a:solidFill>
                    <a:srgbClr val="2F5496"/>
                  </a:solidFill>
                </a:uFill>
                <a:cs typeface="Calibri"/>
              </a:rPr>
              <a:t>&lt;430ms (male</a:t>
            </a:r>
          </a:p>
        </p:txBody>
      </p:sp>
    </p:spTree>
    <p:extLst>
      <p:ext uri="{BB962C8B-B14F-4D97-AF65-F5344CB8AC3E}">
        <p14:creationId xmlns:p14="http://schemas.microsoft.com/office/powerpoint/2010/main" val="307617577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E54CC5E5-9E20-47B7-BD37-EBA7DE8A4B9C}"/>
              </a:ext>
            </a:extLst>
          </p:cNvPr>
          <p:cNvSpPr txBox="1"/>
          <p:nvPr/>
        </p:nvSpPr>
        <p:spPr>
          <a:xfrm>
            <a:off x="228600" y="95250"/>
            <a:ext cx="11877675" cy="6670416"/>
          </a:xfrm>
          <a:prstGeom prst="rect">
            <a:avLst/>
          </a:prstGeom>
        </p:spPr>
        <p:txBody>
          <a:bodyPr vert="horz" wrap="square" lIns="0" tIns="17145" rIns="0" bIns="0" rtlCol="0">
            <a:spAutoFit/>
          </a:bodyPr>
          <a:lstStyle/>
          <a:p>
            <a:pPr marL="12700">
              <a:lnSpc>
                <a:spcPct val="100000"/>
              </a:lnSpc>
              <a:spcBef>
                <a:spcPts val="135"/>
              </a:spcBef>
            </a:pPr>
            <a:r>
              <a:rPr lang="en-GB" b="1" u="sng" spc="20" dirty="0" smtClean="0">
                <a:solidFill>
                  <a:srgbClr val="2F5496"/>
                </a:solidFill>
                <a:uFill>
                  <a:solidFill>
                    <a:srgbClr val="2F5496"/>
                  </a:solidFill>
                </a:uFill>
                <a:cs typeface="Calibri"/>
              </a:rPr>
              <a:t>Biochemical Abnormalities</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Hypophosphatemia and falling phosphate.​</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Hypokalaemia (&lt;2.5mmol/L).​</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Hypoalbuminemia.​</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Hypoglycaemia (&lt;3mmol/L).​</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Hypocalcaemia.​</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Transaminases &gt;3x normal range.​</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Inpatients with diabetes mellitus: HbA1C &gt;10% (86mmol/</a:t>
            </a:r>
            <a:r>
              <a:rPr lang="en-GB" spc="20" dirty="0" err="1">
                <a:solidFill>
                  <a:srgbClr val="2F5496"/>
                </a:solidFill>
                <a:uFill>
                  <a:solidFill>
                    <a:srgbClr val="2F5496"/>
                  </a:solidFill>
                </a:uFill>
                <a:cs typeface="Calibri"/>
              </a:rPr>
              <a:t>mol</a:t>
            </a:r>
            <a:r>
              <a:rPr lang="en-GB" spc="20" dirty="0" smtClean="0">
                <a:solidFill>
                  <a:srgbClr val="2F5496"/>
                </a:solidFill>
                <a:uFill>
                  <a:solidFill>
                    <a:srgbClr val="2F5496"/>
                  </a:solidFill>
                </a:uFill>
                <a:cs typeface="Calibri"/>
              </a:rPr>
              <a:t>).</a:t>
            </a:r>
          </a:p>
          <a:p>
            <a:pPr marL="298450" indent="-285750">
              <a:lnSpc>
                <a:spcPct val="100000"/>
              </a:lnSpc>
              <a:spcBef>
                <a:spcPts val="135"/>
              </a:spcBef>
              <a:buFont typeface="Arial" panose="020B0604020202020204" pitchFamily="34" charset="0"/>
              <a:buChar char="•"/>
            </a:pPr>
            <a:endParaRPr lang="en-GB" spc="20" dirty="0" smtClean="0">
              <a:solidFill>
                <a:srgbClr val="2F5496"/>
              </a:solidFill>
              <a:uFill>
                <a:solidFill>
                  <a:srgbClr val="2F5496"/>
                </a:solidFill>
              </a:uFill>
              <a:cs typeface="Calibri"/>
            </a:endParaRPr>
          </a:p>
          <a:p>
            <a:pPr marL="12700">
              <a:lnSpc>
                <a:spcPct val="100000"/>
              </a:lnSpc>
              <a:spcBef>
                <a:spcPts val="135"/>
              </a:spcBef>
            </a:pPr>
            <a:r>
              <a:rPr lang="en-GB" b="1" u="sng" spc="20" dirty="0" smtClean="0">
                <a:solidFill>
                  <a:srgbClr val="2F5496"/>
                </a:solidFill>
                <a:uFill>
                  <a:solidFill>
                    <a:srgbClr val="2F5496"/>
                  </a:solidFill>
                </a:uFill>
                <a:cs typeface="Calibri"/>
              </a:rPr>
              <a:t>Haematology</a:t>
            </a:r>
            <a:endParaRPr lang="en-GB" spc="20" dirty="0">
              <a:solidFill>
                <a:srgbClr val="2F5496"/>
              </a:solidFill>
              <a:uFill>
                <a:solidFill>
                  <a:srgbClr val="2F5496"/>
                </a:solidFill>
              </a:uFill>
              <a:cs typeface="Calibri"/>
            </a:endParaRP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Low white cell count.​</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Haemoglobin &lt;10g/L.</a:t>
            </a:r>
            <a:r>
              <a:rPr lang="en-GB" spc="20" dirty="0" smtClean="0">
                <a:solidFill>
                  <a:srgbClr val="2F5496"/>
                </a:solidFill>
                <a:uFill>
                  <a:solidFill>
                    <a:srgbClr val="2F5496"/>
                  </a:solidFill>
                </a:uFill>
                <a:cs typeface="Calibri"/>
              </a:rPr>
              <a:t>​</a:t>
            </a:r>
          </a:p>
          <a:p>
            <a:pPr marL="298450" indent="-285750">
              <a:lnSpc>
                <a:spcPct val="100000"/>
              </a:lnSpc>
              <a:spcBef>
                <a:spcPts val="135"/>
              </a:spcBef>
              <a:buFont typeface="Arial" panose="020B0604020202020204" pitchFamily="34" charset="0"/>
              <a:buChar char="•"/>
            </a:pPr>
            <a:endParaRPr lang="en-GB" spc="20" dirty="0">
              <a:solidFill>
                <a:srgbClr val="2F5496"/>
              </a:solidFill>
              <a:uFill>
                <a:solidFill>
                  <a:srgbClr val="2F5496"/>
                </a:solidFill>
              </a:uFill>
              <a:cs typeface="Calibri"/>
            </a:endParaRPr>
          </a:p>
          <a:p>
            <a:pPr marL="12700">
              <a:lnSpc>
                <a:spcPct val="100000"/>
              </a:lnSpc>
              <a:spcBef>
                <a:spcPts val="135"/>
              </a:spcBef>
            </a:pPr>
            <a:r>
              <a:rPr lang="en-GB" b="1" u="sng" spc="20" dirty="0" smtClean="0">
                <a:solidFill>
                  <a:srgbClr val="2F5496"/>
                </a:solidFill>
                <a:uFill>
                  <a:solidFill>
                    <a:srgbClr val="2F5496"/>
                  </a:solidFill>
                </a:uFill>
                <a:cs typeface="Calibri"/>
              </a:rPr>
              <a:t>Disordered eating behaviours</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Acute food refusal or estimated calories intake &lt;500kcal a day for 2+ days</a:t>
            </a:r>
            <a:r>
              <a:rPr lang="en-GB" spc="20" dirty="0" smtClean="0">
                <a:solidFill>
                  <a:srgbClr val="2F5496"/>
                </a:solidFill>
                <a:uFill>
                  <a:solidFill>
                    <a:srgbClr val="2F5496"/>
                  </a:solidFill>
                </a:uFill>
                <a:cs typeface="Calibri"/>
              </a:rPr>
              <a:t>.</a:t>
            </a:r>
          </a:p>
          <a:p>
            <a:pPr marL="298450" indent="-285750">
              <a:lnSpc>
                <a:spcPct val="100000"/>
              </a:lnSpc>
              <a:spcBef>
                <a:spcPts val="135"/>
              </a:spcBef>
              <a:buFont typeface="Arial" panose="020B0604020202020204" pitchFamily="34" charset="0"/>
              <a:buChar char="•"/>
            </a:pPr>
            <a:endParaRPr lang="en-GB" spc="20" dirty="0">
              <a:solidFill>
                <a:srgbClr val="2F5496"/>
              </a:solidFill>
              <a:uFill>
                <a:solidFill>
                  <a:srgbClr val="2F5496"/>
                </a:solidFill>
              </a:uFill>
              <a:cs typeface="Calibri"/>
            </a:endParaRPr>
          </a:p>
          <a:p>
            <a:pPr marL="12700">
              <a:lnSpc>
                <a:spcPct val="100000"/>
              </a:lnSpc>
              <a:spcBef>
                <a:spcPts val="135"/>
              </a:spcBef>
            </a:pPr>
            <a:r>
              <a:rPr lang="en-GB" b="1" u="sng" spc="20" dirty="0" smtClean="0">
                <a:solidFill>
                  <a:srgbClr val="2F5496"/>
                </a:solidFill>
                <a:uFill>
                  <a:solidFill>
                    <a:srgbClr val="2F5496"/>
                  </a:solidFill>
                </a:uFill>
                <a:cs typeface="Calibri"/>
              </a:rPr>
              <a:t>Engagement with eating plan</a:t>
            </a:r>
          </a:p>
          <a:p>
            <a:pPr marL="12700">
              <a:lnSpc>
                <a:spcPct val="100000"/>
              </a:lnSpc>
              <a:spcBef>
                <a:spcPts val="135"/>
              </a:spcBef>
            </a:pPr>
            <a:r>
              <a:rPr lang="en-GB" b="1" spc="20" dirty="0">
                <a:solidFill>
                  <a:srgbClr val="2F5496"/>
                </a:solidFill>
                <a:uFill>
                  <a:solidFill>
                    <a:srgbClr val="2F5496"/>
                  </a:solidFill>
                </a:uFill>
                <a:cs typeface="Calibri"/>
              </a:rPr>
              <a:t>Red</a:t>
            </a:r>
            <a:r>
              <a:rPr lang="en-GB" spc="20" dirty="0">
                <a:solidFill>
                  <a:srgbClr val="2F5496"/>
                </a:solidFill>
                <a:uFill>
                  <a:solidFill>
                    <a:srgbClr val="2F5496"/>
                  </a:solidFill>
                </a:uFill>
                <a:cs typeface="Calibri"/>
              </a:rPr>
              <a:t>:​</a:t>
            </a:r>
          </a:p>
          <a:p>
            <a:pPr marL="298450" indent="-285750">
              <a:lnSpc>
                <a:spcPct val="100000"/>
              </a:lnSpc>
              <a:spcBef>
                <a:spcPts val="135"/>
              </a:spcBef>
              <a:buFont typeface="Arial" panose="020B0604020202020204" pitchFamily="34" charset="0"/>
              <a:buChar char="•"/>
            </a:pPr>
            <a:r>
              <a:rPr lang="en-GB" spc="20" dirty="0" smtClean="0">
                <a:solidFill>
                  <a:srgbClr val="2F5496"/>
                </a:solidFill>
                <a:uFill>
                  <a:solidFill>
                    <a:srgbClr val="2F5496"/>
                  </a:solidFill>
                </a:uFill>
                <a:cs typeface="Calibri"/>
              </a:rPr>
              <a:t>physical </a:t>
            </a:r>
            <a:r>
              <a:rPr lang="en-GB" spc="20" dirty="0">
                <a:solidFill>
                  <a:srgbClr val="2F5496"/>
                </a:solidFill>
                <a:uFill>
                  <a:solidFill>
                    <a:srgbClr val="2F5496"/>
                  </a:solidFill>
                </a:uFill>
                <a:cs typeface="Calibri"/>
              </a:rPr>
              <a:t>struggles with staff, parents and/or carers over nutrition or reduction of exercise​</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harm to self​</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poor insight or motivation​</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fear leading to resistance to weight gain​</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staff, parents or carers unable to implement meal plan prescribed</a:t>
            </a:r>
            <a:r>
              <a:rPr lang="en-GB" spc="20" dirty="0" smtClean="0">
                <a:solidFill>
                  <a:srgbClr val="2F5496"/>
                </a:solidFill>
                <a:uFill>
                  <a:solidFill>
                    <a:srgbClr val="2F5496"/>
                  </a:solidFill>
                </a:uFill>
                <a:cs typeface="Calibri"/>
              </a:rPr>
              <a:t>​</a:t>
            </a:r>
            <a:endParaRPr lang="en-GB" spc="20" dirty="0">
              <a:solidFill>
                <a:srgbClr val="2F5496"/>
              </a:solidFill>
              <a:uFill>
                <a:solidFill>
                  <a:srgbClr val="2F5496"/>
                </a:solidFill>
              </a:uFill>
              <a:cs typeface="Calibri"/>
            </a:endParaRPr>
          </a:p>
        </p:txBody>
      </p:sp>
    </p:spTree>
    <p:extLst>
      <p:ext uri="{BB962C8B-B14F-4D97-AF65-F5344CB8AC3E}">
        <p14:creationId xmlns:p14="http://schemas.microsoft.com/office/powerpoint/2010/main" val="50347270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E54CC5E5-9E20-47B7-BD37-EBA7DE8A4B9C}"/>
              </a:ext>
            </a:extLst>
          </p:cNvPr>
          <p:cNvSpPr txBox="1"/>
          <p:nvPr/>
        </p:nvSpPr>
        <p:spPr>
          <a:xfrm>
            <a:off x="228600" y="95250"/>
            <a:ext cx="11877675" cy="6380593"/>
          </a:xfrm>
          <a:prstGeom prst="rect">
            <a:avLst/>
          </a:prstGeom>
        </p:spPr>
        <p:txBody>
          <a:bodyPr vert="horz" wrap="square" lIns="0" tIns="17145" rIns="0" bIns="0" rtlCol="0">
            <a:spAutoFit/>
          </a:bodyPr>
          <a:lstStyle/>
          <a:p>
            <a:pPr marL="12700">
              <a:lnSpc>
                <a:spcPct val="100000"/>
              </a:lnSpc>
              <a:spcBef>
                <a:spcPts val="135"/>
              </a:spcBef>
            </a:pPr>
            <a:r>
              <a:rPr lang="en-GB" b="1" u="sng" spc="20" dirty="0" smtClean="0">
                <a:solidFill>
                  <a:srgbClr val="2F5496"/>
                </a:solidFill>
                <a:uFill>
                  <a:solidFill>
                    <a:srgbClr val="2F5496"/>
                  </a:solidFill>
                </a:uFill>
                <a:cs typeface="Calibri"/>
              </a:rPr>
              <a:t>Engagement with eating plan (cont.)</a:t>
            </a:r>
          </a:p>
          <a:p>
            <a:pPr marL="12700">
              <a:lnSpc>
                <a:spcPct val="100000"/>
              </a:lnSpc>
              <a:spcBef>
                <a:spcPts val="135"/>
              </a:spcBef>
            </a:pPr>
            <a:r>
              <a:rPr lang="en-GB" b="1" spc="20" dirty="0">
                <a:solidFill>
                  <a:srgbClr val="2F5496"/>
                </a:solidFill>
                <a:uFill>
                  <a:solidFill>
                    <a:srgbClr val="2F5496"/>
                  </a:solidFill>
                </a:uFill>
                <a:cs typeface="Calibri"/>
              </a:rPr>
              <a:t>Amber</a:t>
            </a:r>
            <a:r>
              <a:rPr lang="en-GB" spc="20" dirty="0">
                <a:solidFill>
                  <a:srgbClr val="2F5496"/>
                </a:solidFill>
                <a:uFill>
                  <a:solidFill>
                    <a:srgbClr val="2F5496"/>
                  </a:solidFill>
                </a:uFill>
                <a:cs typeface="Calibri"/>
              </a:rPr>
              <a:t>:​</a:t>
            </a:r>
          </a:p>
          <a:p>
            <a:pPr marL="298450" indent="-285750">
              <a:lnSpc>
                <a:spcPct val="100000"/>
              </a:lnSpc>
              <a:spcBef>
                <a:spcPts val="135"/>
              </a:spcBef>
              <a:buFont typeface="Arial" panose="020B0604020202020204" pitchFamily="34" charset="0"/>
              <a:buChar char="•"/>
            </a:pPr>
            <a:r>
              <a:rPr lang="en-GB" spc="20" dirty="0" smtClean="0">
                <a:solidFill>
                  <a:srgbClr val="2F5496"/>
                </a:solidFill>
                <a:uFill>
                  <a:solidFill>
                    <a:srgbClr val="2F5496"/>
                  </a:solidFill>
                </a:uFill>
                <a:cs typeface="Calibri"/>
              </a:rPr>
              <a:t>poor </a:t>
            </a:r>
            <a:r>
              <a:rPr lang="en-GB" spc="20" dirty="0">
                <a:solidFill>
                  <a:srgbClr val="2F5496"/>
                </a:solidFill>
                <a:uFill>
                  <a:solidFill>
                    <a:srgbClr val="2F5496"/>
                  </a:solidFill>
                </a:uFill>
                <a:cs typeface="Calibri"/>
              </a:rPr>
              <a:t>insight or motivation​</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resistance to weight gain​</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staff, parents or carers unable to implement meal plan prescribed​</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some insight and motivation to tackle eating problems​</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fear leading to some ambivalence but not actively resisting​</a:t>
            </a:r>
          </a:p>
          <a:p>
            <a:pPr marL="12700">
              <a:lnSpc>
                <a:spcPct val="100000"/>
              </a:lnSpc>
              <a:spcBef>
                <a:spcPts val="135"/>
              </a:spcBef>
            </a:pPr>
            <a:r>
              <a:rPr lang="en-GB" b="1" spc="20" dirty="0" smtClean="0">
                <a:solidFill>
                  <a:srgbClr val="2F5496"/>
                </a:solidFill>
                <a:uFill>
                  <a:solidFill>
                    <a:srgbClr val="2F5496"/>
                  </a:solidFill>
                </a:uFill>
                <a:cs typeface="Calibri"/>
              </a:rPr>
              <a:t>Green</a:t>
            </a:r>
            <a:r>
              <a:rPr lang="en-GB" spc="20" dirty="0">
                <a:solidFill>
                  <a:srgbClr val="2F5496"/>
                </a:solidFill>
                <a:uFill>
                  <a:solidFill>
                    <a:srgbClr val="2F5496"/>
                  </a:solidFill>
                </a:uFill>
                <a:cs typeface="Calibri"/>
              </a:rPr>
              <a:t>:​</a:t>
            </a:r>
          </a:p>
          <a:p>
            <a:pPr marL="298450" indent="-285750">
              <a:lnSpc>
                <a:spcPct val="100000"/>
              </a:lnSpc>
              <a:spcBef>
                <a:spcPts val="135"/>
              </a:spcBef>
              <a:buFont typeface="Arial" panose="020B0604020202020204" pitchFamily="34" charset="0"/>
              <a:buChar char="•"/>
            </a:pPr>
            <a:r>
              <a:rPr lang="en-GB" spc="20" dirty="0" smtClean="0">
                <a:solidFill>
                  <a:srgbClr val="2F5496"/>
                </a:solidFill>
                <a:uFill>
                  <a:solidFill>
                    <a:srgbClr val="2F5496"/>
                  </a:solidFill>
                </a:uFill>
                <a:cs typeface="Calibri"/>
              </a:rPr>
              <a:t>some </a:t>
            </a:r>
            <a:r>
              <a:rPr lang="en-GB" spc="20" dirty="0">
                <a:solidFill>
                  <a:srgbClr val="2F5496"/>
                </a:solidFill>
                <a:uFill>
                  <a:solidFill>
                    <a:srgbClr val="2F5496"/>
                  </a:solidFill>
                </a:uFill>
                <a:cs typeface="Calibri"/>
              </a:rPr>
              <a:t>insight and motivation to tackle eating problems​</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may be ambivalent but not actively </a:t>
            </a:r>
            <a:r>
              <a:rPr lang="en-GB" spc="20" dirty="0" smtClean="0">
                <a:solidFill>
                  <a:srgbClr val="2F5496"/>
                </a:solidFill>
                <a:uFill>
                  <a:solidFill>
                    <a:srgbClr val="2F5496"/>
                  </a:solidFill>
                </a:uFill>
                <a:cs typeface="Calibri"/>
              </a:rPr>
              <a:t>resisting</a:t>
            </a:r>
          </a:p>
          <a:p>
            <a:pPr marL="298450" indent="-285750">
              <a:lnSpc>
                <a:spcPct val="100000"/>
              </a:lnSpc>
              <a:spcBef>
                <a:spcPts val="135"/>
              </a:spcBef>
              <a:buFont typeface="Arial" panose="020B0604020202020204" pitchFamily="34" charset="0"/>
              <a:buChar char="•"/>
            </a:pPr>
            <a:endParaRPr lang="en-GB" spc="20" dirty="0" smtClean="0">
              <a:solidFill>
                <a:srgbClr val="2F5496"/>
              </a:solidFill>
              <a:uFill>
                <a:solidFill>
                  <a:srgbClr val="2F5496"/>
                </a:solidFill>
              </a:uFill>
              <a:cs typeface="Calibri"/>
            </a:endParaRPr>
          </a:p>
          <a:p>
            <a:pPr marL="12700">
              <a:lnSpc>
                <a:spcPct val="100000"/>
              </a:lnSpc>
              <a:spcBef>
                <a:spcPts val="135"/>
              </a:spcBef>
            </a:pPr>
            <a:r>
              <a:rPr lang="en-GB" b="1" u="sng" spc="20" dirty="0" smtClean="0">
                <a:solidFill>
                  <a:srgbClr val="2F5496"/>
                </a:solidFill>
                <a:uFill>
                  <a:solidFill>
                    <a:srgbClr val="2F5496"/>
                  </a:solidFill>
                </a:uFill>
                <a:cs typeface="Calibri"/>
              </a:rPr>
              <a:t>Activity &amp; Exercise</a:t>
            </a:r>
            <a:endParaRPr lang="en-GB" b="1" spc="20" dirty="0">
              <a:solidFill>
                <a:srgbClr val="2F5496"/>
              </a:solidFill>
              <a:uFill>
                <a:solidFill>
                  <a:srgbClr val="2F5496"/>
                </a:solidFill>
              </a:uFill>
              <a:cs typeface="Calibri"/>
            </a:endParaRPr>
          </a:p>
          <a:p>
            <a:pPr marL="12700">
              <a:lnSpc>
                <a:spcPct val="100000"/>
              </a:lnSpc>
              <a:spcBef>
                <a:spcPts val="135"/>
              </a:spcBef>
            </a:pPr>
            <a:r>
              <a:rPr lang="en-GB" b="1" spc="20" dirty="0">
                <a:solidFill>
                  <a:srgbClr val="2F5496"/>
                </a:solidFill>
                <a:uFill>
                  <a:solidFill>
                    <a:srgbClr val="2F5496"/>
                  </a:solidFill>
                </a:uFill>
                <a:cs typeface="Calibri"/>
              </a:rPr>
              <a:t>Red</a:t>
            </a:r>
            <a:r>
              <a:rPr lang="en-GB" spc="20" dirty="0">
                <a:solidFill>
                  <a:srgbClr val="2F5496"/>
                </a:solidFill>
                <a:uFill>
                  <a:solidFill>
                    <a:srgbClr val="2F5496"/>
                  </a:solidFill>
                </a:uFill>
                <a:cs typeface="Calibri"/>
              </a:rPr>
              <a:t>: high levels of dysfunctional exercise in the context of malnutrition (&gt;2 hours per day).​</a:t>
            </a:r>
          </a:p>
          <a:p>
            <a:pPr marL="12700">
              <a:lnSpc>
                <a:spcPct val="100000"/>
              </a:lnSpc>
              <a:spcBef>
                <a:spcPts val="135"/>
              </a:spcBef>
            </a:pPr>
            <a:r>
              <a:rPr lang="en-GB" b="1" spc="20" dirty="0" smtClean="0">
                <a:solidFill>
                  <a:srgbClr val="2F5496"/>
                </a:solidFill>
                <a:uFill>
                  <a:solidFill>
                    <a:srgbClr val="2F5496"/>
                  </a:solidFill>
                </a:uFill>
                <a:cs typeface="Calibri"/>
              </a:rPr>
              <a:t>Amber</a:t>
            </a:r>
            <a:r>
              <a:rPr lang="en-GB" spc="20" dirty="0">
                <a:solidFill>
                  <a:srgbClr val="2F5496"/>
                </a:solidFill>
                <a:uFill>
                  <a:solidFill>
                    <a:srgbClr val="2F5496"/>
                  </a:solidFill>
                </a:uFill>
                <a:cs typeface="Calibri"/>
              </a:rPr>
              <a:t>: moderate levels of dysfunctional exercise in the context of malnutrition (&gt;1 hour per day</a:t>
            </a:r>
            <a:r>
              <a:rPr lang="en-GB" spc="20" dirty="0" smtClean="0">
                <a:solidFill>
                  <a:srgbClr val="2F5496"/>
                </a:solidFill>
                <a:uFill>
                  <a:solidFill>
                    <a:srgbClr val="2F5496"/>
                  </a:solidFill>
                </a:uFill>
                <a:cs typeface="Calibri"/>
              </a:rPr>
              <a:t>).</a:t>
            </a:r>
          </a:p>
          <a:p>
            <a:pPr marL="12700">
              <a:lnSpc>
                <a:spcPct val="100000"/>
              </a:lnSpc>
              <a:spcBef>
                <a:spcPts val="135"/>
              </a:spcBef>
            </a:pPr>
            <a:endParaRPr lang="en-GB" spc="20" dirty="0" smtClean="0">
              <a:solidFill>
                <a:srgbClr val="2F5496"/>
              </a:solidFill>
              <a:uFill>
                <a:solidFill>
                  <a:srgbClr val="2F5496"/>
                </a:solidFill>
              </a:uFill>
              <a:cs typeface="Calibri"/>
            </a:endParaRPr>
          </a:p>
          <a:p>
            <a:pPr marL="12700">
              <a:lnSpc>
                <a:spcPct val="100000"/>
              </a:lnSpc>
              <a:spcBef>
                <a:spcPts val="135"/>
              </a:spcBef>
            </a:pPr>
            <a:r>
              <a:rPr lang="en-GB" b="1" u="sng" spc="20" dirty="0" smtClean="0">
                <a:solidFill>
                  <a:srgbClr val="2F5496"/>
                </a:solidFill>
                <a:uFill>
                  <a:solidFill>
                    <a:srgbClr val="2F5496"/>
                  </a:solidFill>
                </a:uFill>
                <a:cs typeface="Calibri"/>
              </a:rPr>
              <a:t>Purging behaviours</a:t>
            </a:r>
            <a:endParaRPr lang="en-GB" spc="20" dirty="0">
              <a:solidFill>
                <a:srgbClr val="2F5496"/>
              </a:solidFill>
              <a:uFill>
                <a:solidFill>
                  <a:srgbClr val="2F5496"/>
                </a:solidFill>
              </a:uFill>
              <a:cs typeface="Calibri"/>
            </a:endParaRPr>
          </a:p>
          <a:p>
            <a:pPr marL="12700">
              <a:lnSpc>
                <a:spcPct val="100000"/>
              </a:lnSpc>
              <a:spcBef>
                <a:spcPts val="135"/>
              </a:spcBef>
            </a:pPr>
            <a:r>
              <a:rPr lang="en-GB" b="1" spc="20" dirty="0">
                <a:solidFill>
                  <a:srgbClr val="2F5496"/>
                </a:solidFill>
                <a:uFill>
                  <a:solidFill>
                    <a:srgbClr val="2F5496"/>
                  </a:solidFill>
                </a:uFill>
                <a:cs typeface="Calibri"/>
              </a:rPr>
              <a:t>Red</a:t>
            </a:r>
            <a:r>
              <a:rPr lang="en-GB" spc="20" dirty="0">
                <a:solidFill>
                  <a:srgbClr val="2F5496"/>
                </a:solidFill>
                <a:uFill>
                  <a:solidFill>
                    <a:srgbClr val="2F5496"/>
                  </a:solidFill>
                </a:uFill>
                <a:cs typeface="Calibri"/>
              </a:rPr>
              <a:t>: multiple daily episodes of vomiting and/or laxative abuse.​</a:t>
            </a:r>
          </a:p>
          <a:p>
            <a:pPr marL="12700">
              <a:lnSpc>
                <a:spcPct val="100000"/>
              </a:lnSpc>
              <a:spcBef>
                <a:spcPts val="135"/>
              </a:spcBef>
            </a:pPr>
            <a:r>
              <a:rPr lang="en-GB" b="1" spc="20" dirty="0" smtClean="0">
                <a:solidFill>
                  <a:srgbClr val="2F5496"/>
                </a:solidFill>
                <a:uFill>
                  <a:solidFill>
                    <a:srgbClr val="2F5496"/>
                  </a:solidFill>
                </a:uFill>
                <a:cs typeface="Calibri"/>
              </a:rPr>
              <a:t>Amber</a:t>
            </a:r>
            <a:r>
              <a:rPr lang="en-GB" spc="20" dirty="0">
                <a:solidFill>
                  <a:srgbClr val="2F5496"/>
                </a:solidFill>
                <a:uFill>
                  <a:solidFill>
                    <a:srgbClr val="2F5496"/>
                  </a:solidFill>
                </a:uFill>
                <a:cs typeface="Calibri"/>
              </a:rPr>
              <a:t>: regular (=&gt;3x per week) vomiting and/or laxative abuse.</a:t>
            </a:r>
            <a:r>
              <a:rPr lang="en-GB" spc="20" dirty="0" smtClean="0">
                <a:solidFill>
                  <a:srgbClr val="2F5496"/>
                </a:solidFill>
                <a:uFill>
                  <a:solidFill>
                    <a:srgbClr val="2F5496"/>
                  </a:solidFill>
                </a:uFill>
                <a:cs typeface="Calibri"/>
              </a:rPr>
              <a:t>​</a:t>
            </a:r>
          </a:p>
          <a:p>
            <a:pPr marL="12700">
              <a:lnSpc>
                <a:spcPct val="100000"/>
              </a:lnSpc>
              <a:spcBef>
                <a:spcPts val="135"/>
              </a:spcBef>
            </a:pPr>
            <a:endParaRPr lang="en-GB" spc="20" dirty="0" smtClean="0">
              <a:solidFill>
                <a:srgbClr val="2F5496"/>
              </a:solidFill>
              <a:uFill>
                <a:solidFill>
                  <a:srgbClr val="2F5496"/>
                </a:solidFill>
              </a:uFill>
              <a:cs typeface="Calibri"/>
            </a:endParaRPr>
          </a:p>
          <a:p>
            <a:pPr marL="12700">
              <a:lnSpc>
                <a:spcPct val="100000"/>
              </a:lnSpc>
              <a:spcBef>
                <a:spcPts val="135"/>
              </a:spcBef>
            </a:pPr>
            <a:r>
              <a:rPr lang="en-GB" b="1" u="sng" spc="20" dirty="0" smtClean="0">
                <a:solidFill>
                  <a:srgbClr val="2F5496"/>
                </a:solidFill>
                <a:uFill>
                  <a:solidFill>
                    <a:srgbClr val="2F5496"/>
                  </a:solidFill>
                </a:uFill>
                <a:cs typeface="Calibri"/>
              </a:rPr>
              <a:t>Self harm &amp; Suicide</a:t>
            </a:r>
            <a:endParaRPr lang="en-GB" spc="20" dirty="0">
              <a:solidFill>
                <a:srgbClr val="2F5496"/>
              </a:solidFill>
              <a:uFill>
                <a:solidFill>
                  <a:srgbClr val="2F5496"/>
                </a:solidFill>
              </a:uFill>
              <a:cs typeface="Calibri"/>
            </a:endParaRPr>
          </a:p>
          <a:p>
            <a:pPr marL="12700">
              <a:lnSpc>
                <a:spcPct val="100000"/>
              </a:lnSpc>
              <a:spcBef>
                <a:spcPts val="135"/>
              </a:spcBef>
            </a:pPr>
            <a:r>
              <a:rPr lang="en-GB" b="1" spc="20" dirty="0">
                <a:solidFill>
                  <a:srgbClr val="2F5496"/>
                </a:solidFill>
                <a:uFill>
                  <a:solidFill>
                    <a:srgbClr val="2F5496"/>
                  </a:solidFill>
                </a:uFill>
                <a:cs typeface="Calibri"/>
              </a:rPr>
              <a:t>Red</a:t>
            </a:r>
            <a:r>
              <a:rPr lang="en-GB" spc="20" dirty="0">
                <a:solidFill>
                  <a:srgbClr val="2F5496"/>
                </a:solidFill>
                <a:uFill>
                  <a:solidFill>
                    <a:srgbClr val="2F5496"/>
                  </a:solidFill>
                </a:uFill>
                <a:cs typeface="Calibri"/>
              </a:rPr>
              <a:t>: self-poisoning, suicidal ideas with moderate-to-high risk of completed suicide.​</a:t>
            </a:r>
          </a:p>
          <a:p>
            <a:pPr marL="12700">
              <a:lnSpc>
                <a:spcPct val="100000"/>
              </a:lnSpc>
              <a:spcBef>
                <a:spcPts val="135"/>
              </a:spcBef>
            </a:pPr>
            <a:r>
              <a:rPr lang="en-GB" b="1" spc="20" dirty="0" smtClean="0">
                <a:solidFill>
                  <a:srgbClr val="2F5496"/>
                </a:solidFill>
                <a:uFill>
                  <a:solidFill>
                    <a:srgbClr val="2F5496"/>
                  </a:solidFill>
                </a:uFill>
                <a:cs typeface="Calibri"/>
              </a:rPr>
              <a:t>Amber</a:t>
            </a:r>
            <a:r>
              <a:rPr lang="en-GB" spc="20" dirty="0">
                <a:solidFill>
                  <a:srgbClr val="2F5496"/>
                </a:solidFill>
                <a:uFill>
                  <a:solidFill>
                    <a:srgbClr val="2F5496"/>
                  </a:solidFill>
                </a:uFill>
                <a:cs typeface="Calibri"/>
              </a:rPr>
              <a:t>: cutting or similar behaviours, suicidal ideas with low risk of completed suicide.</a:t>
            </a:r>
            <a:endParaRPr lang="en-GB" spc="20" dirty="0">
              <a:solidFill>
                <a:srgbClr val="2F5496"/>
              </a:solidFill>
              <a:uFill>
                <a:solidFill>
                  <a:srgbClr val="2F5496"/>
                </a:solidFill>
              </a:uFill>
              <a:cs typeface="Calibri"/>
            </a:endParaRPr>
          </a:p>
        </p:txBody>
      </p:sp>
    </p:spTree>
    <p:extLst>
      <p:ext uri="{BB962C8B-B14F-4D97-AF65-F5344CB8AC3E}">
        <p14:creationId xmlns:p14="http://schemas.microsoft.com/office/powerpoint/2010/main" val="20676929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E54CC5E5-9E20-47B7-BD37-EBA7DE8A4B9C}"/>
              </a:ext>
            </a:extLst>
          </p:cNvPr>
          <p:cNvSpPr txBox="1"/>
          <p:nvPr/>
        </p:nvSpPr>
        <p:spPr>
          <a:xfrm>
            <a:off x="228600" y="95250"/>
            <a:ext cx="11877675" cy="6567824"/>
          </a:xfrm>
          <a:prstGeom prst="rect">
            <a:avLst/>
          </a:prstGeom>
        </p:spPr>
        <p:txBody>
          <a:bodyPr vert="horz" wrap="square" lIns="0" tIns="17145" rIns="0" bIns="0" rtlCol="0">
            <a:spAutoFit/>
          </a:bodyPr>
          <a:lstStyle/>
          <a:p>
            <a:pPr marL="12700">
              <a:lnSpc>
                <a:spcPct val="100000"/>
              </a:lnSpc>
              <a:spcBef>
                <a:spcPts val="135"/>
              </a:spcBef>
            </a:pPr>
            <a:r>
              <a:rPr lang="en-GB" b="1" u="sng" spc="20" dirty="0">
                <a:solidFill>
                  <a:srgbClr val="2F5496"/>
                </a:solidFill>
                <a:uFill>
                  <a:solidFill>
                    <a:srgbClr val="2F5496"/>
                  </a:solidFill>
                </a:uFill>
                <a:cs typeface="Calibri"/>
              </a:rPr>
              <a:t>Refeeding </a:t>
            </a:r>
            <a:r>
              <a:rPr lang="en-GB" b="1" u="sng" spc="20" dirty="0" smtClean="0">
                <a:solidFill>
                  <a:srgbClr val="2F5496"/>
                </a:solidFill>
                <a:uFill>
                  <a:solidFill>
                    <a:srgbClr val="2F5496"/>
                  </a:solidFill>
                </a:uFill>
                <a:cs typeface="Calibri"/>
              </a:rPr>
              <a:t>syndrome</a:t>
            </a:r>
          </a:p>
          <a:p>
            <a:pPr marL="12700">
              <a:lnSpc>
                <a:spcPct val="100000"/>
              </a:lnSpc>
              <a:spcBef>
                <a:spcPts val="135"/>
              </a:spcBef>
            </a:pPr>
            <a:endParaRPr lang="en-GB" b="1" u="sng" spc="20" dirty="0" smtClean="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Refeeding syndrome is a rare but life-threatening complication that can occur when someone who is severely malnourished is then fed and rehydrated.</a:t>
            </a:r>
            <a:r>
              <a:rPr lang="en-GB" spc="20" dirty="0" smtClean="0">
                <a:solidFill>
                  <a:srgbClr val="2F5496"/>
                </a:solidFill>
                <a:uFill>
                  <a:solidFill>
                    <a:srgbClr val="2F5496"/>
                  </a:solidFill>
                </a:uFill>
                <a:cs typeface="Calibri"/>
              </a:rPr>
              <a:t>​ If </a:t>
            </a:r>
            <a:r>
              <a:rPr lang="en-GB" spc="20" dirty="0">
                <a:solidFill>
                  <a:srgbClr val="2F5496"/>
                </a:solidFill>
                <a:uFill>
                  <a:solidFill>
                    <a:srgbClr val="2F5496"/>
                  </a:solidFill>
                </a:uFill>
                <a:cs typeface="Calibri"/>
              </a:rPr>
              <a:t>given rehydration and nutrition too quickly, a dangerous imbalance can occur in electrolyte levels. This can lead to problems with the heart, kidneys and brain, which can be </a:t>
            </a:r>
            <a:r>
              <a:rPr lang="en-GB" spc="20" dirty="0" smtClean="0">
                <a:solidFill>
                  <a:srgbClr val="2F5496"/>
                </a:solidFill>
                <a:uFill>
                  <a:solidFill>
                    <a:srgbClr val="2F5496"/>
                  </a:solidFill>
                </a:uFill>
                <a:cs typeface="Calibri"/>
              </a:rPr>
              <a:t>fatal. When </a:t>
            </a:r>
            <a:r>
              <a:rPr lang="en-GB" spc="20" dirty="0">
                <a:solidFill>
                  <a:srgbClr val="2F5496"/>
                </a:solidFill>
                <a:uFill>
                  <a:solidFill>
                    <a:srgbClr val="2F5496"/>
                  </a:solidFill>
                </a:uFill>
                <a:cs typeface="Calibri"/>
              </a:rPr>
              <a:t>risk of refeeding syndrome is identified an appropriately trained eating disorder specialist with expertise in clinical nutrition, such as a dietitian should support with the assessment and management of refeeding. Careful consideration should be given to the most appropriate medical setting to start refeeding, for example, paediatrics, acute medical unit, gastroenterology ward</a:t>
            </a:r>
            <a:r>
              <a:rPr lang="en-GB" spc="20" dirty="0" smtClean="0">
                <a:solidFill>
                  <a:srgbClr val="2F5496"/>
                </a:solidFill>
                <a:uFill>
                  <a:solidFill>
                    <a:srgbClr val="2F5496"/>
                  </a:solidFill>
                </a:uFill>
                <a:cs typeface="Calibri"/>
              </a:rPr>
              <a:t>.</a:t>
            </a:r>
          </a:p>
          <a:p>
            <a:pPr marL="12700">
              <a:lnSpc>
                <a:spcPct val="100000"/>
              </a:lnSpc>
              <a:spcBef>
                <a:spcPts val="135"/>
              </a:spcBef>
            </a:pPr>
            <a:endParaRPr lang="en-GB" spc="20" dirty="0" smtClean="0">
              <a:solidFill>
                <a:srgbClr val="2F5496"/>
              </a:solidFill>
              <a:uFill>
                <a:solidFill>
                  <a:srgbClr val="2F5496"/>
                </a:solidFill>
              </a:uFill>
              <a:cs typeface="Calibri"/>
            </a:endParaRPr>
          </a:p>
          <a:p>
            <a:pPr marL="12700">
              <a:lnSpc>
                <a:spcPct val="100000"/>
              </a:lnSpc>
              <a:spcBef>
                <a:spcPts val="135"/>
              </a:spcBef>
            </a:pPr>
            <a:r>
              <a:rPr lang="en-GB" b="1" spc="20" dirty="0">
                <a:solidFill>
                  <a:srgbClr val="2F5496"/>
                </a:solidFill>
                <a:uFill>
                  <a:solidFill>
                    <a:srgbClr val="2F5496"/>
                  </a:solidFill>
                </a:uFill>
                <a:cs typeface="Calibri"/>
              </a:rPr>
              <a:t>Primary signs and symptoms of refeeding </a:t>
            </a:r>
            <a:r>
              <a:rPr lang="en-GB" b="1" spc="20" dirty="0" smtClean="0">
                <a:solidFill>
                  <a:srgbClr val="2F5496"/>
                </a:solidFill>
                <a:uFill>
                  <a:solidFill>
                    <a:srgbClr val="2F5496"/>
                  </a:solidFill>
                </a:uFill>
                <a:cs typeface="Calibri"/>
              </a:rPr>
              <a:t>syndrome</a:t>
            </a:r>
          </a:p>
          <a:p>
            <a:pPr marL="12700">
              <a:lnSpc>
                <a:spcPct val="100000"/>
              </a:lnSpc>
              <a:spcBef>
                <a:spcPts val="135"/>
              </a:spcBef>
            </a:pPr>
            <a:endParaRPr lang="en-GB" b="1"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Clinical and laboratory features of established refeeding syndrome (note that not all features need to be </a:t>
            </a:r>
            <a:r>
              <a:rPr lang="en-GB" spc="20" dirty="0" smtClean="0">
                <a:solidFill>
                  <a:srgbClr val="2F5496"/>
                </a:solidFill>
                <a:uFill>
                  <a:solidFill>
                    <a:srgbClr val="2F5496"/>
                  </a:solidFill>
                </a:uFill>
                <a:cs typeface="Calibri"/>
              </a:rPr>
              <a:t>present).</a:t>
            </a:r>
            <a:endParaRPr lang="en-GB" spc="20" dirty="0">
              <a:solidFill>
                <a:srgbClr val="2F5496"/>
              </a:solidFill>
              <a:uFill>
                <a:solidFill>
                  <a:srgbClr val="2F5496"/>
                </a:solidFill>
              </a:uFill>
              <a:cs typeface="Calibri"/>
            </a:endParaRPr>
          </a:p>
          <a:p>
            <a:pPr marL="12700">
              <a:lnSpc>
                <a:spcPct val="100000"/>
              </a:lnSpc>
              <a:spcBef>
                <a:spcPts val="135"/>
              </a:spcBef>
            </a:pPr>
            <a:r>
              <a:rPr lang="en-GB" spc="20" dirty="0" smtClean="0">
                <a:solidFill>
                  <a:srgbClr val="2F5496"/>
                </a:solidFill>
                <a:uFill>
                  <a:solidFill>
                    <a:srgbClr val="2F5496"/>
                  </a:solidFill>
                </a:uFill>
                <a:cs typeface="Calibri"/>
              </a:rPr>
              <a:t>1</a:t>
            </a:r>
            <a:r>
              <a:rPr lang="en-GB" spc="20" dirty="0">
                <a:solidFill>
                  <a:srgbClr val="2F5496"/>
                </a:solidFill>
                <a:uFill>
                  <a:solidFill>
                    <a:srgbClr val="2F5496"/>
                  </a:solidFill>
                </a:uFill>
                <a:cs typeface="Calibri"/>
              </a:rPr>
              <a:t>. Severely low electrolyte concentrations:​</a:t>
            </a:r>
          </a:p>
          <a:p>
            <a:pPr marL="755650" lvl="1" indent="-285750">
              <a:spcBef>
                <a:spcPts val="135"/>
              </a:spcBef>
              <a:buFont typeface="Courier New" panose="02070309020205020404" pitchFamily="49" charset="0"/>
              <a:buChar char="o"/>
            </a:pPr>
            <a:r>
              <a:rPr lang="en-GB" spc="20" dirty="0" smtClean="0">
                <a:solidFill>
                  <a:srgbClr val="2F5496"/>
                </a:solidFill>
                <a:uFill>
                  <a:solidFill>
                    <a:srgbClr val="2F5496"/>
                  </a:solidFill>
                </a:uFill>
                <a:cs typeface="Calibri"/>
              </a:rPr>
              <a:t>potassium </a:t>
            </a:r>
            <a:r>
              <a:rPr lang="en-GB" spc="20" dirty="0">
                <a:solidFill>
                  <a:srgbClr val="2F5496"/>
                </a:solidFill>
                <a:uFill>
                  <a:solidFill>
                    <a:srgbClr val="2F5496"/>
                  </a:solidFill>
                </a:uFill>
                <a:cs typeface="Calibri"/>
              </a:rPr>
              <a:t>&lt;2.5mmol/L</a:t>
            </a:r>
          </a:p>
          <a:p>
            <a:pPr marL="755650" lvl="1" indent="-285750">
              <a:spcBef>
                <a:spcPts val="135"/>
              </a:spcBef>
              <a:buFont typeface="Courier New" panose="02070309020205020404" pitchFamily="49" charset="0"/>
              <a:buChar char="o"/>
            </a:pPr>
            <a:r>
              <a:rPr lang="en-GB" spc="20" dirty="0">
                <a:solidFill>
                  <a:srgbClr val="2F5496"/>
                </a:solidFill>
                <a:uFill>
                  <a:solidFill>
                    <a:srgbClr val="2F5496"/>
                  </a:solidFill>
                </a:uFill>
                <a:cs typeface="Calibri"/>
              </a:rPr>
              <a:t>phosphate &lt;0.32mmol/L</a:t>
            </a:r>
          </a:p>
          <a:p>
            <a:pPr marL="755650" lvl="1" indent="-285750">
              <a:spcBef>
                <a:spcPts val="135"/>
              </a:spcBef>
              <a:buFont typeface="Courier New" panose="02070309020205020404" pitchFamily="49" charset="0"/>
              <a:buChar char="o"/>
            </a:pPr>
            <a:r>
              <a:rPr lang="en-GB" spc="20" dirty="0">
                <a:solidFill>
                  <a:srgbClr val="2F5496"/>
                </a:solidFill>
                <a:uFill>
                  <a:solidFill>
                    <a:srgbClr val="2F5496"/>
                  </a:solidFill>
                </a:uFill>
                <a:cs typeface="Calibri"/>
              </a:rPr>
              <a:t>magnesium &lt;0.5mmol/L</a:t>
            </a:r>
          </a:p>
          <a:p>
            <a:pPr marL="12700">
              <a:lnSpc>
                <a:spcPct val="100000"/>
              </a:lnSpc>
              <a:spcBef>
                <a:spcPts val="135"/>
              </a:spcBef>
            </a:pPr>
            <a:r>
              <a:rPr lang="en-GB" spc="20" dirty="0">
                <a:solidFill>
                  <a:srgbClr val="2F5496"/>
                </a:solidFill>
                <a:uFill>
                  <a:solidFill>
                    <a:srgbClr val="2F5496"/>
                  </a:solidFill>
                </a:uFill>
                <a:cs typeface="Calibri"/>
              </a:rPr>
              <a:t>2. Peripheral oedema or acute circulatory fluid overload.​</a:t>
            </a:r>
          </a:p>
          <a:p>
            <a:pPr marL="12700">
              <a:lnSpc>
                <a:spcPct val="100000"/>
              </a:lnSpc>
              <a:spcBef>
                <a:spcPts val="135"/>
              </a:spcBef>
            </a:pPr>
            <a:r>
              <a:rPr lang="en-GB" spc="20" dirty="0" smtClean="0">
                <a:solidFill>
                  <a:srgbClr val="2F5496"/>
                </a:solidFill>
                <a:uFill>
                  <a:solidFill>
                    <a:srgbClr val="2F5496"/>
                  </a:solidFill>
                </a:uFill>
                <a:cs typeface="Calibri"/>
              </a:rPr>
              <a:t>3</a:t>
            </a:r>
            <a:r>
              <a:rPr lang="en-GB" spc="20" dirty="0">
                <a:solidFill>
                  <a:srgbClr val="2F5496"/>
                </a:solidFill>
                <a:uFill>
                  <a:solidFill>
                    <a:srgbClr val="2F5496"/>
                  </a:solidFill>
                </a:uFill>
                <a:cs typeface="Calibri"/>
              </a:rPr>
              <a:t>. Disturbance to organ function including respiratory failure, cardiac failure or pulmonary oedema, raised liver </a:t>
            </a:r>
            <a:r>
              <a:rPr lang="en-GB" spc="20" dirty="0" smtClean="0">
                <a:solidFill>
                  <a:srgbClr val="2F5496"/>
                </a:solidFill>
                <a:uFill>
                  <a:solidFill>
                    <a:srgbClr val="2F5496"/>
                  </a:solidFill>
                </a:uFill>
                <a:cs typeface="Calibri"/>
              </a:rPr>
              <a:t>transaminases</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Further guidance on the clinical management of refeeding patients with an eating disorder can be found in MEED. It is important to consider that the rates of feeding may be higher than standard hospital refeeding protocols and should not be lower than what the patient is already eating (to avoid under-feeding)</a:t>
            </a:r>
            <a:endParaRPr lang="en-GB" spc="20" dirty="0">
              <a:solidFill>
                <a:srgbClr val="2F5496"/>
              </a:solidFill>
              <a:uFill>
                <a:solidFill>
                  <a:srgbClr val="2F5496"/>
                </a:solidFill>
              </a:uFill>
              <a:cs typeface="Calibri"/>
            </a:endParaRPr>
          </a:p>
        </p:txBody>
      </p:sp>
    </p:spTree>
    <p:extLst>
      <p:ext uri="{BB962C8B-B14F-4D97-AF65-F5344CB8AC3E}">
        <p14:creationId xmlns:p14="http://schemas.microsoft.com/office/powerpoint/2010/main" val="397437480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E54CC5E5-9E20-47B7-BD37-EBA7DE8A4B9C}"/>
              </a:ext>
            </a:extLst>
          </p:cNvPr>
          <p:cNvSpPr txBox="1"/>
          <p:nvPr/>
        </p:nvSpPr>
        <p:spPr>
          <a:xfrm>
            <a:off x="228600" y="95250"/>
            <a:ext cx="11877675" cy="873957"/>
          </a:xfrm>
          <a:prstGeom prst="rect">
            <a:avLst/>
          </a:prstGeom>
        </p:spPr>
        <p:txBody>
          <a:bodyPr vert="horz" wrap="square" lIns="0" tIns="17145" rIns="0" bIns="0" rtlCol="0">
            <a:spAutoFit/>
          </a:bodyPr>
          <a:lstStyle/>
          <a:p>
            <a:pPr marL="12700">
              <a:lnSpc>
                <a:spcPct val="100000"/>
              </a:lnSpc>
              <a:spcBef>
                <a:spcPts val="135"/>
              </a:spcBef>
            </a:pPr>
            <a:r>
              <a:rPr lang="en-GB" b="1" spc="20" dirty="0" smtClean="0">
                <a:solidFill>
                  <a:srgbClr val="2F5496"/>
                </a:solidFill>
                <a:uFill>
                  <a:solidFill>
                    <a:srgbClr val="2F5496"/>
                  </a:solidFill>
                </a:uFill>
                <a:cs typeface="Calibri"/>
              </a:rPr>
              <a:t>Factors </a:t>
            </a:r>
            <a:r>
              <a:rPr lang="en-GB" b="1" spc="20" dirty="0">
                <a:solidFill>
                  <a:srgbClr val="2F5496"/>
                </a:solidFill>
                <a:uFill>
                  <a:solidFill>
                    <a:srgbClr val="2F5496"/>
                  </a:solidFill>
                </a:uFill>
                <a:cs typeface="Calibri"/>
              </a:rPr>
              <a:t>associated with the risk of refeeding </a:t>
            </a:r>
            <a:r>
              <a:rPr lang="en-GB" b="1" spc="20" dirty="0" smtClean="0">
                <a:solidFill>
                  <a:srgbClr val="2F5496"/>
                </a:solidFill>
                <a:uFill>
                  <a:solidFill>
                    <a:srgbClr val="2F5496"/>
                  </a:solidFill>
                </a:uFill>
                <a:cs typeface="Calibri"/>
              </a:rPr>
              <a:t>syndrome</a:t>
            </a:r>
          </a:p>
          <a:p>
            <a:pPr marL="12700">
              <a:lnSpc>
                <a:spcPct val="100000"/>
              </a:lnSpc>
              <a:spcBef>
                <a:spcPts val="135"/>
              </a:spcBef>
            </a:pPr>
            <a:endParaRPr lang="en-GB" b="1" spc="20" dirty="0">
              <a:solidFill>
                <a:srgbClr val="2F5496"/>
              </a:solidFill>
              <a:uFill>
                <a:solidFill>
                  <a:srgbClr val="2F5496"/>
                </a:solidFill>
              </a:uFill>
              <a:cs typeface="Calibri"/>
            </a:endParaRPr>
          </a:p>
          <a:p>
            <a:pPr marL="12700">
              <a:lnSpc>
                <a:spcPct val="100000"/>
              </a:lnSpc>
              <a:spcBef>
                <a:spcPts val="135"/>
              </a:spcBef>
            </a:pPr>
            <a:endParaRPr lang="en-GB" b="1" spc="20" dirty="0">
              <a:solidFill>
                <a:srgbClr val="2F5496"/>
              </a:solidFill>
              <a:uFill>
                <a:solidFill>
                  <a:srgbClr val="2F5496"/>
                </a:solidFill>
              </a:uFill>
              <a:cs typeface="Calibri"/>
            </a:endParaRPr>
          </a:p>
        </p:txBody>
      </p:sp>
      <p:graphicFrame>
        <p:nvGraphicFramePr>
          <p:cNvPr id="3" name="Table 2"/>
          <p:cNvGraphicFramePr>
            <a:graphicFrameLocks noGrp="1"/>
          </p:cNvGraphicFramePr>
          <p:nvPr>
            <p:extLst>
              <p:ext uri="{D42A27DB-BD31-4B8C-83A1-F6EECF244321}">
                <p14:modId xmlns:p14="http://schemas.microsoft.com/office/powerpoint/2010/main" val="3420932383"/>
              </p:ext>
            </p:extLst>
          </p:nvPr>
        </p:nvGraphicFramePr>
        <p:xfrm>
          <a:off x="1381125" y="647699"/>
          <a:ext cx="9553575" cy="5661166"/>
        </p:xfrm>
        <a:graphic>
          <a:graphicData uri="http://schemas.openxmlformats.org/drawingml/2006/table">
            <a:tbl>
              <a:tblPr/>
              <a:tblGrid>
                <a:gridCol w="3184525">
                  <a:extLst>
                    <a:ext uri="{9D8B030D-6E8A-4147-A177-3AD203B41FA5}">
                      <a16:colId xmlns:a16="http://schemas.microsoft.com/office/drawing/2014/main" val="1237049894"/>
                    </a:ext>
                  </a:extLst>
                </a:gridCol>
                <a:gridCol w="3184525">
                  <a:extLst>
                    <a:ext uri="{9D8B030D-6E8A-4147-A177-3AD203B41FA5}">
                      <a16:colId xmlns:a16="http://schemas.microsoft.com/office/drawing/2014/main" val="2710962263"/>
                    </a:ext>
                  </a:extLst>
                </a:gridCol>
                <a:gridCol w="3184525">
                  <a:extLst>
                    <a:ext uri="{9D8B030D-6E8A-4147-A177-3AD203B41FA5}">
                      <a16:colId xmlns:a16="http://schemas.microsoft.com/office/drawing/2014/main" val="613685376"/>
                    </a:ext>
                  </a:extLst>
                </a:gridCol>
              </a:tblGrid>
              <a:tr h="322690">
                <a:tc>
                  <a:txBody>
                    <a:bodyPr/>
                    <a:lstStyle/>
                    <a:p>
                      <a:pPr algn="l"/>
                      <a:r>
                        <a:rPr lang="en-GB" sz="1300">
                          <a:solidFill>
                            <a:srgbClr val="531177"/>
                          </a:solidFill>
                          <a:effectLst/>
                        </a:rPr>
                        <a:t>Clinical feature</a:t>
                      </a:r>
                    </a:p>
                  </a:txBody>
                  <a:tcPr marL="64945" marR="64945" marT="32473" marB="32473" anchor="ctr">
                    <a:lnL>
                      <a:noFill/>
                    </a:lnL>
                    <a:lnR>
                      <a:noFill/>
                    </a:lnR>
                    <a:lnT>
                      <a:noFill/>
                    </a:lnT>
                    <a:lnB>
                      <a:noFill/>
                    </a:lnB>
                    <a:solidFill>
                      <a:srgbClr val="EEEEEF"/>
                    </a:solidFill>
                  </a:tcPr>
                </a:tc>
                <a:tc>
                  <a:txBody>
                    <a:bodyPr/>
                    <a:lstStyle/>
                    <a:p>
                      <a:pPr algn="l"/>
                      <a:r>
                        <a:rPr lang="en-GB" sz="1300">
                          <a:solidFill>
                            <a:srgbClr val="531177"/>
                          </a:solidFill>
                          <a:effectLst/>
                        </a:rPr>
                        <a:t>High risk level</a:t>
                      </a:r>
                    </a:p>
                  </a:txBody>
                  <a:tcPr marL="64945" marR="64945" marT="32473" marB="32473" anchor="ctr">
                    <a:lnL>
                      <a:noFill/>
                    </a:lnL>
                    <a:lnR>
                      <a:noFill/>
                    </a:lnR>
                    <a:lnT>
                      <a:noFill/>
                    </a:lnT>
                    <a:lnB>
                      <a:noFill/>
                    </a:lnB>
                    <a:solidFill>
                      <a:srgbClr val="EEEEEF"/>
                    </a:solidFill>
                  </a:tcPr>
                </a:tc>
                <a:tc>
                  <a:txBody>
                    <a:bodyPr/>
                    <a:lstStyle/>
                    <a:p>
                      <a:pPr algn="l"/>
                      <a:r>
                        <a:rPr lang="en-GB" sz="1300">
                          <a:solidFill>
                            <a:srgbClr val="531177"/>
                          </a:solidFill>
                          <a:effectLst/>
                        </a:rPr>
                        <a:t>Management</a:t>
                      </a:r>
                    </a:p>
                  </a:txBody>
                  <a:tcPr marL="64945" marR="64945" marT="32473" marB="32473" anchor="ctr">
                    <a:lnL>
                      <a:noFill/>
                    </a:lnL>
                    <a:lnR>
                      <a:noFill/>
                    </a:lnR>
                    <a:lnT>
                      <a:noFill/>
                    </a:lnT>
                    <a:lnB>
                      <a:noFill/>
                    </a:lnB>
                    <a:solidFill>
                      <a:srgbClr val="EEEEEF"/>
                    </a:solidFill>
                  </a:tcPr>
                </a:tc>
                <a:extLst>
                  <a:ext uri="{0D108BD9-81ED-4DB2-BD59-A6C34878D82A}">
                    <a16:rowId xmlns:a16="http://schemas.microsoft.com/office/drawing/2014/main" val="2222290636"/>
                  </a:ext>
                </a:extLst>
              </a:tr>
              <a:tr h="565714">
                <a:tc>
                  <a:txBody>
                    <a:bodyPr/>
                    <a:lstStyle/>
                    <a:p>
                      <a:pPr algn="l"/>
                      <a:r>
                        <a:rPr lang="en-GB" sz="1300">
                          <a:solidFill>
                            <a:srgbClr val="531177"/>
                          </a:solidFill>
                          <a:effectLst/>
                        </a:rPr>
                        <a:t>Extremely low weight</a:t>
                      </a:r>
                    </a:p>
                  </a:txBody>
                  <a:tcPr marL="64945" marR="64945" marT="32473" marB="32473" anchor="ctr">
                    <a:lnL>
                      <a:noFill/>
                    </a:lnL>
                    <a:lnR>
                      <a:noFill/>
                    </a:lnR>
                    <a:lnT>
                      <a:noFill/>
                    </a:lnT>
                    <a:lnB>
                      <a:noFill/>
                    </a:lnB>
                    <a:solidFill>
                      <a:srgbClr val="FFE8B0"/>
                    </a:solidFill>
                  </a:tcPr>
                </a:tc>
                <a:tc>
                  <a:txBody>
                    <a:bodyPr/>
                    <a:lstStyle/>
                    <a:p>
                      <a:pPr algn="l"/>
                      <a:r>
                        <a:rPr lang="en-GB" sz="1300" b="0" u="none" strike="noStrike">
                          <a:solidFill>
                            <a:srgbClr val="531177"/>
                          </a:solidFill>
                          <a:effectLst/>
                          <a:latin typeface="arial" panose="020B0604020202020204" pitchFamily="34" charset="0"/>
                        </a:rPr>
                        <a:t>m%BMI &lt;70% </a:t>
                      </a:r>
                    </a:p>
                    <a:p>
                      <a:pPr algn="l"/>
                      <a:r>
                        <a:rPr lang="en-GB" sz="1300" b="0" u="none" strike="noStrike">
                          <a:solidFill>
                            <a:srgbClr val="531177"/>
                          </a:solidFill>
                          <a:effectLst/>
                          <a:latin typeface="arial" panose="020B0604020202020204" pitchFamily="34" charset="0"/>
                        </a:rPr>
                        <a:t>BMI &lt;13  </a:t>
                      </a:r>
                    </a:p>
                  </a:txBody>
                  <a:tcPr marL="64945" marR="64945" marT="32473" marB="32473" anchor="ctr">
                    <a:lnL>
                      <a:noFill/>
                    </a:lnL>
                    <a:lnR>
                      <a:noFill/>
                    </a:lnR>
                    <a:lnT>
                      <a:noFill/>
                    </a:lnT>
                    <a:lnB>
                      <a:noFill/>
                    </a:lnB>
                    <a:solidFill>
                      <a:srgbClr val="FFE8B0"/>
                    </a:solidFill>
                  </a:tcPr>
                </a:tc>
                <a:tc>
                  <a:txBody>
                    <a:bodyPr/>
                    <a:lstStyle/>
                    <a:p>
                      <a:pPr algn="l"/>
                      <a:r>
                        <a:rPr lang="en-GB" sz="1300">
                          <a:solidFill>
                            <a:srgbClr val="531177"/>
                          </a:solidFill>
                          <a:effectLst/>
                        </a:rPr>
                        <a:t>Cautious refeeding</a:t>
                      </a:r>
                    </a:p>
                  </a:txBody>
                  <a:tcPr marL="64945" marR="64945" marT="32473" marB="32473" anchor="ctr">
                    <a:lnL>
                      <a:noFill/>
                    </a:lnL>
                    <a:lnR>
                      <a:noFill/>
                    </a:lnR>
                    <a:lnT>
                      <a:noFill/>
                    </a:lnT>
                    <a:lnB>
                      <a:noFill/>
                    </a:lnB>
                    <a:solidFill>
                      <a:srgbClr val="FFE8B0"/>
                    </a:solidFill>
                  </a:tcPr>
                </a:tc>
                <a:extLst>
                  <a:ext uri="{0D108BD9-81ED-4DB2-BD59-A6C34878D82A}">
                    <a16:rowId xmlns:a16="http://schemas.microsoft.com/office/drawing/2014/main" val="2182513490"/>
                  </a:ext>
                </a:extLst>
              </a:tr>
              <a:tr h="565714">
                <a:tc>
                  <a:txBody>
                    <a:bodyPr/>
                    <a:lstStyle/>
                    <a:p>
                      <a:pPr algn="l"/>
                      <a:r>
                        <a:rPr lang="en-GB" sz="1300">
                          <a:solidFill>
                            <a:srgbClr val="531177"/>
                          </a:solidFill>
                          <a:effectLst/>
                        </a:rPr>
                        <a:t>Prolonged low intake</a:t>
                      </a:r>
                    </a:p>
                  </a:txBody>
                  <a:tcPr marL="64945" marR="64945" marT="32473" marB="32473" anchor="ctr">
                    <a:lnL>
                      <a:noFill/>
                    </a:lnL>
                    <a:lnR>
                      <a:noFill/>
                    </a:lnR>
                    <a:lnT>
                      <a:noFill/>
                    </a:lnT>
                    <a:lnB>
                      <a:noFill/>
                    </a:lnB>
                    <a:solidFill>
                      <a:srgbClr val="FFE8B0"/>
                    </a:solidFill>
                  </a:tcPr>
                </a:tc>
                <a:tc>
                  <a:txBody>
                    <a:bodyPr/>
                    <a:lstStyle/>
                    <a:p>
                      <a:pPr algn="l"/>
                      <a:r>
                        <a:rPr lang="en-GB" sz="1300">
                          <a:solidFill>
                            <a:srgbClr val="531177"/>
                          </a:solidFill>
                          <a:effectLst/>
                        </a:rPr>
                        <a:t>Little or no intake for &gt;4 days</a:t>
                      </a:r>
                    </a:p>
                  </a:txBody>
                  <a:tcPr marL="64945" marR="64945" marT="32473" marB="32473" anchor="ctr">
                    <a:lnL>
                      <a:noFill/>
                    </a:lnL>
                    <a:lnR>
                      <a:noFill/>
                    </a:lnR>
                    <a:lnT>
                      <a:noFill/>
                    </a:lnT>
                    <a:lnB>
                      <a:noFill/>
                    </a:lnB>
                    <a:solidFill>
                      <a:srgbClr val="FFE8B0"/>
                    </a:solidFill>
                  </a:tcPr>
                </a:tc>
                <a:tc>
                  <a:txBody>
                    <a:bodyPr/>
                    <a:lstStyle/>
                    <a:p>
                      <a:pPr algn="l"/>
                      <a:r>
                        <a:rPr lang="en-GB" sz="1300">
                          <a:solidFill>
                            <a:srgbClr val="531177"/>
                          </a:solidFill>
                          <a:effectLst/>
                        </a:rPr>
                        <a:t>Cautious refeeding</a:t>
                      </a:r>
                    </a:p>
                  </a:txBody>
                  <a:tcPr marL="64945" marR="64945" marT="32473" marB="32473" anchor="ctr">
                    <a:lnL>
                      <a:noFill/>
                    </a:lnL>
                    <a:lnR>
                      <a:noFill/>
                    </a:lnR>
                    <a:lnT>
                      <a:noFill/>
                    </a:lnT>
                    <a:lnB>
                      <a:noFill/>
                    </a:lnB>
                    <a:solidFill>
                      <a:srgbClr val="FFE8B0"/>
                    </a:solidFill>
                  </a:tcPr>
                </a:tc>
                <a:extLst>
                  <a:ext uri="{0D108BD9-81ED-4DB2-BD59-A6C34878D82A}">
                    <a16:rowId xmlns:a16="http://schemas.microsoft.com/office/drawing/2014/main" val="1879308688"/>
                  </a:ext>
                </a:extLst>
              </a:tr>
              <a:tr h="808738">
                <a:tc>
                  <a:txBody>
                    <a:bodyPr/>
                    <a:lstStyle/>
                    <a:p>
                      <a:pPr algn="l"/>
                      <a:r>
                        <a:rPr lang="en-GB" sz="1300">
                          <a:solidFill>
                            <a:srgbClr val="531177"/>
                          </a:solidFill>
                          <a:effectLst/>
                        </a:rPr>
                        <a:t>Deranged baseline electrolytes</a:t>
                      </a:r>
                    </a:p>
                  </a:txBody>
                  <a:tcPr marL="64945" marR="64945" marT="32473" marB="32473" anchor="ctr">
                    <a:lnL>
                      <a:noFill/>
                    </a:lnL>
                    <a:lnR>
                      <a:noFill/>
                    </a:lnR>
                    <a:lnT>
                      <a:noFill/>
                    </a:lnT>
                    <a:lnB>
                      <a:noFill/>
                    </a:lnB>
                    <a:solidFill>
                      <a:srgbClr val="FFE8B0"/>
                    </a:solidFill>
                  </a:tcPr>
                </a:tc>
                <a:tc>
                  <a:txBody>
                    <a:bodyPr/>
                    <a:lstStyle/>
                    <a:p>
                      <a:pPr algn="l"/>
                      <a:r>
                        <a:rPr lang="en-GB" sz="1300">
                          <a:solidFill>
                            <a:srgbClr val="531177"/>
                          </a:solidFill>
                          <a:effectLst/>
                        </a:rPr>
                        <a:t>Low potassium, phosphorus, magnesium </a:t>
                      </a:r>
                    </a:p>
                  </a:txBody>
                  <a:tcPr marL="64945" marR="64945" marT="32473" marB="32473" anchor="ctr">
                    <a:lnL>
                      <a:noFill/>
                    </a:lnL>
                    <a:lnR>
                      <a:noFill/>
                    </a:lnR>
                    <a:lnT>
                      <a:noFill/>
                    </a:lnT>
                    <a:lnB>
                      <a:noFill/>
                    </a:lnB>
                    <a:solidFill>
                      <a:srgbClr val="FFE8B0"/>
                    </a:solidFill>
                  </a:tcPr>
                </a:tc>
                <a:tc>
                  <a:txBody>
                    <a:bodyPr/>
                    <a:lstStyle/>
                    <a:p>
                      <a:pPr algn="l"/>
                      <a:r>
                        <a:rPr lang="en-GB" sz="1300" dirty="0">
                          <a:solidFill>
                            <a:srgbClr val="531177"/>
                          </a:solidFill>
                          <a:effectLst/>
                        </a:rPr>
                        <a:t>Measure levels twice per day initially and supplement as needed  </a:t>
                      </a:r>
                    </a:p>
                  </a:txBody>
                  <a:tcPr marL="64945" marR="64945" marT="32473" marB="32473" anchor="ctr">
                    <a:lnL>
                      <a:noFill/>
                    </a:lnL>
                    <a:lnR>
                      <a:noFill/>
                    </a:lnR>
                    <a:lnT>
                      <a:noFill/>
                    </a:lnT>
                    <a:lnB>
                      <a:noFill/>
                    </a:lnB>
                    <a:solidFill>
                      <a:srgbClr val="FFE8B0"/>
                    </a:solidFill>
                  </a:tcPr>
                </a:tc>
                <a:extLst>
                  <a:ext uri="{0D108BD9-81ED-4DB2-BD59-A6C34878D82A}">
                    <a16:rowId xmlns:a16="http://schemas.microsoft.com/office/drawing/2014/main" val="9832666"/>
                  </a:ext>
                </a:extLst>
              </a:tr>
              <a:tr h="565714">
                <a:tc>
                  <a:txBody>
                    <a:bodyPr/>
                    <a:lstStyle/>
                    <a:p>
                      <a:pPr algn="l"/>
                      <a:r>
                        <a:rPr lang="en-GB" sz="1300">
                          <a:solidFill>
                            <a:srgbClr val="531177"/>
                          </a:solidFill>
                          <a:effectLst/>
                        </a:rPr>
                        <a:t>Low white blood cell count</a:t>
                      </a:r>
                    </a:p>
                  </a:txBody>
                  <a:tcPr marL="64945" marR="64945" marT="32473" marB="32473" anchor="ctr">
                    <a:lnL>
                      <a:noFill/>
                    </a:lnL>
                    <a:lnR>
                      <a:noFill/>
                    </a:lnR>
                    <a:lnT>
                      <a:noFill/>
                    </a:lnT>
                    <a:lnB>
                      <a:noFill/>
                    </a:lnB>
                    <a:solidFill>
                      <a:srgbClr val="FFE8B0"/>
                    </a:solidFill>
                  </a:tcPr>
                </a:tc>
                <a:tc>
                  <a:txBody>
                    <a:bodyPr/>
                    <a:lstStyle/>
                    <a:p>
                      <a:pPr algn="l"/>
                      <a:r>
                        <a:rPr lang="en-GB" sz="1300">
                          <a:solidFill>
                            <a:srgbClr val="531177"/>
                          </a:solidFill>
                          <a:effectLst/>
                        </a:rPr>
                        <a:t>&lt;3.8 x 10</a:t>
                      </a:r>
                      <a:r>
                        <a:rPr lang="en-GB" sz="1300" baseline="30000">
                          <a:solidFill>
                            <a:srgbClr val="531177"/>
                          </a:solidFill>
                          <a:effectLst/>
                        </a:rPr>
                        <a:t>9</a:t>
                      </a:r>
                      <a:r>
                        <a:rPr lang="en-GB" sz="1300">
                          <a:solidFill>
                            <a:srgbClr val="531177"/>
                          </a:solidFill>
                          <a:effectLst/>
                        </a:rPr>
                        <a:t>/L </a:t>
                      </a:r>
                    </a:p>
                  </a:txBody>
                  <a:tcPr marL="64945" marR="64945" marT="32473" marB="32473" anchor="ctr">
                    <a:lnL>
                      <a:noFill/>
                    </a:lnL>
                    <a:lnR>
                      <a:noFill/>
                    </a:lnR>
                    <a:lnT>
                      <a:noFill/>
                    </a:lnT>
                    <a:lnB>
                      <a:noFill/>
                    </a:lnB>
                    <a:solidFill>
                      <a:srgbClr val="FFE8B0"/>
                    </a:solidFill>
                  </a:tcPr>
                </a:tc>
                <a:tc>
                  <a:txBody>
                    <a:bodyPr/>
                    <a:lstStyle/>
                    <a:p>
                      <a:pPr algn="l"/>
                      <a:r>
                        <a:rPr lang="en-GB" sz="1300">
                          <a:solidFill>
                            <a:srgbClr val="531177"/>
                          </a:solidFill>
                          <a:effectLst/>
                        </a:rPr>
                        <a:t>Monitor</a:t>
                      </a:r>
                    </a:p>
                  </a:txBody>
                  <a:tcPr marL="64945" marR="64945" marT="32473" marB="32473" anchor="ctr">
                    <a:lnL>
                      <a:noFill/>
                    </a:lnL>
                    <a:lnR>
                      <a:noFill/>
                    </a:lnR>
                    <a:lnT>
                      <a:noFill/>
                    </a:lnT>
                    <a:lnB>
                      <a:noFill/>
                    </a:lnB>
                    <a:solidFill>
                      <a:srgbClr val="FFE8B0"/>
                    </a:solidFill>
                  </a:tcPr>
                </a:tc>
                <a:extLst>
                  <a:ext uri="{0D108BD9-81ED-4DB2-BD59-A6C34878D82A}">
                    <a16:rowId xmlns:a16="http://schemas.microsoft.com/office/drawing/2014/main" val="1257810984"/>
                  </a:ext>
                </a:extLst>
              </a:tr>
              <a:tr h="1294786">
                <a:tc>
                  <a:txBody>
                    <a:bodyPr/>
                    <a:lstStyle/>
                    <a:p>
                      <a:pPr algn="l"/>
                      <a:r>
                        <a:rPr lang="en-GB" sz="1300" b="0" u="none" strike="noStrike">
                          <a:solidFill>
                            <a:srgbClr val="531177"/>
                          </a:solidFill>
                          <a:effectLst/>
                          <a:latin typeface="arial" panose="020B0604020202020204" pitchFamily="34" charset="0"/>
                        </a:rPr>
                        <a:t>At risk for low thiamine  ​</a:t>
                      </a:r>
                    </a:p>
                    <a:p>
                      <a:pPr algn="l"/>
                      <a:r>
                        <a:rPr lang="en-GB" sz="1300" b="0" u="none" strike="noStrike">
                          <a:solidFill>
                            <a:srgbClr val="531177"/>
                          </a:solidFill>
                          <a:effectLst/>
                          <a:latin typeface="arial" panose="020B0604020202020204" pitchFamily="34" charset="0"/>
                        </a:rPr>
                        <a:t>The precise requirement for thiamine is not known.</a:t>
                      </a:r>
                    </a:p>
                  </a:txBody>
                  <a:tcPr marL="64945" marR="64945" marT="32473" marB="32473" anchor="ctr">
                    <a:lnL>
                      <a:noFill/>
                    </a:lnL>
                    <a:lnR>
                      <a:noFill/>
                    </a:lnR>
                    <a:lnT>
                      <a:noFill/>
                    </a:lnT>
                    <a:lnB>
                      <a:noFill/>
                    </a:lnB>
                    <a:solidFill>
                      <a:srgbClr val="FFE8B0"/>
                    </a:solidFill>
                  </a:tcPr>
                </a:tc>
                <a:tc>
                  <a:txBody>
                    <a:bodyPr/>
                    <a:lstStyle/>
                    <a:p>
                      <a:pPr algn="l"/>
                      <a:r>
                        <a:rPr lang="en-GB" sz="1300">
                          <a:solidFill>
                            <a:srgbClr val="531177"/>
                          </a:solidFill>
                          <a:effectLst/>
                        </a:rPr>
                        <a:t>Low thiamine and other vitamins</a:t>
                      </a:r>
                    </a:p>
                  </a:txBody>
                  <a:tcPr marL="64945" marR="64945" marT="32473" marB="32473" anchor="ctr">
                    <a:lnL>
                      <a:noFill/>
                    </a:lnL>
                    <a:lnR>
                      <a:noFill/>
                    </a:lnR>
                    <a:lnT>
                      <a:noFill/>
                    </a:lnT>
                    <a:lnB>
                      <a:noFill/>
                    </a:lnB>
                    <a:solidFill>
                      <a:srgbClr val="FFE8B0"/>
                    </a:solidFill>
                  </a:tcPr>
                </a:tc>
                <a:tc>
                  <a:txBody>
                    <a:bodyPr/>
                    <a:lstStyle/>
                    <a:p>
                      <a:pPr algn="l"/>
                      <a:r>
                        <a:rPr lang="en-GB" sz="1300">
                          <a:solidFill>
                            <a:srgbClr val="531177"/>
                          </a:solidFill>
                          <a:effectLst/>
                        </a:rPr>
                        <a:t>Pabrinex, oral thiamine. and multivitamins </a:t>
                      </a:r>
                    </a:p>
                  </a:txBody>
                  <a:tcPr marL="64945" marR="64945" marT="32473" marB="32473" anchor="ctr">
                    <a:lnL>
                      <a:noFill/>
                    </a:lnL>
                    <a:lnR>
                      <a:noFill/>
                    </a:lnR>
                    <a:lnT>
                      <a:noFill/>
                    </a:lnT>
                    <a:lnB>
                      <a:noFill/>
                    </a:lnB>
                    <a:solidFill>
                      <a:srgbClr val="FFE8B0"/>
                    </a:solidFill>
                  </a:tcPr>
                </a:tc>
                <a:extLst>
                  <a:ext uri="{0D108BD9-81ED-4DB2-BD59-A6C34878D82A}">
                    <a16:rowId xmlns:a16="http://schemas.microsoft.com/office/drawing/2014/main" val="688330410"/>
                  </a:ext>
                </a:extLst>
              </a:tr>
              <a:tr h="1537810">
                <a:tc>
                  <a:txBody>
                    <a:bodyPr/>
                    <a:lstStyle/>
                    <a:p>
                      <a:pPr algn="l"/>
                      <a:r>
                        <a:rPr lang="en-GB" sz="1300">
                          <a:solidFill>
                            <a:srgbClr val="531177"/>
                          </a:solidFill>
                          <a:effectLst/>
                        </a:rPr>
                        <a:t>Medical complications</a:t>
                      </a:r>
                    </a:p>
                  </a:txBody>
                  <a:tcPr marL="64945" marR="64945" marT="32473" marB="32473" anchor="ctr">
                    <a:lnL>
                      <a:noFill/>
                    </a:lnL>
                    <a:lnR>
                      <a:noFill/>
                    </a:lnR>
                    <a:lnT>
                      <a:noFill/>
                    </a:lnT>
                    <a:lnB>
                      <a:noFill/>
                    </a:lnB>
                    <a:solidFill>
                      <a:srgbClr val="FFE8B0"/>
                    </a:solidFill>
                  </a:tcPr>
                </a:tc>
                <a:tc>
                  <a:txBody>
                    <a:bodyPr/>
                    <a:lstStyle/>
                    <a:p>
                      <a:pPr algn="l"/>
                      <a:r>
                        <a:rPr lang="en-GB" sz="1300" b="0" u="none" strike="noStrike">
                          <a:solidFill>
                            <a:srgbClr val="531177"/>
                          </a:solidFill>
                          <a:effectLst/>
                          <a:latin typeface="arial" panose="020B0604020202020204" pitchFamily="34" charset="0"/>
                        </a:rPr>
                        <a:t>Infection, for example:​</a:t>
                      </a:r>
                    </a:p>
                    <a:p>
                      <a:pPr algn="l">
                        <a:buFont typeface="Arial" panose="020B0604020202020204" pitchFamily="34" charset="0"/>
                        <a:buChar char="•"/>
                      </a:pPr>
                      <a:r>
                        <a:rPr lang="en-GB" sz="1300">
                          <a:solidFill>
                            <a:srgbClr val="531177"/>
                          </a:solidFill>
                          <a:effectLst/>
                        </a:rPr>
                        <a:t>pneumonia </a:t>
                      </a:r>
                    </a:p>
                    <a:p>
                      <a:pPr algn="l">
                        <a:buFont typeface="Arial" panose="020B0604020202020204" pitchFamily="34" charset="0"/>
                        <a:buChar char="•"/>
                      </a:pPr>
                      <a:r>
                        <a:rPr lang="en-GB" sz="1300">
                          <a:solidFill>
                            <a:srgbClr val="531177"/>
                          </a:solidFill>
                          <a:effectLst/>
                        </a:rPr>
                        <a:t>cardiac disease  ​</a:t>
                      </a:r>
                    </a:p>
                    <a:p>
                      <a:pPr algn="l">
                        <a:buFont typeface="Arial" panose="020B0604020202020204" pitchFamily="34" charset="0"/>
                        <a:buChar char="•"/>
                      </a:pPr>
                      <a:r>
                        <a:rPr lang="en-GB" sz="1300">
                          <a:solidFill>
                            <a:srgbClr val="531177"/>
                          </a:solidFill>
                          <a:effectLst/>
                        </a:rPr>
                        <a:t>liver disease, alcohol misuse ​</a:t>
                      </a:r>
                    </a:p>
                    <a:p>
                      <a:pPr algn="l">
                        <a:buFont typeface="Arial" panose="020B0604020202020204" pitchFamily="34" charset="0"/>
                        <a:buChar char="•"/>
                      </a:pPr>
                      <a:r>
                        <a:rPr lang="en-GB" sz="1300">
                          <a:solidFill>
                            <a:srgbClr val="531177"/>
                          </a:solidFill>
                          <a:effectLst/>
                        </a:rPr>
                        <a:t>other serious disease  </a:t>
                      </a:r>
                    </a:p>
                  </a:txBody>
                  <a:tcPr marL="64945" marR="64945" marT="32473" marB="32473" anchor="ctr">
                    <a:lnL>
                      <a:noFill/>
                    </a:lnL>
                    <a:lnR>
                      <a:noFill/>
                    </a:lnR>
                    <a:lnT>
                      <a:noFill/>
                    </a:lnT>
                    <a:lnB>
                      <a:noFill/>
                    </a:lnB>
                    <a:solidFill>
                      <a:srgbClr val="FFE8B0"/>
                    </a:solidFill>
                  </a:tcPr>
                </a:tc>
                <a:tc>
                  <a:txBody>
                    <a:bodyPr/>
                    <a:lstStyle/>
                    <a:p>
                      <a:pPr algn="l"/>
                      <a:r>
                        <a:rPr lang="en-GB" sz="1300" dirty="0">
                          <a:solidFill>
                            <a:srgbClr val="531177"/>
                          </a:solidFill>
                          <a:effectLst/>
                        </a:rPr>
                        <a:t>Should be discussed with an acute medical unit and HDU/ICU considered if the patient has a serious comorbidity. Refeed cautious</a:t>
                      </a:r>
                    </a:p>
                  </a:txBody>
                  <a:tcPr marL="64945" marR="64945" marT="32473" marB="32473" anchor="ctr">
                    <a:lnL>
                      <a:noFill/>
                    </a:lnL>
                    <a:lnR>
                      <a:noFill/>
                    </a:lnR>
                    <a:lnT>
                      <a:noFill/>
                    </a:lnT>
                    <a:lnB>
                      <a:noFill/>
                    </a:lnB>
                    <a:solidFill>
                      <a:srgbClr val="FFE8B0"/>
                    </a:solidFill>
                  </a:tcPr>
                </a:tc>
                <a:extLst>
                  <a:ext uri="{0D108BD9-81ED-4DB2-BD59-A6C34878D82A}">
                    <a16:rowId xmlns:a16="http://schemas.microsoft.com/office/drawing/2014/main" val="3258603843"/>
                  </a:ext>
                </a:extLst>
              </a:tr>
            </a:tbl>
          </a:graphicData>
        </a:graphic>
      </p:graphicFrame>
    </p:spTree>
    <p:extLst>
      <p:ext uri="{BB962C8B-B14F-4D97-AF65-F5344CB8AC3E}">
        <p14:creationId xmlns:p14="http://schemas.microsoft.com/office/powerpoint/2010/main" val="90363488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E54CC5E5-9E20-47B7-BD37-EBA7DE8A4B9C}"/>
              </a:ext>
            </a:extLst>
          </p:cNvPr>
          <p:cNvSpPr txBox="1"/>
          <p:nvPr/>
        </p:nvSpPr>
        <p:spPr>
          <a:xfrm>
            <a:off x="228600" y="95250"/>
            <a:ext cx="11877675" cy="6013826"/>
          </a:xfrm>
          <a:prstGeom prst="rect">
            <a:avLst/>
          </a:prstGeom>
        </p:spPr>
        <p:txBody>
          <a:bodyPr vert="horz" wrap="square" lIns="0" tIns="17145" rIns="0" bIns="0" rtlCol="0">
            <a:spAutoFit/>
          </a:bodyPr>
          <a:lstStyle/>
          <a:p>
            <a:pPr marL="12700">
              <a:lnSpc>
                <a:spcPct val="100000"/>
              </a:lnSpc>
              <a:spcBef>
                <a:spcPts val="135"/>
              </a:spcBef>
            </a:pPr>
            <a:r>
              <a:rPr lang="en-GB" b="1" u="sng" spc="20" dirty="0">
                <a:solidFill>
                  <a:srgbClr val="2F5496"/>
                </a:solidFill>
                <a:uFill>
                  <a:solidFill>
                    <a:srgbClr val="2F5496"/>
                  </a:solidFill>
                </a:uFill>
                <a:cs typeface="Calibri"/>
              </a:rPr>
              <a:t>The Mental Health Act and capacity </a:t>
            </a:r>
            <a:r>
              <a:rPr lang="en-GB" b="1" u="sng" spc="20" dirty="0" smtClean="0">
                <a:solidFill>
                  <a:srgbClr val="2F5496"/>
                </a:solidFill>
                <a:uFill>
                  <a:solidFill>
                    <a:srgbClr val="2F5496"/>
                  </a:solidFill>
                </a:uFill>
                <a:cs typeface="Calibri"/>
              </a:rPr>
              <a:t>legislation</a:t>
            </a:r>
          </a:p>
          <a:p>
            <a:pPr marL="12700">
              <a:lnSpc>
                <a:spcPct val="100000"/>
              </a:lnSpc>
              <a:spcBef>
                <a:spcPts val="135"/>
              </a:spcBef>
            </a:pPr>
            <a:endParaRPr lang="en-GB" b="1" u="sng"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Where it is necessary to consider the use of the Mental Health Act 1983 (</a:t>
            </a:r>
            <a:r>
              <a:rPr lang="en-GB" spc="20" dirty="0" smtClean="0">
                <a:solidFill>
                  <a:srgbClr val="2F5496"/>
                </a:solidFill>
                <a:uFill>
                  <a:solidFill>
                    <a:srgbClr val="2F5496"/>
                  </a:solidFill>
                </a:uFill>
                <a:cs typeface="Calibri"/>
              </a:rPr>
              <a:t>MHA), </a:t>
            </a:r>
            <a:r>
              <a:rPr lang="en-GB" spc="20" dirty="0">
                <a:solidFill>
                  <a:srgbClr val="2F5496"/>
                </a:solidFill>
                <a:uFill>
                  <a:solidFill>
                    <a:srgbClr val="2F5496"/>
                  </a:solidFill>
                </a:uFill>
                <a:cs typeface="Calibri"/>
              </a:rPr>
              <a:t>including requesting a MHA assessment, it is essential to seek the advice of, and collaborate with, the hospital mental health team and/or legal team. ​</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In acute medical settings, most patients present themselves willingly for treatment. ​</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A person with an eating disorder may refuse, or attempt to delay, treatment or investigations, despite there being an imminent risk to life. ​</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In these instances, health professionals must act in the best interest of the person and in the context of a clear legal </a:t>
            </a:r>
            <a:r>
              <a:rPr lang="en-GB" spc="20" dirty="0" smtClean="0">
                <a:solidFill>
                  <a:srgbClr val="2F5496"/>
                </a:solidFill>
                <a:uFill>
                  <a:solidFill>
                    <a:srgbClr val="2F5496"/>
                  </a:solidFill>
                </a:uFill>
                <a:cs typeface="Calibri"/>
              </a:rPr>
              <a:t>framework</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b="1" u="sng" spc="20" dirty="0">
                <a:solidFill>
                  <a:srgbClr val="2F5496"/>
                </a:solidFill>
                <a:uFill>
                  <a:solidFill>
                    <a:srgbClr val="2F5496"/>
                  </a:solidFill>
                </a:uFill>
                <a:cs typeface="Calibri"/>
              </a:rPr>
              <a:t>Capacity and eating </a:t>
            </a:r>
            <a:r>
              <a:rPr lang="en-GB" b="1" u="sng" spc="20" dirty="0" smtClean="0">
                <a:solidFill>
                  <a:srgbClr val="2F5496"/>
                </a:solidFill>
                <a:uFill>
                  <a:solidFill>
                    <a:srgbClr val="2F5496"/>
                  </a:solidFill>
                </a:uFill>
                <a:cs typeface="Calibri"/>
              </a:rPr>
              <a:t>disorders</a:t>
            </a:r>
          </a:p>
          <a:p>
            <a:pPr marL="12700">
              <a:lnSpc>
                <a:spcPct val="100000"/>
              </a:lnSpc>
              <a:spcBef>
                <a:spcPts val="135"/>
              </a:spcBef>
            </a:pPr>
            <a:endParaRPr lang="en-GB" b="1" u="sng"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The MHA applies to people in England and Wales. It covers the assessment, treatment and rights of people with a mental health disorder. It can enable clinicians to detain patients and does not depend on capacity. A person with full capacity can still be detained. </a:t>
            </a:r>
            <a:r>
              <a:rPr lang="en-GB" spc="20" dirty="0" smtClean="0">
                <a:solidFill>
                  <a:srgbClr val="2F5496"/>
                </a:solidFill>
                <a:uFill>
                  <a:solidFill>
                    <a:srgbClr val="2F5496"/>
                  </a:solidFill>
                </a:uFill>
                <a:cs typeface="Calibri"/>
              </a:rPr>
              <a:t>​</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spc="20" dirty="0" smtClean="0">
                <a:solidFill>
                  <a:srgbClr val="2F5496"/>
                </a:solidFill>
                <a:uFill>
                  <a:solidFill>
                    <a:srgbClr val="2F5496"/>
                  </a:solidFill>
                </a:uFill>
                <a:cs typeface="Calibri"/>
              </a:rPr>
              <a:t>The </a:t>
            </a:r>
            <a:r>
              <a:rPr lang="en-GB" spc="20" dirty="0">
                <a:solidFill>
                  <a:srgbClr val="2F5496"/>
                </a:solidFill>
                <a:uFill>
                  <a:solidFill>
                    <a:srgbClr val="2F5496"/>
                  </a:solidFill>
                </a:uFill>
                <a:cs typeface="Calibri"/>
              </a:rPr>
              <a:t>Mental Capacity Act (MCA) </a:t>
            </a:r>
            <a:r>
              <a:rPr lang="en-GB" spc="20" dirty="0" smtClean="0">
                <a:solidFill>
                  <a:srgbClr val="2F5496"/>
                </a:solidFill>
                <a:uFill>
                  <a:solidFill>
                    <a:srgbClr val="2F5496"/>
                  </a:solidFill>
                </a:uFill>
                <a:cs typeface="Calibri"/>
              </a:rPr>
              <a:t>provides </a:t>
            </a:r>
            <a:r>
              <a:rPr lang="en-GB" spc="20" dirty="0">
                <a:solidFill>
                  <a:srgbClr val="2F5496"/>
                </a:solidFill>
                <a:uFill>
                  <a:solidFill>
                    <a:srgbClr val="2F5496"/>
                  </a:solidFill>
                </a:uFill>
                <a:cs typeface="Calibri"/>
              </a:rPr>
              <a:t>a framework to follow when making decisions about a person's capacity. It only applies to people over 16 years. </a:t>
            </a:r>
            <a:endParaRPr lang="en-GB" spc="20" dirty="0">
              <a:solidFill>
                <a:srgbClr val="2F5496"/>
              </a:solidFill>
              <a:uFill>
                <a:solidFill>
                  <a:srgbClr val="2F5496"/>
                </a:solidFill>
              </a:uFill>
              <a:cs typeface="Calibri"/>
            </a:endParaRPr>
          </a:p>
        </p:txBody>
      </p:sp>
    </p:spTree>
    <p:extLst>
      <p:ext uri="{BB962C8B-B14F-4D97-AF65-F5344CB8AC3E}">
        <p14:creationId xmlns:p14="http://schemas.microsoft.com/office/powerpoint/2010/main" val="205272121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E54CC5E5-9E20-47B7-BD37-EBA7DE8A4B9C}"/>
              </a:ext>
            </a:extLst>
          </p:cNvPr>
          <p:cNvSpPr txBox="1"/>
          <p:nvPr/>
        </p:nvSpPr>
        <p:spPr>
          <a:xfrm>
            <a:off x="209550" y="685800"/>
            <a:ext cx="11877675" cy="4590359"/>
          </a:xfrm>
          <a:prstGeom prst="rect">
            <a:avLst/>
          </a:prstGeom>
        </p:spPr>
        <p:txBody>
          <a:bodyPr vert="horz" wrap="square" lIns="0" tIns="17145" rIns="0" bIns="0" rtlCol="0">
            <a:spAutoFit/>
          </a:bodyPr>
          <a:lstStyle/>
          <a:p>
            <a:pPr marL="12700">
              <a:lnSpc>
                <a:spcPct val="100000"/>
              </a:lnSpc>
              <a:spcBef>
                <a:spcPts val="135"/>
              </a:spcBef>
            </a:pPr>
            <a:r>
              <a:rPr lang="en-GB" b="1" u="sng" spc="20" dirty="0">
                <a:solidFill>
                  <a:srgbClr val="2F5496"/>
                </a:solidFill>
                <a:uFill>
                  <a:solidFill>
                    <a:srgbClr val="2F5496"/>
                  </a:solidFill>
                </a:uFill>
                <a:cs typeface="Calibri"/>
              </a:rPr>
              <a:t>When considering capacity for eating disorder treatment, what should the person be able to do?</a:t>
            </a:r>
          </a:p>
          <a:p>
            <a:pPr marL="12700">
              <a:lnSpc>
                <a:spcPct val="100000"/>
              </a:lnSpc>
              <a:spcBef>
                <a:spcPts val="135"/>
              </a:spcBef>
            </a:pPr>
            <a:endParaRPr lang="en-GB" b="1" u="sng"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The treatment team will consider the person's ability to:​</a:t>
            </a:r>
          </a:p>
          <a:p>
            <a:pPr marL="12700">
              <a:lnSpc>
                <a:spcPct val="100000"/>
              </a:lnSpc>
              <a:spcBef>
                <a:spcPts val="135"/>
              </a:spcBef>
            </a:pPr>
            <a:endParaRPr lang="en-GB" spc="20" dirty="0">
              <a:solidFill>
                <a:srgbClr val="2F5496"/>
              </a:solidFill>
              <a:uFill>
                <a:solidFill>
                  <a:srgbClr val="2F5496"/>
                </a:solidFill>
              </a:uFill>
              <a:cs typeface="Calibri"/>
            </a:endParaRP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understand and retain information relevant to the specific decision​</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understand the nature of their illness and understand the implications of non-treatment​</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rationally weigh up the pros and cons of treatment​</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make an informed decision regarding their management and communicate their decision</a:t>
            </a:r>
            <a:r>
              <a:rPr lang="en-GB" spc="20" dirty="0" smtClean="0">
                <a:solidFill>
                  <a:srgbClr val="2F5496"/>
                </a:solidFill>
                <a:uFill>
                  <a:solidFill>
                    <a:srgbClr val="2F5496"/>
                  </a:solidFill>
                </a:uFill>
                <a:cs typeface="Calibri"/>
              </a:rPr>
              <a:t>​</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​If capacity is questioned, liaise without delay with specialist professionals with expertise in the treatment of eating disorders.​</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​Keep in mind that people with eating disorders often score well on cognitive tests and may have a good understanding, reasoning and appreciation of their illness. Impairment typically lies in their inability to rationally balance the consequences of treatment that results in weight gain against their extreme fear of gaining weight, for example, rationally weighing up the pros and cons to the relevant information.</a:t>
            </a:r>
            <a:endParaRPr lang="en-GB" spc="20" dirty="0">
              <a:solidFill>
                <a:srgbClr val="2F5496"/>
              </a:solidFill>
              <a:uFill>
                <a:solidFill>
                  <a:srgbClr val="2F5496"/>
                </a:solidFill>
              </a:uFill>
              <a:cs typeface="Calibri"/>
            </a:endParaRPr>
          </a:p>
        </p:txBody>
      </p:sp>
    </p:spTree>
    <p:extLst>
      <p:ext uri="{BB962C8B-B14F-4D97-AF65-F5344CB8AC3E}">
        <p14:creationId xmlns:p14="http://schemas.microsoft.com/office/powerpoint/2010/main" val="171221961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F69726BB-04A1-4B33-91CC-47D86746CC7C}"/>
              </a:ext>
            </a:extLst>
          </p:cNvPr>
          <p:cNvSpPr txBox="1"/>
          <p:nvPr/>
        </p:nvSpPr>
        <p:spPr>
          <a:xfrm>
            <a:off x="901700" y="627379"/>
            <a:ext cx="10071100" cy="3241272"/>
          </a:xfrm>
          <a:prstGeom prst="rect">
            <a:avLst/>
          </a:prstGeom>
        </p:spPr>
        <p:txBody>
          <a:bodyPr vert="horz" wrap="square" lIns="0" tIns="17145" rIns="0" bIns="0" rtlCol="0">
            <a:spAutoFit/>
          </a:bodyPr>
          <a:lstStyle/>
          <a:p>
            <a:pPr>
              <a:lnSpc>
                <a:spcPct val="100000"/>
              </a:lnSpc>
              <a:spcBef>
                <a:spcPts val="10"/>
              </a:spcBef>
            </a:pPr>
            <a:endParaRPr sz="1750" dirty="0">
              <a:latin typeface="Times New Roman"/>
              <a:cs typeface="Times New Roman"/>
            </a:endParaRPr>
          </a:p>
          <a:p>
            <a:pPr marL="12700">
              <a:lnSpc>
                <a:spcPct val="100000"/>
              </a:lnSpc>
              <a:spcBef>
                <a:spcPts val="5"/>
              </a:spcBef>
            </a:pPr>
            <a:r>
              <a:rPr sz="1600" b="1" spc="15" dirty="0">
                <a:solidFill>
                  <a:srgbClr val="2F5496"/>
                </a:solidFill>
                <a:latin typeface="Calibri"/>
                <a:cs typeface="Calibri"/>
              </a:rPr>
              <a:t>Learning</a:t>
            </a:r>
            <a:r>
              <a:rPr sz="1600" b="1" spc="10" dirty="0">
                <a:solidFill>
                  <a:srgbClr val="2F5496"/>
                </a:solidFill>
                <a:latin typeface="Calibri"/>
                <a:cs typeface="Calibri"/>
              </a:rPr>
              <a:t> </a:t>
            </a:r>
            <a:r>
              <a:rPr sz="1600" b="1" spc="15" dirty="0">
                <a:solidFill>
                  <a:srgbClr val="2F5496"/>
                </a:solidFill>
                <a:latin typeface="Calibri"/>
                <a:cs typeface="Calibri"/>
              </a:rPr>
              <a:t>Objectives</a:t>
            </a:r>
            <a:endParaRPr sz="1600" dirty="0">
              <a:latin typeface="Calibri"/>
              <a:cs typeface="Calibri"/>
            </a:endParaRPr>
          </a:p>
          <a:p>
            <a:pPr>
              <a:lnSpc>
                <a:spcPct val="100000"/>
              </a:lnSpc>
              <a:spcBef>
                <a:spcPts val="35"/>
              </a:spcBef>
            </a:pPr>
            <a:endParaRPr sz="1600" dirty="0">
              <a:latin typeface="Times New Roman"/>
              <a:cs typeface="Times New Roman"/>
            </a:endParaRPr>
          </a:p>
          <a:p>
            <a:pPr marL="12700">
              <a:lnSpc>
                <a:spcPct val="100000"/>
              </a:lnSpc>
              <a:spcBef>
                <a:spcPts val="5"/>
              </a:spcBef>
            </a:pPr>
            <a:r>
              <a:rPr lang="en-GB" sz="1600" spc="15" dirty="0">
                <a:solidFill>
                  <a:srgbClr val="2F5496"/>
                </a:solidFill>
                <a:cs typeface="Calibri"/>
              </a:rPr>
              <a:t>By the end of this session you will be able to</a:t>
            </a:r>
            <a:r>
              <a:rPr lang="en-GB" sz="1600" spc="15" dirty="0" smtClean="0">
                <a:solidFill>
                  <a:srgbClr val="2F5496"/>
                </a:solidFill>
                <a:cs typeface="Calibri"/>
              </a:rPr>
              <a:t>:</a:t>
            </a:r>
          </a:p>
          <a:p>
            <a:pPr marL="12700">
              <a:lnSpc>
                <a:spcPct val="100000"/>
              </a:lnSpc>
              <a:spcBef>
                <a:spcPts val="5"/>
              </a:spcBef>
            </a:pPr>
            <a:endParaRPr lang="en-GB" sz="1600" spc="15" dirty="0">
              <a:solidFill>
                <a:srgbClr val="2F5496"/>
              </a:solidFill>
              <a:cs typeface="Calibri"/>
            </a:endParaRPr>
          </a:p>
          <a:p>
            <a:pPr marL="298450" indent="-285750">
              <a:lnSpc>
                <a:spcPct val="100000"/>
              </a:lnSpc>
              <a:spcBef>
                <a:spcPts val="5"/>
              </a:spcBef>
              <a:buFont typeface="Arial" panose="020B0604020202020204" pitchFamily="34" charset="0"/>
              <a:buChar char="•"/>
            </a:pPr>
            <a:r>
              <a:rPr lang="en-GB" sz="1600" spc="15" dirty="0">
                <a:solidFill>
                  <a:srgbClr val="2F5496"/>
                </a:solidFill>
                <a:cs typeface="Calibri"/>
              </a:rPr>
              <a:t>Recognise potential judgements that you may hold towards children and young people</a:t>
            </a:r>
          </a:p>
          <a:p>
            <a:pPr marL="298450" indent="-285750">
              <a:lnSpc>
                <a:spcPct val="100000"/>
              </a:lnSpc>
              <a:spcBef>
                <a:spcPts val="5"/>
              </a:spcBef>
              <a:buFont typeface="Arial" panose="020B0604020202020204" pitchFamily="34" charset="0"/>
              <a:buChar char="•"/>
            </a:pPr>
            <a:r>
              <a:rPr lang="en-GB" sz="1600" spc="15" dirty="0">
                <a:solidFill>
                  <a:srgbClr val="2F5496"/>
                </a:solidFill>
                <a:cs typeface="Calibri"/>
              </a:rPr>
              <a:t>Explain the importance of being self-aware in counselling with children and young people</a:t>
            </a:r>
          </a:p>
          <a:p>
            <a:pPr marL="298450" indent="-285750">
              <a:lnSpc>
                <a:spcPct val="100000"/>
              </a:lnSpc>
              <a:spcBef>
                <a:spcPts val="5"/>
              </a:spcBef>
              <a:buFont typeface="Arial" panose="020B0604020202020204" pitchFamily="34" charset="0"/>
              <a:buChar char="•"/>
            </a:pPr>
            <a:r>
              <a:rPr lang="en-GB" sz="1600" spc="15" dirty="0">
                <a:solidFill>
                  <a:srgbClr val="2F5496"/>
                </a:solidFill>
                <a:cs typeface="Calibri"/>
              </a:rPr>
              <a:t>Describe how self-awareness can help the development of a counselling relationship with children and young people</a:t>
            </a:r>
          </a:p>
          <a:p>
            <a:pPr marL="12700">
              <a:lnSpc>
                <a:spcPct val="100000"/>
              </a:lnSpc>
              <a:spcBef>
                <a:spcPts val="5"/>
              </a:spcBef>
            </a:pPr>
            <a:endParaRPr lang="en-GB" sz="1600" spc="15" dirty="0" smtClean="0">
              <a:solidFill>
                <a:srgbClr val="2F5496"/>
              </a:solidFill>
              <a:cs typeface="Calibri"/>
            </a:endParaRPr>
          </a:p>
          <a:p>
            <a:pPr marL="12700">
              <a:lnSpc>
                <a:spcPct val="100000"/>
              </a:lnSpc>
              <a:spcBef>
                <a:spcPts val="5"/>
              </a:spcBef>
            </a:pPr>
            <a:endParaRPr lang="en-GB" sz="1600" spc="15" dirty="0">
              <a:solidFill>
                <a:srgbClr val="2F5496"/>
              </a:solidFill>
              <a:cs typeface="Calibri"/>
            </a:endParaRPr>
          </a:p>
          <a:p>
            <a:pPr marL="12700">
              <a:lnSpc>
                <a:spcPct val="100000"/>
              </a:lnSpc>
              <a:spcBef>
                <a:spcPts val="5"/>
              </a:spcBef>
            </a:pPr>
            <a:r>
              <a:rPr lang="en-GB" sz="1600" spc="15" dirty="0" smtClean="0">
                <a:solidFill>
                  <a:srgbClr val="2F5496"/>
                </a:solidFill>
                <a:cs typeface="Calibri"/>
              </a:rPr>
              <a:t>This </a:t>
            </a:r>
            <a:r>
              <a:rPr lang="en-GB" sz="1600" spc="15" dirty="0">
                <a:solidFill>
                  <a:srgbClr val="2F5496"/>
                </a:solidFill>
                <a:cs typeface="Calibri"/>
              </a:rPr>
              <a:t>session uses self assessments that help you check what you have learnt. You do not have to use them and your answers are not seen by anyone else.</a:t>
            </a:r>
            <a:endParaRPr lang="en-GB" sz="1600" spc="20" dirty="0" smtClean="0">
              <a:solidFill>
                <a:srgbClr val="2F5496"/>
              </a:solidFill>
              <a:latin typeface="Calibri"/>
              <a:cs typeface="Calibri"/>
            </a:endParaRPr>
          </a:p>
        </p:txBody>
      </p:sp>
    </p:spTree>
    <p:custDataLst>
      <p:tags r:id="rId1"/>
    </p:custDataLst>
    <p:extLst>
      <p:ext uri="{BB962C8B-B14F-4D97-AF65-F5344CB8AC3E}">
        <p14:creationId xmlns:p14="http://schemas.microsoft.com/office/powerpoint/2010/main" val="3523257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E54CC5E5-9E20-47B7-BD37-EBA7DE8A4B9C}"/>
              </a:ext>
            </a:extLst>
          </p:cNvPr>
          <p:cNvSpPr txBox="1"/>
          <p:nvPr/>
        </p:nvSpPr>
        <p:spPr>
          <a:xfrm>
            <a:off x="190500" y="413600"/>
            <a:ext cx="11877675" cy="5408532"/>
          </a:xfrm>
          <a:prstGeom prst="rect">
            <a:avLst/>
          </a:prstGeom>
        </p:spPr>
        <p:txBody>
          <a:bodyPr vert="horz" wrap="square" lIns="0" tIns="17145" rIns="0" bIns="0" rtlCol="0">
            <a:spAutoFit/>
          </a:bodyPr>
          <a:lstStyle/>
          <a:p>
            <a:pPr marL="12700">
              <a:lnSpc>
                <a:spcPct val="100000"/>
              </a:lnSpc>
              <a:spcBef>
                <a:spcPts val="135"/>
              </a:spcBef>
            </a:pPr>
            <a:r>
              <a:rPr lang="en-GB" b="1" u="sng" spc="20" dirty="0">
                <a:solidFill>
                  <a:srgbClr val="2F5496"/>
                </a:solidFill>
                <a:uFill>
                  <a:solidFill>
                    <a:srgbClr val="2F5496"/>
                  </a:solidFill>
                </a:uFill>
                <a:cs typeface="Calibri"/>
              </a:rPr>
              <a:t>Considerations for compulsory admission and treatment under mental health </a:t>
            </a:r>
            <a:r>
              <a:rPr lang="en-GB" b="1" u="sng" spc="20" dirty="0" smtClean="0">
                <a:solidFill>
                  <a:srgbClr val="2F5496"/>
                </a:solidFill>
                <a:uFill>
                  <a:solidFill>
                    <a:srgbClr val="2F5496"/>
                  </a:solidFill>
                </a:uFill>
                <a:cs typeface="Calibri"/>
              </a:rPr>
              <a:t>legislation</a:t>
            </a:r>
          </a:p>
          <a:p>
            <a:pPr marL="12700">
              <a:lnSpc>
                <a:spcPct val="100000"/>
              </a:lnSpc>
              <a:spcBef>
                <a:spcPts val="135"/>
              </a:spcBef>
            </a:pPr>
            <a:endParaRPr lang="en-GB" b="1" u="sng"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Remember, where it is necessary to consider the use of the Mental Health Act 1983 (</a:t>
            </a:r>
            <a:r>
              <a:rPr lang="en-GB" spc="20" dirty="0" smtClean="0">
                <a:solidFill>
                  <a:srgbClr val="2F5496"/>
                </a:solidFill>
                <a:uFill>
                  <a:solidFill>
                    <a:srgbClr val="2F5496"/>
                  </a:solidFill>
                </a:uFill>
                <a:cs typeface="Calibri"/>
              </a:rPr>
              <a:t>MHA), </a:t>
            </a:r>
            <a:r>
              <a:rPr lang="en-GB" spc="20" dirty="0">
                <a:solidFill>
                  <a:srgbClr val="2F5496"/>
                </a:solidFill>
                <a:uFill>
                  <a:solidFill>
                    <a:srgbClr val="2F5496"/>
                  </a:solidFill>
                </a:uFill>
                <a:cs typeface="Calibri"/>
              </a:rPr>
              <a:t>including requesting a MHA assessment, it is essential to seek the advice of, and collaborate with, the hospital mental health team and/or legal team. ​ ​</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These services will be able to offer appropriate advice, support and guidance on how to proceed when considering differing mental health laws across England, Northern Ireland, Scotland and Wales, including the MHA</a:t>
            </a:r>
            <a:r>
              <a:rPr lang="en-GB" spc="20" dirty="0" smtClean="0">
                <a:solidFill>
                  <a:srgbClr val="2F5496"/>
                </a:solidFill>
                <a:uFill>
                  <a:solidFill>
                    <a:srgbClr val="2F5496"/>
                  </a:solidFill>
                </a:uFill>
                <a:cs typeface="Calibri"/>
              </a:rPr>
              <a:t>.</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spc="20" dirty="0" smtClean="0">
                <a:solidFill>
                  <a:srgbClr val="2F5496"/>
                </a:solidFill>
                <a:uFill>
                  <a:solidFill>
                    <a:srgbClr val="2F5496"/>
                  </a:solidFill>
                </a:uFill>
                <a:cs typeface="Calibri"/>
              </a:rPr>
              <a:t>​</a:t>
            </a:r>
            <a:r>
              <a:rPr lang="en-GB" spc="20" dirty="0">
                <a:solidFill>
                  <a:srgbClr val="2F5496"/>
                </a:solidFill>
                <a:uFill>
                  <a:solidFill>
                    <a:srgbClr val="2F5496"/>
                  </a:solidFill>
                </a:uFill>
                <a:cs typeface="Calibri"/>
              </a:rPr>
              <a:t>As eating disorders are serious mental disorders with potentially life-threatening consequences, patients can, when necessary, be subject to compulsory treatment under mental health legislation. </a:t>
            </a:r>
            <a:endParaRPr lang="en-GB" spc="20" dirty="0" smtClean="0">
              <a:solidFill>
                <a:srgbClr val="2F5496"/>
              </a:solidFill>
              <a:uFill>
                <a:solidFill>
                  <a:srgbClr val="2F5496"/>
                </a:solidFill>
              </a:uFill>
              <a:cs typeface="Calibri"/>
            </a:endParaRP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As cited in </a:t>
            </a:r>
            <a:r>
              <a:rPr lang="en-GB" spc="20" dirty="0" smtClean="0">
                <a:solidFill>
                  <a:srgbClr val="2F5496"/>
                </a:solidFill>
                <a:uFill>
                  <a:solidFill>
                    <a:srgbClr val="2F5496"/>
                  </a:solidFill>
                </a:uFill>
                <a:cs typeface="Calibri"/>
              </a:rPr>
              <a:t>MEED, </a:t>
            </a:r>
            <a:r>
              <a:rPr lang="en-GB" spc="20" dirty="0">
                <a:solidFill>
                  <a:srgbClr val="2F5496"/>
                </a:solidFill>
                <a:uFill>
                  <a:solidFill>
                    <a:srgbClr val="2F5496"/>
                  </a:solidFill>
                </a:uFill>
                <a:cs typeface="Calibri"/>
              </a:rPr>
              <a:t>the Mental Health Act in England and </a:t>
            </a:r>
            <a:r>
              <a:rPr lang="en-GB" spc="20" dirty="0" smtClean="0">
                <a:solidFill>
                  <a:srgbClr val="2F5496"/>
                </a:solidFill>
                <a:uFill>
                  <a:solidFill>
                    <a:srgbClr val="2F5496"/>
                  </a:solidFill>
                </a:uFill>
                <a:cs typeface="Calibri"/>
              </a:rPr>
              <a:t>Wales, </a:t>
            </a:r>
            <a:r>
              <a:rPr lang="en-GB" spc="20" dirty="0">
                <a:solidFill>
                  <a:srgbClr val="2F5496"/>
                </a:solidFill>
                <a:uFill>
                  <a:solidFill>
                    <a:srgbClr val="2F5496"/>
                  </a:solidFill>
                </a:uFill>
                <a:cs typeface="Calibri"/>
              </a:rPr>
              <a:t>the Mental Health (Care and Treatment) (Scotland) Act </a:t>
            </a:r>
            <a:r>
              <a:rPr lang="en-GB" spc="20" dirty="0" smtClean="0">
                <a:solidFill>
                  <a:srgbClr val="2F5496"/>
                </a:solidFill>
                <a:uFill>
                  <a:solidFill>
                    <a:srgbClr val="2F5496"/>
                  </a:solidFill>
                </a:uFill>
                <a:cs typeface="Calibri"/>
              </a:rPr>
              <a:t>2003 </a:t>
            </a:r>
            <a:r>
              <a:rPr lang="en-GB" spc="20" dirty="0">
                <a:solidFill>
                  <a:srgbClr val="2F5496"/>
                </a:solidFill>
                <a:uFill>
                  <a:solidFill>
                    <a:srgbClr val="2F5496"/>
                  </a:solidFill>
                </a:uFill>
                <a:cs typeface="Calibri"/>
              </a:rPr>
              <a:t>and the Mental Health (Northern Ireland) Order </a:t>
            </a:r>
            <a:r>
              <a:rPr lang="en-GB" spc="20" dirty="0" smtClean="0">
                <a:solidFill>
                  <a:srgbClr val="2F5496"/>
                </a:solidFill>
                <a:uFill>
                  <a:solidFill>
                    <a:srgbClr val="2F5496"/>
                  </a:solidFill>
                </a:uFill>
                <a:cs typeface="Calibri"/>
              </a:rPr>
              <a:t>1986 </a:t>
            </a:r>
            <a:r>
              <a:rPr lang="en-GB" spc="20" dirty="0">
                <a:solidFill>
                  <a:srgbClr val="2F5496"/>
                </a:solidFill>
                <a:uFill>
                  <a:solidFill>
                    <a:srgbClr val="2F5496"/>
                  </a:solidFill>
                </a:uFill>
                <a:cs typeface="Calibri"/>
              </a:rPr>
              <a:t>allow for compulsory admission and treatment of a patient at any age if:​</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the person has a mental disorder of a nature or degree that makes it appropriate for them to receive medical treatment in hospital​</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it is necessary for the health or safety of the person or for the protection of the other persons that they should receive such treatment and it cannot be provided unless the patient is detained under this section, and appropriate medical treatment is </a:t>
            </a:r>
            <a:r>
              <a:rPr lang="en-GB" spc="20" dirty="0" smtClean="0">
                <a:solidFill>
                  <a:srgbClr val="2F5496"/>
                </a:solidFill>
                <a:uFill>
                  <a:solidFill>
                    <a:srgbClr val="2F5496"/>
                  </a:solidFill>
                </a:uFill>
                <a:cs typeface="Calibri"/>
              </a:rPr>
              <a:t>available</a:t>
            </a:r>
          </a:p>
        </p:txBody>
      </p:sp>
    </p:spTree>
    <p:extLst>
      <p:ext uri="{BB962C8B-B14F-4D97-AF65-F5344CB8AC3E}">
        <p14:creationId xmlns:p14="http://schemas.microsoft.com/office/powerpoint/2010/main" val="323071435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E54CC5E5-9E20-47B7-BD37-EBA7DE8A4B9C}"/>
              </a:ext>
            </a:extLst>
          </p:cNvPr>
          <p:cNvSpPr txBox="1"/>
          <p:nvPr/>
        </p:nvSpPr>
        <p:spPr>
          <a:xfrm>
            <a:off x="190500" y="413600"/>
            <a:ext cx="11877675" cy="5157181"/>
          </a:xfrm>
          <a:prstGeom prst="rect">
            <a:avLst/>
          </a:prstGeom>
        </p:spPr>
        <p:txBody>
          <a:bodyPr vert="horz" wrap="square" lIns="0" tIns="17145" rIns="0" bIns="0" rtlCol="0">
            <a:spAutoFit/>
          </a:bodyPr>
          <a:lstStyle/>
          <a:p>
            <a:pPr marL="12700">
              <a:lnSpc>
                <a:spcPct val="100000"/>
              </a:lnSpc>
              <a:spcBef>
                <a:spcPts val="135"/>
              </a:spcBef>
            </a:pPr>
            <a:r>
              <a:rPr lang="en-GB" b="1" u="sng" spc="20" dirty="0">
                <a:solidFill>
                  <a:srgbClr val="2F5496"/>
                </a:solidFill>
                <a:uFill>
                  <a:solidFill>
                    <a:srgbClr val="2F5496"/>
                  </a:solidFill>
                </a:uFill>
                <a:cs typeface="Calibri"/>
              </a:rPr>
              <a:t>Considerations for compulsory admission and treatment under mental health </a:t>
            </a:r>
            <a:r>
              <a:rPr lang="en-GB" b="1" u="sng" spc="20" dirty="0" smtClean="0">
                <a:solidFill>
                  <a:srgbClr val="2F5496"/>
                </a:solidFill>
                <a:uFill>
                  <a:solidFill>
                    <a:srgbClr val="2F5496"/>
                  </a:solidFill>
                </a:uFill>
                <a:cs typeface="Calibri"/>
              </a:rPr>
              <a:t>legislation</a:t>
            </a:r>
          </a:p>
          <a:p>
            <a:pPr marL="12700">
              <a:lnSpc>
                <a:spcPct val="100000"/>
              </a:lnSpc>
              <a:spcBef>
                <a:spcPts val="135"/>
              </a:spcBef>
            </a:pPr>
            <a:endParaRPr lang="en-GB" b="1" u="sng"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In England, detention under the MHA should happen only when necessary and where the least restrictive options have been considered first. This can enable life-saving intervention to be given and should be considered from the outset in emergency situations.</a:t>
            </a:r>
            <a:r>
              <a:rPr lang="en-GB" spc="20" dirty="0" smtClean="0">
                <a:solidFill>
                  <a:srgbClr val="2F5496"/>
                </a:solidFill>
                <a:uFill>
                  <a:solidFill>
                    <a:srgbClr val="2F5496"/>
                  </a:solidFill>
                </a:uFill>
                <a:cs typeface="Calibri"/>
              </a:rPr>
              <a:t>​</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In Scotland, to detain a person for treatment of a mental disorder under the Mental Health (Care and Treatment) (Scotland) Act 2003, one of the criteria that must be met is that the person must be thought to have significantly impaired decision-making ability, known as SIDMA. </a:t>
            </a:r>
            <a:endParaRPr lang="en-GB" spc="20" dirty="0" smtClean="0">
              <a:solidFill>
                <a:srgbClr val="2F5496"/>
              </a:solidFill>
              <a:uFill>
                <a:solidFill>
                  <a:srgbClr val="2F5496"/>
                </a:solidFill>
              </a:uFill>
              <a:cs typeface="Calibri"/>
            </a:endParaRP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Due to the nature of their eating disorder, such patients may:​</a:t>
            </a:r>
          </a:p>
          <a:p>
            <a:pPr marL="12700">
              <a:lnSpc>
                <a:spcPct val="100000"/>
              </a:lnSpc>
              <a:spcBef>
                <a:spcPts val="135"/>
              </a:spcBef>
            </a:pPr>
            <a:endParaRPr lang="en-GB" spc="20" dirty="0">
              <a:solidFill>
                <a:srgbClr val="2F5496"/>
              </a:solidFill>
              <a:uFill>
                <a:solidFill>
                  <a:srgbClr val="2F5496"/>
                </a:solidFill>
              </a:uFill>
              <a:cs typeface="Calibri"/>
            </a:endParaRP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change their mind about receiving immediate treatment​</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attempt to delay the start of necessary, urgent treatment​</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or allow investigations, but then decide to leave the hospital without treatment​</a:t>
            </a:r>
          </a:p>
          <a:p>
            <a:pPr marL="12700">
              <a:lnSpc>
                <a:spcPct val="100000"/>
              </a:lnSpc>
              <a:spcBef>
                <a:spcPts val="135"/>
              </a:spcBef>
            </a:pPr>
            <a:endParaRPr lang="en-GB" spc="20" dirty="0" smtClean="0">
              <a:solidFill>
                <a:srgbClr val="2F5496"/>
              </a:solidFill>
              <a:uFill>
                <a:solidFill>
                  <a:srgbClr val="2F5496"/>
                </a:solidFill>
              </a:uFill>
              <a:cs typeface="Calibri"/>
            </a:endParaRPr>
          </a:p>
          <a:p>
            <a:pPr marL="12700">
              <a:lnSpc>
                <a:spcPct val="100000"/>
              </a:lnSpc>
              <a:spcBef>
                <a:spcPts val="135"/>
              </a:spcBef>
            </a:pPr>
            <a:r>
              <a:rPr lang="en-GB" spc="20" dirty="0" smtClean="0">
                <a:solidFill>
                  <a:srgbClr val="2F5496"/>
                </a:solidFill>
                <a:uFill>
                  <a:solidFill>
                    <a:srgbClr val="2F5496"/>
                  </a:solidFill>
                </a:uFill>
                <a:cs typeface="Calibri"/>
              </a:rPr>
              <a:t>It </a:t>
            </a:r>
            <a:r>
              <a:rPr lang="en-GB" spc="20" dirty="0">
                <a:solidFill>
                  <a:srgbClr val="2F5496"/>
                </a:solidFill>
                <a:uFill>
                  <a:solidFill>
                    <a:srgbClr val="2F5496"/>
                  </a:solidFill>
                </a:uFill>
                <a:cs typeface="Calibri"/>
              </a:rPr>
              <a:t>is necessary to work collaboratively and communicate with the hospital mental health team for advice and consider the use of holding powers in these circumstances. Be aware that this process may cause significant fear for the patient.</a:t>
            </a:r>
            <a:endParaRPr lang="en-GB" spc="20" dirty="0">
              <a:solidFill>
                <a:srgbClr val="2F5496"/>
              </a:solidFill>
              <a:uFill>
                <a:solidFill>
                  <a:srgbClr val="2F5496"/>
                </a:solidFill>
              </a:uFill>
              <a:cs typeface="Calibri"/>
            </a:endParaRPr>
          </a:p>
        </p:txBody>
      </p:sp>
    </p:spTree>
    <p:extLst>
      <p:ext uri="{BB962C8B-B14F-4D97-AF65-F5344CB8AC3E}">
        <p14:creationId xmlns:p14="http://schemas.microsoft.com/office/powerpoint/2010/main" val="218396988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E54CC5E5-9E20-47B7-BD37-EBA7DE8A4B9C}"/>
              </a:ext>
            </a:extLst>
          </p:cNvPr>
          <p:cNvSpPr txBox="1"/>
          <p:nvPr/>
        </p:nvSpPr>
        <p:spPr>
          <a:xfrm>
            <a:off x="190500" y="413600"/>
            <a:ext cx="11877675" cy="3720890"/>
          </a:xfrm>
          <a:prstGeom prst="rect">
            <a:avLst/>
          </a:prstGeom>
        </p:spPr>
        <p:txBody>
          <a:bodyPr vert="horz" wrap="square" lIns="0" tIns="17145" rIns="0" bIns="0" rtlCol="0">
            <a:spAutoFit/>
          </a:bodyPr>
          <a:lstStyle/>
          <a:p>
            <a:pPr marL="12700">
              <a:lnSpc>
                <a:spcPct val="100000"/>
              </a:lnSpc>
              <a:spcBef>
                <a:spcPts val="135"/>
              </a:spcBef>
            </a:pPr>
            <a:r>
              <a:rPr lang="en-GB" b="1" u="sng" spc="20" dirty="0">
                <a:solidFill>
                  <a:srgbClr val="2F5496"/>
                </a:solidFill>
                <a:uFill>
                  <a:solidFill>
                    <a:srgbClr val="2F5496"/>
                  </a:solidFill>
                </a:uFill>
                <a:cs typeface="Calibri"/>
              </a:rPr>
              <a:t>Holding </a:t>
            </a:r>
            <a:r>
              <a:rPr lang="en-GB" b="1" u="sng" spc="20" dirty="0" smtClean="0">
                <a:solidFill>
                  <a:srgbClr val="2F5496"/>
                </a:solidFill>
                <a:uFill>
                  <a:solidFill>
                    <a:srgbClr val="2F5496"/>
                  </a:solidFill>
                </a:uFill>
                <a:cs typeface="Calibri"/>
              </a:rPr>
              <a:t>powers</a:t>
            </a:r>
          </a:p>
          <a:p>
            <a:pPr marL="12700">
              <a:lnSpc>
                <a:spcPct val="100000"/>
              </a:lnSpc>
              <a:spcBef>
                <a:spcPts val="135"/>
              </a:spcBef>
            </a:pPr>
            <a:endParaRPr lang="en-GB" b="1" u="sng"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The MHA Section </a:t>
            </a:r>
            <a:r>
              <a:rPr lang="en-GB" spc="20" dirty="0" smtClean="0">
                <a:solidFill>
                  <a:srgbClr val="2F5496"/>
                </a:solidFill>
                <a:uFill>
                  <a:solidFill>
                    <a:srgbClr val="2F5496"/>
                  </a:solidFill>
                </a:uFill>
                <a:cs typeface="Calibri"/>
              </a:rPr>
              <a:t>5 </a:t>
            </a:r>
            <a:r>
              <a:rPr lang="en-GB" spc="20" dirty="0">
                <a:solidFill>
                  <a:srgbClr val="2F5496"/>
                </a:solidFill>
                <a:uFill>
                  <a:solidFill>
                    <a:srgbClr val="2F5496"/>
                  </a:solidFill>
                </a:uFill>
                <a:cs typeface="Calibri"/>
              </a:rPr>
              <a:t>makes provision for the detention of a patient who is already an inpatient in hospital while they are further assessed for compulsory admission for further assessment or treatment</a:t>
            </a:r>
            <a:r>
              <a:rPr lang="en-GB" spc="20" dirty="0" smtClean="0">
                <a:solidFill>
                  <a:srgbClr val="2F5496"/>
                </a:solidFill>
                <a:uFill>
                  <a:solidFill>
                    <a:srgbClr val="2F5496"/>
                  </a:solidFill>
                </a:uFill>
                <a:cs typeface="Calibri"/>
              </a:rPr>
              <a:t>.</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Under Section 5(2), if the doctor or approved clinician in charge of the patient's treatment believes that an application for detention should be made, then a formal application to the hospital managers is required. This allows the person to be detained in the hospital for up to 72 hours. This section does not authorise any treatment.​</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The purpose of Section 5(2) is to lawfully hold an inpatient until they can be assessed for detention under the </a:t>
            </a:r>
            <a:r>
              <a:rPr lang="en-GB" spc="20" dirty="0" smtClean="0">
                <a:solidFill>
                  <a:srgbClr val="2F5496"/>
                </a:solidFill>
                <a:uFill>
                  <a:solidFill>
                    <a:srgbClr val="2F5496"/>
                  </a:solidFill>
                </a:uFill>
                <a:cs typeface="Calibri"/>
              </a:rPr>
              <a:t>MHA.</a:t>
            </a:r>
            <a:endParaRPr lang="en-GB" spc="20" dirty="0">
              <a:solidFill>
                <a:srgbClr val="2F5496"/>
              </a:solidFill>
              <a:uFill>
                <a:solidFill>
                  <a:srgbClr val="2F5496"/>
                </a:solidFill>
              </a:uFill>
              <a:cs typeface="Calibri"/>
            </a:endParaRP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It is important to note that holding powers only apply for patients who are fully admitted to the hospital and not in the emergency or outpatient departments </a:t>
            </a:r>
            <a:endParaRPr lang="en-GB" spc="20" dirty="0">
              <a:solidFill>
                <a:srgbClr val="2F5496"/>
              </a:solidFill>
              <a:uFill>
                <a:solidFill>
                  <a:srgbClr val="2F5496"/>
                </a:solidFill>
              </a:uFill>
              <a:cs typeface="Calibri"/>
            </a:endParaRPr>
          </a:p>
        </p:txBody>
      </p:sp>
    </p:spTree>
    <p:extLst>
      <p:ext uri="{BB962C8B-B14F-4D97-AF65-F5344CB8AC3E}">
        <p14:creationId xmlns:p14="http://schemas.microsoft.com/office/powerpoint/2010/main" val="74487064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E54CC5E5-9E20-47B7-BD37-EBA7DE8A4B9C}"/>
              </a:ext>
            </a:extLst>
          </p:cNvPr>
          <p:cNvSpPr txBox="1"/>
          <p:nvPr/>
        </p:nvSpPr>
        <p:spPr>
          <a:xfrm>
            <a:off x="190500" y="413600"/>
            <a:ext cx="11877675" cy="5447004"/>
          </a:xfrm>
          <a:prstGeom prst="rect">
            <a:avLst/>
          </a:prstGeom>
        </p:spPr>
        <p:txBody>
          <a:bodyPr vert="horz" wrap="square" lIns="0" tIns="17145" rIns="0" bIns="0" rtlCol="0">
            <a:spAutoFit/>
          </a:bodyPr>
          <a:lstStyle/>
          <a:p>
            <a:pPr marL="12700">
              <a:lnSpc>
                <a:spcPct val="100000"/>
              </a:lnSpc>
              <a:spcBef>
                <a:spcPts val="135"/>
              </a:spcBef>
            </a:pPr>
            <a:r>
              <a:rPr lang="en-GB" b="1" u="sng" spc="20" dirty="0">
                <a:solidFill>
                  <a:srgbClr val="2F5496"/>
                </a:solidFill>
                <a:uFill>
                  <a:solidFill>
                    <a:srgbClr val="2F5496"/>
                  </a:solidFill>
                </a:uFill>
                <a:cs typeface="Calibri"/>
              </a:rPr>
              <a:t>Case </a:t>
            </a:r>
            <a:r>
              <a:rPr lang="en-GB" b="1" u="sng" spc="20" dirty="0" smtClean="0">
                <a:solidFill>
                  <a:srgbClr val="2F5496"/>
                </a:solidFill>
                <a:uFill>
                  <a:solidFill>
                    <a:srgbClr val="2F5496"/>
                  </a:solidFill>
                </a:uFill>
                <a:cs typeface="Calibri"/>
              </a:rPr>
              <a:t>study</a:t>
            </a:r>
          </a:p>
          <a:p>
            <a:pPr marL="12700">
              <a:lnSpc>
                <a:spcPct val="100000"/>
              </a:lnSpc>
              <a:spcBef>
                <a:spcPts val="135"/>
              </a:spcBef>
            </a:pPr>
            <a:endParaRPr lang="en-GB" b="1" u="sng"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Terry has a known diagnosis of anorexia nervosa. He has a BMI of 12 and a pulse of 38bpm. </a:t>
            </a:r>
            <a:r>
              <a:rPr lang="en-GB" spc="20" dirty="0" smtClean="0">
                <a:solidFill>
                  <a:srgbClr val="2F5496"/>
                </a:solidFill>
                <a:uFill>
                  <a:solidFill>
                    <a:srgbClr val="2F5496"/>
                  </a:solidFill>
                </a:uFill>
                <a:cs typeface="Calibri"/>
              </a:rPr>
              <a:t>​​</a:t>
            </a:r>
            <a:r>
              <a:rPr lang="en-GB" spc="20" dirty="0">
                <a:solidFill>
                  <a:srgbClr val="2F5496"/>
                </a:solidFill>
                <a:uFill>
                  <a:solidFill>
                    <a:srgbClr val="2F5496"/>
                  </a:solidFill>
                </a:uFill>
                <a:cs typeface="Calibri"/>
              </a:rPr>
              <a:t>Terry's partner said that he had fainted while in the hospital triage area earlier that day and struggled to get himself up from the floor without help. </a:t>
            </a:r>
            <a:r>
              <a:rPr lang="en-GB" spc="20" dirty="0" smtClean="0">
                <a:solidFill>
                  <a:srgbClr val="2F5496"/>
                </a:solidFill>
                <a:uFill>
                  <a:solidFill>
                    <a:srgbClr val="2F5496"/>
                  </a:solidFill>
                </a:uFill>
                <a:cs typeface="Calibri"/>
              </a:rPr>
              <a:t>​​</a:t>
            </a:r>
            <a:r>
              <a:rPr lang="en-GB" spc="20" dirty="0">
                <a:solidFill>
                  <a:srgbClr val="2F5496"/>
                </a:solidFill>
                <a:uFill>
                  <a:solidFill>
                    <a:srgbClr val="2F5496"/>
                  </a:solidFill>
                </a:uFill>
                <a:cs typeface="Calibri"/>
              </a:rPr>
              <a:t>A refeeding plan has been formulated by the hospital dietitian, but Terry is clearly distressed and anxious. He is refusing to allow the nurses to insert the nasogastric (NG) tube, saying that he cannot tolerate gaining any weight and would rather go home</a:t>
            </a:r>
            <a:r>
              <a:rPr lang="en-GB" spc="20" dirty="0" smtClean="0">
                <a:solidFill>
                  <a:srgbClr val="2F5496"/>
                </a:solidFill>
                <a:uFill>
                  <a:solidFill>
                    <a:srgbClr val="2F5496"/>
                  </a:solidFill>
                </a:uFill>
                <a:cs typeface="Calibri"/>
              </a:rPr>
              <a:t>.</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spc="20" dirty="0" smtClean="0">
                <a:solidFill>
                  <a:srgbClr val="2F5496"/>
                </a:solidFill>
                <a:uFill>
                  <a:solidFill>
                    <a:srgbClr val="2F5496"/>
                  </a:solidFill>
                </a:uFill>
                <a:cs typeface="Calibri"/>
              </a:rPr>
              <a:t>Terry </a:t>
            </a:r>
            <a:r>
              <a:rPr lang="en-GB" spc="20" dirty="0">
                <a:solidFill>
                  <a:srgbClr val="2F5496"/>
                </a:solidFill>
                <a:uFill>
                  <a:solidFill>
                    <a:srgbClr val="2F5496"/>
                  </a:solidFill>
                </a:uFill>
                <a:cs typeface="Calibri"/>
              </a:rPr>
              <a:t>has several red flag indicators indicating high impending risk to life:​</a:t>
            </a:r>
          </a:p>
          <a:p>
            <a:pPr marL="12700">
              <a:lnSpc>
                <a:spcPct val="100000"/>
              </a:lnSpc>
              <a:spcBef>
                <a:spcPts val="135"/>
              </a:spcBef>
            </a:pPr>
            <a:endParaRPr lang="en-GB" spc="20" dirty="0">
              <a:solidFill>
                <a:srgbClr val="2F5496"/>
              </a:solidFill>
              <a:uFill>
                <a:solidFill>
                  <a:srgbClr val="2F5496"/>
                </a:solidFill>
              </a:uFill>
              <a:cs typeface="Calibri"/>
            </a:endParaRP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BMI &lt;13​</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heart rate &lt;40bpm​</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weak muscle function​</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unable to sit up unaided</a:t>
            </a:r>
            <a:r>
              <a:rPr lang="en-GB" spc="20" dirty="0" smtClean="0">
                <a:solidFill>
                  <a:srgbClr val="2F5496"/>
                </a:solidFill>
                <a:uFill>
                  <a:solidFill>
                    <a:srgbClr val="2F5496"/>
                  </a:solidFill>
                </a:uFill>
                <a:cs typeface="Calibri"/>
              </a:rPr>
              <a:t>​</a:t>
            </a:r>
          </a:p>
          <a:p>
            <a:pPr marL="298450" indent="-285750">
              <a:lnSpc>
                <a:spcPct val="100000"/>
              </a:lnSpc>
              <a:spcBef>
                <a:spcPts val="135"/>
              </a:spcBef>
              <a:buFont typeface="Arial" panose="020B0604020202020204" pitchFamily="34" charset="0"/>
              <a:buChar char="•"/>
            </a:pPr>
            <a:endParaRPr lang="en-GB"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​Therefore, he is at high medical risk</a:t>
            </a:r>
            <a:r>
              <a:rPr lang="en-GB" spc="20" dirty="0" smtClean="0">
                <a:solidFill>
                  <a:srgbClr val="2F5496"/>
                </a:solidFill>
                <a:uFill>
                  <a:solidFill>
                    <a:srgbClr val="2F5496"/>
                  </a:solidFill>
                </a:uFill>
                <a:cs typeface="Calibri"/>
              </a:rPr>
              <a:t>.</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spc="20" dirty="0" smtClean="0">
                <a:solidFill>
                  <a:srgbClr val="2F5496"/>
                </a:solidFill>
                <a:uFill>
                  <a:solidFill>
                    <a:srgbClr val="2F5496"/>
                  </a:solidFill>
                </a:uFill>
                <a:cs typeface="Calibri"/>
              </a:rPr>
              <a:t>Terry </a:t>
            </a:r>
            <a:r>
              <a:rPr lang="en-GB" spc="20" dirty="0">
                <a:solidFill>
                  <a:srgbClr val="2F5496"/>
                </a:solidFill>
                <a:uFill>
                  <a:solidFill>
                    <a:srgbClr val="2F5496"/>
                  </a:solidFill>
                </a:uFill>
                <a:cs typeface="Calibri"/>
              </a:rPr>
              <a:t>may be making the decision to refuse treatment based on anxiety about weight restoration inherent to his eating disorder diagnosis, despite risks to his health. </a:t>
            </a:r>
            <a:endParaRPr lang="en-GB" spc="20" dirty="0">
              <a:solidFill>
                <a:srgbClr val="2F5496"/>
              </a:solidFill>
              <a:uFill>
                <a:solidFill>
                  <a:srgbClr val="2F5496"/>
                </a:solidFill>
              </a:uFill>
              <a:cs typeface="Calibri"/>
            </a:endParaRPr>
          </a:p>
        </p:txBody>
      </p:sp>
    </p:spTree>
    <p:extLst>
      <p:ext uri="{BB962C8B-B14F-4D97-AF65-F5344CB8AC3E}">
        <p14:creationId xmlns:p14="http://schemas.microsoft.com/office/powerpoint/2010/main" val="336412043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E54CC5E5-9E20-47B7-BD37-EBA7DE8A4B9C}"/>
              </a:ext>
            </a:extLst>
          </p:cNvPr>
          <p:cNvSpPr txBox="1"/>
          <p:nvPr/>
        </p:nvSpPr>
        <p:spPr>
          <a:xfrm>
            <a:off x="190500" y="624200"/>
            <a:ext cx="11877675" cy="2561599"/>
          </a:xfrm>
          <a:prstGeom prst="rect">
            <a:avLst/>
          </a:prstGeom>
        </p:spPr>
        <p:txBody>
          <a:bodyPr vert="horz" wrap="square" lIns="0" tIns="17145" rIns="0" bIns="0" rtlCol="0">
            <a:spAutoFit/>
          </a:bodyPr>
          <a:lstStyle/>
          <a:p>
            <a:pPr marL="12700">
              <a:lnSpc>
                <a:spcPct val="100000"/>
              </a:lnSpc>
              <a:spcBef>
                <a:spcPts val="135"/>
              </a:spcBef>
            </a:pPr>
            <a:r>
              <a:rPr lang="en-GB" spc="20" dirty="0">
                <a:solidFill>
                  <a:srgbClr val="2F5496"/>
                </a:solidFill>
                <a:uFill>
                  <a:solidFill>
                    <a:srgbClr val="2F5496"/>
                  </a:solidFill>
                </a:uFill>
                <a:cs typeface="Calibri"/>
              </a:rPr>
              <a:t>Someone with an eating disorder may attempt to persuade you to allow them to go home without treatment, despite presenting as high risk. You should liaise with the mental health team and/or a psychiatrist with expertise in eating disorders, outlining the details of the medical risk assessment and impending risk to life.</a:t>
            </a:r>
            <a:r>
              <a:rPr lang="en-GB" spc="20" dirty="0" smtClean="0">
                <a:solidFill>
                  <a:srgbClr val="2F5496"/>
                </a:solidFill>
                <a:uFill>
                  <a:solidFill>
                    <a:srgbClr val="2F5496"/>
                  </a:solidFill>
                </a:uFill>
                <a:cs typeface="Calibri"/>
              </a:rPr>
              <a:t>​</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It is important to communicate sensitively with the person with the eating disorder. ​</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People should always be involved in decisions regarding their treatment as much as possible and with information being made available in a format that is most useful to them and consideration given to how the information is communicated, where it is communicated and who needs to be there to support at the time.</a:t>
            </a:r>
            <a:endParaRPr lang="en-GB" spc="20" dirty="0">
              <a:solidFill>
                <a:srgbClr val="2F5496"/>
              </a:solidFill>
              <a:uFill>
                <a:solidFill>
                  <a:srgbClr val="2F5496"/>
                </a:solidFill>
              </a:uFill>
              <a:cs typeface="Calibri"/>
            </a:endParaRPr>
          </a:p>
        </p:txBody>
      </p:sp>
    </p:spTree>
    <p:extLst>
      <p:ext uri="{BB962C8B-B14F-4D97-AF65-F5344CB8AC3E}">
        <p14:creationId xmlns:p14="http://schemas.microsoft.com/office/powerpoint/2010/main" val="344729328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E54CC5E5-9E20-47B7-BD37-EBA7DE8A4B9C}"/>
              </a:ext>
            </a:extLst>
          </p:cNvPr>
          <p:cNvSpPr txBox="1"/>
          <p:nvPr/>
        </p:nvSpPr>
        <p:spPr>
          <a:xfrm>
            <a:off x="161925" y="251675"/>
            <a:ext cx="11877675" cy="6516528"/>
          </a:xfrm>
          <a:prstGeom prst="rect">
            <a:avLst/>
          </a:prstGeom>
        </p:spPr>
        <p:txBody>
          <a:bodyPr vert="horz" wrap="square" lIns="0" tIns="17145" rIns="0" bIns="0" rtlCol="0">
            <a:spAutoFit/>
          </a:bodyPr>
          <a:lstStyle/>
          <a:p>
            <a:pPr marL="12700">
              <a:lnSpc>
                <a:spcPct val="100000"/>
              </a:lnSpc>
              <a:spcBef>
                <a:spcPts val="135"/>
              </a:spcBef>
            </a:pPr>
            <a:r>
              <a:rPr lang="en-GB" b="1" u="sng" spc="20" dirty="0">
                <a:solidFill>
                  <a:srgbClr val="2F5496"/>
                </a:solidFill>
                <a:uFill>
                  <a:solidFill>
                    <a:srgbClr val="2F5496"/>
                  </a:solidFill>
                </a:uFill>
                <a:cs typeface="Calibri"/>
              </a:rPr>
              <a:t>The role of the multidisciplinary </a:t>
            </a:r>
            <a:r>
              <a:rPr lang="en-GB" b="1" u="sng" spc="20" dirty="0" smtClean="0">
                <a:solidFill>
                  <a:srgbClr val="2F5496"/>
                </a:solidFill>
                <a:uFill>
                  <a:solidFill>
                    <a:srgbClr val="2F5496"/>
                  </a:solidFill>
                </a:uFill>
                <a:cs typeface="Calibri"/>
              </a:rPr>
              <a:t>team</a:t>
            </a:r>
          </a:p>
          <a:p>
            <a:pPr marL="12700">
              <a:lnSpc>
                <a:spcPct val="100000"/>
              </a:lnSpc>
              <a:spcBef>
                <a:spcPts val="135"/>
              </a:spcBef>
            </a:pPr>
            <a:endParaRPr lang="en-GB" b="1" u="sng"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Expertise may vary amongst staff, so it is vital to take a multidisciplinary team (MDT) approach</a:t>
            </a:r>
            <a:r>
              <a:rPr lang="en-GB" spc="20" dirty="0" smtClean="0">
                <a:solidFill>
                  <a:srgbClr val="2F5496"/>
                </a:solidFill>
                <a:uFill>
                  <a:solidFill>
                    <a:srgbClr val="2F5496"/>
                  </a:solidFill>
                </a:uFill>
                <a:cs typeface="Calibri"/>
              </a:rPr>
              <a:t>. </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b="1" spc="20" dirty="0" smtClean="0">
                <a:solidFill>
                  <a:srgbClr val="2F5496"/>
                </a:solidFill>
                <a:uFill>
                  <a:solidFill>
                    <a:srgbClr val="2F5496"/>
                  </a:solidFill>
                </a:uFill>
                <a:cs typeface="Calibri"/>
              </a:rPr>
              <a:t>Dietitians: </a:t>
            </a:r>
            <a:r>
              <a:rPr lang="en-GB" spc="20" dirty="0" smtClean="0">
                <a:solidFill>
                  <a:srgbClr val="2F5496"/>
                </a:solidFill>
                <a:uFill>
                  <a:solidFill>
                    <a:srgbClr val="2F5496"/>
                  </a:solidFill>
                </a:uFill>
                <a:cs typeface="Calibri"/>
              </a:rPr>
              <a:t>Provide </a:t>
            </a:r>
            <a:r>
              <a:rPr lang="en-GB" spc="20" dirty="0">
                <a:solidFill>
                  <a:srgbClr val="2F5496"/>
                </a:solidFill>
                <a:uFill>
                  <a:solidFill>
                    <a:srgbClr val="2F5496"/>
                  </a:solidFill>
                </a:uFill>
                <a:cs typeface="Calibri"/>
              </a:rPr>
              <a:t>dietetic assessment, advice and treatment to patients, hospital staff and their carers and supporters. </a:t>
            </a:r>
            <a:r>
              <a:rPr lang="en-GB" spc="20" dirty="0" smtClean="0">
                <a:solidFill>
                  <a:srgbClr val="2F5496"/>
                </a:solidFill>
                <a:uFill>
                  <a:solidFill>
                    <a:srgbClr val="2F5496"/>
                  </a:solidFill>
                </a:uFill>
                <a:cs typeface="Calibri"/>
              </a:rPr>
              <a:t>​​</a:t>
            </a:r>
            <a:r>
              <a:rPr lang="en-GB" spc="20" dirty="0">
                <a:solidFill>
                  <a:srgbClr val="2F5496"/>
                </a:solidFill>
                <a:uFill>
                  <a:solidFill>
                    <a:srgbClr val="2F5496"/>
                  </a:solidFill>
                </a:uFill>
                <a:cs typeface="Calibri"/>
              </a:rPr>
              <a:t>A dietitian will devise meal plans, manage risk related to refeeding, oversee the nutritional treatment plan and offer psychoeducation regarding nutrition, weight and </a:t>
            </a:r>
            <a:r>
              <a:rPr lang="en-GB" spc="20" dirty="0" smtClean="0">
                <a:solidFill>
                  <a:srgbClr val="2F5496"/>
                </a:solidFill>
                <a:uFill>
                  <a:solidFill>
                    <a:srgbClr val="2F5496"/>
                  </a:solidFill>
                </a:uFill>
                <a:cs typeface="Calibri"/>
              </a:rPr>
              <a:t>food</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b="1" spc="20" dirty="0" smtClean="0">
                <a:solidFill>
                  <a:srgbClr val="2F5496"/>
                </a:solidFill>
                <a:uFill>
                  <a:solidFill>
                    <a:srgbClr val="2F5496"/>
                  </a:solidFill>
                </a:uFill>
                <a:cs typeface="Calibri"/>
              </a:rPr>
              <a:t>Psychiatrists: </a:t>
            </a:r>
            <a:r>
              <a:rPr lang="en-GB" spc="20" dirty="0" smtClean="0">
                <a:solidFill>
                  <a:srgbClr val="2F5496"/>
                </a:solidFill>
                <a:uFill>
                  <a:solidFill>
                    <a:srgbClr val="2F5496"/>
                  </a:solidFill>
                </a:uFill>
                <a:cs typeface="Calibri"/>
              </a:rPr>
              <a:t>Provide </a:t>
            </a:r>
            <a:r>
              <a:rPr lang="en-GB" spc="20" dirty="0">
                <a:solidFill>
                  <a:srgbClr val="2F5496"/>
                </a:solidFill>
                <a:uFill>
                  <a:solidFill>
                    <a:srgbClr val="2F5496"/>
                  </a:solidFill>
                </a:uFill>
                <a:cs typeface="Calibri"/>
              </a:rPr>
              <a:t>biopsychosocial assessment and medical, psychological and pharmacological interventions (if needed and indicated). </a:t>
            </a:r>
            <a:r>
              <a:rPr lang="en-GB" spc="20" dirty="0" smtClean="0">
                <a:solidFill>
                  <a:srgbClr val="2F5496"/>
                </a:solidFill>
                <a:uFill>
                  <a:solidFill>
                    <a:srgbClr val="2F5496"/>
                  </a:solidFill>
                </a:uFill>
                <a:cs typeface="Calibri"/>
              </a:rPr>
              <a:t>​​</a:t>
            </a:r>
            <a:r>
              <a:rPr lang="en-GB" spc="20" dirty="0">
                <a:solidFill>
                  <a:srgbClr val="2F5496"/>
                </a:solidFill>
                <a:uFill>
                  <a:solidFill>
                    <a:srgbClr val="2F5496"/>
                  </a:solidFill>
                </a:uFill>
                <a:cs typeface="Calibri"/>
              </a:rPr>
              <a:t>They are also involved in the containment and coordination of care, including assessment, diagnosis and management of comorbidities, and monitoring and managing of physical and psychological risks, especially for people with complex needs. Psychiatrists also have medico-legal responsibilities around using mental health legislation, for example the MHA </a:t>
            </a:r>
            <a:r>
              <a:rPr lang="en-GB" spc="20" dirty="0" smtClean="0">
                <a:solidFill>
                  <a:srgbClr val="2F5496"/>
                </a:solidFill>
                <a:uFill>
                  <a:solidFill>
                    <a:srgbClr val="2F5496"/>
                  </a:solidFill>
                </a:uFill>
                <a:cs typeface="Calibri"/>
              </a:rPr>
              <a:t>and MCA, </a:t>
            </a:r>
            <a:r>
              <a:rPr lang="en-GB" spc="20" dirty="0">
                <a:solidFill>
                  <a:srgbClr val="2F5496"/>
                </a:solidFill>
                <a:uFill>
                  <a:solidFill>
                    <a:srgbClr val="2F5496"/>
                  </a:solidFill>
                </a:uFill>
                <a:cs typeface="Calibri"/>
              </a:rPr>
              <a:t>as </a:t>
            </a:r>
            <a:r>
              <a:rPr lang="en-GB" spc="20" dirty="0" smtClean="0">
                <a:solidFill>
                  <a:srgbClr val="2F5496"/>
                </a:solidFill>
                <a:uFill>
                  <a:solidFill>
                    <a:srgbClr val="2F5496"/>
                  </a:solidFill>
                </a:uFill>
                <a:cs typeface="Calibri"/>
              </a:rPr>
              <a:t>needed.</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b="1" spc="20" dirty="0" smtClean="0">
                <a:solidFill>
                  <a:srgbClr val="2F5496"/>
                </a:solidFill>
                <a:uFill>
                  <a:solidFill>
                    <a:srgbClr val="2F5496"/>
                  </a:solidFill>
                </a:uFill>
                <a:cs typeface="Calibri"/>
              </a:rPr>
              <a:t>Nurses: </a:t>
            </a:r>
            <a:r>
              <a:rPr lang="en-GB" spc="20" dirty="0" smtClean="0">
                <a:solidFill>
                  <a:srgbClr val="2F5496"/>
                </a:solidFill>
                <a:uFill>
                  <a:solidFill>
                    <a:srgbClr val="2F5496"/>
                  </a:solidFill>
                </a:uFill>
                <a:cs typeface="Calibri"/>
              </a:rPr>
              <a:t>Nurses </a:t>
            </a:r>
            <a:r>
              <a:rPr lang="en-GB" spc="20" dirty="0">
                <a:solidFill>
                  <a:srgbClr val="2F5496"/>
                </a:solidFill>
                <a:uFill>
                  <a:solidFill>
                    <a:srgbClr val="2F5496"/>
                  </a:solidFill>
                </a:uFill>
                <a:cs typeface="Calibri"/>
              </a:rPr>
              <a:t>across all specialties are able to identify, monitor and document their observations, including food and fluid intake. They can help manage eating disorder patterns and behaviours, provide physical and emotional monitoring as well as care and support for patients and their supporters.</a:t>
            </a:r>
            <a:r>
              <a:rPr lang="en-GB" spc="20" dirty="0" smtClean="0">
                <a:solidFill>
                  <a:srgbClr val="2F5496"/>
                </a:solidFill>
                <a:uFill>
                  <a:solidFill>
                    <a:srgbClr val="2F5496"/>
                  </a:solidFill>
                </a:uFill>
                <a:cs typeface="Calibri"/>
              </a:rPr>
              <a:t>​ ​</a:t>
            </a:r>
            <a:r>
              <a:rPr lang="en-GB" spc="20" dirty="0">
                <a:solidFill>
                  <a:srgbClr val="2F5496"/>
                </a:solidFill>
                <a:uFill>
                  <a:solidFill>
                    <a:srgbClr val="2F5496"/>
                  </a:solidFill>
                </a:uFill>
                <a:cs typeface="Calibri"/>
              </a:rPr>
              <a:t>Specialist 1-to-1 nursing support in acute medical settings is beneficial to engage the patient in treatment and encourage adherence to the treatment plan, for example, medication administration and meal </a:t>
            </a:r>
            <a:r>
              <a:rPr lang="en-GB" spc="20" dirty="0" smtClean="0">
                <a:solidFill>
                  <a:srgbClr val="2F5496"/>
                </a:solidFill>
                <a:uFill>
                  <a:solidFill>
                    <a:srgbClr val="2F5496"/>
                  </a:solidFill>
                </a:uFill>
                <a:cs typeface="Calibri"/>
              </a:rPr>
              <a:t>support</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b="1" spc="20" dirty="0">
                <a:solidFill>
                  <a:srgbClr val="2F5496"/>
                </a:solidFill>
                <a:uFill>
                  <a:solidFill>
                    <a:srgbClr val="2F5496"/>
                  </a:solidFill>
                </a:uFill>
                <a:cs typeface="Calibri"/>
              </a:rPr>
              <a:t>Physicians (including paediatricians</a:t>
            </a:r>
            <a:r>
              <a:rPr lang="en-GB" b="1" spc="20" dirty="0" smtClean="0">
                <a:solidFill>
                  <a:srgbClr val="2F5496"/>
                </a:solidFill>
                <a:uFill>
                  <a:solidFill>
                    <a:srgbClr val="2F5496"/>
                  </a:solidFill>
                </a:uFill>
                <a:cs typeface="Calibri"/>
              </a:rPr>
              <a:t>): </a:t>
            </a:r>
            <a:r>
              <a:rPr lang="en-GB" spc="20" dirty="0" smtClean="0">
                <a:solidFill>
                  <a:srgbClr val="2F5496"/>
                </a:solidFill>
                <a:uFill>
                  <a:solidFill>
                    <a:srgbClr val="2F5496"/>
                  </a:solidFill>
                </a:uFill>
                <a:cs typeface="Calibri"/>
              </a:rPr>
              <a:t>While </a:t>
            </a:r>
            <a:r>
              <a:rPr lang="en-GB" spc="20" dirty="0">
                <a:solidFill>
                  <a:srgbClr val="2F5496"/>
                </a:solidFill>
                <a:uFill>
                  <a:solidFill>
                    <a:srgbClr val="2F5496"/>
                  </a:solidFill>
                </a:uFill>
                <a:cs typeface="Calibri"/>
              </a:rPr>
              <a:t>the multidisciplinary team delivers overall patient care, medical decisions are the responsibility of the treating </a:t>
            </a:r>
            <a:r>
              <a:rPr lang="en-GB" spc="20" dirty="0" smtClean="0">
                <a:solidFill>
                  <a:srgbClr val="2F5496"/>
                </a:solidFill>
                <a:uFill>
                  <a:solidFill>
                    <a:srgbClr val="2F5496"/>
                  </a:solidFill>
                </a:uFill>
                <a:cs typeface="Calibri"/>
              </a:rPr>
              <a:t>physicians.​ ​</a:t>
            </a:r>
            <a:r>
              <a:rPr lang="en-GB" spc="20" dirty="0">
                <a:solidFill>
                  <a:srgbClr val="2F5496"/>
                </a:solidFill>
                <a:uFill>
                  <a:solidFill>
                    <a:srgbClr val="2F5496"/>
                  </a:solidFill>
                </a:uFill>
                <a:cs typeface="Calibri"/>
              </a:rPr>
              <a:t>The physician will oversee the agreed management plan ensuring that it is carried out in collaboration with the hospital mental health team</a:t>
            </a:r>
            <a:endParaRPr lang="en-GB" spc="20" dirty="0">
              <a:solidFill>
                <a:srgbClr val="2F5496"/>
              </a:solidFill>
              <a:uFill>
                <a:solidFill>
                  <a:srgbClr val="2F5496"/>
                </a:solidFill>
              </a:uFill>
              <a:cs typeface="Calibri"/>
            </a:endParaRPr>
          </a:p>
        </p:txBody>
      </p:sp>
    </p:spTree>
    <p:extLst>
      <p:ext uri="{BB962C8B-B14F-4D97-AF65-F5344CB8AC3E}">
        <p14:creationId xmlns:p14="http://schemas.microsoft.com/office/powerpoint/2010/main" val="67679145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E54CC5E5-9E20-47B7-BD37-EBA7DE8A4B9C}"/>
              </a:ext>
            </a:extLst>
          </p:cNvPr>
          <p:cNvSpPr txBox="1"/>
          <p:nvPr/>
        </p:nvSpPr>
        <p:spPr>
          <a:xfrm>
            <a:off x="161925" y="251675"/>
            <a:ext cx="11877675" cy="6026650"/>
          </a:xfrm>
          <a:prstGeom prst="rect">
            <a:avLst/>
          </a:prstGeom>
        </p:spPr>
        <p:txBody>
          <a:bodyPr vert="horz" wrap="square" lIns="0" tIns="17145" rIns="0" bIns="0" rtlCol="0">
            <a:spAutoFit/>
          </a:bodyPr>
          <a:lstStyle/>
          <a:p>
            <a:pPr marL="12700">
              <a:lnSpc>
                <a:spcPct val="100000"/>
              </a:lnSpc>
              <a:spcBef>
                <a:spcPts val="135"/>
              </a:spcBef>
            </a:pPr>
            <a:r>
              <a:rPr lang="en-GB" spc="20" dirty="0">
                <a:solidFill>
                  <a:srgbClr val="2F5496"/>
                </a:solidFill>
                <a:uFill>
                  <a:solidFill>
                    <a:srgbClr val="2F5496"/>
                  </a:solidFill>
                </a:uFill>
                <a:cs typeface="Calibri"/>
              </a:rPr>
              <a:t>MEED guidance </a:t>
            </a:r>
            <a:r>
              <a:rPr lang="en-GB" spc="20" dirty="0" smtClean="0">
                <a:solidFill>
                  <a:srgbClr val="2F5496"/>
                </a:solidFill>
                <a:uFill>
                  <a:solidFill>
                    <a:srgbClr val="2F5496"/>
                  </a:solidFill>
                </a:uFill>
                <a:cs typeface="Calibri"/>
              </a:rPr>
              <a:t>outlines </a:t>
            </a:r>
            <a:r>
              <a:rPr lang="en-GB" spc="20" dirty="0">
                <a:solidFill>
                  <a:srgbClr val="2F5496"/>
                </a:solidFill>
                <a:uFill>
                  <a:solidFill>
                    <a:srgbClr val="2F5496"/>
                  </a:solidFill>
                </a:uFill>
                <a:cs typeface="Calibri"/>
              </a:rPr>
              <a:t>some key responsibilities of inpatient teams who are managing patients' treatment with eating disorders</a:t>
            </a:r>
            <a:r>
              <a:rPr lang="en-GB" spc="20" dirty="0" smtClean="0">
                <a:solidFill>
                  <a:srgbClr val="2F5496"/>
                </a:solidFill>
                <a:uFill>
                  <a:solidFill>
                    <a:srgbClr val="2F5496"/>
                  </a:solidFill>
                </a:uFill>
                <a:cs typeface="Calibri"/>
              </a:rPr>
              <a:t>.</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b="1" spc="20" dirty="0" smtClean="0">
                <a:solidFill>
                  <a:srgbClr val="2F5496"/>
                </a:solidFill>
                <a:uFill>
                  <a:solidFill>
                    <a:srgbClr val="2F5496"/>
                  </a:solidFill>
                </a:uFill>
                <a:cs typeface="Calibri"/>
              </a:rPr>
              <a:t>Medical team</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Safely refeed the patient.​</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Avoid refeeding syndrome caused by too rapid refeeding. ​</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Avoid underfeeding syndrome caused by too cautious refeeding.​</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Manage fluid and electrolyte problems, often caused by purging behaviours.​</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Arrange discharge, in agreement with the mental health team and commissioners, to eating disorders community care or intensive treatment (for example, day care or specialist inpatient care) as soon as possible once such treatment is safe and indicated.​</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For patients with complex problems, consult with psychiatric experts to decide on further management, for example, eating disorder and emotionally unstable personality disorder or autism</a:t>
            </a:r>
            <a:r>
              <a:rPr lang="en-GB" spc="20" dirty="0" smtClean="0">
                <a:solidFill>
                  <a:srgbClr val="2F5496"/>
                </a:solidFill>
                <a:uFill>
                  <a:solidFill>
                    <a:srgbClr val="2F5496"/>
                  </a:solidFill>
                </a:uFill>
                <a:cs typeface="Calibri"/>
              </a:rPr>
              <a:t>.</a:t>
            </a:r>
          </a:p>
          <a:p>
            <a:pPr marL="298450" indent="-285750">
              <a:lnSpc>
                <a:spcPct val="100000"/>
              </a:lnSpc>
              <a:spcBef>
                <a:spcPts val="135"/>
              </a:spcBef>
              <a:buFont typeface="Arial" panose="020B0604020202020204" pitchFamily="34" charset="0"/>
              <a:buChar char="•"/>
            </a:pPr>
            <a:endParaRPr lang="en-GB" spc="20" dirty="0">
              <a:solidFill>
                <a:srgbClr val="2F5496"/>
              </a:solidFill>
              <a:uFill>
                <a:solidFill>
                  <a:srgbClr val="2F5496"/>
                </a:solidFill>
              </a:uFill>
              <a:cs typeface="Calibri"/>
            </a:endParaRPr>
          </a:p>
          <a:p>
            <a:pPr marL="12700">
              <a:lnSpc>
                <a:spcPct val="100000"/>
              </a:lnSpc>
              <a:spcBef>
                <a:spcPts val="135"/>
              </a:spcBef>
            </a:pPr>
            <a:r>
              <a:rPr lang="en-GB" b="1" spc="20" dirty="0" smtClean="0">
                <a:solidFill>
                  <a:srgbClr val="2F5496"/>
                </a:solidFill>
                <a:uFill>
                  <a:solidFill>
                    <a:srgbClr val="2F5496"/>
                  </a:solidFill>
                </a:uFill>
                <a:cs typeface="Calibri"/>
              </a:rPr>
              <a:t>Mental health team</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Manage, in collaboration with the medical team, the behavioural problems common in patients with eating disorders.​</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Assess and treat patients under compulsion using relevant mental health legislation.​</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Address family concerns and involve both patients and their families in discussions about treatment.​</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Advise on appropriate onward care following medical stabilisation.​</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Liaise with the wider multidisciplinary team and network around the patient to ensure that appropriate support is in place upon discharge.</a:t>
            </a:r>
            <a:endParaRPr lang="en-GB" spc="20" dirty="0">
              <a:solidFill>
                <a:srgbClr val="2F5496"/>
              </a:solidFill>
              <a:uFill>
                <a:solidFill>
                  <a:srgbClr val="2F5496"/>
                </a:solidFill>
              </a:uFill>
              <a:cs typeface="Calibri"/>
            </a:endParaRPr>
          </a:p>
        </p:txBody>
      </p:sp>
    </p:spTree>
    <p:extLst>
      <p:ext uri="{BB962C8B-B14F-4D97-AF65-F5344CB8AC3E}">
        <p14:creationId xmlns:p14="http://schemas.microsoft.com/office/powerpoint/2010/main" val="232765759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E54CC5E5-9E20-47B7-BD37-EBA7DE8A4B9C}"/>
              </a:ext>
            </a:extLst>
          </p:cNvPr>
          <p:cNvSpPr txBox="1"/>
          <p:nvPr/>
        </p:nvSpPr>
        <p:spPr>
          <a:xfrm>
            <a:off x="152400" y="127850"/>
            <a:ext cx="11877675" cy="6593472"/>
          </a:xfrm>
          <a:prstGeom prst="rect">
            <a:avLst/>
          </a:prstGeom>
        </p:spPr>
        <p:txBody>
          <a:bodyPr vert="horz" wrap="square" lIns="0" tIns="17145" rIns="0" bIns="0" rtlCol="0">
            <a:spAutoFit/>
          </a:bodyPr>
          <a:lstStyle/>
          <a:p>
            <a:pPr marL="12700">
              <a:lnSpc>
                <a:spcPct val="100000"/>
              </a:lnSpc>
              <a:spcBef>
                <a:spcPts val="135"/>
              </a:spcBef>
            </a:pPr>
            <a:r>
              <a:rPr lang="en-GB" b="1" u="sng" spc="20" dirty="0" smtClean="0">
                <a:solidFill>
                  <a:srgbClr val="2F5496"/>
                </a:solidFill>
                <a:uFill>
                  <a:solidFill>
                    <a:srgbClr val="2F5496"/>
                  </a:solidFill>
                </a:uFill>
                <a:cs typeface="Calibri"/>
              </a:rPr>
              <a:t>Management </a:t>
            </a:r>
            <a:r>
              <a:rPr lang="en-GB" b="1" u="sng" spc="20" dirty="0">
                <a:solidFill>
                  <a:srgbClr val="2F5496"/>
                </a:solidFill>
                <a:uFill>
                  <a:solidFill>
                    <a:srgbClr val="2F5496"/>
                  </a:solidFill>
                </a:uFill>
                <a:cs typeface="Calibri"/>
              </a:rPr>
              <a:t>of clinical </a:t>
            </a:r>
            <a:r>
              <a:rPr lang="en-GB" b="1" u="sng" spc="20" dirty="0" smtClean="0">
                <a:solidFill>
                  <a:srgbClr val="2F5496"/>
                </a:solidFill>
                <a:uFill>
                  <a:solidFill>
                    <a:srgbClr val="2F5496"/>
                  </a:solidFill>
                </a:uFill>
                <a:cs typeface="Calibri"/>
              </a:rPr>
              <a:t>findings</a:t>
            </a:r>
            <a:endParaRPr lang="en-GB" b="1" u="sng" spc="20" dirty="0">
              <a:solidFill>
                <a:srgbClr val="2F5496"/>
              </a:solidFill>
              <a:uFill>
                <a:solidFill>
                  <a:srgbClr val="2F5496"/>
                </a:solidFill>
              </a:uFill>
              <a:cs typeface="Calibri"/>
            </a:endParaRPr>
          </a:p>
          <a:p>
            <a:pPr marL="12700">
              <a:lnSpc>
                <a:spcPct val="100000"/>
              </a:lnSpc>
              <a:spcBef>
                <a:spcPts val="135"/>
              </a:spcBef>
            </a:pPr>
            <a:endParaRPr lang="en-GB" spc="20" dirty="0" smtClean="0">
              <a:solidFill>
                <a:srgbClr val="2F5496"/>
              </a:solidFill>
              <a:uFill>
                <a:solidFill>
                  <a:srgbClr val="2F5496"/>
                </a:solidFill>
              </a:uFill>
              <a:cs typeface="Calibri"/>
            </a:endParaRPr>
          </a:p>
          <a:p>
            <a:pPr marL="12700">
              <a:lnSpc>
                <a:spcPct val="100000"/>
              </a:lnSpc>
              <a:spcBef>
                <a:spcPts val="135"/>
              </a:spcBef>
            </a:pPr>
            <a:r>
              <a:rPr lang="en-GB" spc="20" dirty="0" smtClean="0">
                <a:solidFill>
                  <a:srgbClr val="2F5496"/>
                </a:solidFill>
                <a:uFill>
                  <a:solidFill>
                    <a:srgbClr val="2F5496"/>
                  </a:solidFill>
                </a:uFill>
                <a:cs typeface="Calibri"/>
              </a:rPr>
              <a:t>When </a:t>
            </a:r>
            <a:r>
              <a:rPr lang="en-GB" spc="20" dirty="0">
                <a:solidFill>
                  <a:srgbClr val="2F5496"/>
                </a:solidFill>
                <a:uFill>
                  <a:solidFill>
                    <a:srgbClr val="2F5496"/>
                  </a:solidFill>
                </a:uFill>
                <a:cs typeface="Calibri"/>
              </a:rPr>
              <a:t>managing clinical findings, do not reassure the patient that their risk is low. That will compound the dismissive nature of their eating disorder cognitions and increase perception that change is not necessary. Emphasise the severity of the problem and the lack of precision in risk assessment, while making sure to conduct the necessary physiological and psychological </a:t>
            </a:r>
            <a:r>
              <a:rPr lang="en-GB" spc="20" dirty="0" smtClean="0">
                <a:solidFill>
                  <a:srgbClr val="2F5496"/>
                </a:solidFill>
                <a:uFill>
                  <a:solidFill>
                    <a:srgbClr val="2F5496"/>
                  </a:solidFill>
                </a:uFill>
                <a:cs typeface="Calibri"/>
              </a:rPr>
              <a:t>examinations.</a:t>
            </a:r>
            <a:r>
              <a:rPr lang="en-GB" spc="20" dirty="0">
                <a:solidFill>
                  <a:srgbClr val="2F5496"/>
                </a:solidFill>
                <a:uFill>
                  <a:solidFill>
                    <a:srgbClr val="2F5496"/>
                  </a:solidFill>
                </a:uFill>
                <a:cs typeface="Calibri"/>
              </a:rPr>
              <a:t>​</a:t>
            </a:r>
          </a:p>
          <a:p>
            <a:pPr marL="12700">
              <a:lnSpc>
                <a:spcPct val="100000"/>
              </a:lnSpc>
              <a:spcBef>
                <a:spcPts val="135"/>
              </a:spcBef>
            </a:pPr>
            <a:endParaRPr lang="en-GB" spc="20" dirty="0" smtClean="0">
              <a:solidFill>
                <a:srgbClr val="2F5496"/>
              </a:solidFill>
              <a:uFill>
                <a:solidFill>
                  <a:srgbClr val="2F5496"/>
                </a:solidFill>
              </a:uFill>
              <a:cs typeface="Calibri"/>
            </a:endParaRPr>
          </a:p>
          <a:p>
            <a:pPr marL="12700">
              <a:lnSpc>
                <a:spcPct val="100000"/>
              </a:lnSpc>
              <a:spcBef>
                <a:spcPts val="135"/>
              </a:spcBef>
            </a:pPr>
            <a:r>
              <a:rPr lang="en-GB" spc="20" dirty="0" smtClean="0">
                <a:solidFill>
                  <a:srgbClr val="2F5496"/>
                </a:solidFill>
                <a:uFill>
                  <a:solidFill>
                    <a:srgbClr val="2F5496"/>
                  </a:solidFill>
                </a:uFill>
                <a:cs typeface="Calibri"/>
              </a:rPr>
              <a:t>​</a:t>
            </a:r>
            <a:r>
              <a:rPr lang="en-GB" spc="20" dirty="0">
                <a:solidFill>
                  <a:srgbClr val="2F5496"/>
                </a:solidFill>
                <a:uFill>
                  <a:solidFill>
                    <a:srgbClr val="2F5496"/>
                  </a:solidFill>
                </a:uFill>
                <a:cs typeface="Calibri"/>
              </a:rPr>
              <a:t>Remember, bloods can appear normal even when a patient is severely unwell, so it is important that you are not falsely reassured by this.</a:t>
            </a:r>
            <a:endParaRPr lang="en-GB" spc="20" dirty="0" smtClean="0">
              <a:solidFill>
                <a:srgbClr val="2F5496"/>
              </a:solidFill>
              <a:uFill>
                <a:solidFill>
                  <a:srgbClr val="2F5496"/>
                </a:solidFill>
              </a:uFill>
              <a:cs typeface="Calibri"/>
            </a:endParaRPr>
          </a:p>
          <a:p>
            <a:pPr marL="12700">
              <a:lnSpc>
                <a:spcPct val="100000"/>
              </a:lnSpc>
              <a:spcBef>
                <a:spcPts val="135"/>
              </a:spcBef>
            </a:pPr>
            <a:endParaRPr lang="en-GB" b="1" spc="20" dirty="0">
              <a:solidFill>
                <a:srgbClr val="2F5496"/>
              </a:solidFill>
              <a:uFill>
                <a:solidFill>
                  <a:srgbClr val="2F5496"/>
                </a:solidFill>
              </a:uFill>
              <a:cs typeface="Calibri"/>
            </a:endParaRPr>
          </a:p>
          <a:p>
            <a:pPr marL="12700">
              <a:lnSpc>
                <a:spcPct val="100000"/>
              </a:lnSpc>
              <a:spcBef>
                <a:spcPts val="135"/>
              </a:spcBef>
            </a:pPr>
            <a:r>
              <a:rPr lang="en-GB" b="1" u="sng" spc="20" dirty="0" smtClean="0">
                <a:solidFill>
                  <a:srgbClr val="2F5496"/>
                </a:solidFill>
                <a:uFill>
                  <a:solidFill>
                    <a:srgbClr val="2F5496"/>
                  </a:solidFill>
                </a:uFill>
                <a:cs typeface="Calibri"/>
              </a:rPr>
              <a:t>Admission</a:t>
            </a:r>
          </a:p>
          <a:p>
            <a:pPr marL="12700">
              <a:lnSpc>
                <a:spcPct val="100000"/>
              </a:lnSpc>
              <a:spcBef>
                <a:spcPts val="135"/>
              </a:spcBef>
            </a:pPr>
            <a:endParaRPr lang="en-GB" b="1" u="sng"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Admission to a hospital ward should be considered when the patient:​</a:t>
            </a:r>
          </a:p>
          <a:p>
            <a:pPr marL="12700">
              <a:lnSpc>
                <a:spcPct val="100000"/>
              </a:lnSpc>
              <a:spcBef>
                <a:spcPts val="135"/>
              </a:spcBef>
            </a:pPr>
            <a:endParaRPr lang="en-GB" spc="20" dirty="0">
              <a:solidFill>
                <a:srgbClr val="2F5496"/>
              </a:solidFill>
              <a:uFill>
                <a:solidFill>
                  <a:srgbClr val="2F5496"/>
                </a:solidFill>
              </a:uFill>
              <a:cs typeface="Calibri"/>
            </a:endParaRP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has unexplained symptoms despite normal blood tests​</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has insufficient support at home​</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is unwilling to eat or drink more​</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has a high risk that the symptoms will recur on discharge ​</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displays 1 or more red ratings or 2 or more amber ratings according to MEED's risk assessment </a:t>
            </a:r>
            <a:r>
              <a:rPr lang="en-GB" spc="20" dirty="0" smtClean="0">
                <a:solidFill>
                  <a:srgbClr val="2F5496"/>
                </a:solidFill>
                <a:uFill>
                  <a:solidFill>
                    <a:srgbClr val="2F5496"/>
                  </a:solidFill>
                </a:uFill>
                <a:cs typeface="Calibri"/>
              </a:rPr>
              <a:t>framework</a:t>
            </a:r>
          </a:p>
          <a:p>
            <a:pPr marL="12700">
              <a:lnSpc>
                <a:spcPct val="100000"/>
              </a:lnSpc>
              <a:spcBef>
                <a:spcPts val="135"/>
              </a:spcBef>
            </a:pPr>
            <a:r>
              <a:rPr lang="en-GB" spc="20" dirty="0" smtClean="0">
                <a:solidFill>
                  <a:srgbClr val="2F5496"/>
                </a:solidFill>
                <a:uFill>
                  <a:solidFill>
                    <a:srgbClr val="2F5496"/>
                  </a:solidFill>
                </a:uFill>
                <a:cs typeface="Calibri"/>
              </a:rPr>
              <a:t>​</a:t>
            </a:r>
            <a:endParaRPr lang="en-GB"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​Where the risks are severe or unknown and/or the patient or their carers appear to lack insight into the gravity of their situation, hospital admission to monitor their physical state and observe their ability to eat, plus request for a specialist eating disorder assessment, may be appropriate</a:t>
            </a:r>
            <a:endParaRPr lang="en-GB" spc="20" dirty="0" smtClean="0">
              <a:solidFill>
                <a:srgbClr val="2F5496"/>
              </a:solidFill>
              <a:uFill>
                <a:solidFill>
                  <a:srgbClr val="2F5496"/>
                </a:solidFill>
              </a:uFill>
              <a:cs typeface="Calibri"/>
            </a:endParaRPr>
          </a:p>
        </p:txBody>
      </p:sp>
    </p:spTree>
    <p:extLst>
      <p:ext uri="{BB962C8B-B14F-4D97-AF65-F5344CB8AC3E}">
        <p14:creationId xmlns:p14="http://schemas.microsoft.com/office/powerpoint/2010/main" val="133582776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E54CC5E5-9E20-47B7-BD37-EBA7DE8A4B9C}"/>
              </a:ext>
            </a:extLst>
          </p:cNvPr>
          <p:cNvSpPr txBox="1"/>
          <p:nvPr/>
        </p:nvSpPr>
        <p:spPr>
          <a:xfrm>
            <a:off x="152400" y="356450"/>
            <a:ext cx="11877675" cy="5749651"/>
          </a:xfrm>
          <a:prstGeom prst="rect">
            <a:avLst/>
          </a:prstGeom>
        </p:spPr>
        <p:txBody>
          <a:bodyPr vert="horz" wrap="square" lIns="0" tIns="17145" rIns="0" bIns="0" rtlCol="0">
            <a:spAutoFit/>
          </a:bodyPr>
          <a:lstStyle/>
          <a:p>
            <a:pPr marL="12700">
              <a:lnSpc>
                <a:spcPct val="100000"/>
              </a:lnSpc>
              <a:spcBef>
                <a:spcPts val="135"/>
              </a:spcBef>
            </a:pPr>
            <a:r>
              <a:rPr lang="en-GB" b="1" u="sng" spc="20" dirty="0">
                <a:solidFill>
                  <a:srgbClr val="2F5496"/>
                </a:solidFill>
                <a:uFill>
                  <a:solidFill>
                    <a:srgbClr val="2F5496"/>
                  </a:solidFill>
                </a:uFill>
                <a:cs typeface="Calibri"/>
              </a:rPr>
              <a:t>Discharge and transfer of </a:t>
            </a:r>
            <a:r>
              <a:rPr lang="en-GB" b="1" u="sng" spc="20" dirty="0" smtClean="0">
                <a:solidFill>
                  <a:srgbClr val="2F5496"/>
                </a:solidFill>
                <a:uFill>
                  <a:solidFill>
                    <a:srgbClr val="2F5496"/>
                  </a:solidFill>
                </a:uFill>
                <a:cs typeface="Calibri"/>
              </a:rPr>
              <a:t>care</a:t>
            </a:r>
          </a:p>
          <a:p>
            <a:pPr marL="12700">
              <a:lnSpc>
                <a:spcPct val="100000"/>
              </a:lnSpc>
              <a:spcBef>
                <a:spcPts val="135"/>
              </a:spcBef>
            </a:pPr>
            <a:endParaRPr lang="en-GB" spc="20" dirty="0" smtClean="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Transitions between different healthcare settings, such as from paediatric care to adult care or from the acute medical setting to a specialist eating disorder unit, are known to be problematic for people who are experiencing an eating disorder.  It can result in an escalation of psychiatric and psychological risk, for example, suicidal ideation and compromised physical </a:t>
            </a:r>
            <a:r>
              <a:rPr lang="en-GB" spc="20" dirty="0" smtClean="0">
                <a:solidFill>
                  <a:srgbClr val="2F5496"/>
                </a:solidFill>
                <a:uFill>
                  <a:solidFill>
                    <a:srgbClr val="2F5496"/>
                  </a:solidFill>
                </a:uFill>
                <a:cs typeface="Calibri"/>
              </a:rPr>
              <a:t>state.</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b="1" spc="20" dirty="0" smtClean="0">
                <a:solidFill>
                  <a:srgbClr val="2F5496"/>
                </a:solidFill>
                <a:uFill>
                  <a:solidFill>
                    <a:srgbClr val="2F5496"/>
                  </a:solidFill>
                </a:uFill>
                <a:cs typeface="Calibri"/>
              </a:rPr>
              <a:t>Handover</a:t>
            </a:r>
          </a:p>
          <a:p>
            <a:pPr marL="12700">
              <a:lnSpc>
                <a:spcPct val="100000"/>
              </a:lnSpc>
              <a:spcBef>
                <a:spcPts val="135"/>
              </a:spcBef>
            </a:pPr>
            <a:r>
              <a:rPr lang="en-GB" spc="20" dirty="0">
                <a:solidFill>
                  <a:srgbClr val="2F5496"/>
                </a:solidFill>
                <a:uFill>
                  <a:solidFill>
                    <a:srgbClr val="2F5496"/>
                  </a:solidFill>
                </a:uFill>
                <a:cs typeface="Calibri"/>
              </a:rPr>
              <a:t>Information in the handover should include:​</a:t>
            </a:r>
          </a:p>
          <a:p>
            <a:pPr marL="12700">
              <a:lnSpc>
                <a:spcPct val="100000"/>
              </a:lnSpc>
              <a:spcBef>
                <a:spcPts val="135"/>
              </a:spcBef>
            </a:pPr>
            <a:endParaRPr lang="en-GB" spc="20" dirty="0">
              <a:solidFill>
                <a:srgbClr val="2F5496"/>
              </a:solidFill>
              <a:uFill>
                <a:solidFill>
                  <a:srgbClr val="2F5496"/>
                </a:solidFill>
              </a:uFill>
              <a:cs typeface="Calibri"/>
            </a:endParaRP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diagnosis​</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current treatment​</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risk factors (including psychiatric risks)​</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history of the eating disorder​</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clinical information (including eating disorder behaviours)​</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investigations and results (including last set of blood results; specifically, electrolyte trends such as potassium, sodium and phosphate trends)​</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reason for transfer​</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the views of family, supporters and network​</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details of other services </a:t>
            </a:r>
            <a:r>
              <a:rPr lang="en-GB" spc="20" dirty="0" smtClean="0">
                <a:solidFill>
                  <a:srgbClr val="2F5496"/>
                </a:solidFill>
                <a:uFill>
                  <a:solidFill>
                    <a:srgbClr val="2F5496"/>
                  </a:solidFill>
                </a:uFill>
                <a:cs typeface="Calibri"/>
              </a:rPr>
              <a:t>involved</a:t>
            </a:r>
            <a:endParaRPr lang="en-GB" spc="20" dirty="0">
              <a:solidFill>
                <a:srgbClr val="2F5496"/>
              </a:solidFill>
              <a:uFill>
                <a:solidFill>
                  <a:srgbClr val="2F5496"/>
                </a:solidFill>
              </a:uFill>
              <a:cs typeface="Calibri"/>
            </a:endParaRPr>
          </a:p>
        </p:txBody>
      </p:sp>
    </p:spTree>
    <p:extLst>
      <p:ext uri="{BB962C8B-B14F-4D97-AF65-F5344CB8AC3E}">
        <p14:creationId xmlns:p14="http://schemas.microsoft.com/office/powerpoint/2010/main" val="373418629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E54CC5E5-9E20-47B7-BD37-EBA7DE8A4B9C}"/>
              </a:ext>
            </a:extLst>
          </p:cNvPr>
          <p:cNvSpPr txBox="1"/>
          <p:nvPr/>
        </p:nvSpPr>
        <p:spPr>
          <a:xfrm>
            <a:off x="152400" y="356450"/>
            <a:ext cx="11877675" cy="5434180"/>
          </a:xfrm>
          <a:prstGeom prst="rect">
            <a:avLst/>
          </a:prstGeom>
        </p:spPr>
        <p:txBody>
          <a:bodyPr vert="horz" wrap="square" lIns="0" tIns="17145" rIns="0" bIns="0" rtlCol="0">
            <a:spAutoFit/>
          </a:bodyPr>
          <a:lstStyle/>
          <a:p>
            <a:pPr marL="12700">
              <a:lnSpc>
                <a:spcPct val="100000"/>
              </a:lnSpc>
              <a:spcBef>
                <a:spcPts val="135"/>
              </a:spcBef>
            </a:pPr>
            <a:r>
              <a:rPr lang="en-GB" b="1" u="sng" spc="20" dirty="0" smtClean="0">
                <a:solidFill>
                  <a:srgbClr val="2F5496"/>
                </a:solidFill>
                <a:uFill>
                  <a:solidFill>
                    <a:srgbClr val="2F5496"/>
                  </a:solidFill>
                </a:uFill>
                <a:cs typeface="Calibri"/>
              </a:rPr>
              <a:t>Case study</a:t>
            </a:r>
          </a:p>
          <a:p>
            <a:pPr marL="12700">
              <a:lnSpc>
                <a:spcPct val="100000"/>
              </a:lnSpc>
              <a:spcBef>
                <a:spcPts val="135"/>
              </a:spcBef>
            </a:pPr>
            <a:endParaRPr lang="en-GB" b="1" u="sng"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Louise is a 15-year-old female who has a diagnosis of anorexia nervosa. She has been very tearful since her admission from the emergency department to the paediatric ward for refeeding. </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Louise has been moved to a side room on the ward so as not to upset the other patients. Since being in the side room, her core temperature has been dropping. The medical team aren't concerned because Louise is now gaining weight at a higher rate than expected, and she has seemed less distressed. ​</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​Louise has been complaining of feeling tired and has been experiencing muscle cramps in her legs. Her latest blood tests showed her sodium to be abnormally low.</a:t>
            </a:r>
            <a:r>
              <a:rPr lang="en-GB" spc="20" dirty="0" smtClean="0">
                <a:solidFill>
                  <a:srgbClr val="2F5496"/>
                </a:solidFill>
                <a:uFill>
                  <a:solidFill>
                    <a:srgbClr val="2F5496"/>
                  </a:solidFill>
                </a:uFill>
                <a:cs typeface="Calibri"/>
              </a:rPr>
              <a:t>​</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Louise is in a side room with reduced nursing observation, which may have offered her the opportunity to engage in eating disorder behaviours to help manage her emotions; thereby appearing less distressed. ​</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​Louise may have been opening the windows and wearing light clothing in an effort to deliberately make herself cold, to expend energy. ​</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​Louise could also have been drinking excessive volumes of water to mimic weight gain, resulting in hyponatraemia. </a:t>
            </a:r>
          </a:p>
        </p:txBody>
      </p:sp>
    </p:spTree>
    <p:extLst>
      <p:ext uri="{BB962C8B-B14F-4D97-AF65-F5344CB8AC3E}">
        <p14:creationId xmlns:p14="http://schemas.microsoft.com/office/powerpoint/2010/main" val="264133915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E54CC5E5-9E20-47B7-BD37-EBA7DE8A4B9C}"/>
              </a:ext>
            </a:extLst>
          </p:cNvPr>
          <p:cNvSpPr txBox="1"/>
          <p:nvPr/>
        </p:nvSpPr>
        <p:spPr>
          <a:xfrm>
            <a:off x="901700" y="627379"/>
            <a:ext cx="10414000" cy="4697568"/>
          </a:xfrm>
          <a:prstGeom prst="rect">
            <a:avLst/>
          </a:prstGeom>
        </p:spPr>
        <p:txBody>
          <a:bodyPr vert="horz" wrap="square" lIns="0" tIns="17145" rIns="0" bIns="0" rtlCol="0">
            <a:spAutoFit/>
          </a:bodyPr>
          <a:lstStyle/>
          <a:p>
            <a:pPr marL="12700">
              <a:lnSpc>
                <a:spcPct val="100000"/>
              </a:lnSpc>
              <a:spcBef>
                <a:spcPts val="135"/>
              </a:spcBef>
            </a:pPr>
            <a:r>
              <a:rPr lang="en-GB" b="1" u="sng" spc="20" dirty="0">
                <a:solidFill>
                  <a:srgbClr val="2F5496"/>
                </a:solidFill>
                <a:uFill>
                  <a:solidFill>
                    <a:srgbClr val="2F5496"/>
                  </a:solidFill>
                </a:uFill>
                <a:cs typeface="Calibri"/>
              </a:rPr>
              <a:t>What are eating disorders</a:t>
            </a:r>
            <a:r>
              <a:rPr lang="en-GB" b="1" u="sng" spc="20" dirty="0" smtClean="0">
                <a:solidFill>
                  <a:srgbClr val="2F5496"/>
                </a:solidFill>
                <a:uFill>
                  <a:solidFill>
                    <a:srgbClr val="2F5496"/>
                  </a:solidFill>
                </a:uFill>
                <a:cs typeface="Calibri"/>
              </a:rPr>
              <a:t>?</a:t>
            </a:r>
          </a:p>
          <a:p>
            <a:pPr marL="12700">
              <a:lnSpc>
                <a:spcPct val="100000"/>
              </a:lnSpc>
              <a:spcBef>
                <a:spcPts val="135"/>
              </a:spcBef>
            </a:pPr>
            <a:endParaRPr sz="1650" dirty="0" smtClean="0">
              <a:latin typeface="Times New Roman"/>
              <a:cs typeface="Times New Roman"/>
            </a:endParaRPr>
          </a:p>
          <a:p>
            <a:pPr marL="12700" marR="5080">
              <a:lnSpc>
                <a:spcPct val="105100"/>
              </a:lnSpc>
              <a:spcBef>
                <a:spcPts val="5"/>
              </a:spcBef>
            </a:pPr>
            <a:r>
              <a:rPr lang="en-GB" sz="1600" spc="15" dirty="0">
                <a:solidFill>
                  <a:srgbClr val="2F5496"/>
                </a:solidFill>
                <a:cs typeface="Calibri"/>
              </a:rPr>
              <a:t>Eating disorders are serious, complex mental illnesses that are often characterised by:​</a:t>
            </a:r>
          </a:p>
          <a:p>
            <a:pPr marL="12700" marR="5080">
              <a:lnSpc>
                <a:spcPct val="105100"/>
              </a:lnSpc>
              <a:spcBef>
                <a:spcPts val="5"/>
              </a:spcBef>
            </a:pPr>
            <a:endParaRPr lang="en-GB" sz="1600" spc="15" dirty="0">
              <a:solidFill>
                <a:srgbClr val="2F5496"/>
              </a:solidFill>
              <a:cs typeface="Calibri"/>
            </a:endParaRPr>
          </a:p>
          <a:p>
            <a:pPr marL="298450" marR="5080" indent="-285750">
              <a:lnSpc>
                <a:spcPct val="105100"/>
              </a:lnSpc>
              <a:spcBef>
                <a:spcPts val="5"/>
              </a:spcBef>
              <a:buFont typeface="Arial" panose="020B0604020202020204" pitchFamily="34" charset="0"/>
              <a:buChar char="•"/>
            </a:pPr>
            <a:r>
              <a:rPr lang="en-GB" sz="1600" spc="15" dirty="0">
                <a:solidFill>
                  <a:srgbClr val="2F5496"/>
                </a:solidFill>
                <a:cs typeface="Calibri"/>
              </a:rPr>
              <a:t>an unhealthy relationship with food​</a:t>
            </a:r>
          </a:p>
          <a:p>
            <a:pPr marL="298450" marR="5080" indent="-285750">
              <a:lnSpc>
                <a:spcPct val="105100"/>
              </a:lnSpc>
              <a:spcBef>
                <a:spcPts val="5"/>
              </a:spcBef>
              <a:buFont typeface="Arial" panose="020B0604020202020204" pitchFamily="34" charset="0"/>
              <a:buChar char="•"/>
            </a:pPr>
            <a:r>
              <a:rPr lang="en-GB" sz="1600" spc="15" dirty="0">
                <a:solidFill>
                  <a:srgbClr val="2F5496"/>
                </a:solidFill>
                <a:cs typeface="Calibri"/>
              </a:rPr>
              <a:t>a preoccupation with body image, weight and shape​</a:t>
            </a:r>
          </a:p>
          <a:p>
            <a:pPr marL="298450" marR="5080" indent="-285750">
              <a:lnSpc>
                <a:spcPct val="105100"/>
              </a:lnSpc>
              <a:spcBef>
                <a:spcPts val="5"/>
              </a:spcBef>
              <a:buFont typeface="Arial" panose="020B0604020202020204" pitchFamily="34" charset="0"/>
              <a:buChar char="•"/>
            </a:pPr>
            <a:r>
              <a:rPr lang="en-GB" sz="1600" spc="15" dirty="0">
                <a:solidFill>
                  <a:srgbClr val="2F5496"/>
                </a:solidFill>
                <a:cs typeface="Calibri"/>
              </a:rPr>
              <a:t>An eating disorder can affect anyone, regardless of age, gender or background and can have lasting consequences if left </a:t>
            </a:r>
            <a:r>
              <a:rPr lang="en-GB" sz="1600" spc="15" dirty="0" smtClean="0">
                <a:solidFill>
                  <a:srgbClr val="2F5496"/>
                </a:solidFill>
                <a:cs typeface="Calibri"/>
              </a:rPr>
              <a:t>untreated.</a:t>
            </a:r>
            <a:r>
              <a:rPr lang="en-GB" sz="1600" spc="15" dirty="0">
                <a:solidFill>
                  <a:srgbClr val="2F5496"/>
                </a:solidFill>
                <a:cs typeface="Calibri"/>
              </a:rPr>
              <a:t>​</a:t>
            </a:r>
          </a:p>
          <a:p>
            <a:pPr marL="12700" marR="5080">
              <a:lnSpc>
                <a:spcPct val="105100"/>
              </a:lnSpc>
              <a:spcBef>
                <a:spcPts val="5"/>
              </a:spcBef>
            </a:pPr>
            <a:endParaRPr lang="en-GB" sz="1600" spc="15" dirty="0">
              <a:solidFill>
                <a:srgbClr val="2F5496"/>
              </a:solidFill>
              <a:cs typeface="Calibri"/>
            </a:endParaRPr>
          </a:p>
          <a:p>
            <a:pPr marL="12700" marR="5080">
              <a:lnSpc>
                <a:spcPct val="105100"/>
              </a:lnSpc>
              <a:spcBef>
                <a:spcPts val="5"/>
              </a:spcBef>
            </a:pPr>
            <a:r>
              <a:rPr lang="en-GB" sz="1600" spc="15" dirty="0">
                <a:solidFill>
                  <a:srgbClr val="2F5496"/>
                </a:solidFill>
                <a:cs typeface="Calibri"/>
              </a:rPr>
              <a:t>Anorexia nervosa is one type of eating disorder. </a:t>
            </a:r>
            <a:r>
              <a:rPr lang="en-GB" sz="1600" spc="15" dirty="0" smtClean="0">
                <a:solidFill>
                  <a:srgbClr val="2F5496"/>
                </a:solidFill>
                <a:cs typeface="Calibri"/>
              </a:rPr>
              <a:t>Eating </a:t>
            </a:r>
            <a:r>
              <a:rPr lang="en-GB" sz="1600" spc="15" dirty="0">
                <a:solidFill>
                  <a:srgbClr val="2F5496"/>
                </a:solidFill>
                <a:cs typeface="Calibri"/>
              </a:rPr>
              <a:t>disorders include:​​</a:t>
            </a:r>
          </a:p>
          <a:p>
            <a:pPr marL="12700" marR="5080">
              <a:lnSpc>
                <a:spcPct val="105100"/>
              </a:lnSpc>
              <a:spcBef>
                <a:spcPts val="5"/>
              </a:spcBef>
            </a:pPr>
            <a:endParaRPr lang="en-GB" sz="1600" spc="15" dirty="0">
              <a:solidFill>
                <a:srgbClr val="2F5496"/>
              </a:solidFill>
              <a:cs typeface="Calibri"/>
            </a:endParaRPr>
          </a:p>
          <a:p>
            <a:pPr marL="298450" marR="5080" indent="-285750">
              <a:lnSpc>
                <a:spcPct val="105100"/>
              </a:lnSpc>
              <a:spcBef>
                <a:spcPts val="5"/>
              </a:spcBef>
              <a:buFont typeface="Arial" panose="020B0604020202020204" pitchFamily="34" charset="0"/>
              <a:buChar char="•"/>
            </a:pPr>
            <a:r>
              <a:rPr lang="en-GB" sz="1600" spc="15" dirty="0">
                <a:solidFill>
                  <a:srgbClr val="2F5496"/>
                </a:solidFill>
                <a:cs typeface="Calibri"/>
              </a:rPr>
              <a:t>anorexia nervosa ​​</a:t>
            </a:r>
          </a:p>
          <a:p>
            <a:pPr marL="298450" marR="5080" indent="-285750">
              <a:lnSpc>
                <a:spcPct val="105100"/>
              </a:lnSpc>
              <a:spcBef>
                <a:spcPts val="5"/>
              </a:spcBef>
              <a:buFont typeface="Arial" panose="020B0604020202020204" pitchFamily="34" charset="0"/>
              <a:buChar char="•"/>
            </a:pPr>
            <a:r>
              <a:rPr lang="en-GB" sz="1600" spc="15" dirty="0">
                <a:solidFill>
                  <a:srgbClr val="2F5496"/>
                </a:solidFill>
                <a:cs typeface="Calibri"/>
              </a:rPr>
              <a:t>bulimia nervosa ​​</a:t>
            </a:r>
          </a:p>
          <a:p>
            <a:pPr marL="298450" marR="5080" indent="-285750">
              <a:lnSpc>
                <a:spcPct val="105100"/>
              </a:lnSpc>
              <a:spcBef>
                <a:spcPts val="5"/>
              </a:spcBef>
              <a:buFont typeface="Arial" panose="020B0604020202020204" pitchFamily="34" charset="0"/>
              <a:buChar char="•"/>
            </a:pPr>
            <a:r>
              <a:rPr lang="en-GB" sz="1600" spc="15" dirty="0">
                <a:solidFill>
                  <a:srgbClr val="2F5496"/>
                </a:solidFill>
                <a:cs typeface="Calibri"/>
              </a:rPr>
              <a:t>binge eating disorder​​</a:t>
            </a:r>
          </a:p>
          <a:p>
            <a:pPr marL="298450" marR="5080" indent="-285750">
              <a:lnSpc>
                <a:spcPct val="105100"/>
              </a:lnSpc>
              <a:spcBef>
                <a:spcPts val="5"/>
              </a:spcBef>
              <a:buFont typeface="Arial" panose="020B0604020202020204" pitchFamily="34" charset="0"/>
              <a:buChar char="•"/>
            </a:pPr>
            <a:r>
              <a:rPr lang="en-GB" sz="1600" spc="15" dirty="0">
                <a:solidFill>
                  <a:srgbClr val="2F5496"/>
                </a:solidFill>
                <a:cs typeface="Calibri"/>
              </a:rPr>
              <a:t>avoidant restrictive food intake disorder (ARFID)​​</a:t>
            </a:r>
          </a:p>
          <a:p>
            <a:pPr marL="298450" marR="5080" indent="-285750">
              <a:lnSpc>
                <a:spcPct val="105100"/>
              </a:lnSpc>
              <a:spcBef>
                <a:spcPts val="5"/>
              </a:spcBef>
              <a:buFont typeface="Arial" panose="020B0604020202020204" pitchFamily="34" charset="0"/>
              <a:buChar char="•"/>
            </a:pPr>
            <a:r>
              <a:rPr lang="en-GB" sz="1600" spc="15" dirty="0">
                <a:solidFill>
                  <a:srgbClr val="2F5496"/>
                </a:solidFill>
                <a:cs typeface="Calibri"/>
              </a:rPr>
              <a:t>other specified feeding or eating disorder (OSFED)​​</a:t>
            </a:r>
          </a:p>
          <a:p>
            <a:pPr marL="298450" marR="5080" indent="-285750">
              <a:lnSpc>
                <a:spcPct val="105100"/>
              </a:lnSpc>
              <a:spcBef>
                <a:spcPts val="5"/>
              </a:spcBef>
              <a:buFont typeface="Arial" panose="020B0604020202020204" pitchFamily="34" charset="0"/>
              <a:buChar char="•"/>
            </a:pPr>
            <a:r>
              <a:rPr lang="en-GB" sz="1600" spc="15" dirty="0">
                <a:solidFill>
                  <a:srgbClr val="2F5496"/>
                </a:solidFill>
                <a:cs typeface="Calibri"/>
              </a:rPr>
              <a:t>rumination-regurgitation disorder​​</a:t>
            </a:r>
          </a:p>
          <a:p>
            <a:pPr marL="298450" marR="5080" indent="-285750">
              <a:lnSpc>
                <a:spcPct val="105100"/>
              </a:lnSpc>
              <a:spcBef>
                <a:spcPts val="5"/>
              </a:spcBef>
              <a:buFont typeface="Arial" panose="020B0604020202020204" pitchFamily="34" charset="0"/>
              <a:buChar char="•"/>
            </a:pPr>
            <a:r>
              <a:rPr lang="en-GB" sz="1600" spc="15" dirty="0">
                <a:solidFill>
                  <a:srgbClr val="2F5496"/>
                </a:solidFill>
                <a:cs typeface="Calibri"/>
              </a:rPr>
              <a:t>pica​​</a:t>
            </a:r>
            <a:endParaRPr lang="en-GB" sz="1600" spc="15" dirty="0">
              <a:solidFill>
                <a:srgbClr val="2F5496"/>
              </a:solidFill>
              <a:latin typeface="Calibri"/>
              <a:cs typeface="Calibri"/>
            </a:endParaRPr>
          </a:p>
        </p:txBody>
      </p:sp>
    </p:spTree>
    <p:custDataLst>
      <p:tags r:id="rId1"/>
    </p:custDataLst>
    <p:extLst>
      <p:ext uri="{BB962C8B-B14F-4D97-AF65-F5344CB8AC3E}">
        <p14:creationId xmlns:p14="http://schemas.microsoft.com/office/powerpoint/2010/main" val="1380557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E54CC5E5-9E20-47B7-BD37-EBA7DE8A4B9C}"/>
              </a:ext>
            </a:extLst>
          </p:cNvPr>
          <p:cNvSpPr txBox="1"/>
          <p:nvPr/>
        </p:nvSpPr>
        <p:spPr>
          <a:xfrm>
            <a:off x="152400" y="356450"/>
            <a:ext cx="11877675" cy="5447004"/>
          </a:xfrm>
          <a:prstGeom prst="rect">
            <a:avLst/>
          </a:prstGeom>
        </p:spPr>
        <p:txBody>
          <a:bodyPr vert="horz" wrap="square" lIns="0" tIns="17145" rIns="0" bIns="0" rtlCol="0">
            <a:spAutoFit/>
          </a:bodyPr>
          <a:lstStyle/>
          <a:p>
            <a:pPr marL="12700">
              <a:lnSpc>
                <a:spcPct val="100000"/>
              </a:lnSpc>
              <a:spcBef>
                <a:spcPts val="135"/>
              </a:spcBef>
            </a:pPr>
            <a:r>
              <a:rPr lang="en-GB" b="1" u="sng" spc="20" dirty="0" smtClean="0">
                <a:solidFill>
                  <a:srgbClr val="2F5496"/>
                </a:solidFill>
                <a:uFill>
                  <a:solidFill>
                    <a:srgbClr val="2F5496"/>
                  </a:solidFill>
                </a:uFill>
                <a:cs typeface="Calibri"/>
              </a:rPr>
              <a:t>Case study (cont.)</a:t>
            </a:r>
          </a:p>
          <a:p>
            <a:pPr marL="12700">
              <a:lnSpc>
                <a:spcPct val="100000"/>
              </a:lnSpc>
              <a:spcBef>
                <a:spcPts val="135"/>
              </a:spcBef>
            </a:pPr>
            <a:endParaRPr lang="en-GB" b="1" u="sng" spc="20" dirty="0">
              <a:solidFill>
                <a:srgbClr val="2F5496"/>
              </a:solidFill>
              <a:uFill>
                <a:solidFill>
                  <a:srgbClr val="2F5496"/>
                </a:solidFill>
              </a:uFill>
              <a:cs typeface="Calibri"/>
            </a:endParaRPr>
          </a:p>
          <a:p>
            <a:pPr marL="12700">
              <a:lnSpc>
                <a:spcPct val="100000"/>
              </a:lnSpc>
              <a:spcBef>
                <a:spcPts val="135"/>
              </a:spcBef>
            </a:pPr>
            <a:r>
              <a:rPr lang="en-GB" b="1" spc="20" dirty="0" smtClean="0">
                <a:solidFill>
                  <a:srgbClr val="2F5496"/>
                </a:solidFill>
                <a:uFill>
                  <a:solidFill>
                    <a:srgbClr val="2F5496"/>
                  </a:solidFill>
                </a:uFill>
                <a:cs typeface="Calibri"/>
              </a:rPr>
              <a:t>Possible treatment plan:</a:t>
            </a:r>
          </a:p>
          <a:p>
            <a:pPr marL="12700">
              <a:lnSpc>
                <a:spcPct val="100000"/>
              </a:lnSpc>
              <a:spcBef>
                <a:spcPts val="135"/>
              </a:spcBef>
            </a:pPr>
            <a:endParaRPr lang="en-GB" b="1" u="sng" spc="20" dirty="0">
              <a:solidFill>
                <a:srgbClr val="2F5496"/>
              </a:solidFill>
              <a:uFill>
                <a:solidFill>
                  <a:srgbClr val="2F5496"/>
                </a:solidFill>
              </a:uFill>
              <a:cs typeface="Calibri"/>
            </a:endParaRP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Communicate sensitively with Louise and encourage her to share her thoughts as to why these changes may be happening.​</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Talk to Louise's family and encourage their input in her management on the ward.​</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Arrange a review of all professionals involved in Louise's care, including those with expertise in eating disorders.​</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Talk to Louise about her core temperature and blood test results; explain your concerns and gain her views.​</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Liaise with the mental health team or eating disorder specialist and discuss the noted changes in physical health and level of emotional distress since moving to a side ward. Ask them to review her mental health risk.​</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Increase the level of nursing supervision in relation to fluid intake and monitor the room temperature, providing more blankets. Additional staff time should also be considered to offer emotional support and support with adhering to treatment.​</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Liaise with the dietitian regarding weight gain.​</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Continue regular blood monitoring and observations.​</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Closely monitor food and fluids and look for signs of refeeding syndrome.​</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If improvements aren't made, consider moving Louise back to the main ward and increasing the level of emotional support to manage her distress.</a:t>
            </a:r>
          </a:p>
        </p:txBody>
      </p:sp>
    </p:spTree>
    <p:extLst>
      <p:ext uri="{BB962C8B-B14F-4D97-AF65-F5344CB8AC3E}">
        <p14:creationId xmlns:p14="http://schemas.microsoft.com/office/powerpoint/2010/main" val="345929247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E54CC5E5-9E20-47B7-BD37-EBA7DE8A4B9C}"/>
              </a:ext>
            </a:extLst>
          </p:cNvPr>
          <p:cNvSpPr txBox="1"/>
          <p:nvPr/>
        </p:nvSpPr>
        <p:spPr>
          <a:xfrm>
            <a:off x="152400" y="175475"/>
            <a:ext cx="11877675" cy="6516528"/>
          </a:xfrm>
          <a:prstGeom prst="rect">
            <a:avLst/>
          </a:prstGeom>
        </p:spPr>
        <p:txBody>
          <a:bodyPr vert="horz" wrap="square" lIns="0" tIns="17145" rIns="0" bIns="0" rtlCol="0">
            <a:spAutoFit/>
          </a:bodyPr>
          <a:lstStyle/>
          <a:p>
            <a:pPr marL="12700">
              <a:lnSpc>
                <a:spcPct val="100000"/>
              </a:lnSpc>
              <a:spcBef>
                <a:spcPts val="135"/>
              </a:spcBef>
            </a:pPr>
            <a:r>
              <a:rPr lang="en-GB" b="1" u="sng" spc="20" dirty="0">
                <a:solidFill>
                  <a:srgbClr val="2F5496"/>
                </a:solidFill>
                <a:uFill>
                  <a:solidFill>
                    <a:srgbClr val="2F5496"/>
                  </a:solidFill>
                </a:uFill>
                <a:cs typeface="Calibri"/>
              </a:rPr>
              <a:t>Managing eating disorder </a:t>
            </a:r>
            <a:r>
              <a:rPr lang="en-GB" b="1" u="sng" spc="20" dirty="0" smtClean="0">
                <a:solidFill>
                  <a:srgbClr val="2F5496"/>
                </a:solidFill>
                <a:uFill>
                  <a:solidFill>
                    <a:srgbClr val="2F5496"/>
                  </a:solidFill>
                </a:uFill>
                <a:cs typeface="Calibri"/>
              </a:rPr>
              <a:t>behaviours</a:t>
            </a:r>
          </a:p>
          <a:p>
            <a:pPr marL="12700">
              <a:lnSpc>
                <a:spcPct val="100000"/>
              </a:lnSpc>
              <a:spcBef>
                <a:spcPts val="135"/>
              </a:spcBef>
            </a:pPr>
            <a:endParaRPr lang="en-GB" b="1" u="sng"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Generally, most patients who are treated in an acute medical setting accept the need to receive treatment as they are focused on recovery. ​</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​For a patient with an eating disorder, they may be compelled by their illness to challenge their treatment plan, resist care or maybe directly interfere with treatment. Examples of this could be running their nasogastric tube feed into the sink or turning off drips. This can present a challenge to safe management when the medical risks are high, or the patient is deteriorating. ​</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​A key factor in overcoming this challenge is to ensure the provision of adequately trained mental health and general nursing staff to directly support the patient. In the case of a deteriorating and or resisting patient in an acute medical setting, urgent involvement from the psychiatric team should be </a:t>
            </a:r>
            <a:r>
              <a:rPr lang="en-GB" spc="20" dirty="0" smtClean="0">
                <a:solidFill>
                  <a:srgbClr val="2F5496"/>
                </a:solidFill>
                <a:uFill>
                  <a:solidFill>
                    <a:srgbClr val="2F5496"/>
                  </a:solidFill>
                </a:uFill>
                <a:cs typeface="Calibri"/>
              </a:rPr>
              <a:t>sought.</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Patients with eating disorders can have distressing thoughts about weight gain, consequently the patient may demonstrate an extreme compulsion to pursue thinness, which may lead to behaviours aimed at avoiding weight gain. To avoid increasing the patient's anxiety, it is important to adhere to the agreed dietetic treatment plan and give food or NG feed at the time and quantity agreed. </a:t>
            </a:r>
            <a:r>
              <a:rPr lang="en-GB" spc="20" dirty="0" smtClean="0">
                <a:solidFill>
                  <a:srgbClr val="2F5496"/>
                </a:solidFill>
                <a:uFill>
                  <a:solidFill>
                    <a:srgbClr val="2F5496"/>
                  </a:solidFill>
                </a:uFill>
                <a:cs typeface="Calibri"/>
              </a:rPr>
              <a:t>​</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If the patient is assessed to be safe to mobilise, total bed rest should be avoided due to risks including psychological distress and physical complications such as pressure sores, infections, deep vein thrombosis, muscular atrophy and increased bone </a:t>
            </a:r>
            <a:r>
              <a:rPr lang="en-GB" spc="20" dirty="0" smtClean="0">
                <a:solidFill>
                  <a:srgbClr val="2F5496"/>
                </a:solidFill>
                <a:uFill>
                  <a:solidFill>
                    <a:srgbClr val="2F5496"/>
                  </a:solidFill>
                </a:uFill>
                <a:cs typeface="Calibri"/>
              </a:rPr>
              <a:t>absorption. With </a:t>
            </a:r>
            <a:r>
              <a:rPr lang="en-GB" spc="20" dirty="0">
                <a:solidFill>
                  <a:srgbClr val="2F5496"/>
                </a:solidFill>
                <a:uFill>
                  <a:solidFill>
                    <a:srgbClr val="2F5496"/>
                  </a:solidFill>
                </a:uFill>
                <a:cs typeface="Calibri"/>
              </a:rPr>
              <a:t>all supportive management strategies, it is important to consider issues relating to deprivation of liberty and the appropriate advice should be sought, and legal guidance </a:t>
            </a:r>
            <a:r>
              <a:rPr lang="en-GB" spc="20" dirty="0" smtClean="0">
                <a:solidFill>
                  <a:srgbClr val="2F5496"/>
                </a:solidFill>
                <a:uFill>
                  <a:solidFill>
                    <a:srgbClr val="2F5496"/>
                  </a:solidFill>
                </a:uFill>
                <a:cs typeface="Calibri"/>
              </a:rPr>
              <a:t>followed.</a:t>
            </a:r>
            <a:endParaRPr lang="en-GB" spc="20" dirty="0">
              <a:solidFill>
                <a:srgbClr val="2F5496"/>
              </a:solidFill>
              <a:uFill>
                <a:solidFill>
                  <a:srgbClr val="2F5496"/>
                </a:solidFill>
              </a:uFill>
              <a:cs typeface="Calibri"/>
            </a:endParaRPr>
          </a:p>
        </p:txBody>
      </p:sp>
    </p:spTree>
    <p:extLst>
      <p:ext uri="{BB962C8B-B14F-4D97-AF65-F5344CB8AC3E}">
        <p14:creationId xmlns:p14="http://schemas.microsoft.com/office/powerpoint/2010/main" val="327513936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E54CC5E5-9E20-47B7-BD37-EBA7DE8A4B9C}"/>
              </a:ext>
            </a:extLst>
          </p:cNvPr>
          <p:cNvSpPr txBox="1"/>
          <p:nvPr/>
        </p:nvSpPr>
        <p:spPr>
          <a:xfrm>
            <a:off x="152400" y="19403"/>
            <a:ext cx="11877675" cy="6857647"/>
          </a:xfrm>
          <a:prstGeom prst="rect">
            <a:avLst/>
          </a:prstGeom>
        </p:spPr>
        <p:txBody>
          <a:bodyPr vert="horz" wrap="square" lIns="0" tIns="17145" rIns="0" bIns="0" rtlCol="0">
            <a:spAutoFit/>
          </a:bodyPr>
          <a:lstStyle/>
          <a:p>
            <a:pPr marL="12700">
              <a:lnSpc>
                <a:spcPct val="100000"/>
              </a:lnSpc>
              <a:spcBef>
                <a:spcPts val="135"/>
              </a:spcBef>
            </a:pPr>
            <a:r>
              <a:rPr lang="en-GB" b="1" u="sng" spc="20" dirty="0">
                <a:solidFill>
                  <a:srgbClr val="2F5496"/>
                </a:solidFill>
                <a:uFill>
                  <a:solidFill>
                    <a:srgbClr val="2F5496"/>
                  </a:solidFill>
                </a:uFill>
                <a:cs typeface="Calibri"/>
              </a:rPr>
              <a:t>Management of emotional distress, suicidal ideation, behavioural support and </a:t>
            </a:r>
            <a:r>
              <a:rPr lang="en-GB" b="1" u="sng" spc="20" dirty="0" smtClean="0">
                <a:solidFill>
                  <a:srgbClr val="2F5496"/>
                </a:solidFill>
                <a:uFill>
                  <a:solidFill>
                    <a:srgbClr val="2F5496"/>
                  </a:solidFill>
                </a:uFill>
                <a:cs typeface="Calibri"/>
              </a:rPr>
              <a:t>self-harm</a:t>
            </a:r>
          </a:p>
          <a:p>
            <a:pPr marL="12700">
              <a:lnSpc>
                <a:spcPct val="100000"/>
              </a:lnSpc>
              <a:spcBef>
                <a:spcPts val="135"/>
              </a:spcBef>
            </a:pPr>
            <a:endParaRPr lang="en-GB" b="1" u="sng"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Suicidal ideation is common in people with eating disorders. ​</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​Suicide accounts for 20% of all deaths among adults with anorexia nervosa; 4% of people under 25 years who died by suicide in 2021 had an eating </a:t>
            </a:r>
            <a:r>
              <a:rPr lang="en-GB" spc="20" dirty="0" smtClean="0">
                <a:solidFill>
                  <a:srgbClr val="2F5496"/>
                </a:solidFill>
                <a:uFill>
                  <a:solidFill>
                    <a:srgbClr val="2F5496"/>
                  </a:solidFill>
                </a:uFill>
                <a:cs typeface="Calibri"/>
              </a:rPr>
              <a:t>disorder. ​​</a:t>
            </a:r>
            <a:r>
              <a:rPr lang="en-GB" spc="20" dirty="0">
                <a:solidFill>
                  <a:srgbClr val="2F5496"/>
                </a:solidFill>
                <a:uFill>
                  <a:solidFill>
                    <a:srgbClr val="2F5496"/>
                  </a:solidFill>
                </a:uFill>
                <a:cs typeface="Calibri"/>
              </a:rPr>
              <a:t>Among both young people and adults with eating disorders, the risk of self-harm and suicide is </a:t>
            </a:r>
            <a:r>
              <a:rPr lang="en-GB" spc="20" dirty="0" smtClean="0">
                <a:solidFill>
                  <a:srgbClr val="2F5496"/>
                </a:solidFill>
                <a:uFill>
                  <a:solidFill>
                    <a:srgbClr val="2F5496"/>
                  </a:solidFill>
                </a:uFill>
                <a:cs typeface="Calibri"/>
              </a:rPr>
              <a:t>increased.</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Self-harm behaviours and suicidal ideation can occur alongside high levels of distress and can indicate a history of depression or previous suicidal </a:t>
            </a:r>
            <a:r>
              <a:rPr lang="en-GB" spc="20" dirty="0" smtClean="0">
                <a:solidFill>
                  <a:srgbClr val="2F5496"/>
                </a:solidFill>
                <a:uFill>
                  <a:solidFill>
                    <a:srgbClr val="2F5496"/>
                  </a:solidFill>
                </a:uFill>
                <a:cs typeface="Calibri"/>
              </a:rPr>
              <a:t>behaviour. </a:t>
            </a:r>
            <a:r>
              <a:rPr lang="en-GB" spc="20" dirty="0">
                <a:solidFill>
                  <a:srgbClr val="2F5496"/>
                </a:solidFill>
                <a:uFill>
                  <a:solidFill>
                    <a:srgbClr val="2F5496"/>
                  </a:solidFill>
                </a:uFill>
                <a:cs typeface="Calibri"/>
              </a:rPr>
              <a:t>This is not always outwardly displayed by the patient. ​</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Staff working with patients with eating disorders should be aware of the NICE guidelines on </a:t>
            </a:r>
            <a:r>
              <a:rPr lang="en-GB" spc="20" dirty="0" smtClean="0">
                <a:solidFill>
                  <a:srgbClr val="2F5496"/>
                </a:solidFill>
                <a:uFill>
                  <a:solidFill>
                    <a:srgbClr val="2F5496"/>
                  </a:solidFill>
                </a:uFill>
                <a:cs typeface="Calibri"/>
              </a:rPr>
              <a:t>self-harm </a:t>
            </a:r>
            <a:r>
              <a:rPr lang="en-GB" spc="20" dirty="0">
                <a:solidFill>
                  <a:srgbClr val="2F5496"/>
                </a:solidFill>
                <a:uFill>
                  <a:solidFill>
                    <a:srgbClr val="2F5496"/>
                  </a:solidFill>
                </a:uFill>
                <a:cs typeface="Calibri"/>
              </a:rPr>
              <a:t>and should liaise with the hospital mental health team.</a:t>
            </a:r>
            <a:r>
              <a:rPr lang="en-GB" spc="20" dirty="0" smtClean="0">
                <a:solidFill>
                  <a:srgbClr val="2F5496"/>
                </a:solidFill>
                <a:uFill>
                  <a:solidFill>
                    <a:srgbClr val="2F5496"/>
                  </a:solidFill>
                </a:uFill>
                <a:cs typeface="Calibri"/>
              </a:rPr>
              <a:t>​</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b="1" u="sng" spc="20" dirty="0">
                <a:solidFill>
                  <a:srgbClr val="2F5496"/>
                </a:solidFill>
                <a:uFill>
                  <a:solidFill>
                    <a:srgbClr val="2F5496"/>
                  </a:solidFill>
                </a:uFill>
                <a:cs typeface="Calibri"/>
              </a:rPr>
              <a:t>Working collaboratively and communicating sensitively with the </a:t>
            </a:r>
            <a:r>
              <a:rPr lang="en-GB" b="1" u="sng" spc="20" dirty="0" smtClean="0">
                <a:solidFill>
                  <a:srgbClr val="2F5496"/>
                </a:solidFill>
                <a:uFill>
                  <a:solidFill>
                    <a:srgbClr val="2F5496"/>
                  </a:solidFill>
                </a:uFill>
                <a:cs typeface="Calibri"/>
              </a:rPr>
              <a:t>patient</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From the outset, assume that talking about their eating disorder and issues such as weight will be a sensitive topic for patients and their carers and supporters. </a:t>
            </a:r>
            <a:r>
              <a:rPr lang="en-GB" spc="20" dirty="0" smtClean="0">
                <a:solidFill>
                  <a:srgbClr val="2F5496"/>
                </a:solidFill>
                <a:uFill>
                  <a:solidFill>
                    <a:srgbClr val="2F5496"/>
                  </a:solidFill>
                </a:uFill>
                <a:cs typeface="Calibri"/>
              </a:rPr>
              <a:t>​Appreciate </a:t>
            </a:r>
            <a:r>
              <a:rPr lang="en-GB" spc="20" dirty="0">
                <a:solidFill>
                  <a:srgbClr val="2F5496"/>
                </a:solidFill>
                <a:uFill>
                  <a:solidFill>
                    <a:srgbClr val="2F5496"/>
                  </a:solidFill>
                </a:uFill>
                <a:cs typeface="Calibri"/>
              </a:rPr>
              <a:t>that there may be anxieties, ambivalence towards recovery and resistance to treatment and gaining weight. It's essential to work in collaboration, gain trust and have a positive working alliance. Direct confrontation should be avoided. </a:t>
            </a:r>
            <a:endParaRPr lang="en-GB" spc="20" dirty="0" smtClean="0">
              <a:solidFill>
                <a:srgbClr val="2F5496"/>
              </a:solidFill>
              <a:uFill>
                <a:solidFill>
                  <a:srgbClr val="2F5496"/>
                </a:solidFill>
              </a:uFill>
              <a:cs typeface="Calibri"/>
            </a:endParaRP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Although our natural inclination may be to offer advice or suggestions, this can create feelings of alienation and distress. </a:t>
            </a:r>
            <a:r>
              <a:rPr lang="en-GB" spc="20" dirty="0" smtClean="0">
                <a:solidFill>
                  <a:srgbClr val="2F5496"/>
                </a:solidFill>
                <a:uFill>
                  <a:solidFill>
                    <a:srgbClr val="2F5496"/>
                  </a:solidFill>
                </a:uFill>
                <a:cs typeface="Calibri"/>
              </a:rPr>
              <a:t>​​</a:t>
            </a:r>
            <a:r>
              <a:rPr lang="en-GB" spc="20" dirty="0">
                <a:solidFill>
                  <a:srgbClr val="2F5496"/>
                </a:solidFill>
                <a:uFill>
                  <a:solidFill>
                    <a:srgbClr val="2F5496"/>
                  </a:solidFill>
                </a:uFill>
                <a:cs typeface="Calibri"/>
              </a:rPr>
              <a:t>Communication should be compassionate and direct. Aim to listen to and understand the patient's perspective and avoid authoritarian communication styles</a:t>
            </a:r>
          </a:p>
        </p:txBody>
      </p:sp>
    </p:spTree>
    <p:extLst>
      <p:ext uri="{BB962C8B-B14F-4D97-AF65-F5344CB8AC3E}">
        <p14:creationId xmlns:p14="http://schemas.microsoft.com/office/powerpoint/2010/main" val="354495430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E54CC5E5-9E20-47B7-BD37-EBA7DE8A4B9C}"/>
              </a:ext>
            </a:extLst>
          </p:cNvPr>
          <p:cNvSpPr txBox="1"/>
          <p:nvPr/>
        </p:nvSpPr>
        <p:spPr>
          <a:xfrm>
            <a:off x="171450" y="381353"/>
            <a:ext cx="11877675" cy="5724003"/>
          </a:xfrm>
          <a:prstGeom prst="rect">
            <a:avLst/>
          </a:prstGeom>
        </p:spPr>
        <p:txBody>
          <a:bodyPr vert="horz" wrap="square" lIns="0" tIns="17145" rIns="0" bIns="0" rtlCol="0">
            <a:spAutoFit/>
          </a:bodyPr>
          <a:lstStyle/>
          <a:p>
            <a:pPr marL="12700">
              <a:lnSpc>
                <a:spcPct val="100000"/>
              </a:lnSpc>
              <a:spcBef>
                <a:spcPts val="135"/>
              </a:spcBef>
            </a:pPr>
            <a:r>
              <a:rPr lang="en-GB" spc="20" dirty="0">
                <a:solidFill>
                  <a:srgbClr val="2F5496"/>
                </a:solidFill>
                <a:uFill>
                  <a:solidFill>
                    <a:srgbClr val="2F5496"/>
                  </a:solidFill>
                </a:uFill>
                <a:cs typeface="Calibri"/>
              </a:rPr>
              <a:t>Think about the skills you use when approaching sensitive issues. Talking to a person with an eating disorder requires the same approach</a:t>
            </a:r>
            <a:r>
              <a:rPr lang="en-GB" spc="20" dirty="0" smtClean="0">
                <a:solidFill>
                  <a:srgbClr val="2F5496"/>
                </a:solidFill>
                <a:uFill>
                  <a:solidFill>
                    <a:srgbClr val="2F5496"/>
                  </a:solidFill>
                </a:uFill>
                <a:cs typeface="Calibri"/>
              </a:rPr>
              <a:t>.</a:t>
            </a:r>
          </a:p>
          <a:p>
            <a:pPr marL="12700">
              <a:lnSpc>
                <a:spcPct val="100000"/>
              </a:lnSpc>
              <a:spcBef>
                <a:spcPts val="135"/>
              </a:spcBef>
            </a:pPr>
            <a:endParaRPr lang="en-GB" spc="20" dirty="0" smtClean="0">
              <a:solidFill>
                <a:srgbClr val="2F5496"/>
              </a:solidFill>
              <a:uFill>
                <a:solidFill>
                  <a:srgbClr val="2F5496"/>
                </a:solidFill>
              </a:uFill>
              <a:cs typeface="Calibri"/>
            </a:endParaRPr>
          </a:p>
          <a:p>
            <a:pPr marL="12700">
              <a:lnSpc>
                <a:spcPct val="100000"/>
              </a:lnSpc>
              <a:spcBef>
                <a:spcPts val="135"/>
              </a:spcBef>
            </a:pPr>
            <a:r>
              <a:rPr lang="en-GB" b="1" spc="20" dirty="0" smtClean="0">
                <a:solidFill>
                  <a:srgbClr val="2F5496"/>
                </a:solidFill>
                <a:uFill>
                  <a:solidFill>
                    <a:srgbClr val="2F5496"/>
                  </a:solidFill>
                </a:uFill>
                <a:cs typeface="Calibri"/>
              </a:rPr>
              <a:t>Do’s</a:t>
            </a:r>
            <a:endParaRPr lang="en-GB" b="1" spc="20" dirty="0">
              <a:solidFill>
                <a:srgbClr val="2F5496"/>
              </a:solidFill>
              <a:uFill>
                <a:solidFill>
                  <a:srgbClr val="2F5496"/>
                </a:solidFill>
              </a:uFill>
              <a:cs typeface="Calibri"/>
            </a:endParaRP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Ask the patient if they have difficulties with opening up to you and what might help with this.​</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Be curious, not confrontational. Let them know you're available to talk, when they're ready.​</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Ask open-ended questions, then listen without judgement, ensuring they feel heard.​</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If you feel you may have triggered someone, take this as an opportunity to talk about whatever has been triggered, rather than seeing it as a mistake.​</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Have a compassionate, respectful and empathic approach, to both the patient and their supporters. Think about topics that can motivate </a:t>
            </a:r>
            <a:r>
              <a:rPr lang="en-GB" spc="20" dirty="0" smtClean="0">
                <a:solidFill>
                  <a:srgbClr val="2F5496"/>
                </a:solidFill>
                <a:uFill>
                  <a:solidFill>
                    <a:srgbClr val="2F5496"/>
                  </a:solidFill>
                </a:uFill>
                <a:cs typeface="Calibri"/>
              </a:rPr>
              <a:t>recovery</a:t>
            </a:r>
          </a:p>
          <a:p>
            <a:pPr marL="298450" indent="-285750">
              <a:lnSpc>
                <a:spcPct val="100000"/>
              </a:lnSpc>
              <a:spcBef>
                <a:spcPts val="135"/>
              </a:spcBef>
              <a:buFont typeface="Arial" panose="020B0604020202020204" pitchFamily="34" charset="0"/>
              <a:buChar char="•"/>
            </a:pPr>
            <a:endParaRPr lang="en-GB" spc="20" dirty="0" smtClean="0">
              <a:solidFill>
                <a:srgbClr val="2F5496"/>
              </a:solidFill>
              <a:uFill>
                <a:solidFill>
                  <a:srgbClr val="2F5496"/>
                </a:solidFill>
              </a:uFill>
              <a:cs typeface="Calibri"/>
            </a:endParaRPr>
          </a:p>
          <a:p>
            <a:pPr marL="12700">
              <a:lnSpc>
                <a:spcPct val="100000"/>
              </a:lnSpc>
              <a:spcBef>
                <a:spcPts val="135"/>
              </a:spcBef>
            </a:pPr>
            <a:r>
              <a:rPr lang="en-GB" b="1" spc="20" dirty="0" err="1" smtClean="0">
                <a:solidFill>
                  <a:srgbClr val="2F5496"/>
                </a:solidFill>
                <a:uFill>
                  <a:solidFill>
                    <a:srgbClr val="2F5496"/>
                  </a:solidFill>
                </a:uFill>
                <a:cs typeface="Calibri"/>
              </a:rPr>
              <a:t>Don’t’s</a:t>
            </a:r>
            <a:endParaRPr lang="en-GB" b="1" spc="20" dirty="0" smtClean="0">
              <a:solidFill>
                <a:srgbClr val="2F5496"/>
              </a:solidFill>
              <a:uFill>
                <a:solidFill>
                  <a:srgbClr val="2F5496"/>
                </a:solidFill>
              </a:uFill>
              <a:cs typeface="Calibri"/>
            </a:endParaRP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Comment on the patient 'looking well,' or say 'well done'. This can be interpreted as 'I'm looking fat' and 'I've gone against my eating disorder, and I’ve failed'.​</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Comment on weight loss or gain. Someone with an eating disorder who knows they have lost weight may feel they have achieved something. Commenting on physical results should be done mindfully.​</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Focus discussion on food, calories, weight or shape, as the patient's emotions are not about food. It may be important to gather this in an initial assessment, but its best avoided in medical assessment. ​</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Fall into the 'reassurance trap'. You should not reassure a patient that their risk is low.</a:t>
            </a:r>
          </a:p>
        </p:txBody>
      </p:sp>
    </p:spTree>
    <p:extLst>
      <p:ext uri="{BB962C8B-B14F-4D97-AF65-F5344CB8AC3E}">
        <p14:creationId xmlns:p14="http://schemas.microsoft.com/office/powerpoint/2010/main" val="30827047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E54CC5E5-9E20-47B7-BD37-EBA7DE8A4B9C}"/>
              </a:ext>
            </a:extLst>
          </p:cNvPr>
          <p:cNvSpPr txBox="1"/>
          <p:nvPr/>
        </p:nvSpPr>
        <p:spPr>
          <a:xfrm>
            <a:off x="171450" y="381353"/>
            <a:ext cx="11877675" cy="6265177"/>
          </a:xfrm>
          <a:prstGeom prst="rect">
            <a:avLst/>
          </a:prstGeom>
        </p:spPr>
        <p:txBody>
          <a:bodyPr vert="horz" wrap="square" lIns="0" tIns="17145" rIns="0" bIns="0" rtlCol="0">
            <a:spAutoFit/>
          </a:bodyPr>
          <a:lstStyle/>
          <a:p>
            <a:pPr marL="12700">
              <a:lnSpc>
                <a:spcPct val="100000"/>
              </a:lnSpc>
              <a:spcBef>
                <a:spcPts val="135"/>
              </a:spcBef>
            </a:pPr>
            <a:r>
              <a:rPr lang="en-GB" b="1" u="sng" spc="20" dirty="0" smtClean="0">
                <a:solidFill>
                  <a:srgbClr val="2F5496"/>
                </a:solidFill>
                <a:uFill>
                  <a:solidFill>
                    <a:srgbClr val="2F5496"/>
                  </a:solidFill>
                </a:uFill>
                <a:cs typeface="Calibri"/>
              </a:rPr>
              <a:t>Carers and supporters</a:t>
            </a:r>
          </a:p>
          <a:p>
            <a:pPr marL="12700">
              <a:lnSpc>
                <a:spcPct val="100000"/>
              </a:lnSpc>
              <a:spcBef>
                <a:spcPts val="135"/>
              </a:spcBef>
            </a:pPr>
            <a:endParaRPr lang="en-GB" b="1" u="sng"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It is important to recognise the vital role carers and supporters can play in the care and treatment of a person with an eating disorder.</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Research supports that carers are a valuable resource. It is recommended that whenever possible, carers and supporters be included in the assessment process and planning of care and treatment, unless doing so is contraindicative.</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It is important to communicate and listen to the carers' perspective, as they often know the patient best and may offer information which impacts on investigations and treatment. </a:t>
            </a:r>
            <a:r>
              <a:rPr lang="en-GB" spc="20" dirty="0" smtClean="0">
                <a:solidFill>
                  <a:srgbClr val="2F5496"/>
                </a:solidFill>
                <a:uFill>
                  <a:solidFill>
                    <a:srgbClr val="2F5496"/>
                  </a:solidFill>
                </a:uFill>
                <a:cs typeface="Calibri"/>
              </a:rPr>
              <a:t>Degrees </a:t>
            </a:r>
            <a:r>
              <a:rPr lang="en-GB" spc="20" dirty="0">
                <a:solidFill>
                  <a:srgbClr val="2F5496"/>
                </a:solidFill>
                <a:uFill>
                  <a:solidFill>
                    <a:srgbClr val="2F5496"/>
                  </a:solidFill>
                </a:uFill>
                <a:cs typeface="Calibri"/>
              </a:rPr>
              <a:t>of carer involvement will vary and be dependent on a variety of factors, including the age of the individual, severity of illness and relationship.</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Safeguarding and confidentiality guidelines still apply and should be adhered </a:t>
            </a:r>
            <a:r>
              <a:rPr lang="en-GB" spc="20" dirty="0" smtClean="0">
                <a:solidFill>
                  <a:srgbClr val="2F5496"/>
                </a:solidFill>
                <a:uFill>
                  <a:solidFill>
                    <a:srgbClr val="2F5496"/>
                  </a:solidFill>
                </a:uFill>
                <a:cs typeface="Calibri"/>
              </a:rPr>
              <a:t>to. Confidentiality </a:t>
            </a:r>
            <a:r>
              <a:rPr lang="en-GB" spc="20" dirty="0">
                <a:solidFill>
                  <a:srgbClr val="2F5496"/>
                </a:solidFill>
                <a:uFill>
                  <a:solidFill>
                    <a:srgbClr val="2F5496"/>
                  </a:solidFill>
                </a:uFill>
                <a:cs typeface="Calibri"/>
              </a:rPr>
              <a:t>and lack of consent to share information does not prevent the receiving of 3rd party information</a:t>
            </a:r>
            <a:r>
              <a:rPr lang="en-GB" spc="20" dirty="0" smtClean="0">
                <a:solidFill>
                  <a:srgbClr val="2F5496"/>
                </a:solidFill>
                <a:uFill>
                  <a:solidFill>
                    <a:srgbClr val="2F5496"/>
                  </a:solidFill>
                </a:uFill>
                <a:cs typeface="Calibri"/>
              </a:rPr>
              <a:t>.</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Carers and supporters often report a sense of isolation, can easily become overwhelmed or experience their own mental health difficulties. They are likely to be in a state of fear, confusion and feeling vulnerable. It will be beneficial for them to be informed with accurate information and gain a better understanding of eating disorders and their treatment.  </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If it is not deemed clinically safe to do so or if consent to share information has not been obtained, carers and supporters can be signposted to educational resources and carer support services. These are readily accessible on the Beat </a:t>
            </a:r>
            <a:r>
              <a:rPr lang="en-GB" spc="20" dirty="0" smtClean="0">
                <a:solidFill>
                  <a:srgbClr val="2F5496"/>
                </a:solidFill>
                <a:uFill>
                  <a:solidFill>
                    <a:srgbClr val="2F5496"/>
                  </a:solidFill>
                </a:uFill>
                <a:cs typeface="Calibri"/>
              </a:rPr>
              <a:t>website </a:t>
            </a:r>
            <a:r>
              <a:rPr lang="en-GB" spc="20" dirty="0">
                <a:solidFill>
                  <a:srgbClr val="2F5496"/>
                </a:solidFill>
                <a:uFill>
                  <a:solidFill>
                    <a:srgbClr val="2F5496"/>
                  </a:solidFill>
                </a:uFill>
                <a:cs typeface="Calibri"/>
              </a:rPr>
              <a:t>and </a:t>
            </a:r>
            <a:r>
              <a:rPr lang="en-GB" spc="20" dirty="0" smtClean="0">
                <a:solidFill>
                  <a:srgbClr val="2F5496"/>
                </a:solidFill>
                <a:uFill>
                  <a:solidFill>
                    <a:srgbClr val="2F5496"/>
                  </a:solidFill>
                </a:uFill>
                <a:cs typeface="Calibri"/>
              </a:rPr>
              <a:t>FEAST.</a:t>
            </a:r>
            <a:endParaRPr lang="en-GB" spc="20" dirty="0">
              <a:solidFill>
                <a:srgbClr val="2F5496"/>
              </a:solidFill>
              <a:uFill>
                <a:solidFill>
                  <a:srgbClr val="2F5496"/>
                </a:solidFill>
              </a:uFill>
              <a:cs typeface="Calibri"/>
            </a:endParaRPr>
          </a:p>
        </p:txBody>
      </p:sp>
    </p:spTree>
    <p:extLst>
      <p:ext uri="{BB962C8B-B14F-4D97-AF65-F5344CB8AC3E}">
        <p14:creationId xmlns:p14="http://schemas.microsoft.com/office/powerpoint/2010/main" val="233441625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E54CC5E5-9E20-47B7-BD37-EBA7DE8A4B9C}"/>
              </a:ext>
            </a:extLst>
          </p:cNvPr>
          <p:cNvSpPr txBox="1"/>
          <p:nvPr/>
        </p:nvSpPr>
        <p:spPr>
          <a:xfrm>
            <a:off x="901700" y="627379"/>
            <a:ext cx="10752744" cy="3119700"/>
          </a:xfrm>
          <a:prstGeom prst="rect">
            <a:avLst/>
          </a:prstGeom>
        </p:spPr>
        <p:txBody>
          <a:bodyPr vert="horz" wrap="square" lIns="0" tIns="17145" rIns="0" bIns="0" rtlCol="0">
            <a:spAutoFit/>
          </a:bodyPr>
          <a:lstStyle/>
          <a:p>
            <a:pPr marL="12700" marR="5080">
              <a:lnSpc>
                <a:spcPct val="105100"/>
              </a:lnSpc>
              <a:spcBef>
                <a:spcPts val="5"/>
              </a:spcBef>
            </a:pPr>
            <a:r>
              <a:rPr lang="en-GB" sz="1600" b="1" u="sng" spc="15" dirty="0" smtClean="0">
                <a:solidFill>
                  <a:srgbClr val="2F5496"/>
                </a:solidFill>
                <a:cs typeface="Calibri"/>
              </a:rPr>
              <a:t>Session Key Points:</a:t>
            </a:r>
          </a:p>
          <a:p>
            <a:pPr marL="298450" marR="5080" indent="-285750">
              <a:lnSpc>
                <a:spcPct val="105100"/>
              </a:lnSpc>
              <a:spcBef>
                <a:spcPts val="5"/>
              </a:spcBef>
              <a:buFont typeface="Arial" panose="020B0604020202020204" pitchFamily="34" charset="0"/>
              <a:buChar char="•"/>
            </a:pPr>
            <a:endParaRPr lang="en-GB" sz="1600" spc="15" dirty="0">
              <a:solidFill>
                <a:srgbClr val="2F5496"/>
              </a:solidFill>
              <a:cs typeface="Calibri"/>
            </a:endParaRPr>
          </a:p>
          <a:p>
            <a:pPr marL="298450" marR="5080" indent="-285750">
              <a:lnSpc>
                <a:spcPct val="105100"/>
              </a:lnSpc>
              <a:spcBef>
                <a:spcPts val="5"/>
              </a:spcBef>
              <a:buFont typeface="Arial" panose="020B0604020202020204" pitchFamily="34" charset="0"/>
              <a:buChar char="•"/>
            </a:pPr>
            <a:r>
              <a:rPr lang="en-GB" sz="1600" spc="15" dirty="0">
                <a:solidFill>
                  <a:srgbClr val="2F5496"/>
                </a:solidFill>
                <a:cs typeface="Calibri"/>
              </a:rPr>
              <a:t>how to identify the types of eating disorders and spot the early warning signs​</a:t>
            </a:r>
          </a:p>
          <a:p>
            <a:pPr marL="298450" marR="5080" indent="-285750">
              <a:lnSpc>
                <a:spcPct val="105100"/>
              </a:lnSpc>
              <a:spcBef>
                <a:spcPts val="5"/>
              </a:spcBef>
              <a:buFont typeface="Arial" panose="020B0604020202020204" pitchFamily="34" charset="0"/>
              <a:buChar char="•"/>
            </a:pPr>
            <a:r>
              <a:rPr lang="en-GB" sz="1600" spc="15" dirty="0">
                <a:solidFill>
                  <a:srgbClr val="2F5496"/>
                </a:solidFill>
                <a:cs typeface="Calibri"/>
              </a:rPr>
              <a:t>how to identify the occurrence of eating disorders in patients who may present with other conditions  ​</a:t>
            </a:r>
          </a:p>
          <a:p>
            <a:pPr marL="298450" marR="5080" indent="-285750">
              <a:lnSpc>
                <a:spcPct val="105100"/>
              </a:lnSpc>
              <a:spcBef>
                <a:spcPts val="5"/>
              </a:spcBef>
              <a:buFont typeface="Arial" panose="020B0604020202020204" pitchFamily="34" charset="0"/>
              <a:buChar char="•"/>
            </a:pPr>
            <a:r>
              <a:rPr lang="en-GB" sz="1600" spc="15" dirty="0">
                <a:solidFill>
                  <a:srgbClr val="2F5496"/>
                </a:solidFill>
                <a:cs typeface="Calibri"/>
              </a:rPr>
              <a:t>how common eating disorders may present in acute medical settings </a:t>
            </a:r>
            <a:endParaRPr lang="en-GB" sz="1600" spc="15" dirty="0" smtClean="0">
              <a:solidFill>
                <a:srgbClr val="2F5496"/>
              </a:solidFill>
              <a:cs typeface="Calibri"/>
            </a:endParaRPr>
          </a:p>
          <a:p>
            <a:pPr marL="298450" marR="5080" indent="-285750">
              <a:lnSpc>
                <a:spcPct val="105100"/>
              </a:lnSpc>
              <a:spcBef>
                <a:spcPts val="5"/>
              </a:spcBef>
              <a:buFont typeface="Arial" panose="020B0604020202020204" pitchFamily="34" charset="0"/>
              <a:buChar char="•"/>
            </a:pPr>
            <a:r>
              <a:rPr lang="en-GB" sz="1600" spc="15" dirty="0" smtClean="0">
                <a:solidFill>
                  <a:srgbClr val="2F5496"/>
                </a:solidFill>
                <a:cs typeface="Calibri"/>
              </a:rPr>
              <a:t>risk </a:t>
            </a:r>
            <a:r>
              <a:rPr lang="en-GB" sz="1600" spc="15" dirty="0">
                <a:solidFill>
                  <a:srgbClr val="2F5496"/>
                </a:solidFill>
                <a:cs typeface="Calibri"/>
              </a:rPr>
              <a:t>management guidance for patients with eating disorders (MEED)   ​</a:t>
            </a:r>
          </a:p>
          <a:p>
            <a:pPr marL="298450" marR="5080" indent="-285750">
              <a:lnSpc>
                <a:spcPct val="105100"/>
              </a:lnSpc>
              <a:spcBef>
                <a:spcPts val="5"/>
              </a:spcBef>
              <a:buFont typeface="Arial" panose="020B0604020202020204" pitchFamily="34" charset="0"/>
              <a:buChar char="•"/>
            </a:pPr>
            <a:r>
              <a:rPr lang="en-GB" sz="1600" spc="15" dirty="0">
                <a:solidFill>
                  <a:srgbClr val="2F5496"/>
                </a:solidFill>
                <a:cs typeface="Calibri"/>
              </a:rPr>
              <a:t>official guidance regarding eating disorder treatments and capacity to consent to </a:t>
            </a:r>
            <a:r>
              <a:rPr lang="en-GB" sz="1600" spc="15" dirty="0" smtClean="0">
                <a:solidFill>
                  <a:srgbClr val="2F5496"/>
                </a:solidFill>
                <a:cs typeface="Calibri"/>
              </a:rPr>
              <a:t>treatment</a:t>
            </a:r>
          </a:p>
          <a:p>
            <a:pPr marL="298450" marR="5080" indent="-285750">
              <a:lnSpc>
                <a:spcPct val="105100"/>
              </a:lnSpc>
              <a:spcBef>
                <a:spcPts val="5"/>
              </a:spcBef>
              <a:buFont typeface="Arial" panose="020B0604020202020204" pitchFamily="34" charset="0"/>
              <a:buChar char="•"/>
            </a:pPr>
            <a:r>
              <a:rPr lang="en-GB" sz="1600" spc="15" dirty="0">
                <a:solidFill>
                  <a:srgbClr val="2F5496"/>
                </a:solidFill>
                <a:cs typeface="Calibri"/>
              </a:rPr>
              <a:t>the next steps after an eating disorder has been identified in an acute medical setting</a:t>
            </a:r>
          </a:p>
          <a:p>
            <a:pPr marL="298450" marR="5080" indent="-285750">
              <a:lnSpc>
                <a:spcPct val="105100"/>
              </a:lnSpc>
              <a:spcBef>
                <a:spcPts val="5"/>
              </a:spcBef>
              <a:buFont typeface="Arial" panose="020B0604020202020204" pitchFamily="34" charset="0"/>
              <a:buChar char="•"/>
            </a:pPr>
            <a:r>
              <a:rPr lang="en-GB" sz="1600" spc="15" dirty="0">
                <a:solidFill>
                  <a:srgbClr val="2F5496"/>
                </a:solidFill>
                <a:cs typeface="Calibri"/>
              </a:rPr>
              <a:t>some suitable treatment plan pathways</a:t>
            </a:r>
          </a:p>
          <a:p>
            <a:pPr marL="298450" marR="5080" indent="-285750">
              <a:lnSpc>
                <a:spcPct val="105100"/>
              </a:lnSpc>
              <a:spcBef>
                <a:spcPts val="5"/>
              </a:spcBef>
              <a:buFont typeface="Arial" panose="020B0604020202020204" pitchFamily="34" charset="0"/>
              <a:buChar char="•"/>
            </a:pPr>
            <a:r>
              <a:rPr lang="en-GB" sz="1600" spc="15" dirty="0">
                <a:solidFill>
                  <a:srgbClr val="2F5496"/>
                </a:solidFill>
                <a:cs typeface="Calibri"/>
              </a:rPr>
              <a:t>the role of the multidisciplinary team in managing eating disorders within acute settings</a:t>
            </a:r>
          </a:p>
          <a:p>
            <a:pPr marL="298450" marR="5080" indent="-285750">
              <a:lnSpc>
                <a:spcPct val="105100"/>
              </a:lnSpc>
              <a:spcBef>
                <a:spcPts val="5"/>
              </a:spcBef>
              <a:buFont typeface="Arial" panose="020B0604020202020204" pitchFamily="34" charset="0"/>
              <a:buChar char="•"/>
            </a:pPr>
            <a:r>
              <a:rPr lang="en-GB" sz="1600" spc="15" dirty="0">
                <a:solidFill>
                  <a:srgbClr val="2F5496"/>
                </a:solidFill>
                <a:cs typeface="Calibri"/>
              </a:rPr>
              <a:t>how to communicate sensitively and provide information for patients with eating disorders and their carers and supporters</a:t>
            </a:r>
          </a:p>
          <a:p>
            <a:pPr marL="298450" marR="5080" indent="-285750">
              <a:lnSpc>
                <a:spcPct val="105100"/>
              </a:lnSpc>
              <a:spcBef>
                <a:spcPts val="5"/>
              </a:spcBef>
              <a:buFont typeface="Arial" panose="020B0604020202020204" pitchFamily="34" charset="0"/>
              <a:buChar char="•"/>
            </a:pPr>
            <a:endParaRPr lang="en-GB" sz="1600" dirty="0" smtClean="0">
              <a:cs typeface="Calibri"/>
            </a:endParaRPr>
          </a:p>
        </p:txBody>
      </p:sp>
    </p:spTree>
    <p:custDataLst>
      <p:tags r:id="rId1"/>
    </p:custDataLst>
    <p:extLst>
      <p:ext uri="{BB962C8B-B14F-4D97-AF65-F5344CB8AC3E}">
        <p14:creationId xmlns:p14="http://schemas.microsoft.com/office/powerpoint/2010/main" val="2690660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566194-9FA0-4594-BEE2-6C0A5220CF5F}"/>
              </a:ext>
            </a:extLst>
          </p:cNvPr>
          <p:cNvPicPr>
            <a:picLocks noChangeAspect="1"/>
          </p:cNvPicPr>
          <p:nvPr/>
        </p:nvPicPr>
        <p:blipFill>
          <a:blip r:embed="rId4"/>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4B9EEB52-D18E-4C10-902C-4DC4B4CC6157}"/>
              </a:ext>
            </a:extLst>
          </p:cNvPr>
          <p:cNvSpPr/>
          <p:nvPr/>
        </p:nvSpPr>
        <p:spPr>
          <a:xfrm>
            <a:off x="1427285" y="911820"/>
            <a:ext cx="9337431" cy="4468916"/>
          </a:xfrm>
          <a:prstGeom prst="rect">
            <a:avLst/>
          </a:prstGeom>
        </p:spPr>
        <p:txBody>
          <a:bodyPr wrap="square">
            <a:spAutoFit/>
          </a:bodyPr>
          <a:lstStyle/>
          <a:p>
            <a:pPr marL="11430" marR="5080" lvl="0" algn="ctr">
              <a:lnSpc>
                <a:spcPct val="110000"/>
              </a:lnSpc>
              <a:spcBef>
                <a:spcPts val="100"/>
              </a:spcBef>
              <a:defRPr/>
            </a:pPr>
            <a:r>
              <a:rPr lang="en-GB" sz="3600" b="1" kern="0" spc="-5" dirty="0">
                <a:ln>
                  <a:solidFill>
                    <a:schemeClr val="bg1"/>
                  </a:solidFill>
                </a:ln>
                <a:solidFill>
                  <a:schemeClr val="accent1">
                    <a:lumMod val="75000"/>
                  </a:schemeClr>
                </a:solidFill>
              </a:rPr>
              <a:t>TIME TO TAKE YOUR TEST</a:t>
            </a:r>
          </a:p>
          <a:p>
            <a:pPr marL="11430" marR="5080" lvl="0" algn="ctr">
              <a:lnSpc>
                <a:spcPct val="110000"/>
              </a:lnSpc>
              <a:spcBef>
                <a:spcPts val="100"/>
              </a:spcBef>
              <a:defRPr/>
            </a:pPr>
            <a:endParaRPr lang="en-GB" sz="3600" b="1" kern="0" spc="-5" dirty="0">
              <a:ln>
                <a:solidFill>
                  <a:schemeClr val="bg1"/>
                </a:solidFill>
              </a:ln>
              <a:solidFill>
                <a:schemeClr val="accent1">
                  <a:lumMod val="75000"/>
                </a:schemeClr>
              </a:solidFill>
            </a:endParaRPr>
          </a:p>
          <a:p>
            <a:pPr marL="11430" marR="5080" lvl="0" algn="ctr">
              <a:lnSpc>
                <a:spcPct val="110000"/>
              </a:lnSpc>
              <a:spcBef>
                <a:spcPts val="100"/>
              </a:spcBef>
              <a:defRPr/>
            </a:pPr>
            <a:endParaRPr lang="en-GB" sz="3600" b="1" kern="0" spc="-5" dirty="0">
              <a:ln>
                <a:solidFill>
                  <a:schemeClr val="bg1"/>
                </a:solidFill>
              </a:ln>
              <a:solidFill>
                <a:schemeClr val="accent1">
                  <a:lumMod val="75000"/>
                </a:schemeClr>
              </a:solidFill>
            </a:endParaRPr>
          </a:p>
          <a:p>
            <a:pPr marL="11430" marR="5080" lvl="0" algn="ctr">
              <a:lnSpc>
                <a:spcPct val="110000"/>
              </a:lnSpc>
              <a:spcBef>
                <a:spcPts val="100"/>
              </a:spcBef>
              <a:defRPr/>
            </a:pPr>
            <a:endParaRPr lang="en-GB" sz="3600" b="1" kern="0" spc="-5" dirty="0">
              <a:ln>
                <a:solidFill>
                  <a:schemeClr val="bg1"/>
                </a:solidFill>
              </a:ln>
              <a:solidFill>
                <a:schemeClr val="accent1">
                  <a:lumMod val="75000"/>
                </a:schemeClr>
              </a:solidFill>
            </a:endParaRPr>
          </a:p>
          <a:p>
            <a:pPr marL="11430" marR="5080" lvl="0" algn="ctr">
              <a:lnSpc>
                <a:spcPct val="110000"/>
              </a:lnSpc>
              <a:spcBef>
                <a:spcPts val="100"/>
              </a:spcBef>
              <a:defRPr/>
            </a:pPr>
            <a:endParaRPr lang="en-GB" sz="3600" b="1" kern="0" spc="-5" dirty="0">
              <a:ln>
                <a:solidFill>
                  <a:schemeClr val="bg1"/>
                </a:solidFill>
              </a:ln>
              <a:solidFill>
                <a:schemeClr val="accent1">
                  <a:lumMod val="75000"/>
                </a:schemeClr>
              </a:solidFill>
            </a:endParaRPr>
          </a:p>
          <a:p>
            <a:pPr marL="11430" marR="5080" lvl="0" algn="ctr">
              <a:lnSpc>
                <a:spcPct val="110000"/>
              </a:lnSpc>
              <a:spcBef>
                <a:spcPts val="100"/>
              </a:spcBef>
              <a:defRPr/>
            </a:pPr>
            <a:endParaRPr lang="en-GB" sz="3600" b="1" kern="0" spc="-5" dirty="0">
              <a:ln>
                <a:solidFill>
                  <a:schemeClr val="bg1"/>
                </a:solidFill>
              </a:ln>
              <a:solidFill>
                <a:schemeClr val="accent1">
                  <a:lumMod val="75000"/>
                </a:schemeClr>
              </a:solidFill>
            </a:endParaRPr>
          </a:p>
          <a:p>
            <a:pPr marL="11430" marR="5080" lvl="0" algn="ctr">
              <a:lnSpc>
                <a:spcPct val="110000"/>
              </a:lnSpc>
              <a:spcBef>
                <a:spcPts val="100"/>
              </a:spcBef>
              <a:defRPr/>
            </a:pPr>
            <a:r>
              <a:rPr lang="en-GB" sz="3600" b="1" kern="0" spc="-5" dirty="0">
                <a:ln>
                  <a:solidFill>
                    <a:schemeClr val="bg1"/>
                  </a:solidFill>
                </a:ln>
                <a:solidFill>
                  <a:schemeClr val="accent1">
                    <a:lumMod val="75000"/>
                  </a:schemeClr>
                </a:solidFill>
              </a:rPr>
              <a:t>Good Luck!</a:t>
            </a:r>
            <a:endParaRPr lang="en-GB" b="1" kern="0" spc="-5" dirty="0">
              <a:ln>
                <a:solidFill>
                  <a:schemeClr val="bg1"/>
                </a:solidFill>
              </a:ln>
              <a:solidFill>
                <a:schemeClr val="accent1">
                  <a:lumMod val="75000"/>
                </a:schemeClr>
              </a:solidFill>
            </a:endParaRPr>
          </a:p>
        </p:txBody>
      </p:sp>
    </p:spTree>
    <p:custDataLst>
      <p:tags r:id="rId1"/>
    </p:custDataLst>
    <p:extLst>
      <p:ext uri="{BB962C8B-B14F-4D97-AF65-F5344CB8AC3E}">
        <p14:creationId xmlns:p14="http://schemas.microsoft.com/office/powerpoint/2010/main" val="3883179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E54CC5E5-9E20-47B7-BD37-EBA7DE8A4B9C}"/>
              </a:ext>
            </a:extLst>
          </p:cNvPr>
          <p:cNvSpPr txBox="1"/>
          <p:nvPr/>
        </p:nvSpPr>
        <p:spPr>
          <a:xfrm>
            <a:off x="901700" y="627379"/>
            <a:ext cx="10414000" cy="4180503"/>
          </a:xfrm>
          <a:prstGeom prst="rect">
            <a:avLst/>
          </a:prstGeom>
        </p:spPr>
        <p:txBody>
          <a:bodyPr vert="horz" wrap="square" lIns="0" tIns="17145" rIns="0" bIns="0" rtlCol="0">
            <a:spAutoFit/>
          </a:bodyPr>
          <a:lstStyle/>
          <a:p>
            <a:pPr marL="12700">
              <a:lnSpc>
                <a:spcPct val="100000"/>
              </a:lnSpc>
              <a:spcBef>
                <a:spcPts val="135"/>
              </a:spcBef>
            </a:pPr>
            <a:r>
              <a:rPr lang="en-GB" b="1" u="sng" spc="20" dirty="0">
                <a:solidFill>
                  <a:srgbClr val="2F5496"/>
                </a:solidFill>
                <a:uFill>
                  <a:solidFill>
                    <a:srgbClr val="2F5496"/>
                  </a:solidFill>
                </a:uFill>
                <a:cs typeface="Calibri"/>
              </a:rPr>
              <a:t>What are eating disorders</a:t>
            </a:r>
            <a:r>
              <a:rPr lang="en-GB" b="1" u="sng" spc="20" dirty="0" smtClean="0">
                <a:solidFill>
                  <a:srgbClr val="2F5496"/>
                </a:solidFill>
                <a:uFill>
                  <a:solidFill>
                    <a:srgbClr val="2F5496"/>
                  </a:solidFill>
                </a:uFill>
                <a:cs typeface="Calibri"/>
              </a:rPr>
              <a:t>? (cont.)</a:t>
            </a:r>
          </a:p>
          <a:p>
            <a:pPr marL="12700">
              <a:lnSpc>
                <a:spcPct val="100000"/>
              </a:lnSpc>
              <a:spcBef>
                <a:spcPts val="135"/>
              </a:spcBef>
            </a:pPr>
            <a:endParaRPr sz="1650" dirty="0" smtClean="0">
              <a:latin typeface="Times New Roman"/>
              <a:cs typeface="Times New Roman"/>
            </a:endParaRPr>
          </a:p>
          <a:p>
            <a:pPr marL="298450" marR="5080" indent="-285750">
              <a:lnSpc>
                <a:spcPct val="105100"/>
              </a:lnSpc>
              <a:spcBef>
                <a:spcPts val="5"/>
              </a:spcBef>
              <a:buFont typeface="Arial" panose="020B0604020202020204" pitchFamily="34" charset="0"/>
              <a:buChar char="•"/>
            </a:pPr>
            <a:r>
              <a:rPr lang="en-GB" sz="1600" spc="15" dirty="0">
                <a:solidFill>
                  <a:srgbClr val="2F5496"/>
                </a:solidFill>
                <a:cs typeface="Calibri"/>
              </a:rPr>
              <a:t>Eating disorders are not just about food. They are serious, multi-factorial mental illnesses and are often a sign of emotional distress​.</a:t>
            </a:r>
          </a:p>
          <a:p>
            <a:pPr marL="298450" marR="5080" indent="-285750">
              <a:lnSpc>
                <a:spcPct val="105100"/>
              </a:lnSpc>
              <a:spcBef>
                <a:spcPts val="5"/>
              </a:spcBef>
              <a:buFont typeface="Arial" panose="020B0604020202020204" pitchFamily="34" charset="0"/>
              <a:buChar char="•"/>
            </a:pPr>
            <a:r>
              <a:rPr lang="en-GB" sz="1600" spc="15" dirty="0">
                <a:solidFill>
                  <a:srgbClr val="2F5496"/>
                </a:solidFill>
                <a:cs typeface="Calibri"/>
              </a:rPr>
              <a:t>Eating disorders begin from complex interactions of biological, genetic, social, cultural, psychological and environmental influences.​</a:t>
            </a:r>
          </a:p>
          <a:p>
            <a:pPr marL="298450" marR="5080" indent="-285750">
              <a:lnSpc>
                <a:spcPct val="105100"/>
              </a:lnSpc>
              <a:spcBef>
                <a:spcPts val="5"/>
              </a:spcBef>
              <a:buFont typeface="Arial" panose="020B0604020202020204" pitchFamily="34" charset="0"/>
              <a:buChar char="•"/>
            </a:pPr>
            <a:r>
              <a:rPr lang="en-GB" sz="1600" spc="15" dirty="0">
                <a:solidFill>
                  <a:srgbClr val="2F5496"/>
                </a:solidFill>
                <a:cs typeface="Calibri"/>
              </a:rPr>
              <a:t>Eating disorders affect at least 9% of the population </a:t>
            </a:r>
            <a:r>
              <a:rPr lang="en-GB" sz="1600" spc="15" dirty="0" smtClean="0">
                <a:solidFill>
                  <a:srgbClr val="2F5496"/>
                </a:solidFill>
                <a:cs typeface="Calibri"/>
              </a:rPr>
              <a:t>worldwide </a:t>
            </a:r>
            <a:r>
              <a:rPr lang="en-GB" sz="1600" spc="15" dirty="0">
                <a:solidFill>
                  <a:srgbClr val="2F5496"/>
                </a:solidFill>
                <a:cs typeface="Calibri"/>
              </a:rPr>
              <a:t>with 1.25 million people in the UK experiencing an identified eating disorder. Of this, an estimated 25% are </a:t>
            </a:r>
            <a:r>
              <a:rPr lang="en-GB" sz="1600" spc="15" dirty="0" smtClean="0">
                <a:solidFill>
                  <a:srgbClr val="2F5496"/>
                </a:solidFill>
                <a:cs typeface="Calibri"/>
              </a:rPr>
              <a:t>male.</a:t>
            </a:r>
            <a:r>
              <a:rPr lang="en-GB" sz="1600" spc="15" dirty="0">
                <a:solidFill>
                  <a:srgbClr val="2F5496"/>
                </a:solidFill>
                <a:cs typeface="Calibri"/>
              </a:rPr>
              <a:t>​</a:t>
            </a:r>
          </a:p>
          <a:p>
            <a:pPr marL="298450" marR="5080" indent="-285750">
              <a:lnSpc>
                <a:spcPct val="105100"/>
              </a:lnSpc>
              <a:spcBef>
                <a:spcPts val="5"/>
              </a:spcBef>
              <a:buFont typeface="Arial" panose="020B0604020202020204" pitchFamily="34" charset="0"/>
              <a:buChar char="•"/>
            </a:pPr>
            <a:r>
              <a:rPr lang="en-GB" sz="1600" spc="15" dirty="0">
                <a:solidFill>
                  <a:srgbClr val="2F5496"/>
                </a:solidFill>
                <a:cs typeface="Calibri"/>
              </a:rPr>
              <a:t>Males are less likely to seek help for an eating disorder than </a:t>
            </a:r>
            <a:r>
              <a:rPr lang="en-GB" sz="1600" spc="15" dirty="0" smtClean="0">
                <a:solidFill>
                  <a:srgbClr val="2F5496"/>
                </a:solidFill>
                <a:cs typeface="Calibri"/>
              </a:rPr>
              <a:t>females.</a:t>
            </a:r>
            <a:r>
              <a:rPr lang="en-GB" sz="1600" spc="15" dirty="0">
                <a:solidFill>
                  <a:srgbClr val="2F5496"/>
                </a:solidFill>
                <a:cs typeface="Calibri"/>
              </a:rPr>
              <a:t>​</a:t>
            </a:r>
          </a:p>
          <a:p>
            <a:pPr marL="298450" marR="5080" indent="-285750">
              <a:lnSpc>
                <a:spcPct val="105100"/>
              </a:lnSpc>
              <a:spcBef>
                <a:spcPts val="5"/>
              </a:spcBef>
              <a:buFont typeface="Arial" panose="020B0604020202020204" pitchFamily="34" charset="0"/>
              <a:buChar char="•"/>
            </a:pPr>
            <a:r>
              <a:rPr lang="en-GB" sz="1600" spc="15" dirty="0">
                <a:solidFill>
                  <a:srgbClr val="2F5496"/>
                </a:solidFill>
                <a:cs typeface="Calibri"/>
              </a:rPr>
              <a:t>People in minority groups (for example, LGBTQIA+, racial and ethnic minorities, people who are disabled) appear to be at increased risk and incidence of eating disorder behaviours than people who are not part of a minority </a:t>
            </a:r>
            <a:r>
              <a:rPr lang="en-GB" sz="1600" spc="15" dirty="0" smtClean="0">
                <a:solidFill>
                  <a:srgbClr val="2F5496"/>
                </a:solidFill>
                <a:cs typeface="Calibri"/>
              </a:rPr>
              <a:t>group.</a:t>
            </a:r>
            <a:endParaRPr lang="en-GB" sz="1600" spc="15" dirty="0">
              <a:solidFill>
                <a:srgbClr val="2F5496"/>
              </a:solidFill>
              <a:cs typeface="Calibri"/>
            </a:endParaRPr>
          </a:p>
          <a:p>
            <a:pPr marL="298450" marR="5080" indent="-285750">
              <a:lnSpc>
                <a:spcPct val="105100"/>
              </a:lnSpc>
              <a:spcBef>
                <a:spcPts val="5"/>
              </a:spcBef>
              <a:buFont typeface="Arial" panose="020B0604020202020204" pitchFamily="34" charset="0"/>
              <a:buChar char="•"/>
            </a:pPr>
            <a:r>
              <a:rPr lang="en-GB" sz="1600" spc="15" dirty="0">
                <a:solidFill>
                  <a:srgbClr val="2F5496"/>
                </a:solidFill>
                <a:cs typeface="Calibri"/>
              </a:rPr>
              <a:t>Full recovery is possible. The sooner someone gets the treatment they need, the more likely they are to make a fast and sustained recovery.​</a:t>
            </a:r>
          </a:p>
          <a:p>
            <a:pPr marL="298450" marR="5080" indent="-285750">
              <a:lnSpc>
                <a:spcPct val="105100"/>
              </a:lnSpc>
              <a:spcBef>
                <a:spcPts val="5"/>
              </a:spcBef>
              <a:buFont typeface="Arial" panose="020B0604020202020204" pitchFamily="34" charset="0"/>
              <a:buChar char="•"/>
            </a:pPr>
            <a:r>
              <a:rPr lang="en-GB" sz="1600" spc="15" dirty="0">
                <a:solidFill>
                  <a:srgbClr val="2F5496"/>
                </a:solidFill>
                <a:cs typeface="Calibri"/>
              </a:rPr>
              <a:t>Many people with eating disorders do not starve themselves at all. People of any weight can experience an eating disorder.​</a:t>
            </a:r>
          </a:p>
          <a:p>
            <a:pPr marL="298450" marR="5080" indent="-285750">
              <a:lnSpc>
                <a:spcPct val="105100"/>
              </a:lnSpc>
              <a:spcBef>
                <a:spcPts val="5"/>
              </a:spcBef>
              <a:buFont typeface="Arial" panose="020B0604020202020204" pitchFamily="34" charset="0"/>
              <a:buChar char="•"/>
            </a:pPr>
            <a:r>
              <a:rPr lang="en-GB" sz="1600" spc="15" dirty="0">
                <a:solidFill>
                  <a:srgbClr val="2F5496"/>
                </a:solidFill>
                <a:cs typeface="Calibri"/>
              </a:rPr>
              <a:t>Weight loss in children and adolescents is more acute than in adults due to lower body fat stores.</a:t>
            </a:r>
            <a:endParaRPr lang="en-GB" sz="1600" spc="15" dirty="0">
              <a:solidFill>
                <a:srgbClr val="2F5496"/>
              </a:solidFill>
              <a:latin typeface="Calibri"/>
              <a:cs typeface="Calibri"/>
            </a:endParaRPr>
          </a:p>
        </p:txBody>
      </p:sp>
    </p:spTree>
    <p:custDataLst>
      <p:tags r:id="rId1"/>
    </p:custDataLst>
    <p:extLst>
      <p:ext uri="{BB962C8B-B14F-4D97-AF65-F5344CB8AC3E}">
        <p14:creationId xmlns:p14="http://schemas.microsoft.com/office/powerpoint/2010/main" val="1825117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E54CC5E5-9E20-47B7-BD37-EBA7DE8A4B9C}"/>
              </a:ext>
            </a:extLst>
          </p:cNvPr>
          <p:cNvSpPr txBox="1"/>
          <p:nvPr/>
        </p:nvSpPr>
        <p:spPr>
          <a:xfrm>
            <a:off x="763212" y="103678"/>
            <a:ext cx="10544175" cy="7062831"/>
          </a:xfrm>
          <a:prstGeom prst="rect">
            <a:avLst/>
          </a:prstGeom>
        </p:spPr>
        <p:txBody>
          <a:bodyPr vert="horz" wrap="square" lIns="0" tIns="17145" rIns="0" bIns="0" rtlCol="0">
            <a:spAutoFit/>
          </a:bodyPr>
          <a:lstStyle/>
          <a:p>
            <a:pPr marL="12700">
              <a:lnSpc>
                <a:spcPct val="100000"/>
              </a:lnSpc>
              <a:spcBef>
                <a:spcPts val="135"/>
              </a:spcBef>
            </a:pPr>
            <a:r>
              <a:rPr lang="en-GB" b="1" u="sng" spc="20" dirty="0">
                <a:solidFill>
                  <a:srgbClr val="2F5496"/>
                </a:solidFill>
                <a:uFill>
                  <a:solidFill>
                    <a:srgbClr val="2F5496"/>
                  </a:solidFill>
                </a:uFill>
                <a:cs typeface="Calibri"/>
              </a:rPr>
              <a:t>Anorexia </a:t>
            </a:r>
            <a:r>
              <a:rPr lang="en-GB" b="1" u="sng" spc="20" dirty="0" smtClean="0">
                <a:solidFill>
                  <a:srgbClr val="2F5496"/>
                </a:solidFill>
                <a:uFill>
                  <a:solidFill>
                    <a:srgbClr val="2F5496"/>
                  </a:solidFill>
                </a:uFill>
                <a:cs typeface="Calibri"/>
              </a:rPr>
              <a:t>nervosa</a:t>
            </a:r>
          </a:p>
          <a:p>
            <a:pPr marL="12700">
              <a:lnSpc>
                <a:spcPct val="100000"/>
              </a:lnSpc>
              <a:spcBef>
                <a:spcPts val="135"/>
              </a:spcBef>
            </a:pPr>
            <a:endParaRPr lang="en-GB" b="1" u="sng"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Anorexia nervosa is most common in young people aged between 15 to 18 but can affect anyone of any age, gender, ethnicity or background. </a:t>
            </a:r>
            <a:endParaRPr lang="en-GB" spc="20" dirty="0" smtClean="0">
              <a:solidFill>
                <a:srgbClr val="2F5496"/>
              </a:solidFill>
              <a:uFill>
                <a:solidFill>
                  <a:srgbClr val="2F5496"/>
                </a:solidFill>
              </a:uFill>
              <a:cs typeface="Calibri"/>
            </a:endParaRP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b="1" spc="20" dirty="0" smtClean="0">
                <a:solidFill>
                  <a:srgbClr val="2F5496"/>
                </a:solidFill>
                <a:uFill>
                  <a:solidFill>
                    <a:srgbClr val="2F5496"/>
                  </a:solidFill>
                </a:uFill>
                <a:cs typeface="Calibri"/>
              </a:rPr>
              <a:t>Essential </a:t>
            </a:r>
            <a:r>
              <a:rPr lang="en-GB" b="1" spc="20" dirty="0">
                <a:solidFill>
                  <a:srgbClr val="2F5496"/>
                </a:solidFill>
                <a:uFill>
                  <a:solidFill>
                    <a:srgbClr val="2F5496"/>
                  </a:solidFill>
                </a:uFill>
                <a:cs typeface="Calibri"/>
              </a:rPr>
              <a:t>diagnostic features</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Significantly low body weight for the individual's height, age, developmental stage or weight history (a commonly used threshold is BMI &lt;18.5 in adults, and BMI-for-age &lt;5th percentile in children). Rapid weight loss (for example, more than 20% of total body weight within 6 months) may replace the low body weight essential feature, as long as other diagnostic requirements are met. Children and adolescents may fail to gain weight as expected based on the individual developmental trajectory, rather than showing weight </a:t>
            </a:r>
            <a:r>
              <a:rPr lang="en-GB" spc="20" dirty="0" smtClean="0">
                <a:solidFill>
                  <a:srgbClr val="2F5496"/>
                </a:solidFill>
                <a:uFill>
                  <a:solidFill>
                    <a:srgbClr val="2F5496"/>
                  </a:solidFill>
                </a:uFill>
                <a:cs typeface="Calibri"/>
              </a:rPr>
              <a:t>loss.</a:t>
            </a:r>
          </a:p>
          <a:p>
            <a:pPr marL="298450" indent="-285750">
              <a:lnSpc>
                <a:spcPct val="100000"/>
              </a:lnSpc>
              <a:spcBef>
                <a:spcPts val="135"/>
              </a:spcBef>
              <a:buFont typeface="Arial" panose="020B0604020202020204" pitchFamily="34" charset="0"/>
              <a:buChar char="•"/>
            </a:pPr>
            <a:r>
              <a:rPr lang="en-GB" spc="20" dirty="0" smtClean="0">
                <a:solidFill>
                  <a:srgbClr val="2F5496"/>
                </a:solidFill>
                <a:uFill>
                  <a:solidFill>
                    <a:srgbClr val="2F5496"/>
                  </a:solidFill>
                </a:uFill>
                <a:cs typeface="Calibri"/>
              </a:rPr>
              <a:t>Low </a:t>
            </a:r>
            <a:r>
              <a:rPr lang="en-GB" spc="20" dirty="0">
                <a:solidFill>
                  <a:srgbClr val="2F5496"/>
                </a:solidFill>
                <a:uFill>
                  <a:solidFill>
                    <a:srgbClr val="2F5496"/>
                  </a:solidFill>
                </a:uFill>
                <a:cs typeface="Calibri"/>
              </a:rPr>
              <a:t>body weight is not better explained by another medical condition or the unavailability of food​.​</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A persistent pattern of restrictive eating or other behaviours aimed at establishing or maintaining abnormally low body weight, typically associated with extreme fear of weight gain. ​​</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Excessive preoccupation with body weight or shape. Low body weight is overvalued and central to the person's self-evaluation. Their body weight or shape is inaccurately perceived as normal or even </a:t>
            </a:r>
            <a:r>
              <a:rPr lang="en-GB" spc="20" dirty="0" smtClean="0">
                <a:solidFill>
                  <a:srgbClr val="2F5496"/>
                </a:solidFill>
                <a:uFill>
                  <a:solidFill>
                    <a:srgbClr val="2F5496"/>
                  </a:solidFill>
                </a:uFill>
                <a:cs typeface="Calibri"/>
              </a:rPr>
              <a:t>excessive</a:t>
            </a:r>
          </a:p>
          <a:p>
            <a:pPr marL="12700">
              <a:lnSpc>
                <a:spcPct val="100000"/>
              </a:lnSpc>
              <a:spcBef>
                <a:spcPts val="135"/>
              </a:spcBef>
            </a:pPr>
            <a:endParaRPr lang="en-GB" spc="20" dirty="0" smtClean="0">
              <a:solidFill>
                <a:srgbClr val="2F5496"/>
              </a:solidFill>
              <a:uFill>
                <a:solidFill>
                  <a:srgbClr val="2F5496"/>
                </a:solidFill>
              </a:uFill>
              <a:cs typeface="Calibri"/>
            </a:endParaRPr>
          </a:p>
          <a:p>
            <a:pPr marL="12700">
              <a:lnSpc>
                <a:spcPct val="100000"/>
              </a:lnSpc>
              <a:spcBef>
                <a:spcPts val="135"/>
              </a:spcBef>
            </a:pPr>
            <a:r>
              <a:rPr lang="en-GB" b="1" spc="20" dirty="0" smtClean="0">
                <a:solidFill>
                  <a:srgbClr val="2F5496"/>
                </a:solidFill>
                <a:uFill>
                  <a:solidFill>
                    <a:srgbClr val="2F5496"/>
                  </a:solidFill>
                </a:uFill>
                <a:cs typeface="Calibri"/>
              </a:rPr>
              <a:t>Weight</a:t>
            </a:r>
            <a:endParaRPr lang="en-GB" b="1"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People with anorexia nervosa may create 'rules' around their food consumption and may try to negate any food that they do consume through exercise or purging.</a:t>
            </a:r>
            <a:r>
              <a:rPr lang="en-GB" spc="20" dirty="0" smtClean="0">
                <a:solidFill>
                  <a:srgbClr val="2F5496"/>
                </a:solidFill>
                <a:uFill>
                  <a:solidFill>
                    <a:srgbClr val="2F5496"/>
                  </a:solidFill>
                </a:uFill>
                <a:cs typeface="Calibri"/>
              </a:rPr>
              <a:t>​ This </a:t>
            </a:r>
            <a:r>
              <a:rPr lang="en-GB" spc="20" dirty="0">
                <a:solidFill>
                  <a:srgbClr val="2F5496"/>
                </a:solidFill>
                <a:uFill>
                  <a:solidFill>
                    <a:srgbClr val="2F5496"/>
                  </a:solidFill>
                </a:uFill>
                <a:cs typeface="Calibri"/>
              </a:rPr>
              <a:t>can be due to intense fear of weight gain and distorted self-image.</a:t>
            </a:r>
            <a:r>
              <a:rPr lang="en-GB" spc="20" dirty="0" smtClean="0">
                <a:solidFill>
                  <a:srgbClr val="2F5496"/>
                </a:solidFill>
                <a:uFill>
                  <a:solidFill>
                    <a:srgbClr val="2F5496"/>
                  </a:solidFill>
                </a:uFill>
                <a:cs typeface="Calibri"/>
              </a:rPr>
              <a:t>​ Although </a:t>
            </a:r>
            <a:r>
              <a:rPr lang="en-GB" spc="20" dirty="0">
                <a:solidFill>
                  <a:srgbClr val="2F5496"/>
                </a:solidFill>
                <a:uFill>
                  <a:solidFill>
                    <a:srgbClr val="2F5496"/>
                  </a:solidFill>
                </a:uFill>
                <a:cs typeface="Calibri"/>
              </a:rPr>
              <a:t>anorexia nervosa is characterised by lower weight, low weight alone is an unreliable measure to indicate the presence of anorexia nervosa. Diagnostic manuals and </a:t>
            </a:r>
            <a:r>
              <a:rPr lang="en-GB" spc="20" dirty="0" smtClean="0">
                <a:solidFill>
                  <a:srgbClr val="2F5496"/>
                </a:solidFill>
                <a:uFill>
                  <a:solidFill>
                    <a:srgbClr val="2F5496"/>
                  </a:solidFill>
                </a:uFill>
                <a:cs typeface="Calibri"/>
              </a:rPr>
              <a:t>NICE </a:t>
            </a:r>
            <a:r>
              <a:rPr lang="en-GB" spc="20" dirty="0">
                <a:solidFill>
                  <a:srgbClr val="2F5496"/>
                </a:solidFill>
                <a:uFill>
                  <a:solidFill>
                    <a:srgbClr val="2F5496"/>
                  </a:solidFill>
                </a:uFill>
                <a:cs typeface="Calibri"/>
              </a:rPr>
              <a:t>are currently trying to move away from weight and focus on how people present holistically.</a:t>
            </a:r>
          </a:p>
          <a:p>
            <a:pPr marL="12700">
              <a:lnSpc>
                <a:spcPct val="100000"/>
              </a:lnSpc>
              <a:spcBef>
                <a:spcPts val="135"/>
              </a:spcBef>
            </a:pPr>
            <a:endParaRPr lang="en-GB" sz="1650" spc="20" dirty="0">
              <a:solidFill>
                <a:srgbClr val="2F5496"/>
              </a:solidFill>
              <a:uFill>
                <a:solidFill>
                  <a:srgbClr val="2F5496"/>
                </a:solidFill>
              </a:uFill>
              <a:latin typeface="Times New Roman"/>
              <a:cs typeface="Calibri"/>
            </a:endParaRPr>
          </a:p>
          <a:p>
            <a:pPr marL="12700">
              <a:lnSpc>
                <a:spcPct val="100000"/>
              </a:lnSpc>
              <a:spcBef>
                <a:spcPts val="135"/>
              </a:spcBef>
            </a:pPr>
            <a:endParaRPr sz="1650" dirty="0" smtClean="0">
              <a:latin typeface="Times New Roman"/>
              <a:cs typeface="Times New Roman"/>
            </a:endParaRPr>
          </a:p>
        </p:txBody>
      </p:sp>
    </p:spTree>
    <p:custDataLst>
      <p:tags r:id="rId1"/>
    </p:custDataLst>
    <p:extLst>
      <p:ext uri="{BB962C8B-B14F-4D97-AF65-F5344CB8AC3E}">
        <p14:creationId xmlns:p14="http://schemas.microsoft.com/office/powerpoint/2010/main" val="1980113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E54CC5E5-9E20-47B7-BD37-EBA7DE8A4B9C}"/>
              </a:ext>
            </a:extLst>
          </p:cNvPr>
          <p:cNvSpPr txBox="1"/>
          <p:nvPr/>
        </p:nvSpPr>
        <p:spPr>
          <a:xfrm>
            <a:off x="763212" y="103678"/>
            <a:ext cx="10544175" cy="6280565"/>
          </a:xfrm>
          <a:prstGeom prst="rect">
            <a:avLst/>
          </a:prstGeom>
        </p:spPr>
        <p:txBody>
          <a:bodyPr vert="horz" wrap="square" lIns="0" tIns="17145" rIns="0" bIns="0" rtlCol="0">
            <a:spAutoFit/>
          </a:bodyPr>
          <a:lstStyle/>
          <a:p>
            <a:pPr marL="12700">
              <a:lnSpc>
                <a:spcPct val="100000"/>
              </a:lnSpc>
              <a:spcBef>
                <a:spcPts val="135"/>
              </a:spcBef>
            </a:pPr>
            <a:r>
              <a:rPr lang="en-GB" b="1" u="sng" spc="20" dirty="0">
                <a:solidFill>
                  <a:srgbClr val="2F5496"/>
                </a:solidFill>
                <a:uFill>
                  <a:solidFill>
                    <a:srgbClr val="2F5496"/>
                  </a:solidFill>
                </a:uFill>
                <a:cs typeface="Calibri"/>
              </a:rPr>
              <a:t>Anorexia </a:t>
            </a:r>
            <a:r>
              <a:rPr lang="en-GB" b="1" u="sng" spc="20" dirty="0" smtClean="0">
                <a:solidFill>
                  <a:srgbClr val="2F5496"/>
                </a:solidFill>
                <a:uFill>
                  <a:solidFill>
                    <a:srgbClr val="2F5496"/>
                  </a:solidFill>
                </a:uFill>
                <a:cs typeface="Calibri"/>
              </a:rPr>
              <a:t>nervosa (cont.)</a:t>
            </a:r>
          </a:p>
          <a:p>
            <a:pPr marL="12700">
              <a:lnSpc>
                <a:spcPct val="100000"/>
              </a:lnSpc>
              <a:spcBef>
                <a:spcPts val="135"/>
              </a:spcBef>
            </a:pPr>
            <a:endParaRPr lang="en-GB" b="1" u="sng" spc="20" dirty="0">
              <a:solidFill>
                <a:srgbClr val="2F5496"/>
              </a:solidFill>
              <a:uFill>
                <a:solidFill>
                  <a:srgbClr val="2F5496"/>
                </a:solidFill>
              </a:uFill>
              <a:cs typeface="Calibri"/>
            </a:endParaRPr>
          </a:p>
          <a:p>
            <a:pPr marL="12700">
              <a:lnSpc>
                <a:spcPct val="100000"/>
              </a:lnSpc>
              <a:spcBef>
                <a:spcPts val="135"/>
              </a:spcBef>
            </a:pPr>
            <a:r>
              <a:rPr lang="en-GB" b="1" spc="20" dirty="0">
                <a:solidFill>
                  <a:srgbClr val="2F5496"/>
                </a:solidFill>
                <a:uFill>
                  <a:solidFill>
                    <a:srgbClr val="2F5496"/>
                  </a:solidFill>
                </a:uFill>
                <a:cs typeface="Calibri"/>
              </a:rPr>
              <a:t>Mortality</a:t>
            </a:r>
          </a:p>
          <a:p>
            <a:pPr marL="12700">
              <a:lnSpc>
                <a:spcPct val="100000"/>
              </a:lnSpc>
              <a:spcBef>
                <a:spcPts val="135"/>
              </a:spcBef>
            </a:pPr>
            <a:r>
              <a:rPr lang="en-GB" spc="20" dirty="0">
                <a:solidFill>
                  <a:srgbClr val="2F5496"/>
                </a:solidFill>
                <a:uFill>
                  <a:solidFill>
                    <a:srgbClr val="2F5496"/>
                  </a:solidFill>
                </a:uFill>
                <a:cs typeface="Calibri"/>
              </a:rPr>
              <a:t>Lifetime prevalence of anorexia nervosa is between 2 to 4%. Anorexia has one of the highest mortality rates of all mental health conditions, due to physical and psychological </a:t>
            </a:r>
            <a:r>
              <a:rPr lang="en-GB" spc="20" dirty="0" smtClean="0">
                <a:solidFill>
                  <a:srgbClr val="2F5496"/>
                </a:solidFill>
                <a:uFill>
                  <a:solidFill>
                    <a:srgbClr val="2F5496"/>
                  </a:solidFill>
                </a:uFill>
                <a:cs typeface="Calibri"/>
              </a:rPr>
              <a:t>difficulties. </a:t>
            </a:r>
            <a:r>
              <a:rPr lang="en-GB" spc="20" dirty="0">
                <a:solidFill>
                  <a:srgbClr val="2F5496"/>
                </a:solidFill>
                <a:uFill>
                  <a:solidFill>
                    <a:srgbClr val="2F5496"/>
                  </a:solidFill>
                </a:uFill>
                <a:cs typeface="Calibri"/>
              </a:rPr>
              <a:t>20% of deaths in people with anorexia nervosa are as a result of </a:t>
            </a:r>
            <a:r>
              <a:rPr lang="en-GB" spc="20" dirty="0" smtClean="0">
                <a:solidFill>
                  <a:srgbClr val="2F5496"/>
                </a:solidFill>
                <a:uFill>
                  <a:solidFill>
                    <a:srgbClr val="2F5496"/>
                  </a:solidFill>
                </a:uFill>
                <a:cs typeface="Calibri"/>
              </a:rPr>
              <a:t>suicide.</a:t>
            </a:r>
            <a:r>
              <a:rPr lang="en-GB" spc="20" dirty="0">
                <a:solidFill>
                  <a:srgbClr val="2F5496"/>
                </a:solidFill>
                <a:uFill>
                  <a:solidFill>
                    <a:srgbClr val="2F5496"/>
                  </a:solidFill>
                </a:uFill>
                <a:cs typeface="Calibri"/>
              </a:rPr>
              <a:t>​</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Early intervention is key, but recovery is possible at any stage and it is important to instil hope</a:t>
            </a:r>
            <a:r>
              <a:rPr lang="en-GB" spc="20" dirty="0" smtClean="0">
                <a:solidFill>
                  <a:srgbClr val="2F5496"/>
                </a:solidFill>
                <a:uFill>
                  <a:solidFill>
                    <a:srgbClr val="2F5496"/>
                  </a:solidFill>
                </a:uFill>
                <a:cs typeface="Calibri"/>
              </a:rPr>
              <a:t>.</a:t>
            </a:r>
          </a:p>
          <a:p>
            <a:pPr marL="12700">
              <a:lnSpc>
                <a:spcPct val="100000"/>
              </a:lnSpc>
              <a:spcBef>
                <a:spcPts val="135"/>
              </a:spcBef>
            </a:pPr>
            <a:endParaRPr lang="en-GB" spc="20" dirty="0" smtClean="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The 2 subtypes of anorexia </a:t>
            </a:r>
            <a:r>
              <a:rPr lang="en-GB" spc="20" dirty="0" smtClean="0">
                <a:solidFill>
                  <a:srgbClr val="2F5496"/>
                </a:solidFill>
                <a:uFill>
                  <a:solidFill>
                    <a:srgbClr val="2F5496"/>
                  </a:solidFill>
                </a:uFill>
                <a:cs typeface="Calibri"/>
              </a:rPr>
              <a:t>nervosa:</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b="1" spc="20" dirty="0">
                <a:solidFill>
                  <a:srgbClr val="2F5496"/>
                </a:solidFill>
                <a:uFill>
                  <a:solidFill>
                    <a:srgbClr val="2F5496"/>
                  </a:solidFill>
                </a:uFill>
                <a:cs typeface="Calibri"/>
              </a:rPr>
              <a:t>Restricting pattern​</a:t>
            </a:r>
          </a:p>
          <a:p>
            <a:pPr marL="298450" indent="-285750">
              <a:lnSpc>
                <a:spcPct val="100000"/>
              </a:lnSpc>
              <a:spcBef>
                <a:spcPts val="135"/>
              </a:spcBef>
              <a:buFont typeface="Arial" panose="020B0604020202020204" pitchFamily="34" charset="0"/>
              <a:buChar char="•"/>
            </a:pPr>
            <a:r>
              <a:rPr lang="en-GB" spc="20" dirty="0" smtClean="0">
                <a:solidFill>
                  <a:srgbClr val="2F5496"/>
                </a:solidFill>
                <a:uFill>
                  <a:solidFill>
                    <a:srgbClr val="2F5496"/>
                  </a:solidFill>
                </a:uFill>
                <a:cs typeface="Calibri"/>
              </a:rPr>
              <a:t>Weight </a:t>
            </a:r>
            <a:r>
              <a:rPr lang="en-GB" spc="20" dirty="0">
                <a:solidFill>
                  <a:srgbClr val="2F5496"/>
                </a:solidFill>
                <a:uFill>
                  <a:solidFill>
                    <a:srgbClr val="2F5496"/>
                  </a:solidFill>
                </a:uFill>
                <a:cs typeface="Calibri"/>
              </a:rPr>
              <a:t>loss and maintenance of low weight is primarily a result of restriction alone or a combination of restriction and increasing energy expenditure.</a:t>
            </a:r>
            <a:r>
              <a:rPr lang="en-GB" spc="20" dirty="0" smtClean="0">
                <a:solidFill>
                  <a:srgbClr val="2F5496"/>
                </a:solidFill>
                <a:uFill>
                  <a:solidFill>
                    <a:srgbClr val="2F5496"/>
                  </a:solidFill>
                </a:uFill>
                <a:cs typeface="Calibri"/>
              </a:rPr>
              <a:t>​</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b="1" spc="20" dirty="0">
                <a:solidFill>
                  <a:srgbClr val="2F5496"/>
                </a:solidFill>
                <a:uFill>
                  <a:solidFill>
                    <a:srgbClr val="2F5496"/>
                  </a:solidFill>
                </a:uFill>
                <a:cs typeface="Calibri"/>
              </a:rPr>
              <a:t>Binge-purge pattern​</a:t>
            </a:r>
          </a:p>
          <a:p>
            <a:pPr marL="298450" indent="-285750">
              <a:lnSpc>
                <a:spcPct val="100000"/>
              </a:lnSpc>
              <a:spcBef>
                <a:spcPts val="135"/>
              </a:spcBef>
              <a:buFont typeface="Arial" panose="020B0604020202020204" pitchFamily="34" charset="0"/>
              <a:buChar char="•"/>
            </a:pPr>
            <a:r>
              <a:rPr lang="en-GB" spc="20" dirty="0" smtClean="0">
                <a:solidFill>
                  <a:srgbClr val="2F5496"/>
                </a:solidFill>
                <a:uFill>
                  <a:solidFill>
                    <a:srgbClr val="2F5496"/>
                  </a:solidFill>
                </a:uFill>
                <a:cs typeface="Calibri"/>
              </a:rPr>
              <a:t>The </a:t>
            </a:r>
            <a:r>
              <a:rPr lang="en-GB" spc="20" dirty="0">
                <a:solidFill>
                  <a:srgbClr val="2F5496"/>
                </a:solidFill>
                <a:uFill>
                  <a:solidFill>
                    <a:srgbClr val="2F5496"/>
                  </a:solidFill>
                </a:uFill>
                <a:cs typeface="Calibri"/>
              </a:rPr>
              <a:t>person is a low weight and engages in binge eating or purging or both. Some do not binge but regularly purge after small quantities of food.​</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This can be distinguished from bulimia nervosa by very low weight. Diagnosis can change to bulimia nervosa in cases where the individual continues to engage in binging and/or purging behaviours after regaining a more normal weight and maintaining this for a year</a:t>
            </a:r>
            <a:r>
              <a:rPr lang="en-GB" spc="20" dirty="0" smtClean="0">
                <a:solidFill>
                  <a:srgbClr val="2F5496"/>
                </a:solidFill>
                <a:uFill>
                  <a:solidFill>
                    <a:srgbClr val="2F5496"/>
                  </a:solidFill>
                </a:uFill>
                <a:cs typeface="Calibri"/>
              </a:rPr>
              <a:t>.</a:t>
            </a:r>
            <a:endParaRPr lang="en-GB" sz="1650" spc="20" dirty="0" smtClean="0">
              <a:solidFill>
                <a:srgbClr val="2F5496"/>
              </a:solidFill>
              <a:uFill>
                <a:solidFill>
                  <a:srgbClr val="2F5496"/>
                </a:solidFill>
              </a:uFill>
              <a:latin typeface="Times New Roman"/>
              <a:cs typeface="Calibri"/>
            </a:endParaRPr>
          </a:p>
          <a:p>
            <a:pPr marL="12700">
              <a:lnSpc>
                <a:spcPct val="100000"/>
              </a:lnSpc>
              <a:spcBef>
                <a:spcPts val="135"/>
              </a:spcBef>
            </a:pPr>
            <a:endParaRPr sz="1650" dirty="0" smtClean="0">
              <a:latin typeface="Times New Roman"/>
              <a:cs typeface="Times New Roman"/>
            </a:endParaRPr>
          </a:p>
        </p:txBody>
      </p:sp>
    </p:spTree>
    <p:custDataLst>
      <p:tags r:id="rId1"/>
    </p:custDataLst>
    <p:extLst>
      <p:ext uri="{BB962C8B-B14F-4D97-AF65-F5344CB8AC3E}">
        <p14:creationId xmlns:p14="http://schemas.microsoft.com/office/powerpoint/2010/main" val="1560551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E54CC5E5-9E20-47B7-BD37-EBA7DE8A4B9C}"/>
              </a:ext>
            </a:extLst>
          </p:cNvPr>
          <p:cNvSpPr txBox="1"/>
          <p:nvPr/>
        </p:nvSpPr>
        <p:spPr>
          <a:xfrm>
            <a:off x="307571" y="421119"/>
            <a:ext cx="11703454" cy="5182829"/>
          </a:xfrm>
          <a:prstGeom prst="rect">
            <a:avLst/>
          </a:prstGeom>
        </p:spPr>
        <p:txBody>
          <a:bodyPr vert="horz" wrap="square" lIns="0" tIns="17145" rIns="0" bIns="0" rtlCol="0">
            <a:spAutoFit/>
          </a:bodyPr>
          <a:lstStyle/>
          <a:p>
            <a:pPr marL="12700">
              <a:lnSpc>
                <a:spcPct val="100000"/>
              </a:lnSpc>
              <a:spcBef>
                <a:spcPts val="135"/>
              </a:spcBef>
            </a:pPr>
            <a:r>
              <a:rPr lang="en-GB" b="1" u="sng" spc="20" dirty="0">
                <a:solidFill>
                  <a:srgbClr val="2F5496"/>
                </a:solidFill>
                <a:uFill>
                  <a:solidFill>
                    <a:srgbClr val="2F5496"/>
                  </a:solidFill>
                </a:uFill>
                <a:cs typeface="Calibri"/>
              </a:rPr>
              <a:t>Bulimia </a:t>
            </a:r>
            <a:r>
              <a:rPr lang="en-GB" b="1" u="sng" spc="20" dirty="0" smtClean="0">
                <a:solidFill>
                  <a:srgbClr val="2F5496"/>
                </a:solidFill>
                <a:uFill>
                  <a:solidFill>
                    <a:srgbClr val="2F5496"/>
                  </a:solidFill>
                </a:uFill>
                <a:cs typeface="Calibri"/>
              </a:rPr>
              <a:t>nervosa</a:t>
            </a:r>
          </a:p>
          <a:p>
            <a:pPr marL="12700">
              <a:lnSpc>
                <a:spcPct val="100000"/>
              </a:lnSpc>
              <a:spcBef>
                <a:spcPts val="135"/>
              </a:spcBef>
            </a:pPr>
            <a:endParaRPr lang="en-GB" b="1" u="sng" spc="20" dirty="0">
              <a:solidFill>
                <a:srgbClr val="2F5496"/>
              </a:solidFill>
              <a:uFill>
                <a:solidFill>
                  <a:srgbClr val="2F5496"/>
                </a:solidFill>
              </a:uFill>
              <a:cs typeface="Calibri"/>
            </a:endParaRPr>
          </a:p>
          <a:p>
            <a:pPr marL="12700">
              <a:lnSpc>
                <a:spcPct val="100000"/>
              </a:lnSpc>
              <a:spcBef>
                <a:spcPts val="135"/>
              </a:spcBef>
            </a:pPr>
            <a:r>
              <a:rPr lang="en-GB" spc="20" dirty="0" smtClean="0">
                <a:solidFill>
                  <a:srgbClr val="2F5496"/>
                </a:solidFill>
                <a:uFill>
                  <a:solidFill>
                    <a:srgbClr val="2F5496"/>
                  </a:solidFill>
                </a:uFill>
                <a:cs typeface="Calibri"/>
              </a:rPr>
              <a:t>Bulimia </a:t>
            </a:r>
            <a:r>
              <a:rPr lang="en-GB" spc="20" dirty="0">
                <a:solidFill>
                  <a:srgbClr val="2F5496"/>
                </a:solidFill>
                <a:uFill>
                  <a:solidFill>
                    <a:srgbClr val="2F5496"/>
                  </a:solidFill>
                </a:uFill>
                <a:cs typeface="Calibri"/>
              </a:rPr>
              <a:t>nervosa is recurrent binge eating followed by compensatory behaviours to avoid weight gain (once a week or more over a period of at least 1 month).</a:t>
            </a:r>
          </a:p>
          <a:p>
            <a:pPr marL="12700">
              <a:lnSpc>
                <a:spcPct val="100000"/>
              </a:lnSpc>
              <a:spcBef>
                <a:spcPts val="135"/>
              </a:spcBef>
            </a:pPr>
            <a:endParaRPr lang="en-GB" spc="20" dirty="0" smtClean="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People of any weight can have bulimia nervosa, but they are usually not underweight. It is often used as a strategy to manage and maintain a 'healthy weight' which means it can be harder to recognise. </a:t>
            </a:r>
            <a:endParaRPr lang="en-GB" spc="20" dirty="0" smtClean="0">
              <a:solidFill>
                <a:srgbClr val="2F5496"/>
              </a:solidFill>
              <a:uFill>
                <a:solidFill>
                  <a:srgbClr val="2F5496"/>
                </a:solidFill>
              </a:uFill>
              <a:cs typeface="Calibri"/>
            </a:endParaRP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spc="20" dirty="0" smtClean="0">
                <a:solidFill>
                  <a:srgbClr val="2F5496"/>
                </a:solidFill>
                <a:uFill>
                  <a:solidFill>
                    <a:srgbClr val="2F5496"/>
                  </a:solidFill>
                </a:uFill>
                <a:cs typeface="Calibri"/>
              </a:rPr>
              <a:t>They </a:t>
            </a:r>
            <a:r>
              <a:rPr lang="en-GB" spc="20" dirty="0">
                <a:solidFill>
                  <a:srgbClr val="2F5496"/>
                </a:solidFill>
                <a:uFill>
                  <a:solidFill>
                    <a:srgbClr val="2F5496"/>
                  </a:solidFill>
                </a:uFill>
                <a:cs typeface="Calibri"/>
              </a:rPr>
              <a:t>may also:</a:t>
            </a:r>
            <a:r>
              <a:rPr lang="en-GB" spc="20" dirty="0" smtClean="0">
                <a:solidFill>
                  <a:srgbClr val="2F5496"/>
                </a:solidFill>
                <a:uFill>
                  <a:solidFill>
                    <a:srgbClr val="2F5496"/>
                  </a:solidFill>
                </a:uFill>
                <a:cs typeface="Calibri"/>
              </a:rPr>
              <a:t>​</a:t>
            </a:r>
          </a:p>
          <a:p>
            <a:pPr marL="12700">
              <a:lnSpc>
                <a:spcPct val="100000"/>
              </a:lnSpc>
              <a:spcBef>
                <a:spcPts val="135"/>
              </a:spcBef>
            </a:pPr>
            <a:endParaRPr lang="en-GB" spc="20" dirty="0" smtClean="0">
              <a:solidFill>
                <a:srgbClr val="2F5496"/>
              </a:solidFill>
              <a:uFill>
                <a:solidFill>
                  <a:srgbClr val="2F5496"/>
                </a:solidFill>
              </a:uFill>
              <a:cs typeface="Calibri"/>
            </a:endParaRPr>
          </a:p>
          <a:p>
            <a:pPr marL="298450" indent="-285750">
              <a:lnSpc>
                <a:spcPct val="100000"/>
              </a:lnSpc>
              <a:spcBef>
                <a:spcPts val="135"/>
              </a:spcBef>
              <a:buFont typeface="Arial" panose="020B0604020202020204" pitchFamily="34" charset="0"/>
              <a:buChar char="•"/>
            </a:pPr>
            <a:r>
              <a:rPr lang="en-GB" spc="20" dirty="0" smtClean="0">
                <a:solidFill>
                  <a:srgbClr val="2F5496"/>
                </a:solidFill>
                <a:uFill>
                  <a:solidFill>
                    <a:srgbClr val="2F5496"/>
                  </a:solidFill>
                </a:uFill>
                <a:cs typeface="Calibri"/>
              </a:rPr>
              <a:t>experience </a:t>
            </a:r>
            <a:r>
              <a:rPr lang="en-GB" spc="20" dirty="0">
                <a:solidFill>
                  <a:srgbClr val="2F5496"/>
                </a:solidFill>
                <a:uFill>
                  <a:solidFill>
                    <a:srgbClr val="2F5496"/>
                  </a:solidFill>
                </a:uFill>
                <a:cs typeface="Calibri"/>
              </a:rPr>
              <a:t>loss of control at the time of the binge​</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use compensatory behaviour to prevent weight gain. Self-induced vomiting is most reported, however all compensatory behaviours cause distress to the individual​</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have dental problems, electrolyte disturbance, oesophageal and gastrointestinal conditions​</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hide their condition due to shame​</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have body image </a:t>
            </a:r>
            <a:r>
              <a:rPr lang="en-GB" spc="20" dirty="0" smtClean="0">
                <a:solidFill>
                  <a:srgbClr val="2F5496"/>
                </a:solidFill>
                <a:uFill>
                  <a:solidFill>
                    <a:srgbClr val="2F5496"/>
                  </a:solidFill>
                </a:uFill>
                <a:cs typeface="Calibri"/>
              </a:rPr>
              <a:t>disturbance</a:t>
            </a:r>
          </a:p>
          <a:p>
            <a:pPr marL="298450" indent="-285750">
              <a:lnSpc>
                <a:spcPct val="100000"/>
              </a:lnSpc>
              <a:spcBef>
                <a:spcPts val="135"/>
              </a:spcBef>
              <a:buFont typeface="Arial" panose="020B0604020202020204" pitchFamily="34" charset="0"/>
              <a:buChar char="•"/>
            </a:pPr>
            <a:endParaRPr lang="en-GB" spc="20" dirty="0">
              <a:solidFill>
                <a:srgbClr val="2F5496"/>
              </a:solidFill>
              <a:uFill>
                <a:solidFill>
                  <a:srgbClr val="2F5496"/>
                </a:solidFill>
              </a:uFill>
              <a:cs typeface="Calibri"/>
            </a:endParaRPr>
          </a:p>
          <a:p>
            <a:pPr marL="298450" indent="-285750">
              <a:lnSpc>
                <a:spcPct val="100000"/>
              </a:lnSpc>
              <a:spcBef>
                <a:spcPts val="135"/>
              </a:spcBef>
              <a:buFont typeface="Arial" panose="020B0604020202020204" pitchFamily="34" charset="0"/>
              <a:buChar char="•"/>
            </a:pPr>
            <a:endParaRPr lang="en-GB" spc="20" dirty="0">
              <a:solidFill>
                <a:srgbClr val="2F5496"/>
              </a:solidFill>
              <a:uFill>
                <a:solidFill>
                  <a:srgbClr val="2F5496"/>
                </a:solidFill>
              </a:uFill>
              <a:cs typeface="Calibri"/>
            </a:endParaRPr>
          </a:p>
        </p:txBody>
      </p:sp>
    </p:spTree>
    <p:extLst>
      <p:ext uri="{BB962C8B-B14F-4D97-AF65-F5344CB8AC3E}">
        <p14:creationId xmlns:p14="http://schemas.microsoft.com/office/powerpoint/2010/main" val="4099716952"/>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GENSWF_ADVANCE_TIME" val="10.022"/>
  <p:tag name="ISPRING_CUSTOM_TIMING_USED" val="1"/>
  <p:tag name="ISPRING_SLIDE_ID_2" val="{279B9A9A-D9B0-44D7-ADBA-CE805C082A99}"/>
</p:tagLst>
</file>

<file path=ppt/tags/tag10.xml><?xml version="1.0" encoding="utf-8"?>
<p:tagLst xmlns:a="http://schemas.openxmlformats.org/drawingml/2006/main" xmlns:r="http://schemas.openxmlformats.org/officeDocument/2006/relationships" xmlns:p="http://schemas.openxmlformats.org/presentationml/2006/main">
  <p:tag name="GENSWF_ADVANCE_TIME" val="5.000"/>
  <p:tag name="ISPRING_CUSTOM_TIMING_USED" val="1"/>
  <p:tag name="ISPRING_SLIDE_ID_2" val="{61BCF852-3E8D-43E3-A0C9-E2307A6EFB32}"/>
</p:tagLst>
</file>

<file path=ppt/tags/tag2.xml><?xml version="1.0" encoding="utf-8"?>
<p:tagLst xmlns:a="http://schemas.openxmlformats.org/drawingml/2006/main" xmlns:r="http://schemas.openxmlformats.org/officeDocument/2006/relationships" xmlns:p="http://schemas.openxmlformats.org/presentationml/2006/main">
  <p:tag name="ISPRING_CUSTOM_TIMING_USED" val="1"/>
  <p:tag name="ISPRING_SLIDE_ID_2" val="{8373E404-572D-4FFD-9E20-F91B8778815A}"/>
  <p:tag name="GENSWF_ADVANCE_TIME" val="88.514"/>
  <p:tag name="TIMING" val="|0.001|0.001|1.688"/>
</p:tagLst>
</file>

<file path=ppt/tags/tag3.xml><?xml version="1.0" encoding="utf-8"?>
<p:tagLst xmlns:a="http://schemas.openxmlformats.org/drawingml/2006/main" xmlns:r="http://schemas.openxmlformats.org/officeDocument/2006/relationships" xmlns:p="http://schemas.openxmlformats.org/presentationml/2006/main">
  <p:tag name="ISPRING_CUSTOM_TIMING_USED" val="1"/>
  <p:tag name="ISPRING_SLIDE_INDENT_LEVEL" val="0"/>
  <p:tag name="GENSWF_ADVANCE_TIME" val="89.705"/>
  <p:tag name="ISPRING_SLIDE_ID_2" val="{002FB468-4D9D-4B5B-A033-13DFD3307CFD}"/>
</p:tagLst>
</file>

<file path=ppt/tags/tag4.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43.677"/>
  <p:tag name="ISPRING_SLIDE_ID_2" val="{F4045B29-6AE9-49C4-8029-411D26C77D42}"/>
</p:tagLst>
</file>

<file path=ppt/tags/tag5.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01.303"/>
  <p:tag name="ISPRING_SLIDE_ID_2" val="{41C70B91-28A3-4F95-B67A-523EA388CC04}"/>
</p:tagLst>
</file>

<file path=ppt/tags/tag6.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01.303"/>
  <p:tag name="ISPRING_SLIDE_ID_2" val="{41C70B91-28A3-4F95-B67A-523EA388CC04}"/>
</p:tagLst>
</file>

<file path=ppt/tags/tag7.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01.303"/>
  <p:tag name="ISPRING_SLIDE_ID_2" val="{41C70B91-28A3-4F95-B67A-523EA388CC04}"/>
</p:tagLst>
</file>

<file path=ppt/tags/tag8.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01.303"/>
  <p:tag name="ISPRING_SLIDE_ID_2" val="{41C70B91-28A3-4F95-B67A-523EA388CC04}"/>
</p:tagLst>
</file>

<file path=ppt/tags/tag9.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01.303"/>
  <p:tag name="ISPRING_SLIDE_ID_2" val="{41C70B91-28A3-4F95-B67A-523EA388CC0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482</TotalTime>
  <Words>10443</Words>
  <Application>Microsoft Office PowerPoint</Application>
  <PresentationFormat>Widescreen</PresentationFormat>
  <Paragraphs>796</Paragraphs>
  <Slides>56</Slides>
  <Notes>10</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56</vt:i4>
      </vt:variant>
    </vt:vector>
  </HeadingPairs>
  <TitlesOfParts>
    <vt:vector size="63" baseType="lpstr">
      <vt:lpstr>Arial</vt:lpstr>
      <vt:lpstr>Arial</vt:lpstr>
      <vt:lpstr>Calibri</vt:lpstr>
      <vt:lpstr>Calibri Light</vt:lpstr>
      <vt:lpstr>Courier New</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Joanna Osborne</dc:creator>
  <cp:lastModifiedBy>Joanna Osborne</cp:lastModifiedBy>
  <cp:revision>47</cp:revision>
  <dcterms:created xsi:type="dcterms:W3CDTF">2024-07-16T13:12:44Z</dcterms:created>
  <dcterms:modified xsi:type="dcterms:W3CDTF">2024-07-17T13:46:01Z</dcterms:modified>
</cp:coreProperties>
</file>